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D80E6D-B6F3-4DA6-91B8-A0B854FBD219}">
  <a:tblStyle styleId="{C2D80E6D-B6F3-4DA6-91B8-A0B854FBD2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8ed3aac6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8ed3aac6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af57ddd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af57ddd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791d02a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b791d02a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4868aa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a4868aa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a4868aa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a4868aa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a4868aa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a4868aa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4868aae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a4868aa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a516b36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a516b36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a4868aae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a4868aa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a516b367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a516b367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f57ddde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f57ddde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73b361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b73b361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b73b3615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b73b3615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ed3aac6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8ed3aac6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8ed3aac6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8ed3aac6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8ed3aac67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8ed3aac67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8ed3aac67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8ed3aac67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791d02a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b791d02a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dn.sparkfun.com/datasheets/Sensors/Proximity/HCSR04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WATER LEVEL MONITORING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ESW TEAM 8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1. Relay : It is used to switch on/off the motor using microcontroller..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2. </a:t>
            </a:r>
            <a:r>
              <a:rPr lang="en-GB" sz="15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Nodemcu ESP8266</a:t>
            </a:r>
            <a:endParaRPr sz="15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3. Water pump/Motor</a:t>
            </a:r>
            <a:endParaRPr sz="15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en-GB" sz="15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Tof sensor</a:t>
            </a:r>
            <a:r>
              <a:rPr lang="en-GB" sz="15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5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5. Ultrasonic Sensor</a:t>
            </a:r>
            <a:endParaRPr sz="15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125" y="511450"/>
            <a:ext cx="1797876" cy="16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8050" y="1949188"/>
            <a:ext cx="1892025" cy="1301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9325" y="3346150"/>
            <a:ext cx="1840125" cy="17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5725" y="3384988"/>
            <a:ext cx="2480879" cy="16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7650" y="1302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727650" y="18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{C2D80E6D-B6F3-4DA6-91B8-A0B854FBD219}</a:tableStyleId>
              </a:tblPr>
              <a:tblGrid>
                <a:gridCol w="2410175"/>
                <a:gridCol w="2254900"/>
                <a:gridCol w="3023625"/>
              </a:tblGrid>
              <a:tr h="58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GB" sz="1600"/>
                        <a:t>Hardware Side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Time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GB" sz="1600"/>
                        <a:t>Software Side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0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Aug 29th - Sep 5th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Things Speak Integration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63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3D model and circuit Design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Sep 9th - Sep 15th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Requirements and design phase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627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Connecting sensors to microcontrollers and testing the data sent to thingspeak, with physical values we measured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Sep 16th - Sep 22nd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Basic User Interface to monitor water level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Soldering into PCB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Sep 23rd - Sep 29th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Adding additional features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729450" y="176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{C2D80E6D-B6F3-4DA6-91B8-A0B854FBD219}</a:tableStyleId>
              </a:tblPr>
              <a:tblGrid>
                <a:gridCol w="2409050"/>
                <a:gridCol w="2255375"/>
                <a:gridCol w="3024275"/>
              </a:tblGrid>
              <a:tr h="70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GB" sz="1600"/>
                        <a:t>Hardware Side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GB" sz="1600"/>
                        <a:t>Time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GB" sz="1600"/>
                        <a:t>Software Side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6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Taking opinions on the 3D model design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Sep 23rd - Sep 29th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Additional features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Implementation Of the 3D model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Oct 7th - Oct 13th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Testing and taking opinions from people about the interface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6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Nodes deployment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Oct 15th - Oct 27th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Changes can be done in the app and other features also can be added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2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Collecting sample data and final testing of the submission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Oct 28th - ending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Writing Reports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815250" y="444675"/>
            <a:ext cx="56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Ultrasonic HC-SR04 - rees52.com - </a:t>
            </a:r>
            <a:r>
              <a:rPr lang="en-GB" sz="1150">
                <a:solidFill>
                  <a:srgbClr val="333E4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₹ 55.00</a:t>
            </a:r>
            <a:endParaRPr sz="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38" y="844875"/>
            <a:ext cx="8222185" cy="399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318700" y="289025"/>
            <a:ext cx="8686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33E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Ultrasonic Sensor Arduino - RS1764 - rees52.com- </a:t>
            </a:r>
            <a:r>
              <a:rPr b="1" lang="en-GB" sz="1800">
                <a:solidFill>
                  <a:srgbClr val="B11E22"/>
                </a:solidFill>
                <a:highlight>
                  <a:srgbClr val="FFFFFF"/>
                </a:highlight>
              </a:rPr>
              <a:t>Rs 420</a:t>
            </a:r>
            <a:endParaRPr b="1" sz="1300">
              <a:solidFill>
                <a:srgbClr val="333E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25" y="797325"/>
            <a:ext cx="8065911" cy="38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815250" y="444675"/>
            <a:ext cx="37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Ultrasonic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HC-SR04 - robu.in - </a:t>
            </a:r>
            <a:r>
              <a:rPr lang="en-GB" sz="950">
                <a:solidFill>
                  <a:srgbClr val="333E4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₹ 75.00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725" y="844875"/>
            <a:ext cx="6993659" cy="399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/>
        </p:nvSpPr>
        <p:spPr>
          <a:xfrm>
            <a:off x="815250" y="444675"/>
            <a:ext cx="63294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Ultrasonic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HC-SR04 - protocentral.com - </a:t>
            </a:r>
            <a:r>
              <a:rPr lang="en-GB" sz="1350">
                <a:solidFill>
                  <a:srgbClr val="DC9814"/>
                </a:solidFill>
                <a:highlight>
                  <a:srgbClr val="F8F8F8"/>
                </a:highlight>
              </a:rPr>
              <a:t>Rs. 419</a:t>
            </a:r>
            <a:endParaRPr sz="1350">
              <a:solidFill>
                <a:srgbClr val="DC9814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C9814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C9814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2"/>
                </a:solidFill>
                <a:highlight>
                  <a:srgbClr val="F8F8F8"/>
                </a:highlight>
              </a:rPr>
              <a:t>Datasheet : </a:t>
            </a:r>
            <a:r>
              <a:rPr lang="en-GB" sz="1350" u="sng">
                <a:solidFill>
                  <a:schemeClr val="hlink"/>
                </a:solidFill>
                <a:highlight>
                  <a:srgbClr val="F8F8F8"/>
                </a:highlight>
                <a:hlinkClick r:id="rId3"/>
              </a:rPr>
              <a:t>https://cdn.sparkfun.com/datasheets/Sensors/Proximity/HCSR04.pdf</a:t>
            </a:r>
            <a:endParaRPr sz="1350">
              <a:solidFill>
                <a:schemeClr val="dk2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310025" y="719250"/>
            <a:ext cx="8693700" cy="4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TOF10120 range sensor provides accurate and repeatable long range distance measurement for high-speed autofocus (AF). With this very small TOF10120 Time-of-Flight sensor you can easily measure a distance using the reflection of light.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TOF10120’s time-of-flight sensing technology is realized by Sharp’s original SPAD (Single Photon Avalanche Diodes ) using low-cost standard CMOS process. It enables accurate ranging result, higher immunity to ambient light and better robustness to cover-glass optical cross-talk by special optical package design.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Specifications:</a:t>
            </a:r>
            <a:endParaRPr sz="10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000"/>
              <a:t>Voltage (power supply and signal): 3.3-5V DC</a:t>
            </a:r>
            <a:endParaRPr sz="1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000"/>
              <a:t>Detection distance: 100-1800mm</a:t>
            </a:r>
            <a:endParaRPr sz="1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000"/>
              <a:t>Wavelength: 940nm</a:t>
            </a:r>
            <a:endParaRPr sz="1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000"/>
              <a:t>2 Mounting holes of 2mm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Pinout:</a:t>
            </a:r>
            <a:endParaRPr sz="10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000"/>
              <a:t>1 GND: Ground</a:t>
            </a:r>
            <a:endParaRPr sz="1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000"/>
              <a:t>2 VDD: 3.3-5V DC</a:t>
            </a:r>
            <a:endParaRPr sz="1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000"/>
              <a:t>3 RXD: TTL input</a:t>
            </a:r>
            <a:endParaRPr sz="1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000"/>
              <a:t>4 TXD: TTL output</a:t>
            </a:r>
            <a:endParaRPr sz="1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000"/>
              <a:t>5 SDA: I2C data signal</a:t>
            </a:r>
            <a:endParaRPr sz="1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000"/>
              <a:t>6 SCL: I2C clock signal</a:t>
            </a:r>
            <a:endParaRPr sz="1000"/>
          </a:p>
        </p:txBody>
      </p:sp>
      <p:sp>
        <p:nvSpPr>
          <p:cNvPr id="189" name="Google Shape;189;p29"/>
          <p:cNvSpPr txBox="1"/>
          <p:nvPr/>
        </p:nvSpPr>
        <p:spPr>
          <a:xfrm>
            <a:off x="310025" y="319050"/>
            <a:ext cx="53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TOF10120 -  robokits.co.in -   ₹1,327.50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/>
        </p:nvSpPr>
        <p:spPr>
          <a:xfrm>
            <a:off x="333525" y="126000"/>
            <a:ext cx="29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Ultrasonic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HC-SR04 - flipkart - </a:t>
            </a:r>
            <a:r>
              <a:rPr lang="en-GB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₹120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00" y="471100"/>
            <a:ext cx="3887850" cy="46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750" y="1138125"/>
            <a:ext cx="4346749" cy="203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216900" y="945550"/>
            <a:ext cx="8694000" cy="3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/>
              <a:t>Description: 									</a:t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Laser Ranging sensor is a tiny sensor carrier/breakout board with ST’s VL53L0X laser-ranging sensor, which measures the range to a target object up to 2 m. The board has VL53L0X which uses time-of-flight measurements of infrared pulses for ranging, allowing it to give accurate results independent of the target’s color and surface.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The out put distance measurements can be read through a digital IIC interface. The board is build with 2.8 V linear regulator and integrated level-shifters that allow it to </a:t>
            </a:r>
            <a:r>
              <a:rPr lang="en-GB" sz="1000"/>
              <a:t>work over an input voltage range of 2.6 V to 5.5 V, and the 0.1″ pin spacing makes it easy to use with standard solderless breadboards and 0.1″ perfboards</a:t>
            </a:r>
            <a:r>
              <a:rPr lang="en-GB" sz="1000"/>
              <a:t>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/>
              <a:t>Specification &amp; Features</a:t>
            </a:r>
            <a:endParaRPr b="1" sz="9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900"/>
              <a:t>Resolution: 1 mm</a:t>
            </a:r>
            <a:endParaRPr sz="9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900"/>
              <a:t>Maximum range: 2m</a:t>
            </a:r>
            <a:endParaRPr sz="9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900"/>
              <a:t>Interface: I²C</a:t>
            </a:r>
            <a:endParaRPr sz="9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900"/>
              <a:t>Minimum operating voltage: 2.6 V</a:t>
            </a:r>
            <a:endParaRPr sz="9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900"/>
              <a:t>Maximum operating voltage: 5.5 V</a:t>
            </a:r>
            <a:endParaRPr sz="9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900"/>
              <a:t>Supply current: 10 mA</a:t>
            </a:r>
            <a:endParaRPr sz="9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900"/>
              <a:t>Dimension: 0.5" × 0.7" × 0.085" (13 mm × 18 mm × 2 mm)</a:t>
            </a:r>
            <a:endParaRPr sz="9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900"/>
              <a:t>Weight : 0.04g</a:t>
            </a:r>
            <a:endParaRPr sz="1000"/>
          </a:p>
        </p:txBody>
      </p:sp>
      <p:sp>
        <p:nvSpPr>
          <p:cNvPr id="202" name="Google Shape;202;p31"/>
          <p:cNvSpPr txBox="1"/>
          <p:nvPr/>
        </p:nvSpPr>
        <p:spPr>
          <a:xfrm>
            <a:off x="271350" y="411875"/>
            <a:ext cx="875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500"/>
              <a:t>VL53L0X - Time of Flight (TOF) - Electroncomponents.com - ₹400.00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The aim is to create a water level monitoring system that controls the motor's working, sends alerts to the phone based on water levels, and displays the current state of the motor (ON/OFF) and estimated time based on water levels on a dashboard.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35625" y="128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NEED WATER LEVEL MONITORING SYSTEM?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10175" y="2198150"/>
            <a:ext cx="7688700" cy="26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It re</a:t>
            </a:r>
            <a:r>
              <a:rPr lang="en-GB" sz="1800">
                <a:solidFill>
                  <a:schemeClr val="dk1"/>
                </a:solidFill>
              </a:rPr>
              <a:t>duces the possibility of human error.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These are better than traditional gauges and wired instruments in terms of safety.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They work in remote locations.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Helps keep track of water usage hence reduce wastage of water.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It Saves money and easy installation.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Alarm alerts to user helps in monitoring usage.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90200" y="13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90200" y="2125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Basic dashboard showing water level and water usage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da</a:t>
            </a:r>
            <a:r>
              <a:rPr lang="en-GB" sz="1800">
                <a:solidFill>
                  <a:schemeClr val="dk1"/>
                </a:solidFill>
              </a:rPr>
              <a:t>ta processing/</a:t>
            </a:r>
            <a:r>
              <a:rPr lang="en-GB" sz="1800">
                <a:solidFill>
                  <a:schemeClr val="dk1"/>
                </a:solidFill>
              </a:rPr>
              <a:t>alerts - message to phone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Automatic switch on/off motor and the user can also control motor.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Based on water levels increase/decrease the checking time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Predicting the time when the tank will become empty.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Ultrasonic sensor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-GB" sz="1545">
                <a:solidFill>
                  <a:schemeClr val="dk1"/>
                </a:solidFill>
              </a:rPr>
              <a:t>Pros:</a:t>
            </a:r>
            <a:endParaRPr b="1" sz="1545">
              <a:solidFill>
                <a:schemeClr val="dk1"/>
              </a:solidFill>
            </a:endParaRPr>
          </a:p>
          <a:p>
            <a:pPr indent="-318347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3"/>
              <a:buChar char="●"/>
            </a:pPr>
            <a:r>
              <a:rPr lang="en-GB" sz="1413">
                <a:solidFill>
                  <a:schemeClr val="dk1"/>
                </a:solidFill>
              </a:rPr>
              <a:t>Works well in dim places</a:t>
            </a:r>
            <a:endParaRPr sz="1413">
              <a:solidFill>
                <a:schemeClr val="dk1"/>
              </a:solidFill>
            </a:endParaRPr>
          </a:p>
          <a:p>
            <a:pPr indent="-318347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3"/>
              <a:buChar char="●"/>
            </a:pPr>
            <a:r>
              <a:rPr lang="en-GB" sz="1413">
                <a:solidFill>
                  <a:schemeClr val="dk1"/>
                </a:solidFill>
              </a:rPr>
              <a:t>Consume lower current/power</a:t>
            </a:r>
            <a:endParaRPr sz="141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-GB" sz="1545">
                <a:solidFill>
                  <a:schemeClr val="dk1"/>
                </a:solidFill>
              </a:rPr>
              <a:t>Cons:</a:t>
            </a:r>
            <a:endParaRPr b="1" sz="1545">
              <a:solidFill>
                <a:schemeClr val="dk1"/>
              </a:solidFill>
            </a:endParaRPr>
          </a:p>
          <a:p>
            <a:pPr indent="-318347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3"/>
              <a:buChar char="●"/>
            </a:pPr>
            <a:r>
              <a:rPr lang="en-GB" sz="1413">
                <a:solidFill>
                  <a:schemeClr val="dk1"/>
                </a:solidFill>
              </a:rPr>
              <a:t>Limited detection range</a:t>
            </a:r>
            <a:endParaRPr sz="1413">
              <a:solidFill>
                <a:schemeClr val="dk1"/>
              </a:solidFill>
            </a:endParaRPr>
          </a:p>
          <a:p>
            <a:pPr indent="-318347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3"/>
              <a:buChar char="●"/>
            </a:pPr>
            <a:r>
              <a:rPr lang="en-GB" sz="1413">
                <a:solidFill>
                  <a:schemeClr val="dk1"/>
                </a:solidFill>
              </a:rPr>
              <a:t>Low resolution and slow refresh rate</a:t>
            </a:r>
            <a:endParaRPr sz="141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-GB" sz="1405">
                <a:solidFill>
                  <a:schemeClr val="dk1"/>
                </a:solidFill>
              </a:rPr>
              <a:t>Recommended Ultrasonic Sensor: </a:t>
            </a:r>
            <a:r>
              <a:rPr b="1" lang="en-GB" sz="1235">
                <a:solidFill>
                  <a:schemeClr val="dk1"/>
                </a:solidFill>
              </a:rPr>
              <a:t>Ultrasonic Sensor: Improved version of the HC-SR04</a:t>
            </a:r>
            <a:endParaRPr b="1" sz="12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1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55">
              <a:solidFill>
                <a:schemeClr val="dk1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875" y="1780723"/>
            <a:ext cx="2654750" cy="1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Infrared Sensor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Pros: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Small form factor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Works well in dim places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Measures distances from complex surfaces, unlike ultrasonic sensors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Cons: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Limited measurement range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Affected by environmental conditions and complex objects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Recommended IR Sensors: </a:t>
            </a:r>
            <a:r>
              <a:rPr b="1" lang="en-GB" sz="1400">
                <a:solidFill>
                  <a:schemeClr val="dk1"/>
                </a:solidFill>
              </a:rPr>
              <a:t>80cm Infrared Proximity Sensor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125" y="1318650"/>
            <a:ext cx="2214025" cy="17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LiDAR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Pros: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High measurement range and accuracy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Fast update rate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Applicable for usage in the day and night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Cons: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Higher cost as compared to ultrasonic and IR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Harmful to the naked eye;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Recommended LiDAR Sensors: </a:t>
            </a:r>
            <a:r>
              <a:rPr lang="en-GB" sz="1400">
                <a:solidFill>
                  <a:schemeClr val="dk1"/>
                </a:solidFill>
              </a:rPr>
              <a:t>M</a:t>
            </a:r>
            <a:r>
              <a:rPr lang="en-GB" sz="1400">
                <a:solidFill>
                  <a:schemeClr val="dk1"/>
                </a:solidFill>
              </a:rPr>
              <a:t>ini LiDAR proximity sensor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850" y="1898625"/>
            <a:ext cx="2247775" cy="18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ToF Sensor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Pros: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sz="1300">
                <a:solidFill>
                  <a:schemeClr val="dk1"/>
                </a:solidFill>
              </a:rPr>
              <a:t>igh measurement range with accuracy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>
                <a:solidFill>
                  <a:schemeClr val="dk1"/>
                </a:solidFill>
              </a:rPr>
              <a:t>Waterproof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>
                <a:solidFill>
                  <a:schemeClr val="dk1"/>
                </a:solidFill>
              </a:rPr>
              <a:t>Quick </a:t>
            </a:r>
            <a:r>
              <a:rPr lang="en-GB">
                <a:solidFill>
                  <a:schemeClr val="dk1"/>
                </a:solidFill>
              </a:rPr>
              <a:t>response</a:t>
            </a:r>
            <a:r>
              <a:rPr lang="en-GB">
                <a:solidFill>
                  <a:schemeClr val="dk1"/>
                </a:solidFill>
              </a:rPr>
              <a:t>, small form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Cons: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Higher cost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Sensitive to external environments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62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Recommended Time-of-Flight Sensor: </a:t>
            </a:r>
            <a:r>
              <a:rPr b="1" lang="en-GB" sz="1300">
                <a:solidFill>
                  <a:schemeClr val="dk1"/>
                </a:solidFill>
              </a:rPr>
              <a:t>Time of Flight Distance Sensor (</a:t>
            </a:r>
            <a:r>
              <a:rPr lang="en-GB" sz="1500">
                <a:solidFill>
                  <a:schemeClr val="dk1"/>
                </a:solidFill>
              </a:rPr>
              <a:t>TOF10120</a:t>
            </a:r>
            <a:r>
              <a:rPr b="1" lang="en-GB" sz="1300">
                <a:solidFill>
                  <a:schemeClr val="dk1"/>
                </a:solidFill>
              </a:rPr>
              <a:t>)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875" y="1853850"/>
            <a:ext cx="1840125" cy="17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00" y="566525"/>
            <a:ext cx="6871125" cy="442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