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70" r:id="rId6"/>
    <p:sldId id="261" r:id="rId7"/>
    <p:sldId id="262" r:id="rId8"/>
    <p:sldId id="272" r:id="rId9"/>
    <p:sldId id="274" r:id="rId10"/>
    <p:sldId id="273" r:id="rId11"/>
    <p:sldId id="275" r:id="rId12"/>
    <p:sldId id="298" r:id="rId13"/>
    <p:sldId id="264" r:id="rId14"/>
    <p:sldId id="276" r:id="rId15"/>
    <p:sldId id="277" r:id="rId16"/>
    <p:sldId id="278" r:id="rId17"/>
    <p:sldId id="279" r:id="rId18"/>
    <p:sldId id="280" r:id="rId19"/>
    <p:sldId id="265" r:id="rId20"/>
    <p:sldId id="266" r:id="rId21"/>
    <p:sldId id="267" r:id="rId22"/>
    <p:sldId id="268" r:id="rId23"/>
    <p:sldId id="269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54" autoAdjust="0"/>
  </p:normalViewPr>
  <p:slideViewPr>
    <p:cSldViewPr>
      <p:cViewPr varScale="1">
        <p:scale>
          <a:sx n="80" d="100"/>
          <a:sy n="80" d="100"/>
        </p:scale>
        <p:origin x="10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39558-2107-46D6-957C-66425122AB2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088A8-5F43-47F9-A595-8E03D4E9F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088A8-5F43-47F9-A595-8E03D4E9F1E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0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F67C8-78C4-46AB-962D-D3C2F099CC7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0DA27C-68A9-4D62-8924-E21A7B5EA6F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18F51-D061-4191-9940-9A865983E1A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D4D6A-EDC6-478B-BA7D-950D46AEA35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4DFD9F-0973-415D-B352-974E4C611E9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CA70C-4B75-442B-BA2C-F4257CB7686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4DFD9F-0973-415D-B352-974E4C611E9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0A2F4-061A-4CE1-B8D3-4D593AD94B8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087F8-C868-4D14-B282-5BBED3C0B53A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6C58C-36E7-44FD-B4B0-2B8B22796224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526FCF-D6C7-47D4-96AA-34213625945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0C215-358B-4CB0-8912-D42A1D1A804E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5A277-2824-46D5-BE8A-087889C221BD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13EEA-8CE5-499E-9484-560C1D447421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56466-8395-46C9-B3F2-CC5577EF675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44D1A9-F914-4971-B73D-638911B58EB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B95EB-C988-494C-BDBB-5B0C588BF4A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3B7CD-7C20-4D5C-8ACF-D8B7D5E8C92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D6906-5A0E-4007-9821-57BDA2B9308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7573B-1795-4880-B70D-09B23BF3E25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2ECD3-5260-4892-B13F-1EBC90A7E11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83F4-5DA7-4FCC-A18D-383046F0101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7AA3-BBAE-4D54-98B0-E5005CC07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8077200" cy="2209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Basics of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Dr. SAPNA SHARMA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School of Mathematics,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Thapar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Institute of Engineering &amp; Technology, Patiala.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"/>
            <a:ext cx="7239000" cy="654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Matlab’s Workspace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who</a:t>
            </a:r>
            <a:r>
              <a:rPr lang="en-US" altLang="en-US" dirty="0" smtClean="0"/>
              <a:t>, </a:t>
            </a:r>
            <a:r>
              <a:rPr lang="en-US" altLang="en-US" b="1" dirty="0" err="1" smtClean="0"/>
              <a:t>whos</a:t>
            </a:r>
            <a:r>
              <a:rPr lang="en-US" altLang="en-US" dirty="0" smtClean="0"/>
              <a:t> – current workspace vars.</a:t>
            </a:r>
          </a:p>
          <a:p>
            <a:pPr eaLnBrk="1" hangingPunct="1"/>
            <a:r>
              <a:rPr lang="en-US" altLang="en-US" b="1" dirty="0" smtClean="0"/>
              <a:t>save</a:t>
            </a:r>
            <a:r>
              <a:rPr lang="en-US" altLang="en-US" dirty="0" smtClean="0"/>
              <a:t> – save workspace </a:t>
            </a:r>
            <a:r>
              <a:rPr lang="en-US" altLang="en-US" dirty="0" err="1" smtClean="0"/>
              <a:t>vars</a:t>
            </a:r>
            <a:r>
              <a:rPr lang="en-US" altLang="en-US" dirty="0" smtClean="0"/>
              <a:t> to *.mat file.</a:t>
            </a:r>
          </a:p>
          <a:p>
            <a:pPr eaLnBrk="1" hangingPunct="1"/>
            <a:r>
              <a:rPr lang="en-US" altLang="en-US" b="1" dirty="0" smtClean="0"/>
              <a:t>load</a:t>
            </a:r>
            <a:r>
              <a:rPr lang="en-US" altLang="en-US" dirty="0" smtClean="0"/>
              <a:t> – load variables from *.mat file.</a:t>
            </a:r>
          </a:p>
          <a:p>
            <a:pPr eaLnBrk="1" hangingPunct="1"/>
            <a:r>
              <a:rPr lang="en-US" altLang="en-US" b="1" dirty="0" smtClean="0"/>
              <a:t>clear all</a:t>
            </a:r>
            <a:r>
              <a:rPr lang="en-US" altLang="en-US" dirty="0" smtClean="0"/>
              <a:t> – clear workspace vars.</a:t>
            </a:r>
          </a:p>
          <a:p>
            <a:pPr eaLnBrk="1" hangingPunct="1"/>
            <a:r>
              <a:rPr lang="en-US" altLang="en-US" b="1" dirty="0" smtClean="0"/>
              <a:t>close all </a:t>
            </a:r>
            <a:r>
              <a:rPr lang="en-US" altLang="en-US" dirty="0" smtClean="0"/>
              <a:t>– close all figures</a:t>
            </a:r>
          </a:p>
          <a:p>
            <a:pPr eaLnBrk="1" hangingPunct="1"/>
            <a:r>
              <a:rPr lang="en-US" altLang="en-US" b="1" dirty="0" err="1" smtClean="0"/>
              <a:t>clc</a:t>
            </a:r>
            <a:r>
              <a:rPr lang="en-US" altLang="en-US" dirty="0" smtClean="0"/>
              <a:t> – clear screen</a:t>
            </a:r>
          </a:p>
          <a:p>
            <a:pPr eaLnBrk="1" hangingPunct="1"/>
            <a:r>
              <a:rPr lang="en-US" altLang="en-US" b="1" dirty="0" err="1" smtClean="0"/>
              <a:t>clf</a:t>
            </a:r>
            <a:r>
              <a:rPr lang="en-US" altLang="en-US" dirty="0" smtClean="0"/>
              <a:t> – clear figure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962" y="2724944"/>
            <a:ext cx="44100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3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30000"/>
              </a:spcAft>
            </a:pPr>
            <a:r>
              <a:rPr lang="en-US" dirty="0" smtClean="0"/>
              <a:t>Arrays can be classified as </a:t>
            </a:r>
            <a:r>
              <a:rPr lang="en-US" b="1" dirty="0" smtClean="0">
                <a:solidFill>
                  <a:srgbClr val="A50021"/>
                </a:solidFill>
              </a:rPr>
              <a:t>vectors</a:t>
            </a:r>
            <a:r>
              <a:rPr lang="en-US" dirty="0" smtClean="0"/>
              <a:t> </a:t>
            </a:r>
            <a:r>
              <a:rPr lang="tr-TR" dirty="0" smtClean="0"/>
              <a:t>and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A50021"/>
                </a:solidFill>
              </a:rPr>
              <a:t>matrices</a:t>
            </a:r>
            <a:r>
              <a:rPr lang="tr-TR" dirty="0" smtClean="0"/>
              <a:t>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Matlab</a:t>
            </a:r>
            <a:r>
              <a:rPr lang="en-US" dirty="0" smtClean="0"/>
              <a:t> treats all variables as matrices. For our purposes a matrix can be thought of as an array, in fact, that is how it is stored.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Vectors are special forms of matrices and contain only one row OR one column.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Scalars are matrices with only one row AND one column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Arrays and Matrices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/>
              <a:t>v = [-2 3 0 4.5 -1.5];  </a:t>
            </a:r>
            <a:r>
              <a:rPr lang="en-US" altLang="en-US" dirty="0" smtClean="0"/>
              <a:t>% length 5 row 						vector.</a:t>
            </a:r>
          </a:p>
          <a:p>
            <a:pPr eaLnBrk="1" hangingPunct="1"/>
            <a:r>
              <a:rPr lang="en-US" altLang="en-US" b="1" dirty="0" smtClean="0"/>
              <a:t>v = v’;</a:t>
            </a:r>
            <a:r>
              <a:rPr lang="en-US" altLang="en-US" dirty="0" smtClean="0"/>
              <a:t>			% transposes v.</a:t>
            </a:r>
          </a:p>
          <a:p>
            <a:pPr eaLnBrk="1" hangingPunct="1"/>
            <a:r>
              <a:rPr lang="en-US" altLang="en-US" b="1" dirty="0" smtClean="0"/>
              <a:t>v(1);</a:t>
            </a:r>
            <a:r>
              <a:rPr lang="en-US" altLang="en-US" dirty="0" smtClean="0"/>
              <a:t>			% first element of v.</a:t>
            </a:r>
          </a:p>
          <a:p>
            <a:pPr eaLnBrk="1" hangingPunct="1"/>
            <a:r>
              <a:rPr lang="en-US" altLang="en-US" b="1" dirty="0" smtClean="0"/>
              <a:t>v(2:4);</a:t>
            </a:r>
            <a:r>
              <a:rPr lang="en-US" altLang="en-US" dirty="0" smtClean="0"/>
              <a:t>			% entries 2-4 of v.</a:t>
            </a:r>
          </a:p>
          <a:p>
            <a:pPr eaLnBrk="1" hangingPunct="1"/>
            <a:r>
              <a:rPr lang="en-US" altLang="en-US" b="1" dirty="0" smtClean="0"/>
              <a:t>v([3,5]);</a:t>
            </a:r>
            <a:r>
              <a:rPr lang="en-US" altLang="en-US" dirty="0" smtClean="0"/>
              <a:t>			% returns entries 3 &amp; 5.</a:t>
            </a:r>
          </a:p>
          <a:p>
            <a:pPr eaLnBrk="1" hangingPunct="1"/>
            <a:r>
              <a:rPr lang="en-US" altLang="en-US" b="1" dirty="0" smtClean="0"/>
              <a:t>v=[4:-1:2];</a:t>
            </a:r>
            <a:r>
              <a:rPr lang="en-US" altLang="en-US" dirty="0" smtClean="0"/>
              <a:t>		% same as v=[4 3 2];</a:t>
            </a:r>
          </a:p>
          <a:p>
            <a:pPr eaLnBrk="1" hangingPunct="1"/>
            <a:r>
              <a:rPr lang="en-US" altLang="en-US" b="1" dirty="0" smtClean="0"/>
              <a:t>a=1:3; b=2:3; c=[a b]; </a:t>
            </a:r>
            <a:r>
              <a:rPr lang="en-US" altLang="en-US" dirty="0" smtClean="0">
                <a:sym typeface="Wingdings" pitchFamily="2" charset="2"/>
              </a:rPr>
              <a:t> c = [1 2 3 2 3];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and Matrices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137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x = </a:t>
            </a:r>
            <a:r>
              <a:rPr lang="en-US" altLang="en-US" b="1" dirty="0" err="1" smtClean="0"/>
              <a:t>linspace</a:t>
            </a:r>
            <a:r>
              <a:rPr lang="en-US" altLang="en-US" b="1" dirty="0" smtClean="0"/>
              <a:t>(-pi,pi,10); </a:t>
            </a:r>
            <a:r>
              <a:rPr lang="en-US" altLang="en-US" dirty="0" smtClean="0"/>
              <a:t>% creates 10 linearly-spaced elements from –pi to pi.</a:t>
            </a:r>
          </a:p>
          <a:p>
            <a:pPr eaLnBrk="1" hangingPunct="1"/>
            <a:r>
              <a:rPr lang="en-US" altLang="en-US" b="1" dirty="0" err="1" smtClean="0"/>
              <a:t>logspace</a:t>
            </a:r>
            <a:r>
              <a:rPr lang="en-US" altLang="en-US" dirty="0" smtClean="0"/>
              <a:t> is similar.</a:t>
            </a:r>
          </a:p>
          <a:p>
            <a:pPr eaLnBrk="1" hangingPunct="1"/>
            <a:r>
              <a:rPr lang="en-US" altLang="en-US" b="1" dirty="0" smtClean="0"/>
              <a:t>A = [1 2 3; 4 5 6]; </a:t>
            </a:r>
            <a:r>
              <a:rPr lang="en-US" altLang="en-US" dirty="0" smtClean="0"/>
              <a:t>% creates 2x3 matrix </a:t>
            </a:r>
          </a:p>
          <a:p>
            <a:pPr eaLnBrk="1" hangingPunct="1"/>
            <a:r>
              <a:rPr lang="en-US" altLang="en-US" b="1" dirty="0" smtClean="0"/>
              <a:t>A(1,2)</a:t>
            </a:r>
            <a:r>
              <a:rPr lang="en-US" altLang="en-US" dirty="0" smtClean="0"/>
              <a:t> % the element in row 1, column 2.</a:t>
            </a:r>
          </a:p>
          <a:p>
            <a:pPr eaLnBrk="1" hangingPunct="1"/>
            <a:r>
              <a:rPr lang="en-US" altLang="en-US" b="1" dirty="0" smtClean="0"/>
              <a:t>A(:,2)  </a:t>
            </a:r>
            <a:r>
              <a:rPr lang="en-US" altLang="en-US" dirty="0" smtClean="0"/>
              <a:t>% the second column.</a:t>
            </a:r>
          </a:p>
          <a:p>
            <a:pPr eaLnBrk="1" hangingPunct="1"/>
            <a:r>
              <a:rPr lang="en-US" altLang="en-US" b="1" dirty="0" smtClean="0"/>
              <a:t>A(2,</a:t>
            </a:r>
            <a:r>
              <a:rPr lang="en-US" altLang="en-US" b="1" dirty="0" smtClean="0">
                <a:sym typeface="Wingdings" pitchFamily="2" charset="2"/>
              </a:rPr>
              <a:t>:)  </a:t>
            </a:r>
            <a:r>
              <a:rPr lang="en-US" altLang="en-US" dirty="0" smtClean="0">
                <a:sym typeface="Wingdings" pitchFamily="2" charset="2"/>
              </a:rPr>
              <a:t>% the second row.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special matrices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/>
              <a:t>diag</a:t>
            </a:r>
            <a:r>
              <a:rPr lang="en-US" altLang="en-US" b="1" dirty="0" smtClean="0"/>
              <a:t>(v)</a:t>
            </a:r>
            <a:r>
              <a:rPr lang="en-US" altLang="en-US" dirty="0" smtClean="0"/>
              <a:t>		% change a vector v to a 			diagonal matrix.</a:t>
            </a:r>
          </a:p>
          <a:p>
            <a:pPr eaLnBrk="1" hangingPunct="1"/>
            <a:r>
              <a:rPr lang="en-US" altLang="en-US" b="1" dirty="0" err="1" smtClean="0"/>
              <a:t>diag</a:t>
            </a:r>
            <a:r>
              <a:rPr lang="en-US" altLang="en-US" b="1" dirty="0" smtClean="0"/>
              <a:t>(A)</a:t>
            </a:r>
            <a:r>
              <a:rPr lang="en-US" altLang="en-US" dirty="0" smtClean="0"/>
              <a:t>		% get diagonal of A.</a:t>
            </a:r>
          </a:p>
          <a:p>
            <a:pPr eaLnBrk="1" hangingPunct="1"/>
            <a:r>
              <a:rPr lang="en-US" altLang="en-US" b="1" dirty="0" smtClean="0"/>
              <a:t>eye(n)</a:t>
            </a:r>
            <a:r>
              <a:rPr lang="en-US" altLang="en-US" dirty="0" smtClean="0"/>
              <a:t>		% identity matrix of size n.</a:t>
            </a:r>
          </a:p>
          <a:p>
            <a:pPr eaLnBrk="1" hangingPunct="1"/>
            <a:r>
              <a:rPr lang="en-US" altLang="en-US" b="1" dirty="0" smtClean="0"/>
              <a:t>zeros(</a:t>
            </a:r>
            <a:r>
              <a:rPr lang="en-US" altLang="en-US" b="1" dirty="0" err="1" smtClean="0"/>
              <a:t>m,n</a:t>
            </a:r>
            <a:r>
              <a:rPr lang="en-US" altLang="en-US" b="1" dirty="0" smtClean="0"/>
              <a:t>)</a:t>
            </a:r>
            <a:r>
              <a:rPr lang="en-US" altLang="en-US" dirty="0" smtClean="0"/>
              <a:t>	% m-by-n zero matrix.</a:t>
            </a:r>
          </a:p>
          <a:p>
            <a:pPr eaLnBrk="1" hangingPunct="1"/>
            <a:r>
              <a:rPr lang="en-US" altLang="en-US" b="1" dirty="0" smtClean="0"/>
              <a:t>ones(</a:t>
            </a:r>
            <a:r>
              <a:rPr lang="en-US" altLang="en-US" b="1" dirty="0" err="1" smtClean="0"/>
              <a:t>m,n</a:t>
            </a:r>
            <a:r>
              <a:rPr lang="en-US" altLang="en-US" b="1" dirty="0" smtClean="0"/>
              <a:t>)</a:t>
            </a:r>
            <a:r>
              <a:rPr lang="en-US" altLang="en-US" dirty="0" smtClean="0"/>
              <a:t>	% m*n matrix with all ones.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Conditions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==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&lt;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&gt;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&lt;=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&gt;=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~=</a:t>
            </a:r>
            <a:r>
              <a:rPr lang="en-US" altLang="en-US" dirty="0" smtClean="0"/>
              <a:t> (not equal), </a:t>
            </a:r>
            <a:r>
              <a:rPr lang="en-US" altLang="en-US" b="1" dirty="0" smtClean="0"/>
              <a:t>~</a:t>
            </a:r>
            <a:r>
              <a:rPr lang="en-US" altLang="en-US" dirty="0" smtClean="0"/>
              <a:t> (not)</a:t>
            </a:r>
          </a:p>
          <a:p>
            <a:pPr eaLnBrk="1" hangingPunct="1"/>
            <a:r>
              <a:rPr lang="en-US" altLang="en-US" b="1" dirty="0" smtClean="0"/>
              <a:t>&amp;</a:t>
            </a:r>
            <a:r>
              <a:rPr lang="en-US" altLang="en-US" dirty="0" smtClean="0"/>
              <a:t> (element-wise logical and), </a:t>
            </a:r>
            <a:r>
              <a:rPr lang="en-US" altLang="en-US" b="1" dirty="0" smtClean="0"/>
              <a:t>|</a:t>
            </a:r>
            <a:r>
              <a:rPr lang="en-US" altLang="en-US" dirty="0" smtClean="0"/>
              <a:t> (or)</a:t>
            </a:r>
          </a:p>
          <a:p>
            <a:pPr eaLnBrk="1" hangingPunct="1"/>
            <a:r>
              <a:rPr lang="en-US" altLang="en-US" b="1" dirty="0" smtClean="0"/>
              <a:t>find(‘condition’)</a:t>
            </a:r>
            <a:r>
              <a:rPr lang="en-US" altLang="en-US" dirty="0" smtClean="0"/>
              <a:t> – Return indices of A’s elements that satisfies the condition.</a:t>
            </a:r>
          </a:p>
          <a:p>
            <a:pPr eaLnBrk="1" hangingPunct="1"/>
            <a:r>
              <a:rPr lang="en-US" altLang="en-US" dirty="0" smtClean="0"/>
              <a:t>Example:  </a:t>
            </a:r>
            <a:r>
              <a:rPr lang="en-US" altLang="en-US" b="1" dirty="0" smtClean="0"/>
              <a:t>A = [7 6 5; 4 3 2];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b="1" dirty="0" smtClean="0"/>
              <a:t>find (‘A == 3’);</a:t>
            </a:r>
            <a:r>
              <a:rPr lang="en-US" altLang="en-US" dirty="0" smtClean="0"/>
              <a:t>  --&gt; returns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matrix/vector operations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length(v)</a:t>
            </a:r>
            <a:r>
              <a:rPr lang="en-US" altLang="en-US" dirty="0" smtClean="0"/>
              <a:t>	% determine length of vector.</a:t>
            </a:r>
          </a:p>
          <a:p>
            <a:pPr eaLnBrk="1" hangingPunct="1"/>
            <a:r>
              <a:rPr lang="en-US" altLang="en-US" b="1" dirty="0" smtClean="0"/>
              <a:t>size(A)	</a:t>
            </a:r>
            <a:r>
              <a:rPr lang="en-US" altLang="en-US" dirty="0" smtClean="0"/>
              <a:t>	% determine size of matrix.</a:t>
            </a:r>
          </a:p>
          <a:p>
            <a:pPr eaLnBrk="1" hangingPunct="1"/>
            <a:r>
              <a:rPr lang="en-US" altLang="en-US" b="1" dirty="0" smtClean="0"/>
              <a:t>rank(A)</a:t>
            </a:r>
            <a:r>
              <a:rPr lang="en-US" altLang="en-US" dirty="0" smtClean="0"/>
              <a:t>		% determine rank of matrix.</a:t>
            </a:r>
          </a:p>
          <a:p>
            <a:pPr eaLnBrk="1" hangingPunct="1"/>
            <a:r>
              <a:rPr lang="en-US" altLang="en-US" b="1" dirty="0" smtClean="0"/>
              <a:t>norm(A)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norm(A,1)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norm(</a:t>
            </a:r>
            <a:r>
              <a:rPr lang="en-US" altLang="en-US" b="1" dirty="0" err="1" smtClean="0"/>
              <a:t>A,inf</a:t>
            </a:r>
            <a:r>
              <a:rPr lang="en-US" altLang="en-US" b="1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		% determine 2-norm, 1-norm,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		and infinity-norm of A.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cs typeface="Arial" charset="0"/>
              </a:rPr>
              <a:t>•	</a:t>
            </a:r>
            <a:r>
              <a:rPr lang="en-US" altLang="en-US" b="1" dirty="0" smtClean="0">
                <a:cs typeface="Arial" charset="0"/>
              </a:rPr>
              <a:t>norm(v)</a:t>
            </a:r>
            <a:r>
              <a:rPr lang="en-US" altLang="en-US" dirty="0" smtClean="0">
                <a:cs typeface="Arial" charset="0"/>
              </a:rPr>
              <a:t>	% compute vector 2-norm.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6868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matrix with only one row is called a </a:t>
            </a:r>
            <a:r>
              <a:rPr lang="en-US" dirty="0" err="1" smtClean="0"/>
              <a:t>rowvector</a:t>
            </a:r>
            <a:r>
              <a:rPr lang="en-US" dirty="0" smtClean="0"/>
              <a:t>. A row vector can be created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&gt;&gt;x = [2 , 4 , 6] </a:t>
            </a:r>
          </a:p>
          <a:p>
            <a:pPr>
              <a:buNone/>
            </a:pPr>
            <a:r>
              <a:rPr lang="en-US" dirty="0" smtClean="0"/>
              <a:t>x = 2 4 6</a:t>
            </a:r>
          </a:p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r>
              <a:rPr lang="en-US" dirty="0" smtClean="0"/>
              <a:t>A matrix with only one column is called a column vector. </a:t>
            </a:r>
          </a:p>
          <a:p>
            <a:pPr>
              <a:buNone/>
            </a:pPr>
            <a:r>
              <a:rPr lang="en-US" dirty="0" smtClean="0"/>
              <a:t>&gt;&gt;y = [13 ; 45 ; -2]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program for doing numerical computation. It was originally designed for solving linear algebra type problems using matrices. It’s name is derived 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LABoratory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matrix can be created in </a:t>
            </a:r>
            <a:r>
              <a:rPr lang="en-US" dirty="0" err="1" smtClean="0"/>
              <a:t>Matlab</a:t>
            </a:r>
            <a:r>
              <a:rPr lang="en-US" dirty="0" smtClean="0"/>
              <a:t> as follows (note the </a:t>
            </a:r>
            <a:r>
              <a:rPr lang="en-US" dirty="0" err="1" smtClean="0"/>
              <a:t>commads</a:t>
            </a:r>
            <a:r>
              <a:rPr lang="en-US" dirty="0" smtClean="0"/>
              <a:t> </a:t>
            </a:r>
            <a:r>
              <a:rPr lang="en-US" dirty="0" smtClean="0"/>
              <a:t>AND semicolons):</a:t>
            </a:r>
          </a:p>
          <a:p>
            <a:pPr>
              <a:buNone/>
            </a:pPr>
            <a:r>
              <a:rPr lang="fr-FR" dirty="0" smtClean="0"/>
              <a:t>» </a:t>
            </a:r>
            <a:r>
              <a:rPr lang="fr-FR" dirty="0" err="1" smtClean="0"/>
              <a:t>matrix</a:t>
            </a:r>
            <a:r>
              <a:rPr lang="fr-FR" dirty="0" smtClean="0"/>
              <a:t> = [1 , 2 , 3 ; 4 , 5 ,6 ; 7 , 8 , 9]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 </a:t>
            </a:r>
            <a:r>
              <a:rPr lang="en-US" dirty="0" smtClean="0"/>
              <a:t>  we extract column 2 of the matrix and make a column vector: </a:t>
            </a:r>
          </a:p>
          <a:p>
            <a:pPr>
              <a:buNone/>
            </a:pPr>
            <a:r>
              <a:rPr lang="en-US" dirty="0" smtClean="0"/>
              <a:t>» xx=matrix( : , 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Here we extract row 2 of the matrix and make a row vector. Note that the 2:2 specifies the second row </a:t>
            </a:r>
            <a:r>
              <a:rPr lang="en-US" dirty="0" smtClean="0"/>
              <a:t>i.e. agar </a:t>
            </a:r>
            <a:r>
              <a:rPr lang="en-US" dirty="0" err="1" smtClean="0"/>
              <a:t>sirf</a:t>
            </a:r>
            <a:r>
              <a:rPr lang="en-US" dirty="0" smtClean="0"/>
              <a:t> a(2,1:3) </a:t>
            </a:r>
            <a:r>
              <a:rPr lang="en-US" dirty="0" err="1" smtClean="0"/>
              <a:t>likhenge</a:t>
            </a:r>
            <a:r>
              <a:rPr lang="en-US" dirty="0" smtClean="0"/>
              <a:t> will get the same </a:t>
            </a:r>
            <a:r>
              <a:rPr lang="en-US" dirty="0" err="1" smtClean="0"/>
              <a:t>ans</a:t>
            </a:r>
            <a:r>
              <a:rPr lang="en-US" dirty="0" smtClean="0"/>
              <a:t> and </a:t>
            </a:r>
            <a:r>
              <a:rPr lang="en-US" dirty="0" smtClean="0"/>
              <a:t>the 1:3 specifies which columns of the row.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&gt;&gt;</a:t>
            </a:r>
            <a:r>
              <a:rPr lang="en-US" dirty="0" err="1" smtClean="0"/>
              <a:t>yy</a:t>
            </a:r>
            <a:r>
              <a:rPr lang="en-US" dirty="0" smtClean="0"/>
              <a:t>= </a:t>
            </a:r>
            <a:r>
              <a:rPr lang="en-US" dirty="0"/>
              <a:t>a</a:t>
            </a:r>
            <a:r>
              <a:rPr lang="en-US" dirty="0" smtClean="0"/>
              <a:t>(2 </a:t>
            </a:r>
            <a:r>
              <a:rPr lang="en-US" dirty="0" smtClean="0"/>
              <a:t>: 2 , 1 : 3)</a:t>
            </a:r>
          </a:p>
          <a:p>
            <a:pPr>
              <a:buNone/>
            </a:pPr>
            <a:r>
              <a:rPr lang="en-IN" dirty="0" smtClean="0"/>
              <a:t> if a=[1,2,3;4,52,6;7,8,9]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yy</a:t>
            </a:r>
            <a:r>
              <a:rPr lang="en-US" dirty="0" smtClean="0"/>
              <a:t> = 4 </a:t>
            </a:r>
            <a:r>
              <a:rPr lang="en-US" dirty="0" smtClean="0"/>
              <a:t>52 </a:t>
            </a:r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ones(</a:t>
            </a:r>
            <a:r>
              <a:rPr lang="en-US" dirty="0" err="1" smtClean="0"/>
              <a:t>r,c</a:t>
            </a:r>
            <a:r>
              <a:rPr lang="en-US" dirty="0" smtClean="0"/>
              <a:t>) % Creates matrix full with ones </a:t>
            </a:r>
          </a:p>
          <a:p>
            <a:r>
              <a:rPr lang="en-US" dirty="0" smtClean="0"/>
              <a:t> X = zeros(</a:t>
            </a:r>
            <a:r>
              <a:rPr lang="en-US" dirty="0" err="1" smtClean="0"/>
              <a:t>r,c</a:t>
            </a:r>
            <a:r>
              <a:rPr lang="en-US" dirty="0" smtClean="0"/>
              <a:t>) % Creates matrix full with zeros</a:t>
            </a:r>
          </a:p>
          <a:p>
            <a:r>
              <a:rPr lang="en-US" dirty="0" smtClean="0"/>
              <a:t>A = </a:t>
            </a:r>
            <a:r>
              <a:rPr lang="en-US" dirty="0" err="1" smtClean="0"/>
              <a:t>diag</a:t>
            </a:r>
            <a:r>
              <a:rPr lang="en-US" dirty="0" smtClean="0"/>
              <a:t>(x) % Creates squared matrix with vector x in diagonal </a:t>
            </a:r>
          </a:p>
          <a:p>
            <a:r>
              <a:rPr lang="en-US" dirty="0" smtClean="0"/>
              <a:t> [</a:t>
            </a:r>
            <a:r>
              <a:rPr lang="en-US" dirty="0" err="1" smtClean="0"/>
              <a:t>r,c</a:t>
            </a:r>
            <a:r>
              <a:rPr lang="en-US" dirty="0" smtClean="0"/>
              <a:t>] = size(A) % Return dimensions of matrix A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X = A’ % Transposed matrix </a:t>
            </a:r>
          </a:p>
          <a:p>
            <a:pPr>
              <a:buNone/>
            </a:pPr>
            <a:r>
              <a:rPr lang="en-US" dirty="0" smtClean="0"/>
              <a:t> X = inv(A) % Inverse matrix squared matrix </a:t>
            </a:r>
          </a:p>
          <a:p>
            <a:pPr>
              <a:buNone/>
            </a:pPr>
            <a:r>
              <a:rPr lang="en-US" dirty="0" smtClean="0"/>
              <a:t>d = </a:t>
            </a:r>
            <a:r>
              <a:rPr lang="en-US" dirty="0" err="1" smtClean="0"/>
              <a:t>det</a:t>
            </a:r>
            <a:r>
              <a:rPr lang="en-US" dirty="0" smtClean="0"/>
              <a:t>(A) % Determinant </a:t>
            </a:r>
          </a:p>
          <a:p>
            <a:pPr>
              <a:buNone/>
            </a:pPr>
            <a:r>
              <a:rPr lang="en-US" dirty="0" smtClean="0"/>
              <a:t> [X,D] = </a:t>
            </a:r>
            <a:r>
              <a:rPr lang="en-US" dirty="0" err="1" smtClean="0"/>
              <a:t>eig</a:t>
            </a:r>
            <a:r>
              <a:rPr lang="en-US" dirty="0" smtClean="0"/>
              <a:t>(A) % </a:t>
            </a:r>
            <a:r>
              <a:rPr lang="en-US" dirty="0" err="1" smtClean="0"/>
              <a:t>Eigenvalues</a:t>
            </a:r>
            <a:r>
              <a:rPr lang="en-US" dirty="0" smtClean="0"/>
              <a:t> and eigenvectors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loops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x = 0; 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for </a:t>
            </a:r>
            <a:r>
              <a:rPr lang="en-US" altLang="en-US" b="1" dirty="0" err="1" smtClean="0"/>
              <a:t>i</a:t>
            </a:r>
            <a:r>
              <a:rPr lang="en-US" altLang="en-US" b="1" dirty="0" smtClean="0"/>
              <a:t>=1:3:9</a:t>
            </a:r>
            <a:r>
              <a:rPr lang="en-US" altLang="en-US" dirty="0" smtClean="0"/>
              <a:t>       % start at 1, increment by 3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</a:t>
            </a:r>
            <a:r>
              <a:rPr lang="en-US" altLang="en-US" b="1" dirty="0" smtClean="0"/>
              <a:t>x = </a:t>
            </a:r>
            <a:r>
              <a:rPr lang="en-US" altLang="en-US" b="1" dirty="0" err="1" smtClean="0"/>
              <a:t>x+i</a:t>
            </a:r>
            <a:r>
              <a:rPr lang="en-US" altLang="en-US" dirty="0" smtClean="0"/>
              <a:t>;          % end with 9.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</a:t>
            </a:r>
            <a:r>
              <a:rPr lang="en-US" altLang="en-US" b="1" dirty="0" smtClean="0"/>
              <a:t>end</a:t>
            </a:r>
          </a:p>
          <a:p>
            <a:pPr eaLnBrk="1" hangingPunct="1">
              <a:buFontTx/>
              <a:buNone/>
            </a:pPr>
            <a:endParaRPr lang="en-IN" altLang="en-US" dirty="0" smtClean="0"/>
          </a:p>
          <a:p>
            <a:pPr eaLnBrk="1" hangingPunct="1">
              <a:buFontTx/>
              <a:buNone/>
            </a:pPr>
            <a:r>
              <a:rPr lang="en-IN" altLang="en-US" dirty="0" smtClean="0"/>
              <a:t>X=0+1+3+5=9</a:t>
            </a: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While loops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x=7;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while (x &gt; = 0)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 x = x-2;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end;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   This computes x = 7-2-2-2-2 = 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statements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if (x == 3)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 </a:t>
            </a:r>
            <a:r>
              <a:rPr lang="en-US" altLang="en-US" b="1" dirty="0" err="1" smtClean="0"/>
              <a:t>disp</a:t>
            </a:r>
            <a:r>
              <a:rPr lang="en-US" altLang="en-US" b="1" dirty="0" smtClean="0"/>
              <a:t>(‘The value of x is 3.’);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</a:t>
            </a:r>
            <a:r>
              <a:rPr lang="en-US" altLang="en-US" b="1" dirty="0" err="1" smtClean="0"/>
              <a:t>elseif</a:t>
            </a:r>
            <a:r>
              <a:rPr lang="en-US" altLang="en-US" b="1" dirty="0" smtClean="0"/>
              <a:t> (x == 5)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 </a:t>
            </a:r>
            <a:r>
              <a:rPr lang="en-US" altLang="en-US" b="1" dirty="0" err="1" smtClean="0"/>
              <a:t>disp</a:t>
            </a:r>
            <a:r>
              <a:rPr lang="en-US" altLang="en-US" b="1" dirty="0" smtClean="0"/>
              <a:t>(‘The value of x is 5.’);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else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 </a:t>
            </a:r>
            <a:r>
              <a:rPr lang="en-US" altLang="en-US" b="1" dirty="0" err="1" smtClean="0"/>
              <a:t>disp</a:t>
            </a:r>
            <a:r>
              <a:rPr lang="en-US" altLang="en-US" b="1" dirty="0" smtClean="0"/>
              <a:t>(‘The value of x is not 3 or 5.’);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Switch statement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switch face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/>
              <a:t>     case {1}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/>
              <a:t>       </a:t>
            </a:r>
            <a:r>
              <a:rPr lang="en-US" altLang="en-US" sz="2400" b="1" dirty="0" err="1" smtClean="0"/>
              <a:t>disp</a:t>
            </a:r>
            <a:r>
              <a:rPr lang="en-US" altLang="en-US" sz="2400" b="1" dirty="0" smtClean="0"/>
              <a:t>(‘Rolled a 1’);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/>
              <a:t>     case {2}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/>
              <a:t>       </a:t>
            </a:r>
            <a:r>
              <a:rPr lang="en-US" altLang="en-US" sz="2400" b="1" dirty="0" err="1" smtClean="0"/>
              <a:t>disp</a:t>
            </a:r>
            <a:r>
              <a:rPr lang="en-US" altLang="en-US" sz="2400" b="1" dirty="0" smtClean="0"/>
              <a:t>(‘Rolled a 2’);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/>
              <a:t>     otherwise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/>
              <a:t>       </a:t>
            </a:r>
            <a:r>
              <a:rPr lang="en-US" altLang="en-US" sz="2400" b="1" dirty="0" err="1" smtClean="0"/>
              <a:t>disp</a:t>
            </a:r>
            <a:r>
              <a:rPr lang="en-US" altLang="en-US" sz="2400" b="1" dirty="0" smtClean="0"/>
              <a:t>(‘Rolled a number &gt;= 3’);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/>
              <a:t>     end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u="sng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C00000"/>
                </a:solidFill>
              </a:rPr>
              <a:t>NOTE:</a:t>
            </a:r>
            <a:r>
              <a:rPr lang="en-US" altLang="en-US" sz="2400" dirty="0" smtClean="0">
                <a:solidFill>
                  <a:srgbClr val="C00000"/>
                </a:solidFill>
              </a:rPr>
              <a:t>  Unlike C, ONLY the SWITCH statement between the matching case </a:t>
            </a:r>
            <a:r>
              <a:rPr lang="en-US" altLang="en-US" sz="2400" dirty="0">
                <a:solidFill>
                  <a:srgbClr val="C00000"/>
                </a:solidFill>
              </a:rPr>
              <a:t>,</a:t>
            </a:r>
            <a:r>
              <a:rPr lang="en-US" altLang="en-US" sz="2400" dirty="0" smtClean="0">
                <a:solidFill>
                  <a:srgbClr val="C00000"/>
                </a:solidFill>
              </a:rPr>
              <a:t>next </a:t>
            </a:r>
            <a:r>
              <a:rPr lang="en-US" altLang="en-US" sz="2400" dirty="0" smtClean="0">
                <a:solidFill>
                  <a:srgbClr val="C00000"/>
                </a:solidFill>
              </a:rPr>
              <a:t>case, otherwise, or end are executed. 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(So breaks are unnecessary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.)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400" i="1" dirty="0">
                <a:solidFill>
                  <a:srgbClr val="C00000"/>
                </a:solidFill>
              </a:rPr>
              <a:t>e</a:t>
            </a:r>
            <a:r>
              <a:rPr lang="en-IN" altLang="en-US" sz="2400" i="1" dirty="0" smtClean="0">
                <a:solidFill>
                  <a:srgbClr val="C00000"/>
                </a:solidFill>
              </a:rPr>
              <a:t>nd </a:t>
            </a:r>
            <a:r>
              <a:rPr lang="en-IN" altLang="en-US" sz="2400" i="1" dirty="0" err="1" smtClean="0">
                <a:solidFill>
                  <a:srgbClr val="C00000"/>
                </a:solidFill>
              </a:rPr>
              <a:t>ke</a:t>
            </a:r>
            <a:r>
              <a:rPr lang="en-IN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IN" altLang="en-US" sz="2400" i="1" dirty="0" err="1" smtClean="0">
                <a:solidFill>
                  <a:srgbClr val="C00000"/>
                </a:solidFill>
              </a:rPr>
              <a:t>baad</a:t>
            </a:r>
            <a:r>
              <a:rPr lang="en-IN" altLang="en-US" sz="2400" i="1" dirty="0" smtClean="0">
                <a:solidFill>
                  <a:srgbClr val="C00000"/>
                </a:solidFill>
              </a:rPr>
              <a:t> semicolon is not </a:t>
            </a:r>
            <a:r>
              <a:rPr lang="en-IN" altLang="en-US" sz="2400" i="1" dirty="0" err="1" smtClean="0">
                <a:solidFill>
                  <a:srgbClr val="C00000"/>
                </a:solidFill>
              </a:rPr>
              <a:t>neccesary</a:t>
            </a:r>
            <a:endParaRPr lang="en-US" altLang="en-US" sz="24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Break statements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break</a:t>
            </a:r>
            <a:r>
              <a:rPr lang="en-US" altLang="en-US" dirty="0" smtClean="0"/>
              <a:t> – terminates execution of for and while loops.  For nested loops, it exits the innermost loop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Graphics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/>
              <a:t>x = </a:t>
            </a:r>
            <a:r>
              <a:rPr lang="en-US" altLang="en-US" sz="2800" b="1" dirty="0" err="1" smtClean="0"/>
              <a:t>linspace</a:t>
            </a:r>
            <a:r>
              <a:rPr lang="en-US" altLang="en-US" sz="2800" b="1" dirty="0" smtClean="0"/>
              <a:t>(-1,1,10);</a:t>
            </a:r>
          </a:p>
          <a:p>
            <a:pPr eaLnBrk="1" hangingPunct="1"/>
            <a:r>
              <a:rPr lang="en-US" altLang="en-US" sz="2800" b="1" dirty="0" smtClean="0"/>
              <a:t>y = sin(x);</a:t>
            </a:r>
          </a:p>
          <a:p>
            <a:pPr eaLnBrk="1" hangingPunct="1"/>
            <a:r>
              <a:rPr lang="en-US" altLang="en-US" sz="2800" b="1" dirty="0" smtClean="0"/>
              <a:t>plot(</a:t>
            </a:r>
            <a:r>
              <a:rPr lang="en-US" altLang="en-US" sz="2800" b="1" dirty="0" err="1" smtClean="0"/>
              <a:t>x,y</a:t>
            </a:r>
            <a:r>
              <a:rPr lang="en-US" altLang="en-US" sz="2800" b="1" dirty="0" smtClean="0"/>
              <a:t>);</a:t>
            </a:r>
            <a:r>
              <a:rPr lang="en-US" altLang="en-US" sz="2800" dirty="0" smtClean="0"/>
              <a:t>		% plots y vs. x.</a:t>
            </a:r>
          </a:p>
          <a:p>
            <a:pPr eaLnBrk="1" hangingPunct="1"/>
            <a:r>
              <a:rPr lang="en-US" altLang="en-US" sz="2800" b="1" dirty="0" smtClean="0"/>
              <a:t>plot(</a:t>
            </a:r>
            <a:r>
              <a:rPr lang="en-US" altLang="en-US" sz="2800" b="1" dirty="0" err="1" smtClean="0"/>
              <a:t>x,y,’k</a:t>
            </a:r>
            <a:r>
              <a:rPr lang="en-US" altLang="en-US" sz="2800" b="1" dirty="0" smtClean="0"/>
              <a:t>-’);</a:t>
            </a:r>
            <a:r>
              <a:rPr lang="en-US" altLang="en-US" sz="2800" dirty="0" smtClean="0"/>
              <a:t>         	% plots a black line 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					of y vs. x.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cs typeface="Arial" charset="0"/>
              </a:rPr>
              <a:t>•  </a:t>
            </a:r>
            <a:r>
              <a:rPr lang="en-US" altLang="en-US" sz="2800" b="1" dirty="0" smtClean="0">
                <a:cs typeface="Arial" charset="0"/>
              </a:rPr>
              <a:t>hold on;	</a:t>
            </a:r>
            <a:r>
              <a:rPr lang="en-US" altLang="en-US" sz="2800" dirty="0" smtClean="0">
                <a:cs typeface="Arial" charset="0"/>
              </a:rPr>
              <a:t>		% put several plots in the 					same figure window.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cs typeface="Arial" charset="0"/>
              </a:rPr>
              <a:t>•  </a:t>
            </a:r>
            <a:r>
              <a:rPr lang="en-US" altLang="en-US" sz="2800" b="1" dirty="0" smtClean="0">
                <a:cs typeface="Arial" charset="0"/>
              </a:rPr>
              <a:t>figure;</a:t>
            </a:r>
            <a:r>
              <a:rPr lang="en-US" altLang="en-US" sz="2800" dirty="0" smtClean="0">
                <a:cs typeface="Arial" charset="0"/>
              </a:rPr>
              <a:t>			% open new figure window.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Some other aspects of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Matlab</a:t>
            </a:r>
            <a:r>
              <a:rPr lang="en-US" dirty="0" smtClean="0"/>
              <a:t> is an interpreter -&gt; not as fast as compiled code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Typically quite fast for an interpreted language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   Often used early in development -&gt; can then convert to C (e.g.,) for speed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Can be linked to C/C++, JAVA, SQL, etc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Commercial product, but widely used in industry and academia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Many algorithms and toolboxes freely available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M-file functions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/>
              <a:t>function [</a:t>
            </a:r>
            <a:r>
              <a:rPr lang="en-US" altLang="en-US" b="1" dirty="0" err="1" smtClean="0"/>
              <a:t>area,circum</a:t>
            </a:r>
            <a:r>
              <a:rPr lang="en-US" altLang="en-US" b="1" dirty="0" smtClean="0"/>
              <a:t>] = circle(r)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% [area, </a:t>
            </a:r>
            <a:r>
              <a:rPr lang="en-US" altLang="en-US" b="1" dirty="0" err="1" smtClean="0"/>
              <a:t>circum</a:t>
            </a:r>
            <a:r>
              <a:rPr lang="en-US" altLang="en-US" b="1" dirty="0" smtClean="0"/>
              <a:t>] = circle(r) returns the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% area and circumference of a circle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% with radius r.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area = pi*r^2;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</a:t>
            </a:r>
            <a:r>
              <a:rPr lang="en-US" altLang="en-US" b="1" dirty="0" err="1" smtClean="0"/>
              <a:t>circum</a:t>
            </a:r>
            <a:r>
              <a:rPr lang="en-US" altLang="en-US" b="1" dirty="0" smtClean="0"/>
              <a:t> = 2*pi*r;</a:t>
            </a:r>
          </a:p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eaLnBrk="1" hangingPunct="1">
              <a:buFontTx/>
              <a:buNone/>
            </a:pPr>
            <a:r>
              <a:rPr lang="en-US" altLang="en-US" dirty="0" smtClean="0">
                <a:cs typeface="Arial" charset="0"/>
              </a:rPr>
              <a:t>•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</a:rPr>
              <a:t>Save function in </a:t>
            </a:r>
            <a:r>
              <a:rPr lang="en-US" altLang="en-US" dirty="0" err="1" smtClean="0">
                <a:solidFill>
                  <a:srgbClr val="FF0000"/>
                </a:solidFill>
                <a:cs typeface="Arial" charset="0"/>
              </a:rPr>
              <a:t>circle.m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Scripts and Functions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Two kinds of M-files: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- </a:t>
            </a:r>
            <a:r>
              <a:rPr lang="en-US" altLang="en-US" b="1" dirty="0" smtClean="0"/>
              <a:t>Scripts</a:t>
            </a:r>
            <a:r>
              <a:rPr lang="en-US" altLang="en-US" dirty="0" smtClean="0"/>
              <a:t>, which do not accept input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     arguments or return output arguments.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     They operate on data in the workspace.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- </a:t>
            </a:r>
            <a:r>
              <a:rPr lang="en-US" altLang="en-US" b="1" dirty="0" smtClean="0"/>
              <a:t>Functions</a:t>
            </a:r>
            <a:r>
              <a:rPr lang="en-US" altLang="en-US" dirty="0" smtClean="0"/>
              <a:t>, which can accept input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      arguments and return output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 arguments.  Internal variables are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 local to the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M-file functions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/>
              <a:t>function [</a:t>
            </a:r>
            <a:r>
              <a:rPr lang="en-US" altLang="en-US" b="1" dirty="0" err="1" smtClean="0"/>
              <a:t>area,circum</a:t>
            </a:r>
            <a:r>
              <a:rPr lang="en-US" altLang="en-US" b="1" dirty="0" smtClean="0"/>
              <a:t>] = circle(r)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% [area, </a:t>
            </a:r>
            <a:r>
              <a:rPr lang="en-US" altLang="en-US" b="1" dirty="0" err="1" smtClean="0"/>
              <a:t>circum</a:t>
            </a:r>
            <a:r>
              <a:rPr lang="en-US" altLang="en-US" b="1" dirty="0" smtClean="0"/>
              <a:t>] = circle(r) returns the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% area and circumference of a circle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% with radius r.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area = pi*r^2;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</a:t>
            </a:r>
            <a:r>
              <a:rPr lang="en-US" altLang="en-US" b="1" dirty="0" err="1" smtClean="0"/>
              <a:t>circum</a:t>
            </a:r>
            <a:r>
              <a:rPr lang="en-US" altLang="en-US" b="1" dirty="0" smtClean="0"/>
              <a:t> = 2*pi*r;</a:t>
            </a:r>
          </a:p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eaLnBrk="1" hangingPunct="1">
              <a:buFontTx/>
              <a:buNone/>
            </a:pPr>
            <a:r>
              <a:rPr lang="en-US" altLang="en-US" dirty="0" smtClean="0">
                <a:cs typeface="Arial" charset="0"/>
              </a:rPr>
              <a:t>•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</a:rPr>
              <a:t>Save function in </a:t>
            </a:r>
            <a:r>
              <a:rPr lang="en-US" altLang="en-US" dirty="0" err="1" smtClean="0">
                <a:solidFill>
                  <a:srgbClr val="FF0000"/>
                </a:solidFill>
                <a:cs typeface="Arial" charset="0"/>
              </a:rPr>
              <a:t>circle.m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M-file scripts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r = 7;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   [</a:t>
            </a:r>
            <a:r>
              <a:rPr lang="en-US" altLang="en-US" b="1" dirty="0" err="1" smtClean="0"/>
              <a:t>area,circum</a:t>
            </a:r>
            <a:r>
              <a:rPr lang="en-US" altLang="en-US" b="1" dirty="0" smtClean="0"/>
              <a:t>] = circle(r);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		% call our circle function.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   </a:t>
            </a:r>
            <a:r>
              <a:rPr lang="en-US" altLang="en-US" b="1" dirty="0" err="1" smtClean="0"/>
              <a:t>disp</a:t>
            </a:r>
            <a:r>
              <a:rPr lang="en-US" altLang="en-US" b="1" dirty="0" smtClean="0"/>
              <a:t>([‘The area of a circle having…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   		radius ‘ num2str(r) ‘ is ‘… 	num2str(area)]);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cs typeface="Arial" charset="0"/>
              </a:rPr>
              <a:t>•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</a:rPr>
              <a:t>Save the file as </a:t>
            </a:r>
            <a:r>
              <a:rPr lang="en-US" altLang="en-US" dirty="0" err="1" smtClean="0">
                <a:solidFill>
                  <a:srgbClr val="FF0000"/>
                </a:solidFill>
                <a:cs typeface="Arial" charset="0"/>
              </a:rPr>
              <a:t>myscript.m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Interactive Example (1)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Write a </a:t>
            </a:r>
            <a:r>
              <a:rPr lang="en-US" altLang="en-US" dirty="0" err="1" smtClean="0"/>
              <a:t>Matlab</a:t>
            </a:r>
            <a:r>
              <a:rPr lang="en-US" altLang="en-US" dirty="0" smtClean="0"/>
              <a:t> program to compute the following sum</a:t>
            </a:r>
          </a:p>
          <a:p>
            <a:pPr algn="ctr" eaLnBrk="1" hangingPunct="1">
              <a:buFontTx/>
              <a:buNone/>
            </a:pPr>
            <a:r>
              <a:rPr lang="en-US" altLang="en-US" dirty="0" smtClean="0"/>
              <a:t>    ∑1/i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, for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=1, 2, …, 10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two different ways: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1.  1/1+1/4+…+1/100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2.  1/100+1/81+…+1/1.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Solution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% Forward summation</a:t>
            </a:r>
          </a:p>
          <a:p>
            <a:pPr eaLnBrk="1" hangingPunct="1">
              <a:buFontTx/>
              <a:buNone/>
            </a:pPr>
            <a:r>
              <a:rPr lang="en-US" altLang="en-US" sz="2400" dirty="0" err="1" smtClean="0"/>
              <a:t>forwardsum</a:t>
            </a:r>
            <a:r>
              <a:rPr lang="en-US" altLang="en-US" sz="2400" dirty="0" smtClean="0"/>
              <a:t> = 0;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for 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=1:10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forwardsum</a:t>
            </a:r>
            <a:r>
              <a:rPr lang="en-US" altLang="en-US" sz="2400" dirty="0" smtClean="0"/>
              <a:t> = forwardsum+1/(i^2);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end;</a:t>
            </a: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% Backward summation</a:t>
            </a:r>
          </a:p>
          <a:p>
            <a:pPr eaLnBrk="1" hangingPunct="1">
              <a:buFontTx/>
              <a:buNone/>
            </a:pPr>
            <a:r>
              <a:rPr lang="en-US" altLang="en-US" sz="2400" dirty="0" err="1" smtClean="0"/>
              <a:t>backwardsum</a:t>
            </a:r>
            <a:r>
              <a:rPr lang="en-US" altLang="en-US" sz="2400" dirty="0" smtClean="0"/>
              <a:t> = 0;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for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=10:-1:1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backwardsum</a:t>
            </a:r>
            <a:r>
              <a:rPr lang="en-US" altLang="en-US" sz="2400" dirty="0" smtClean="0"/>
              <a:t> = backwardsum+1/(i^2);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end;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Interactive Example (2)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Write a </a:t>
            </a:r>
            <a:r>
              <a:rPr lang="en-US" altLang="en-US" dirty="0" err="1" smtClean="0"/>
              <a:t>Matlab</a:t>
            </a:r>
            <a:r>
              <a:rPr lang="en-US" altLang="en-US" dirty="0" smtClean="0"/>
              <a:t> function to multiply two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n-by-n matrices A and B.  (Do not use built-in functions.)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800" dirty="0" smtClean="0"/>
              <a:t>function [C] = </a:t>
            </a:r>
            <a:r>
              <a:rPr lang="en-US" altLang="en-US" sz="2800" dirty="0" err="1" smtClean="0"/>
              <a:t>matrix_multiply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A,B,n</a:t>
            </a:r>
            <a:r>
              <a:rPr lang="en-US" altLang="en-US" sz="28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 	C = zeros(</a:t>
            </a:r>
            <a:r>
              <a:rPr lang="en-US" altLang="en-US" sz="2800" dirty="0" err="1" smtClean="0"/>
              <a:t>n,n</a:t>
            </a:r>
            <a:r>
              <a:rPr lang="en-US" altLang="en-US" sz="2800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  	for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=1:n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  for j=1:n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        for k=1:n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       C(</a:t>
            </a:r>
            <a:r>
              <a:rPr lang="en-US" altLang="en-US" sz="2800" dirty="0" err="1" smtClean="0"/>
              <a:t>i,j</a:t>
            </a:r>
            <a:r>
              <a:rPr lang="en-US" altLang="en-US" sz="2800" dirty="0" smtClean="0"/>
              <a:t>) = C(</a:t>
            </a:r>
            <a:r>
              <a:rPr lang="en-US" altLang="en-US" sz="2800" dirty="0" err="1" smtClean="0"/>
              <a:t>i,j</a:t>
            </a:r>
            <a:r>
              <a:rPr lang="en-US" altLang="en-US" sz="2800" dirty="0" smtClean="0"/>
              <a:t>) + A(</a:t>
            </a:r>
            <a:r>
              <a:rPr lang="en-US" altLang="en-US" sz="2800" dirty="0" err="1" smtClean="0"/>
              <a:t>i,k</a:t>
            </a:r>
            <a:r>
              <a:rPr lang="en-US" altLang="en-US" sz="2800" dirty="0" smtClean="0"/>
              <a:t>)*B(</a:t>
            </a:r>
            <a:r>
              <a:rPr lang="en-US" altLang="en-US" sz="2800" dirty="0" err="1" smtClean="0"/>
              <a:t>k,j</a:t>
            </a:r>
            <a:r>
              <a:rPr lang="en-US" altLang="en-US" sz="2800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    end;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     end;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end;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1800" y="2951163"/>
            <a:ext cx="58674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Can this code be written so that it runs faster?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81400" y="5181600"/>
            <a:ext cx="3979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7030A0"/>
                </a:solidFill>
              </a:rPr>
              <a:t>Hint:  Use vectorization.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Script to use for testing: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n = 10;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A = rand(</a:t>
            </a:r>
            <a:r>
              <a:rPr lang="en-US" altLang="en-US" dirty="0" err="1" smtClean="0"/>
              <a:t>n,n</a:t>
            </a:r>
            <a:r>
              <a:rPr lang="en-US" altLang="en-US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B = rand(</a:t>
            </a:r>
            <a:r>
              <a:rPr lang="en-US" altLang="en-US" dirty="0" err="1" smtClean="0"/>
              <a:t>n,n</a:t>
            </a:r>
            <a:r>
              <a:rPr lang="en-US" altLang="en-US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C = </a:t>
            </a:r>
            <a:r>
              <a:rPr lang="en-US" altLang="en-US" dirty="0" err="1" smtClean="0"/>
              <a:t>matrix_multiply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A,B,n</a:t>
            </a:r>
            <a:r>
              <a:rPr lang="en-US" altLang="en-US" dirty="0" smtClean="0"/>
              <a:t>);</a:t>
            </a:r>
          </a:p>
          <a:p>
            <a:pPr eaLnBrk="1" hangingPunct="1">
              <a:buFontTx/>
              <a:buNone/>
            </a:pPr>
            <a:r>
              <a:rPr lang="en-IN" altLang="en-US" dirty="0"/>
              <a:t>r</a:t>
            </a:r>
            <a:r>
              <a:rPr lang="en-IN" altLang="en-US" dirty="0" smtClean="0"/>
              <a:t>and returns array of random numbers e.g. rand(3 4]) returns a 3 by 4 matrix.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>
                <a:latin typeface="Aharoni" pitchFamily="2" charset="-79"/>
                <a:cs typeface="Aharoni" pitchFamily="2" charset="-79"/>
              </a:rPr>
              <a:t>END</a:t>
            </a:r>
            <a:endParaRPr lang="en-US" sz="88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763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Current Folder</a:t>
            </a:r>
            <a:r>
              <a:rPr lang="en-US" dirty="0"/>
              <a:t> — Access your files.</a:t>
            </a:r>
          </a:p>
          <a:p>
            <a:pPr fontAlgn="base"/>
            <a:r>
              <a:rPr lang="en-US" b="1" dirty="0"/>
              <a:t>Command Window</a:t>
            </a:r>
            <a:r>
              <a:rPr lang="en-US" dirty="0"/>
              <a:t> — Enter commands at the command line, indicated by the prompt (&gt;&gt;).</a:t>
            </a:r>
          </a:p>
          <a:p>
            <a:pPr fontAlgn="base"/>
            <a:r>
              <a:rPr lang="en-US" b="1" dirty="0"/>
              <a:t>Workspace</a:t>
            </a:r>
            <a:r>
              <a:rPr lang="en-US" dirty="0"/>
              <a:t> — Explore data that you create or import from files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/>
              <a:t>Variables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Have not to be previously declared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Variable names can contain up to 63 characters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Variable names must start with a letter followed by letters, digits, and underscores.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Variable names are case sensitive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Special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53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Default variable name for results </a:t>
            </a:r>
          </a:p>
          <a:p>
            <a:r>
              <a:rPr lang="en-US" dirty="0" smtClean="0"/>
              <a:t>pi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l-GR" dirty="0" smtClean="0">
                <a:solidFill>
                  <a:schemeClr val="accent2">
                    <a:lumMod val="75000"/>
                  </a:schemeClr>
                </a:solidFill>
              </a:rPr>
              <a:t>π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/>
              <a:t>eps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Smallest incremental number </a:t>
            </a:r>
          </a:p>
          <a:p>
            <a:r>
              <a:rPr lang="en-US" dirty="0" err="1" smtClean="0"/>
              <a:t>inf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Infinity </a:t>
            </a:r>
          </a:p>
          <a:p>
            <a:r>
              <a:rPr lang="en-US" dirty="0" err="1" smtClean="0"/>
              <a:t>NaN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Not a number e.g. 0/0</a:t>
            </a:r>
          </a:p>
          <a:p>
            <a:r>
              <a:rPr lang="en-US" altLang="en-US" b="1" dirty="0" smtClean="0"/>
              <a:t>%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C00000"/>
                </a:solidFill>
              </a:rPr>
              <a:t>used to denote a comment</a:t>
            </a:r>
          </a:p>
          <a:p>
            <a:r>
              <a:rPr lang="en-US" altLang="en-US" b="1" dirty="0" smtClean="0"/>
              <a:t>; 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C00000"/>
                </a:solidFill>
              </a:rPr>
              <a:t>suppresses display of value (when placed at end of a statement)</a:t>
            </a:r>
          </a:p>
          <a:p>
            <a:r>
              <a:rPr lang="en-US" altLang="en-US" b="1" dirty="0" smtClean="0"/>
              <a:t>...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C00000"/>
                </a:solidFill>
              </a:rPr>
              <a:t>continues the statement on next line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218" y="1600200"/>
            <a:ext cx="80815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Arithmetic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82580"/>
            <a:ext cx="8515966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1166</Words>
  <Application>Microsoft Office PowerPoint</Application>
  <PresentationFormat>On-screen Show (4:3)</PresentationFormat>
  <Paragraphs>255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Aharoni</vt:lpstr>
      <vt:lpstr>Arial</vt:lpstr>
      <vt:lpstr>Calibri</vt:lpstr>
      <vt:lpstr>Times New Roman</vt:lpstr>
      <vt:lpstr>Wingdings</vt:lpstr>
      <vt:lpstr>Office Theme</vt:lpstr>
      <vt:lpstr>Basics of Matlab  Dr. SAPNA SHARMA School of Mathematics, Thapar Institute of Engineering &amp; Technology, Patiala.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Matlab Special Variables </vt:lpstr>
      <vt:lpstr>PowerPoint Presentation</vt:lpstr>
      <vt:lpstr>PowerPoint Presentation</vt:lpstr>
      <vt:lpstr>PowerPoint Presentation</vt:lpstr>
      <vt:lpstr>Matlab’s Workspace</vt:lpstr>
      <vt:lpstr>PowerPoint Presentation</vt:lpstr>
      <vt:lpstr>Arrays can be classified as vectors and matrices.</vt:lpstr>
      <vt:lpstr>Arrays and Matrices</vt:lpstr>
      <vt:lpstr>Arrays and Matrices (2)</vt:lpstr>
      <vt:lpstr>Creating special matrices</vt:lpstr>
      <vt:lpstr>Logical Conditions</vt:lpstr>
      <vt:lpstr>More matrix/vector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loops</vt:lpstr>
      <vt:lpstr>While loops</vt:lpstr>
      <vt:lpstr>If statements</vt:lpstr>
      <vt:lpstr>Switch statement</vt:lpstr>
      <vt:lpstr>Break statements</vt:lpstr>
      <vt:lpstr>Graphics</vt:lpstr>
      <vt:lpstr>M-file functions</vt:lpstr>
      <vt:lpstr>Scripts and Functions</vt:lpstr>
      <vt:lpstr>M-file functions</vt:lpstr>
      <vt:lpstr>M-file scripts</vt:lpstr>
      <vt:lpstr>Interactive Example (1)</vt:lpstr>
      <vt:lpstr>Solution</vt:lpstr>
      <vt:lpstr>Interactive Example (2)</vt:lpstr>
      <vt:lpstr>Solution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Matlab</dc:title>
  <dc:creator>SAPNA SHARMA</dc:creator>
  <cp:lastModifiedBy>User</cp:lastModifiedBy>
  <cp:revision>22</cp:revision>
  <dcterms:created xsi:type="dcterms:W3CDTF">2020-07-21T18:59:27Z</dcterms:created>
  <dcterms:modified xsi:type="dcterms:W3CDTF">2020-12-16T06:46:11Z</dcterms:modified>
</cp:coreProperties>
</file>