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4" r:id="rId2"/>
    <p:sldId id="257" r:id="rId3"/>
    <p:sldId id="271" r:id="rId4"/>
    <p:sldId id="266" r:id="rId5"/>
    <p:sldId id="285" r:id="rId6"/>
    <p:sldId id="303" r:id="rId7"/>
    <p:sldId id="304" r:id="rId8"/>
    <p:sldId id="305" r:id="rId9"/>
    <p:sldId id="306" r:id="rId10"/>
    <p:sldId id="307" r:id="rId11"/>
    <p:sldId id="308" r:id="rId12"/>
    <p:sldId id="338" r:id="rId13"/>
    <p:sldId id="309" r:id="rId14"/>
    <p:sldId id="322" r:id="rId15"/>
    <p:sldId id="296" r:id="rId16"/>
    <p:sldId id="298" r:id="rId17"/>
    <p:sldId id="299" r:id="rId18"/>
    <p:sldId id="327" r:id="rId19"/>
    <p:sldId id="328" r:id="rId20"/>
    <p:sldId id="323" r:id="rId21"/>
    <p:sldId id="324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25" r:id="rId32"/>
    <p:sldId id="326" r:id="rId33"/>
    <p:sldId id="339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332FCD-6E2C-44E4-90C2-03A428C0D790}">
          <p14:sldIdLst>
            <p14:sldId id="294"/>
            <p14:sldId id="257"/>
            <p14:sldId id="271"/>
            <p14:sldId id="266"/>
            <p14:sldId id="285"/>
            <p14:sldId id="303"/>
            <p14:sldId id="304"/>
            <p14:sldId id="305"/>
            <p14:sldId id="306"/>
            <p14:sldId id="307"/>
            <p14:sldId id="308"/>
            <p14:sldId id="338"/>
            <p14:sldId id="309"/>
            <p14:sldId id="322"/>
            <p14:sldId id="296"/>
            <p14:sldId id="298"/>
            <p14:sldId id="299"/>
            <p14:sldId id="327"/>
            <p14:sldId id="328"/>
            <p14:sldId id="323"/>
            <p14:sldId id="324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25"/>
            <p14:sldId id="326"/>
            <p14:sldId id="33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671CA-AE16-4BF6-A4E6-C10FEA311FB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F44F-8188-4F71-824A-CBF8FC26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5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782212c98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4782212c98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Vismaya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82212c98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4782212c9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4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71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7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30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51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9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7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3833017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3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19051" y="-26987"/>
            <a:ext cx="9180515" cy="6884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881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1289054" y="6357959"/>
            <a:ext cx="10331485" cy="50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85342" defTabSz="1219170">
              <a:buClr>
                <a:srgbClr val="9BBB59"/>
              </a:buClr>
              <a:buSzPts val="2000"/>
            </a:pPr>
            <a:endParaRPr sz="2667" ker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2369" y="1240187"/>
            <a:ext cx="12192000" cy="1695104"/>
          </a:xfrm>
          <a:prstGeom prst="rect">
            <a:avLst/>
          </a:prstGeom>
          <a:solidFill>
            <a:srgbClr val="E35F13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2800"/>
            </a:pPr>
            <a:r>
              <a:rPr lang="en-IN" sz="3733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Design of  a Grammatical Error Correction Tool for Kannada Documents using BERT Model</a:t>
            </a:r>
          </a:p>
          <a:p>
            <a:pPr algn="ctr" defTabSz="1219170">
              <a:buClr>
                <a:srgbClr val="000000"/>
              </a:buClr>
              <a:buSzPts val="2800"/>
            </a:pPr>
            <a:r>
              <a:rPr lang="en-IN" sz="28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Arial"/>
              </a:rPr>
              <a:t>20IS83P</a:t>
            </a:r>
            <a:r>
              <a:rPr lang="en-IN" sz="28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-Phase 2 Review 2</a:t>
            </a:r>
            <a:endParaRPr lang="en-IN" sz="2800" b="1" kern="0" dirty="0">
              <a:solidFill>
                <a:srgbClr val="FFFFFF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-641" y="1258383"/>
            <a:ext cx="12192400" cy="107700"/>
          </a:xfrm>
          <a:prstGeom prst="rect">
            <a:avLst/>
          </a:prstGeom>
          <a:solidFill>
            <a:srgbClr val="00405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100"/>
            </a:pPr>
            <a:endParaRPr sz="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-643" y="2953489"/>
            <a:ext cx="12192400" cy="107700"/>
          </a:xfrm>
          <a:prstGeom prst="rect">
            <a:avLst/>
          </a:prstGeom>
          <a:solidFill>
            <a:srgbClr val="00405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100"/>
            </a:pPr>
            <a:endParaRPr sz="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43A2CF-C248-CD4E-D02A-896EDA3F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320" y="4637474"/>
            <a:ext cx="5859437" cy="1374283"/>
          </a:xfrm>
        </p:spPr>
        <p:txBody>
          <a:bodyPr/>
          <a:lstStyle/>
          <a:p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Ananya M                             01JST20IS008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Dhanya</a:t>
            </a: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Hegde                  01JST20IS016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Dhanika Gowda D                01JST20IS054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743DFDA-8DC0-79DE-31EA-79EEBF4A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769" y="3871418"/>
            <a:ext cx="10363200" cy="1500187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J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Prathibha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Information Science and Engineering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F10FE-18EA-5761-6D0D-B246F1B74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r>
              <a:rPr lang="en" kern="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062-DB00-E3F9-0E84-B6CA7D36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3" y="1087881"/>
            <a:ext cx="10972800" cy="564262"/>
          </a:xfrm>
        </p:spPr>
        <p:txBody>
          <a:bodyPr/>
          <a:lstStyle/>
          <a:p>
            <a:r>
              <a:rPr lang="en-IN" sz="3200" b="1" kern="1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Low Level Design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64CC-628D-BEA0-332D-56D061FB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3850"/>
            <a:ext cx="5384800" cy="4792313"/>
          </a:xfrm>
        </p:spPr>
        <p:txBody>
          <a:bodyPr/>
          <a:lstStyle/>
          <a:p>
            <a:pPr marL="152396" indent="0" algn="ctr">
              <a:buNone/>
            </a:pPr>
            <a:r>
              <a:rPr lang="en-IN" sz="3200" b="1" kern="1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Spell checking and correction </a:t>
            </a:r>
          </a:p>
          <a:p>
            <a:pPr marL="152396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EE170-85DA-A91B-2288-8DCFC790446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19721" y="1946246"/>
            <a:ext cx="5384800" cy="4179916"/>
          </a:xfrm>
        </p:spPr>
        <p:txBody>
          <a:bodyPr/>
          <a:lstStyle/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Importing Hunspell Library</a:t>
            </a:r>
          </a:p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Initializing Hunspell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Tokenizing the Text</a:t>
            </a:r>
          </a:p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Checking and Correcting Spelling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Joining Corrected Words</a:t>
            </a:r>
          </a:p>
          <a:p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Returning Corrected Text</a:t>
            </a:r>
            <a:endParaRPr lang="en-US" sz="267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D2F1E-45D6-975E-EC0D-DCFBE528A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8" name="Picture 7" descr="A diagram of a person's hand&#10;&#10;Description automatically generated">
            <a:extLst>
              <a:ext uri="{FF2B5EF4-FFF2-40B4-BE49-F238E27FC236}">
                <a16:creationId xmlns:a16="http://schemas.microsoft.com/office/drawing/2014/main" id="{B123E816-5F9E-8F5D-66C6-04F5529A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" y="2587006"/>
            <a:ext cx="6858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5AEF8-347D-73B8-082E-219CCD9D9A87}"/>
              </a:ext>
            </a:extLst>
          </p:cNvPr>
          <p:cNvSpPr txBox="1"/>
          <p:nvPr/>
        </p:nvSpPr>
        <p:spPr>
          <a:xfrm>
            <a:off x="529390" y="5024387"/>
            <a:ext cx="6246796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6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2- Spell checking and correction</a:t>
            </a:r>
            <a:endParaRPr lang="en-US" sz="26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8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AC7887-93D7-B91B-0A6E-FF909689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90569"/>
            <a:ext cx="5486399" cy="4949504"/>
          </a:xfrm>
        </p:spPr>
        <p:txBody>
          <a:bodyPr/>
          <a:lstStyle/>
          <a:p>
            <a:pPr marL="67732" indent="0" algn="ctr">
              <a:buNone/>
            </a:pPr>
            <a:r>
              <a:rPr lang="en-IN" sz="3200" b="1" kern="1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Grammatical error detection</a:t>
            </a:r>
            <a:br>
              <a:rPr lang="en-US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515384-7724-722C-342D-9580DB171C5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07200" y="1510018"/>
            <a:ext cx="5384800" cy="4530055"/>
          </a:xfrm>
        </p:spPr>
        <p:txBody>
          <a:bodyPr/>
          <a:lstStyle/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 of Kannada Corpus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Preprocessing using Tokenization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Divide the Data into Train, Test, and Validation Sets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 BERT Model and Compile for Training Data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Evaluation using Test Data and Freeze the Model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Hyperparameter Tuning for Performance Optimization</a:t>
            </a:r>
            <a:endParaRPr lang="en-US" sz="267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6C41A-EBC3-89E5-63E8-95E1286CE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6B2AC63-1F0D-B6FE-A0A7-BB7E527BD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45"/>
            <a:ext cx="6858000" cy="228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EDDE3-950C-4991-5A2D-FDB93EA38819}"/>
              </a:ext>
            </a:extLst>
          </p:cNvPr>
          <p:cNvSpPr txBox="1"/>
          <p:nvPr/>
        </p:nvSpPr>
        <p:spPr>
          <a:xfrm>
            <a:off x="491957" y="5438274"/>
            <a:ext cx="6131293" cy="78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3- Grammatical error detection </a:t>
            </a:r>
            <a:endParaRPr lang="en-US" sz="26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5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816-F699-6D9A-544D-9E245D13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kern="100" spc="1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correction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0F9A-4F4E-C013-5EC4-AC1868AFB9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90072" y="1193533"/>
            <a:ext cx="4620126" cy="4884504"/>
          </a:xfrm>
        </p:spPr>
        <p:txBody>
          <a:bodyPr/>
          <a:lstStyle/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approach for grammatical error correction in Kannada.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subject-verb agreement errors.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subject and verb within the sentence.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rules to ensure agreement between them.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to linguistic nuances of Kannada language.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C9915-FB33-FD7E-9496-FAE9D7431A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5E2B2-F9F5-4234-454A-B9ED9C8FE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9" y="1748355"/>
            <a:ext cx="6713218" cy="21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F450C-709B-0B36-0566-72AB48DACFF9}"/>
              </a:ext>
            </a:extLst>
          </p:cNvPr>
          <p:cNvSpPr txBox="1"/>
          <p:nvPr/>
        </p:nvSpPr>
        <p:spPr>
          <a:xfrm>
            <a:off x="272748" y="4475747"/>
            <a:ext cx="6128051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70" kern="100" spc="1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Figure 4- Grammatical error correction</a:t>
            </a:r>
            <a:endParaRPr lang="en-US" sz="267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US" sz="2670" dirty="0"/>
          </a:p>
        </p:txBody>
      </p:sp>
    </p:spTree>
    <p:extLst>
      <p:ext uri="{BB962C8B-B14F-4D97-AF65-F5344CB8AC3E}">
        <p14:creationId xmlns:p14="http://schemas.microsoft.com/office/powerpoint/2010/main" val="245832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4650-7441-D905-FB2F-75431257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290" y="1892724"/>
            <a:ext cx="10972800" cy="4122599"/>
          </a:xfrm>
        </p:spPr>
        <p:txBody>
          <a:bodyPr/>
          <a:lstStyle/>
          <a:p>
            <a:pPr marL="152396" indent="0" algn="ctr">
              <a:buNone/>
            </a:pPr>
            <a:r>
              <a:rPr lang="en-IN" b="1" kern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Spell Checking and Correction using Hunspell</a:t>
            </a:r>
          </a:p>
          <a:p>
            <a:pPr marL="152396" indent="0" algn="just">
              <a:buNone/>
            </a:pPr>
            <a:endParaRPr lang="en-US" sz="267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r>
              <a:rPr lang="en-US" sz="267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Hunspell</a:t>
            </a:r>
            <a:r>
              <a:rPr lang="en-US" sz="26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spell-checking and morphological analysis library, now widely used across languages and applications</a:t>
            </a:r>
            <a:r>
              <a:rPr lang="en-US" sz="26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C45C2-CCA2-5F2B-1FA0-A2BC987CC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FB31-B8FC-5CD0-7D46-98700B1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696"/>
            <a:ext cx="10972800" cy="1143000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9984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FCA1-DF06-A24C-C03C-A438091E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59" y="911831"/>
            <a:ext cx="10972800" cy="4525963"/>
          </a:xfrm>
        </p:spPr>
        <p:txBody>
          <a:bodyPr/>
          <a:lstStyle/>
          <a:p>
            <a:pPr marL="152396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Working of Hunspell</a:t>
            </a:r>
          </a:p>
          <a:p>
            <a:pPr marL="152396" marR="0" lvl="0" indent="0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67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Spell Checking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Morphological Analysis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Affix File Support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Multi-Language Support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Open Source and Cross-Platform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09585" marR="0" lvl="0" indent="-457189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6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Integration with Software Applications</a:t>
            </a:r>
            <a:endParaRPr kumimoji="0" lang="en-US" sz="267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06C8E-AE91-81E4-29AF-FB4758786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67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7620-EFC3-002C-91CE-9806F424F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 detection using BERT Model</a:t>
            </a:r>
          </a:p>
          <a:p>
            <a:pPr marL="152396" indent="0" algn="just">
              <a:buNone/>
            </a:pPr>
            <a:endParaRPr lang="en-IN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is a transformer-based neural network architecture designed for understanding the context of words in a sentence.</a:t>
            </a:r>
          </a:p>
          <a:p>
            <a:pPr algn="just"/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other models, BERT is bidirectional, allowing it to consider both left and right context words simultaneously.</a:t>
            </a:r>
          </a:p>
          <a:p>
            <a:pPr marL="152396" indent="0" algn="just">
              <a:buNone/>
            </a:pPr>
            <a:endParaRPr lang="en-IN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12AA-D94D-0006-32D3-43629799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15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81945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19D0-5822-9D0D-B8D4-DA044F5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7" y="708025"/>
            <a:ext cx="10972800" cy="11430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BERT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97289-38AC-F8A7-FD75-41E4E5EE83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6277" y="2012950"/>
            <a:ext cx="11613884" cy="4525963"/>
          </a:xfrm>
        </p:spPr>
        <p:txBody>
          <a:bodyPr/>
          <a:lstStyle/>
          <a:p>
            <a:pPr marL="67732" indent="0" algn="just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uses Transformer, an attention mechanism that learns contextual relations between words (or sub-words) in a text. In its vanilla form, Transformer includes two separate mechanisms — an encoder that reads the text input and a decoder that produces a prediction for the task. Since BERT’s goal is to generate a language model, only the encoder mechanism is necessary. </a:t>
            </a:r>
            <a:b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8054-E891-40E7-8B3C-1B4278FD3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16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857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C02AC-1A91-2DA7-6DAF-3B3488063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17</a:t>
            </a:fld>
            <a:endParaRPr lang="en" kern="0"/>
          </a:p>
        </p:txBody>
      </p:sp>
      <p:sp>
        <p:nvSpPr>
          <p:cNvPr id="7" name="AutoShape 8" descr="transformers deep learning for Sale OFF62%">
            <a:extLst>
              <a:ext uri="{FF2B5EF4-FFF2-40B4-BE49-F238E27FC236}">
                <a16:creationId xmlns:a16="http://schemas.microsoft.com/office/drawing/2014/main" id="{64FFC276-9AE7-6ECD-ABB2-79FE1C7ED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000000"/>
              </a:buClr>
            </a:pPr>
            <a:endParaRPr lang="en-IN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AutoShape 10" descr="transformers deep learning for Sale OFF62%">
            <a:extLst>
              <a:ext uri="{FF2B5EF4-FFF2-40B4-BE49-F238E27FC236}">
                <a16:creationId xmlns:a16="http://schemas.microsoft.com/office/drawing/2014/main" id="{87E7E317-F179-CE3A-4C06-16CD24B40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000000"/>
              </a:buClr>
            </a:pPr>
            <a:endParaRPr lang="en-IN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B05EB-E69C-12D8-0649-7881743D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59" y="551562"/>
            <a:ext cx="4959882" cy="534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8BE06-780F-32D6-31B4-AB54611350BC}"/>
              </a:ext>
            </a:extLst>
          </p:cNvPr>
          <p:cNvSpPr txBox="1"/>
          <p:nvPr/>
        </p:nvSpPr>
        <p:spPr>
          <a:xfrm>
            <a:off x="3571507" y="5737929"/>
            <a:ext cx="5861785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70" kern="0" spc="1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Figure 5- Working of BERT model</a:t>
            </a:r>
            <a:endParaRPr lang="en-US" sz="267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US" sz="2670" dirty="0"/>
          </a:p>
        </p:txBody>
      </p:sp>
    </p:spTree>
    <p:extLst>
      <p:ext uri="{BB962C8B-B14F-4D97-AF65-F5344CB8AC3E}">
        <p14:creationId xmlns:p14="http://schemas.microsoft.com/office/powerpoint/2010/main" val="43987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CB1A-1238-C9D5-1C3E-101000310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5" name="Picture 4" descr="The DistilBERT model architecture and components.">
            <a:extLst>
              <a:ext uri="{FF2B5EF4-FFF2-40B4-BE49-F238E27FC236}">
                <a16:creationId xmlns:a16="http://schemas.microsoft.com/office/drawing/2014/main" id="{0AE6460C-329A-263C-B46F-FB60D2A4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18" y="741145"/>
            <a:ext cx="9898922" cy="46586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ED679-B636-BB0E-33B4-538E15F211D3}"/>
              </a:ext>
            </a:extLst>
          </p:cNvPr>
          <p:cNvSpPr txBox="1"/>
          <p:nvPr/>
        </p:nvSpPr>
        <p:spPr>
          <a:xfrm>
            <a:off x="2589194" y="5442255"/>
            <a:ext cx="6477803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670" kern="0" spc="1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Figure 6- Working of </a:t>
            </a:r>
            <a:r>
              <a:rPr lang="en-IN" sz="2670" kern="0" spc="1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DistilBERT</a:t>
            </a:r>
            <a:endParaRPr lang="en-US" sz="267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2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F1C3-D794-F5B9-3FEB-D8492447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85524"/>
            <a:ext cx="10972800" cy="5240639"/>
          </a:xfrm>
        </p:spPr>
        <p:txBody>
          <a:bodyPr/>
          <a:lstStyle/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2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smaller and faster version of BERT.</a:t>
            </a:r>
          </a:p>
          <a:p>
            <a:pPr algn="just"/>
            <a:r>
              <a:rPr lang="en-US" sz="2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40% fewer parameters than BERT-base-uncased.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60% faster while maintaining over 95% of BERT's performance.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efficiency through knowledge distillation technique.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to mimic BERT's representations while being smaller.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reduces inference time.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computationally constrained environments.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BERT's performance on language understanding tasks.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efficient training and deployment of natural language processing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19A9-4DF0-953F-9A26-47CCF2616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46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7628A-F737-3A81-2843-BB0EAF1F01DD}"/>
              </a:ext>
            </a:extLst>
          </p:cNvPr>
          <p:cNvSpPr txBox="1"/>
          <p:nvPr/>
        </p:nvSpPr>
        <p:spPr>
          <a:xfrm>
            <a:off x="630991" y="570433"/>
            <a:ext cx="1049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 </a:t>
            </a:r>
            <a:endParaRPr lang="en-IN" sz="4800" b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2B1C4-E3BE-0D9F-76E0-1545E72CB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2</a:t>
            </a:fld>
            <a:endParaRPr lang="en" ker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8DC93-0AA5-9D7B-E136-0CE572018E21}"/>
              </a:ext>
            </a:extLst>
          </p:cNvPr>
          <p:cNvSpPr txBox="1"/>
          <p:nvPr/>
        </p:nvSpPr>
        <p:spPr>
          <a:xfrm>
            <a:off x="630992" y="1587563"/>
            <a:ext cx="10679289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Grammatical Error Correction (GEC) involves detecting and correcting grammatical errors in sentences, including spelling mistakes, article misuse, prepositions, pronouns, nouns, and poor sentence construction.</a:t>
            </a:r>
          </a:p>
          <a:p>
            <a:pPr marL="457189" indent="-457189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NLP technology equips machines to understand and rectify various grammatical nuances in text.</a:t>
            </a:r>
          </a:p>
          <a:p>
            <a:pPr marL="457189" indent="-457189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GEC model for Kannada is a pioneering initiative using NLP technology.</a:t>
            </a:r>
          </a:p>
          <a:p>
            <a:pPr marL="457189" indent="-457189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 aims to make written Kannada better by studying the details of Kannada grammar, how words are put together, and the words used.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A3F7-0B22-7BBC-8E4F-2419FB68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 Correction using Rule-based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1F505-C37E-B626-1502-5D22D6D0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Subject-verb agreement is a critical aspect of grammar ensuring coherence and clarity in sentences.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approach in Kannada correction focuses on rectifying subject-verb agreement errors.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utilizing linguistic rules and patterns specific to Kannada.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subject and verb crucial for applying appropriate agreement rules.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subject requires a singular verb; plural subject necessitates a plural verb in Kannada.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 influenced by tense, aspect, and mood in Kannada grammar.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8195-AAF3-A1B8-F2ED-69FD99E6A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92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FF6C-95A0-E15E-AAFF-9EEDC131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85" y="892834"/>
            <a:ext cx="10972800" cy="5463517"/>
          </a:xfrm>
        </p:spPr>
        <p:txBody>
          <a:bodyPr/>
          <a:lstStyle/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illustrating subject-verb agreement in Kannada:</a:t>
            </a:r>
            <a:endParaRPr lang="en-US" sz="267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Singular subject: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ಅವನು ಹೋಗುತ್ತಾನೆ"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avanu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hōguttāne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"He goes."</a:t>
            </a:r>
            <a:endParaRPr lang="en-US" sz="267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Plural subject: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ಅವರು ಹೋಗುತ್ತಾರೆ"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avaru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hōguttāre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"They go."</a:t>
            </a:r>
            <a:endParaRPr lang="en-US" sz="267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examples, the verb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ಹೋಗುತ್ತಾನೆ"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hōguttāne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agrees with the singular subject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ಅವನು"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avanu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the verb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ಹೋಗುತ್ತಾರೆ"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hōguttāre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agrees with the plural subject "</a:t>
            </a:r>
            <a:r>
              <a:rPr lang="k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ಅವರು" (</a:t>
            </a:r>
            <a:r>
              <a:rPr lang="en-IN" sz="267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avaru</a:t>
            </a:r>
            <a:r>
              <a:rPr lang="en-IN" sz="267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67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endParaRPr lang="en-US" sz="2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0005-EE90-583D-5431-088BDAD3B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720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C0D-6A9F-1FD6-C201-4F048A5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7376-BD27-02FD-ADA9-183B8D155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just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Spell-checker using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Hunspell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2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Hunspell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Python for spell-checking.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measure: </a:t>
            </a:r>
            <a:r>
              <a:rPr lang="en-US" sz="2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(edit distance).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minimum single-character edits for corrections.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suggestions based on closest matches in the dictionary.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accuracy of spell-checking in Kannada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B1DD7-8F58-9CA4-C460-2C1B0E5CC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5914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2A82-B291-FACE-EABB-6BAC8CC4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95150"/>
            <a:ext cx="10972800" cy="5231014"/>
          </a:xfrm>
        </p:spPr>
        <p:txBody>
          <a:bodyPr/>
          <a:lstStyle/>
          <a:p>
            <a:pPr marL="152396" indent="0" algn="just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 Detection 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pre-trained </a:t>
            </a:r>
            <a:r>
              <a:rPr lang="en-US" sz="2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for grammatical error detection.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using a custom dataset of 45,798 sentences.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0 and 1 indicate correct and incorrect sentences.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focuses on subject-verb agreement criterion.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0D9D3-3DB5-C360-8FC7-BD40FCF4A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347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0F67-49F4-DF4B-A3DE-79847816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52902"/>
            <a:ext cx="10972800" cy="5173262"/>
          </a:xfrm>
        </p:spPr>
        <p:txBody>
          <a:bodyPr/>
          <a:lstStyle/>
          <a:p>
            <a:pPr marL="152396" indent="0" algn="just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 Correction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approach for grammatical error correction.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present and future tenses.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subject and verb by stemming each word.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verb corrections based on count, gender, and person of subject.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ADDA1-21D8-6E5A-A5D0-1AD5003DD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30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991E-4D7B-6E1C-E71D-81DAE332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33652"/>
            <a:ext cx="10972800" cy="5192512"/>
          </a:xfrm>
        </p:spPr>
        <p:txBody>
          <a:bodyPr/>
          <a:lstStyle/>
          <a:p>
            <a:pPr marL="152396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designed using HTML, CSS, and Bootstrap.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developed using Flask, a Python framework.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seamless interaction between user and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FA6F-5860-93AD-EAE8-36E17CDED0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111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27FAC-F9B5-AF1B-9710-4AD2FCDCC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6AEDD-4835-547C-A8C2-A2F980C2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5" y="998622"/>
            <a:ext cx="10179149" cy="4640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0A206-A0A3-BC1A-8E3F-17FE34107C30}"/>
              </a:ext>
            </a:extLst>
          </p:cNvPr>
          <p:cNvSpPr txBox="1"/>
          <p:nvPr/>
        </p:nvSpPr>
        <p:spPr>
          <a:xfrm>
            <a:off x="764775" y="5775158"/>
            <a:ext cx="3741699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7- home page</a:t>
            </a:r>
            <a:endParaRPr lang="en-US" sz="2670" dirty="0"/>
          </a:p>
        </p:txBody>
      </p:sp>
    </p:spTree>
    <p:extLst>
      <p:ext uri="{BB962C8B-B14F-4D97-AF65-F5344CB8AC3E}">
        <p14:creationId xmlns:p14="http://schemas.microsoft.com/office/powerpoint/2010/main" val="174921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6C633-A9EC-B8E0-7794-3B5F63BD6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624F4-0824-85F1-A48F-016964AE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6" y="1030054"/>
            <a:ext cx="4781550" cy="4387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5185A4-7F35-A046-F7ED-8B745288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43" y="1007545"/>
            <a:ext cx="6646034" cy="2711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51D96-4B0F-6DFC-282D-4788E219A52C}"/>
              </a:ext>
            </a:extLst>
          </p:cNvPr>
          <p:cNvSpPr txBox="1"/>
          <p:nvPr/>
        </p:nvSpPr>
        <p:spPr>
          <a:xfrm>
            <a:off x="240632" y="5505651"/>
            <a:ext cx="4781549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8-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Spell-checker input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A1E57-EE50-F248-FEF4-B3D9E9116685}"/>
              </a:ext>
            </a:extLst>
          </p:cNvPr>
          <p:cNvSpPr txBox="1"/>
          <p:nvPr/>
        </p:nvSpPr>
        <p:spPr>
          <a:xfrm>
            <a:off x="5232343" y="3955983"/>
            <a:ext cx="5442074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9-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Spell-checker output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3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7EEC2-0B0A-540E-533E-F1B669523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13565-CE0A-6BD7-7546-25EE113B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3" y="968673"/>
            <a:ext cx="4832151" cy="4219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4C76A-43CB-4A5F-ACF9-69B4FFD5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41" y="968674"/>
            <a:ext cx="6582760" cy="266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456F0-D969-E737-5080-CD7BCC8EFF9E}"/>
              </a:ext>
            </a:extLst>
          </p:cNvPr>
          <p:cNvSpPr txBox="1"/>
          <p:nvPr/>
        </p:nvSpPr>
        <p:spPr>
          <a:xfrm>
            <a:off x="240363" y="5279786"/>
            <a:ext cx="4832151" cy="12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10-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detector input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ACCD1-DF8A-8D34-E2B2-00CE0BC3AF73}"/>
              </a:ext>
            </a:extLst>
          </p:cNvPr>
          <p:cNvSpPr txBox="1"/>
          <p:nvPr/>
        </p:nvSpPr>
        <p:spPr>
          <a:xfrm>
            <a:off x="5365441" y="3696101"/>
            <a:ext cx="5222349" cy="12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11-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detector output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9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64F5E-D05D-B65A-90BA-90D6F06CE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CD0ED-8CE5-A26D-71A4-B5D1DB95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1" y="1160479"/>
            <a:ext cx="4674762" cy="3979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2A0593-1432-CCB8-2FA9-2764AB1F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85" y="1160479"/>
            <a:ext cx="6602067" cy="2776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19589-6DC2-DA16-EAAA-5DF5040AEB23}"/>
              </a:ext>
            </a:extLst>
          </p:cNvPr>
          <p:cNvSpPr txBox="1"/>
          <p:nvPr/>
        </p:nvSpPr>
        <p:spPr>
          <a:xfrm>
            <a:off x="358741" y="5279786"/>
            <a:ext cx="4674762" cy="12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12-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detector input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5A23B-BBBE-F2B3-F5BC-6BBE3C433A13}"/>
              </a:ext>
            </a:extLst>
          </p:cNvPr>
          <p:cNvSpPr txBox="1"/>
          <p:nvPr/>
        </p:nvSpPr>
        <p:spPr>
          <a:xfrm>
            <a:off x="5328385" y="4321742"/>
            <a:ext cx="5663666" cy="12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13- 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detector output</a:t>
            </a:r>
            <a:endParaRPr lang="en-US" sz="267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271A-6E17-11C4-4F13-B55D9B03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7676"/>
            <a:ext cx="10972800" cy="1143000"/>
          </a:xfrm>
        </p:spPr>
        <p:txBody>
          <a:bodyPr/>
          <a:lstStyle/>
          <a:p>
            <a:r>
              <a:rPr lang="en-IN" sz="4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IN" sz="4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4EFEE-02C0-E73B-A22D-90E11D21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8229"/>
            <a:ext cx="10972800" cy="452596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spcAft>
                <a:spcPts val="1067"/>
              </a:spcAft>
              <a:buNone/>
            </a:pPr>
            <a:r>
              <a:rPr lang="en-IN" sz="2667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Kannada has unique linguistic structure, and publicly no Kannada grammar correcting tools are available. Hence development of a tool to fix grammar errors in Kannada documents using the BERT model is proposed in this project.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2719-5A03-1646-C86D-86D0C6C41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3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089863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D628D-860B-0DD1-F64F-BA6DC369BE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EED6E-350D-86C7-2B82-B5F1B159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0" y="1049152"/>
            <a:ext cx="4487231" cy="4061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84CDE-689D-C20D-E768-C3C4DF5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59" y="1049152"/>
            <a:ext cx="6665915" cy="2774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9047F-DFDD-38AD-8930-D991BE20F6E6}"/>
              </a:ext>
            </a:extLst>
          </p:cNvPr>
          <p:cNvSpPr txBox="1"/>
          <p:nvPr/>
        </p:nvSpPr>
        <p:spPr>
          <a:xfrm>
            <a:off x="315140" y="5467150"/>
            <a:ext cx="5019719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14- </a:t>
            </a: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corrector input</a:t>
            </a:r>
            <a:endParaRPr lang="en-US" sz="267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542A-E3A9-8875-A023-F8D7459C3334}"/>
              </a:ext>
            </a:extLst>
          </p:cNvPr>
          <p:cNvSpPr txBox="1"/>
          <p:nvPr/>
        </p:nvSpPr>
        <p:spPr>
          <a:xfrm>
            <a:off x="5419022" y="4318200"/>
            <a:ext cx="5890661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15- </a:t>
            </a:r>
            <a:r>
              <a:rPr lang="en-US" sz="267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corrector output</a:t>
            </a:r>
            <a:endParaRPr lang="en-US" sz="2670" dirty="0"/>
          </a:p>
        </p:txBody>
      </p:sp>
    </p:spTree>
    <p:extLst>
      <p:ext uri="{BB962C8B-B14F-4D97-AF65-F5344CB8AC3E}">
        <p14:creationId xmlns:p14="http://schemas.microsoft.com/office/powerpoint/2010/main" val="362569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FD1-2FED-17D8-30B1-E5ECD630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Results and Discussion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720FB-98C2-476C-0FAC-63A5117E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just">
              <a:buNone/>
            </a:pPr>
            <a:r>
              <a:rPr lang="en-US" b="1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Spell-checker using </a:t>
            </a:r>
            <a:r>
              <a:rPr lang="en-US" b="1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Hunspell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Kannada spell-checker tested with a sample of 20 randomly selected words.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errors in 16 out of the 20 tested words.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rate of 80% in error correction.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successful identification and rectification of errors in the majority of tested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DC71-97E3-7537-AA7B-25922D19D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518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B255-760F-708B-0567-72BECA4E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 detection using the BERT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C5CD-C830-1B29-9398-0BC67D908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just">
              <a:buNone/>
            </a:pP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Kannada grammatical error detection model was trained using </a:t>
            </a:r>
            <a:r>
              <a:rPr lang="en-US" sz="267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267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was able to achieve an accuracy of 92% on the test set containing 5088 sentences. </a:t>
            </a:r>
            <a:endParaRPr lang="en-US" sz="267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3CD1C-4D62-D1EF-8B51-A511263B8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F95E1-51E2-EE3E-6B05-4A21EF96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97" y="3221966"/>
            <a:ext cx="7110406" cy="23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5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4044-ACC4-1BA5-A39A-5E5C9A37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Grammatical error correction using rule-based approach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0C85-4BA8-F58F-77F6-4FAAFBA23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20 randomly chosen sentences in present and future tense.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expected corrections for 18 out of 20 sentences.</a:t>
            </a:r>
          </a:p>
          <a:p>
            <a:pPr algn="just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rate of 90%.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C6AD-0417-1314-0F63-2560CD271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627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D4B5-73EF-65D4-AA15-A8A88412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77" y="731837"/>
            <a:ext cx="10972800" cy="1095375"/>
          </a:xfrm>
        </p:spPr>
        <p:txBody>
          <a:bodyPr/>
          <a:lstStyle/>
          <a:p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Conclusion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CABB-6CA5-7EB5-5B6C-A25D0541A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just">
              <a:buNone/>
            </a:pP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aimed at developing a GEC tool for Kannada documents using the BERT model and evaluating its performance. Previously GEC in</a:t>
            </a:r>
            <a:r>
              <a:rPr lang="en-IN" sz="2670" kern="1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Kannada has been done using LSTM and, in this project, it is attempted to do the same using Transfer learning, with the</a:t>
            </a:r>
            <a:r>
              <a:rPr lang="en-IN" sz="2670" kern="1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</a:t>
            </a:r>
            <a:r>
              <a:rPr lang="en-IN" sz="2670" kern="1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en-IN" sz="2670" kern="1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</a:t>
            </a:r>
            <a:r>
              <a:rPr lang="en-IN" sz="2670" kern="1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spell</a:t>
            </a:r>
            <a:r>
              <a:rPr lang="en-IN" sz="2670" kern="1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7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checker.</a:t>
            </a:r>
            <a:endParaRPr lang="en-US" sz="267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80CCB-4275-6585-C68A-77BD60BD7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3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449C7-F6B7-5069-2A6D-BFF00F207113}"/>
              </a:ext>
            </a:extLst>
          </p:cNvPr>
          <p:cNvSpPr txBox="1"/>
          <p:nvPr/>
        </p:nvSpPr>
        <p:spPr>
          <a:xfrm>
            <a:off x="0" y="721455"/>
            <a:ext cx="10620376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80990" indent="-380990" algn="just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3AE9C7-99BA-3E70-D80C-6963692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IN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6297AA-7357-3056-6122-0DA819DA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Kannada lexicon for spell-checking.</a:t>
            </a:r>
            <a:endParaRPr lang="en-US" sz="267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a labelled dataset for grammatical error detection.</a:t>
            </a:r>
            <a:endParaRPr lang="en-US" sz="267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Spell checker: </a:t>
            </a:r>
            <a:r>
              <a:rPr lang="en-US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Detects misspelt words and offers suggestions, ensuring accurate spellings.</a:t>
            </a:r>
            <a:endParaRPr lang="en-US" sz="267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Grammatical error detection using the BERT model.</a:t>
            </a:r>
            <a:endParaRPr lang="en-US" sz="267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Grammatical error correction by </a:t>
            </a:r>
            <a:r>
              <a:rPr lang="en-US" sz="267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and correcting grammatical errors based on subject-verb agreement.</a:t>
            </a:r>
            <a:endParaRPr lang="en-US" sz="267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FEA8-278A-1629-1657-C8FD2090E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4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8023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2785-D1AE-8FFD-849F-8EB04570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81D2-8F6D-93E0-CA73-33595DAC2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152396" indent="0">
              <a:buNone/>
            </a:pPr>
            <a:endParaRPr lang="en-IN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 error detection and correction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error detection and correction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selection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C067-00FE-817C-B7F4-9DC82CA4C6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5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6306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B12F-82AF-E981-3DB4-80788015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657C-089C-11B2-00F3-F4FCB8221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marL="152396" indent="0">
              <a:buNone/>
            </a:pPr>
            <a:endParaRPr lang="en-IN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time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 utilization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grammar correction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096C-0A72-C771-59C7-709E6DA24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6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03506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24EC-6BFF-93DE-B9C1-3F4E1107D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57B1-1E9B-E85C-4A68-D15F1DD24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152396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4-core CPU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8 GB of RAM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computational device capable of running a modern browser</a:t>
            </a:r>
          </a:p>
          <a:p>
            <a:pPr marL="152396" indent="0">
              <a:buNone/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8A87-A008-FC3F-038D-5A1DF0462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7</a:t>
            </a:fld>
            <a:endParaRPr lang="en" kern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B35E-40DA-C037-139D-4F698387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305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ADE6-9736-B7F1-3174-C0323A0B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6E71-0904-7E84-D345-4167BF605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152396" indent="0">
              <a:buNone/>
            </a:pPr>
            <a:endParaRPr lang="en-IN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Python 3.7 with Python-based dependencies</a:t>
            </a:r>
          </a:p>
          <a:p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system- Windows, Mac or Linux</a:t>
            </a:r>
          </a:p>
          <a:p>
            <a:pPr marL="152396" indent="0">
              <a:buNone/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72FA3-277E-FB71-0E62-470538995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kern="0"/>
              <a:pPr defTabSz="1219170"/>
              <a:t>8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65951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AD294-73BB-DFF7-B1FE-1064041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1807"/>
            <a:ext cx="109728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Architecture and Design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3675-6FAD-8F26-8B83-4D1ABDA4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44807"/>
            <a:ext cx="5384800" cy="4381356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3200" b="1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High Level Design</a:t>
            </a:r>
          </a:p>
          <a:p>
            <a:pPr marL="152396" indent="0">
              <a:buNone/>
            </a:pPr>
            <a:endParaRPr lang="en-US" sz="1800" b="1" kern="1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52396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A92D55-8BBD-FD4C-A725-024D361AD7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 of Kannada corpus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preprocessing using tokenization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Divide the data into Train, Test, and Validation sets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 BERT model and compile for Training Data</a:t>
            </a:r>
            <a:endParaRPr lang="en-IN" sz="2670" spc="1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Evaluation using Test Data and Freeze the Model</a:t>
            </a:r>
          </a:p>
          <a:p>
            <a:pPr algn="just"/>
            <a:r>
              <a:rPr lang="en-IN" sz="267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Hyper-parameter Tuning for Performance Optimization</a:t>
            </a:r>
            <a:endParaRPr lang="en-US" sz="267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908E8-AD3C-28C0-575B-466861562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FEC72-D438-A5C5-C0D9-2CC992D3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" y="2476196"/>
            <a:ext cx="6166459" cy="3154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DB21F-AC79-D940-724D-A2AE132AE1EF}"/>
              </a:ext>
            </a:extLst>
          </p:cNvPr>
          <p:cNvSpPr txBox="1"/>
          <p:nvPr/>
        </p:nvSpPr>
        <p:spPr>
          <a:xfrm>
            <a:off x="143246" y="5754864"/>
            <a:ext cx="6091722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670" kern="0" spc="1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Figure 1- High-level design</a:t>
            </a:r>
            <a:endParaRPr lang="en-US" sz="267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072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1326</Words>
  <Application>Microsoft Office PowerPoint</Application>
  <PresentationFormat>Widescreen</PresentationFormat>
  <Paragraphs>196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1_Office Theme</vt:lpstr>
      <vt:lpstr> Team Members: Ananya M                             01JST20IS008 Dhanya V Hegde                  01JST20IS016 Dhanika Gowda D                01JST20IS054 </vt:lpstr>
      <vt:lpstr>PowerPoint Presentation</vt:lpstr>
      <vt:lpstr>Problem statement </vt:lpstr>
      <vt:lpstr>Objectives</vt:lpstr>
      <vt:lpstr>Requirements Specification</vt:lpstr>
      <vt:lpstr>PowerPoint Presentation</vt:lpstr>
      <vt:lpstr>System Specifications</vt:lpstr>
      <vt:lpstr>PowerPoint Presentation</vt:lpstr>
      <vt:lpstr>Architecture and Design</vt:lpstr>
      <vt:lpstr>Low Level Design </vt:lpstr>
      <vt:lpstr>PowerPoint Presentation</vt:lpstr>
      <vt:lpstr>Grammatical error correction</vt:lpstr>
      <vt:lpstr>Methodology</vt:lpstr>
      <vt:lpstr>PowerPoint Presentation</vt:lpstr>
      <vt:lpstr>PowerPoint Presentation</vt:lpstr>
      <vt:lpstr>Working of BERT Model</vt:lpstr>
      <vt:lpstr>PowerPoint Presentation</vt:lpstr>
      <vt:lpstr>PowerPoint Presentation</vt:lpstr>
      <vt:lpstr>PowerPoint Presentation</vt:lpstr>
      <vt:lpstr>Grammatical Error Correction using Rule-based approach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Discussion</vt:lpstr>
      <vt:lpstr>Grammatical error detection using the BERT model</vt:lpstr>
      <vt:lpstr>Grammatical error correction using rule-based approach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Members:  Ananya M                             01JST20IS008 Dhanya V Hegde                  01JST20IS016 Dhanika Gowda D                01JST20IS054 </dc:title>
  <dc:creator>Ananya M</dc:creator>
  <cp:lastModifiedBy>Dhanika D Gowda (CW)</cp:lastModifiedBy>
  <cp:revision>12</cp:revision>
  <dcterms:created xsi:type="dcterms:W3CDTF">2024-02-01T17:08:52Z</dcterms:created>
  <dcterms:modified xsi:type="dcterms:W3CDTF">2024-04-06T01:59:40Z</dcterms:modified>
</cp:coreProperties>
</file>