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16"/>
  </p:notesMasterIdLst>
  <p:sldIdLst>
    <p:sldId id="256" r:id="rId2"/>
    <p:sldId id="282" r:id="rId3"/>
    <p:sldId id="293" r:id="rId4"/>
    <p:sldId id="294" r:id="rId5"/>
    <p:sldId id="295" r:id="rId6"/>
    <p:sldId id="283" r:id="rId7"/>
    <p:sldId id="289" r:id="rId8"/>
    <p:sldId id="291" r:id="rId9"/>
    <p:sldId id="292" r:id="rId10"/>
    <p:sldId id="296" r:id="rId11"/>
    <p:sldId id="300" r:id="rId12"/>
    <p:sldId id="298" r:id="rId13"/>
    <p:sldId id="297" r:id="rId14"/>
    <p:sldId id="29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64344FC-7FAB-468B-8A1B-674BEC4591AE}">
          <p14:sldIdLst>
            <p14:sldId id="256"/>
            <p14:sldId id="282"/>
            <p14:sldId id="293"/>
            <p14:sldId id="294"/>
            <p14:sldId id="295"/>
            <p14:sldId id="283"/>
            <p14:sldId id="289"/>
            <p14:sldId id="291"/>
            <p14:sldId id="292"/>
            <p14:sldId id="296"/>
            <p14:sldId id="300"/>
            <p14:sldId id="298"/>
            <p14:sldId id="297"/>
            <p14:sldId id="29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epti Aggarwal" initials="DA" lastIdx="1" clrIdx="0">
    <p:extLst>
      <p:ext uri="{19B8F6BF-5375-455C-9EA6-DF929625EA0E}">
        <p15:presenceInfo xmlns:p15="http://schemas.microsoft.com/office/powerpoint/2012/main" userId="48625661946709b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85" autoAdjust="0"/>
    <p:restoredTop sz="75382" autoAdjust="0"/>
  </p:normalViewPr>
  <p:slideViewPr>
    <p:cSldViewPr snapToGrid="0">
      <p:cViewPr varScale="1">
        <p:scale>
          <a:sx n="59" d="100"/>
          <a:sy n="59" d="100"/>
        </p:scale>
        <p:origin x="153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epti\Downloads\Frequency%20distribution%20data\first1000%20(1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epti\Downloads\Frequency%20distribution%20data\first1000%20(1)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2224244073205671"/>
          <c:y val="2.7839979306346092E-2"/>
          <c:w val="0.51599905103577681"/>
          <c:h val="0.8075503887184512"/>
        </c:manualLayout>
      </c:layout>
      <c:scatterChart>
        <c:scatterStyle val="smoothMarker"/>
        <c:varyColors val="0"/>
        <c:ser>
          <c:idx val="0"/>
          <c:order val="0"/>
          <c:tx>
            <c:v>MNB-precision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Sheet3!$J$22:$L$22</c:f>
              <c:numCache>
                <c:formatCode>General</c:formatCode>
                <c:ptCount val="3"/>
                <c:pt idx="0">
                  <c:v>0.1</c:v>
                </c:pt>
                <c:pt idx="1">
                  <c:v>0.15</c:v>
                </c:pt>
                <c:pt idx="2">
                  <c:v>0.2</c:v>
                </c:pt>
              </c:numCache>
            </c:numRef>
          </c:xVal>
          <c:yVal>
            <c:numRef>
              <c:f>Sheet3!$J$23:$L$23</c:f>
              <c:numCache>
                <c:formatCode>General</c:formatCode>
                <c:ptCount val="3"/>
                <c:pt idx="0">
                  <c:v>0.85</c:v>
                </c:pt>
                <c:pt idx="1">
                  <c:v>0.88</c:v>
                </c:pt>
                <c:pt idx="2">
                  <c:v>0.88</c:v>
                </c:pt>
              </c:numCache>
            </c:numRef>
          </c:yVal>
          <c:smooth val="1"/>
        </c:ser>
        <c:ser>
          <c:idx val="1"/>
          <c:order val="1"/>
          <c:tx>
            <c:v>MNB_recall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Sheet3!$J$22:$L$22</c:f>
              <c:numCache>
                <c:formatCode>General</c:formatCode>
                <c:ptCount val="3"/>
                <c:pt idx="0">
                  <c:v>0.1</c:v>
                </c:pt>
                <c:pt idx="1">
                  <c:v>0.15</c:v>
                </c:pt>
                <c:pt idx="2">
                  <c:v>0.2</c:v>
                </c:pt>
              </c:numCache>
            </c:numRef>
          </c:xVal>
          <c:yVal>
            <c:numRef>
              <c:f>Sheet3!$J$24:$L$24</c:f>
              <c:numCache>
                <c:formatCode>General</c:formatCode>
                <c:ptCount val="3"/>
                <c:pt idx="0">
                  <c:v>0.82</c:v>
                </c:pt>
                <c:pt idx="1">
                  <c:v>0.86</c:v>
                </c:pt>
                <c:pt idx="2">
                  <c:v>0.85</c:v>
                </c:pt>
              </c:numCache>
            </c:numRef>
          </c:yVal>
          <c:smooth val="1"/>
        </c:ser>
        <c:ser>
          <c:idx val="2"/>
          <c:order val="2"/>
          <c:tx>
            <c:v>MNB_accuracy</c:v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Sheet3!$J$22:$L$22</c:f>
              <c:numCache>
                <c:formatCode>General</c:formatCode>
                <c:ptCount val="3"/>
                <c:pt idx="0">
                  <c:v>0.1</c:v>
                </c:pt>
                <c:pt idx="1">
                  <c:v>0.15</c:v>
                </c:pt>
                <c:pt idx="2">
                  <c:v>0.2</c:v>
                </c:pt>
              </c:numCache>
            </c:numRef>
          </c:xVal>
          <c:yVal>
            <c:numRef>
              <c:f>Sheet3!$J$25:$L$25</c:f>
              <c:numCache>
                <c:formatCode>General</c:formatCode>
                <c:ptCount val="3"/>
                <c:pt idx="0">
                  <c:v>0.83</c:v>
                </c:pt>
                <c:pt idx="1">
                  <c:v>0.87</c:v>
                </c:pt>
                <c:pt idx="2">
                  <c:v>0.86</c:v>
                </c:pt>
              </c:numCache>
            </c:numRef>
          </c:yVal>
          <c:smooth val="1"/>
        </c:ser>
        <c:ser>
          <c:idx val="3"/>
          <c:order val="3"/>
          <c:tx>
            <c:v>SVC_precision</c:v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Sheet3!$J$22:$L$22</c:f>
              <c:numCache>
                <c:formatCode>General</c:formatCode>
                <c:ptCount val="3"/>
                <c:pt idx="0">
                  <c:v>0.1</c:v>
                </c:pt>
                <c:pt idx="1">
                  <c:v>0.15</c:v>
                </c:pt>
                <c:pt idx="2">
                  <c:v>0.2</c:v>
                </c:pt>
              </c:numCache>
            </c:numRef>
          </c:xVal>
          <c:yVal>
            <c:numRef>
              <c:f>Sheet3!$N$23:$P$23</c:f>
              <c:numCache>
                <c:formatCode>General</c:formatCode>
                <c:ptCount val="3"/>
                <c:pt idx="0">
                  <c:v>0.75</c:v>
                </c:pt>
                <c:pt idx="1">
                  <c:v>0.79</c:v>
                </c:pt>
                <c:pt idx="2">
                  <c:v>0.8</c:v>
                </c:pt>
              </c:numCache>
            </c:numRef>
          </c:yVal>
          <c:smooth val="1"/>
        </c:ser>
        <c:ser>
          <c:idx val="4"/>
          <c:order val="4"/>
          <c:tx>
            <c:v>SVC_Recall</c:v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numRef>
              <c:f>Sheet3!$J$22:$L$22</c:f>
              <c:numCache>
                <c:formatCode>General</c:formatCode>
                <c:ptCount val="3"/>
                <c:pt idx="0">
                  <c:v>0.1</c:v>
                </c:pt>
                <c:pt idx="1">
                  <c:v>0.15</c:v>
                </c:pt>
                <c:pt idx="2">
                  <c:v>0.2</c:v>
                </c:pt>
              </c:numCache>
            </c:numRef>
          </c:xVal>
          <c:yVal>
            <c:numRef>
              <c:f>Sheet3!$N$24:$P$24</c:f>
              <c:numCache>
                <c:formatCode>General</c:formatCode>
                <c:ptCount val="3"/>
                <c:pt idx="0">
                  <c:v>0.76</c:v>
                </c:pt>
                <c:pt idx="1">
                  <c:v>0.8</c:v>
                </c:pt>
                <c:pt idx="2">
                  <c:v>0.79</c:v>
                </c:pt>
              </c:numCache>
            </c:numRef>
          </c:yVal>
          <c:smooth val="1"/>
        </c:ser>
        <c:ser>
          <c:idx val="5"/>
          <c:order val="5"/>
          <c:tx>
            <c:v>SVC_Accuracy</c:v>
          </c:tx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numRef>
              <c:f>Sheet3!$N$22:$P$22</c:f>
              <c:numCache>
                <c:formatCode>General</c:formatCode>
                <c:ptCount val="3"/>
                <c:pt idx="0">
                  <c:v>0.1</c:v>
                </c:pt>
                <c:pt idx="1">
                  <c:v>0.15</c:v>
                </c:pt>
                <c:pt idx="2">
                  <c:v>0.2</c:v>
                </c:pt>
              </c:numCache>
            </c:numRef>
          </c:xVal>
          <c:yVal>
            <c:numRef>
              <c:f>Sheet3!$N$25:$P$25</c:f>
              <c:numCache>
                <c:formatCode>General</c:formatCode>
                <c:ptCount val="3"/>
                <c:pt idx="0">
                  <c:v>0.76</c:v>
                </c:pt>
                <c:pt idx="1">
                  <c:v>0.79</c:v>
                </c:pt>
                <c:pt idx="2">
                  <c:v>0.79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779734832"/>
        <c:axId val="-779729936"/>
      </c:scatterChart>
      <c:valAx>
        <c:axId val="-77973483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Test</a:t>
                </a:r>
                <a:r>
                  <a:rPr lang="en-US" baseline="0"/>
                  <a:t> size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779729936"/>
        <c:crosses val="autoZero"/>
        <c:crossBetween val="midCat"/>
      </c:valAx>
      <c:valAx>
        <c:axId val="-7797299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77973483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v>"accuracy_MNB"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Sheet2!$D$22:$D$24</c:f>
              <c:numCache>
                <c:formatCode>General</c:formatCode>
                <c:ptCount val="3"/>
                <c:pt idx="0">
                  <c:v>10</c:v>
                </c:pt>
                <c:pt idx="1">
                  <c:v>8</c:v>
                </c:pt>
                <c:pt idx="2">
                  <c:v>5</c:v>
                </c:pt>
              </c:numCache>
            </c:numRef>
          </c:xVal>
          <c:yVal>
            <c:numRef>
              <c:f>Sheet2!$I$60:$I$62</c:f>
              <c:numCache>
                <c:formatCode>General</c:formatCode>
                <c:ptCount val="3"/>
                <c:pt idx="0">
                  <c:v>0.85</c:v>
                </c:pt>
                <c:pt idx="1">
                  <c:v>0.84</c:v>
                </c:pt>
                <c:pt idx="2">
                  <c:v>0.85</c:v>
                </c:pt>
              </c:numCache>
            </c:numRef>
          </c:yVal>
          <c:smooth val="1"/>
        </c:ser>
        <c:ser>
          <c:idx val="1"/>
          <c:order val="1"/>
          <c:tx>
            <c:v>Precision_MNB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Sheet2!$D$22:$D$24</c:f>
              <c:numCache>
                <c:formatCode>General</c:formatCode>
                <c:ptCount val="3"/>
                <c:pt idx="0">
                  <c:v>10</c:v>
                </c:pt>
                <c:pt idx="1">
                  <c:v>8</c:v>
                </c:pt>
                <c:pt idx="2">
                  <c:v>5</c:v>
                </c:pt>
              </c:numCache>
            </c:numRef>
          </c:xVal>
          <c:yVal>
            <c:numRef>
              <c:f>Sheet2!$J$60:$J$62</c:f>
              <c:numCache>
                <c:formatCode>General</c:formatCode>
                <c:ptCount val="3"/>
                <c:pt idx="0">
                  <c:v>0.87</c:v>
                </c:pt>
                <c:pt idx="1">
                  <c:v>0.83</c:v>
                </c:pt>
                <c:pt idx="2">
                  <c:v>0.83</c:v>
                </c:pt>
              </c:numCache>
            </c:numRef>
          </c:yVal>
          <c:smooth val="1"/>
        </c:ser>
        <c:ser>
          <c:idx val="2"/>
          <c:order val="2"/>
          <c:tx>
            <c:v>recall-MNB</c:v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Sheet2!$D$22:$D$24</c:f>
              <c:numCache>
                <c:formatCode>General</c:formatCode>
                <c:ptCount val="3"/>
                <c:pt idx="0">
                  <c:v>10</c:v>
                </c:pt>
                <c:pt idx="1">
                  <c:v>8</c:v>
                </c:pt>
                <c:pt idx="2">
                  <c:v>5</c:v>
                </c:pt>
              </c:numCache>
            </c:numRef>
          </c:xVal>
          <c:yVal>
            <c:numRef>
              <c:f>Sheet2!$K$60:$K$62</c:f>
              <c:numCache>
                <c:formatCode>General</c:formatCode>
                <c:ptCount val="3"/>
                <c:pt idx="0">
                  <c:v>0.8</c:v>
                </c:pt>
                <c:pt idx="1">
                  <c:v>0.79</c:v>
                </c:pt>
                <c:pt idx="2">
                  <c:v>0.78</c:v>
                </c:pt>
              </c:numCache>
            </c:numRef>
          </c:yVal>
          <c:smooth val="1"/>
        </c:ser>
        <c:ser>
          <c:idx val="3"/>
          <c:order val="3"/>
          <c:tx>
            <c:v>Accuracy-SVC</c:v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Sheet2!$D$4:$D$6</c:f>
              <c:numCache>
                <c:formatCode>General</c:formatCode>
                <c:ptCount val="3"/>
                <c:pt idx="0">
                  <c:v>10</c:v>
                </c:pt>
                <c:pt idx="1">
                  <c:v>8</c:v>
                </c:pt>
                <c:pt idx="2">
                  <c:v>5</c:v>
                </c:pt>
              </c:numCache>
            </c:numRef>
          </c:xVal>
          <c:yVal>
            <c:numRef>
              <c:f>Sheet2!$I$57:$I$59</c:f>
              <c:numCache>
                <c:formatCode>0.00;[Red]0.00</c:formatCode>
                <c:ptCount val="3"/>
                <c:pt idx="0">
                  <c:v>0.72388456426799996</c:v>
                </c:pt>
                <c:pt idx="1">
                  <c:v>0.76</c:v>
                </c:pt>
                <c:pt idx="2" formatCode="General">
                  <c:v>0.65</c:v>
                </c:pt>
              </c:numCache>
            </c:numRef>
          </c:yVal>
          <c:smooth val="1"/>
        </c:ser>
        <c:ser>
          <c:idx val="4"/>
          <c:order val="4"/>
          <c:tx>
            <c:v>Precision_SVC</c:v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numRef>
              <c:f>Sheet2!$D$4:$D$6</c:f>
              <c:numCache>
                <c:formatCode>General</c:formatCode>
                <c:ptCount val="3"/>
                <c:pt idx="0">
                  <c:v>10</c:v>
                </c:pt>
                <c:pt idx="1">
                  <c:v>8</c:v>
                </c:pt>
                <c:pt idx="2">
                  <c:v>5</c:v>
                </c:pt>
              </c:numCache>
            </c:numRef>
          </c:xVal>
          <c:yVal>
            <c:numRef>
              <c:f>Sheet2!$J$57:$J$59</c:f>
              <c:numCache>
                <c:formatCode>General</c:formatCode>
                <c:ptCount val="3"/>
                <c:pt idx="0" formatCode="0.00;[Red]0.00">
                  <c:v>0.79060000000000008</c:v>
                </c:pt>
                <c:pt idx="1">
                  <c:v>0.72</c:v>
                </c:pt>
                <c:pt idx="2">
                  <c:v>0.64</c:v>
                </c:pt>
              </c:numCache>
            </c:numRef>
          </c:yVal>
          <c:smooth val="1"/>
        </c:ser>
        <c:ser>
          <c:idx val="5"/>
          <c:order val="5"/>
          <c:tx>
            <c:v>Recall_SVC</c:v>
          </c:tx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numRef>
              <c:f>Sheet2!$D$4:$D$6</c:f>
              <c:numCache>
                <c:formatCode>General</c:formatCode>
                <c:ptCount val="3"/>
                <c:pt idx="0">
                  <c:v>10</c:v>
                </c:pt>
                <c:pt idx="1">
                  <c:v>8</c:v>
                </c:pt>
                <c:pt idx="2">
                  <c:v>5</c:v>
                </c:pt>
              </c:numCache>
            </c:numRef>
          </c:xVal>
          <c:yVal>
            <c:numRef>
              <c:f>Sheet2!$K$57:$K$59</c:f>
              <c:numCache>
                <c:formatCode>General</c:formatCode>
                <c:ptCount val="3"/>
                <c:pt idx="0">
                  <c:v>0.72</c:v>
                </c:pt>
                <c:pt idx="1">
                  <c:v>0.67</c:v>
                </c:pt>
                <c:pt idx="2">
                  <c:v>0.57999999999999996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779722864"/>
        <c:axId val="-779731024"/>
      </c:scatterChart>
      <c:valAx>
        <c:axId val="-779722864"/>
        <c:scaling>
          <c:orientation val="minMax"/>
          <c:min val="2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K</a:t>
                </a:r>
                <a:r>
                  <a:rPr lang="en-US" baseline="0"/>
                  <a:t> fold value</a:t>
                </a:r>
                <a:endParaRPr lang="en-US"/>
              </a:p>
            </c:rich>
          </c:tx>
          <c:layout>
            <c:manualLayout>
              <c:xMode val="edge"/>
              <c:yMode val="edge"/>
              <c:x val="0.20783158355205603"/>
              <c:y val="0.8879396325459317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779731024"/>
        <c:crosses val="autoZero"/>
        <c:crossBetween val="midCat"/>
      </c:valAx>
      <c:valAx>
        <c:axId val="-779731024"/>
        <c:scaling>
          <c:orientation val="minMax"/>
          <c:min val="0.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77972286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231B94-9269-4F5B-85E1-0666E05C0C40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8F8783-E6F2-456B-B8C1-411F00082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2615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8F8783-E6F2-456B-B8C1-411F0008240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4043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8F8783-E6F2-456B-B8C1-411F0008240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746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C4E1B-44C5-4A7D-85E0-949657A7F97A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9F621D8B-99FD-4440-9C23-056EF87BA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083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C4E1B-44C5-4A7D-85E0-949657A7F97A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9F621D8B-99FD-4440-9C23-056EF87BA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834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C4E1B-44C5-4A7D-85E0-949657A7F97A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9F621D8B-99FD-4440-9C23-056EF87BA3D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657669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C4E1B-44C5-4A7D-85E0-949657A7F97A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9F621D8B-99FD-4440-9C23-056EF87BA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0384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C4E1B-44C5-4A7D-85E0-949657A7F97A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9F621D8B-99FD-4440-9C23-056EF87BA3D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232432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C4E1B-44C5-4A7D-85E0-949657A7F97A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9F621D8B-99FD-4440-9C23-056EF87BA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2512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C4E1B-44C5-4A7D-85E0-949657A7F97A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21D8B-99FD-4440-9C23-056EF87BA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8892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C4E1B-44C5-4A7D-85E0-949657A7F97A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21D8B-99FD-4440-9C23-056EF87BA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624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C4E1B-44C5-4A7D-85E0-949657A7F97A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21D8B-99FD-4440-9C23-056EF87BA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286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C4E1B-44C5-4A7D-85E0-949657A7F97A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9F621D8B-99FD-4440-9C23-056EF87BA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050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C4E1B-44C5-4A7D-85E0-949657A7F97A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9F621D8B-99FD-4440-9C23-056EF87BA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482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C4E1B-44C5-4A7D-85E0-949657A7F97A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9F621D8B-99FD-4440-9C23-056EF87BA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160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C4E1B-44C5-4A7D-85E0-949657A7F97A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21D8B-99FD-4440-9C23-056EF87BA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242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C4E1B-44C5-4A7D-85E0-949657A7F97A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21D8B-99FD-4440-9C23-056EF87BA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723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C4E1B-44C5-4A7D-85E0-949657A7F97A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21D8B-99FD-4440-9C23-056EF87BA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907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C4E1B-44C5-4A7D-85E0-949657A7F97A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9F621D8B-99FD-4440-9C23-056EF87BA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915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8C4E1B-44C5-4A7D-85E0-949657A7F97A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9F621D8B-99FD-4440-9C23-056EF87BA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502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  <p:sldLayoutId id="2147483795" r:id="rId15"/>
    <p:sldLayoutId id="214748379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G.R.I.D : Get relevant Information on Disasters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 err="1" smtClean="0"/>
              <a:t>Deepti</a:t>
            </a:r>
            <a:r>
              <a:rPr lang="en-US" dirty="0" smtClean="0"/>
              <a:t> Aggarwal</a:t>
            </a:r>
          </a:p>
          <a:p>
            <a:pPr algn="r"/>
            <a:r>
              <a:rPr lang="en-US" dirty="0" smtClean="0"/>
              <a:t>Ananya Choudhury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385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9165" y="398008"/>
            <a:ext cx="6589199" cy="1280890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G.R.I.D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earch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nterface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52883" y="1675953"/>
            <a:ext cx="7691117" cy="4482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962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5913" y="124047"/>
            <a:ext cx="6589199" cy="1280890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Results/Observations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4463" y="907367"/>
            <a:ext cx="7119937" cy="3777622"/>
          </a:xfrm>
        </p:spPr>
        <p:txBody>
          <a:bodyPr>
            <a:noAutofit/>
          </a:bodyPr>
          <a:lstStyle/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Classifier precision is 85%. 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It classifies 13000 out of 65000 tweets as relevant</a:t>
            </a:r>
          </a:p>
          <a:p>
            <a:pPr marL="342900" lvl="1" indent="-342900"/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MapReduce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filters out unresponsive and redundant URLs and outputs approximately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5000 URLs.</a:t>
            </a:r>
          </a:p>
          <a:p>
            <a:pPr marL="342900" lvl="1" indent="-342900"/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In the next step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information is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extracted from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relevant webpages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742950" lvl="2" indent="-342900"/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This filters out URLs that do not respond in the first instantiation of </a:t>
            </a:r>
            <a:r>
              <a:rPr lang="en-U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HttpClient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The output is extracted texts from approximately 1000 webpages.</a:t>
            </a:r>
          </a:p>
          <a:p>
            <a:pPr marL="342900" lvl="1" indent="-342900"/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A major observation from the above results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is that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the URLs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and the webpages these URLs refers to are highly redundant.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62845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Challenges: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1390650"/>
            <a:ext cx="6591985" cy="3777622"/>
          </a:xfrm>
        </p:spPr>
        <p:txBody>
          <a:bodyPr>
            <a:noAutofit/>
          </a:bodyPr>
          <a:lstStyle/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Identifying non-relevant datasets to create an accurate boundary condition between the two categories.</a:t>
            </a:r>
          </a:p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Classification is based on less than 140 characters. Identifying features for such small string is tricky.</a:t>
            </a:r>
          </a:p>
          <a:p>
            <a:r>
              <a:rPr lang="en-U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HttpClient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used by AWS has a bug which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leads to unwarranted program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termination.</a:t>
            </a:r>
          </a:p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Source file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of each web page is unique. Identifying a generic model to extract data was challenging.</a:t>
            </a:r>
          </a:p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Limited documentation available online on </a:t>
            </a:r>
            <a:r>
              <a:rPr lang="en-U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Solr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and Velocity.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7022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G.R.I.D is a complete solution to retrieve disaster related information originating in tweets.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It is aimed at providing a streamlined information retrieval process for Risk Assessment, Disaster Management agencies, historians etc.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Future scope of this project includes :</a:t>
            </a:r>
          </a:p>
          <a:p>
            <a:pPr marL="742950" lvl="2" indent="-342900"/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Summarize text retrieved from webpages before indexing to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Solr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2" indent="-342900"/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Increase classification accuracy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742950" lvl="2" indent="-342900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 more sophisticated interface to search the archived text.</a:t>
            </a:r>
          </a:p>
          <a:p>
            <a:pPr marL="742950" lvl="2" indent="-342900"/>
            <a:endParaRPr lang="en-US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2" indent="-342900"/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735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Dedication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We are thankful to Digital Library Research Laboratory for providing us with twitter dataset and allowing us to use </a:t>
            </a:r>
            <a:r>
              <a:rPr lang="en-U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Solr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server</a:t>
            </a:r>
          </a:p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We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also thank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Dr. Aditya Prakash and Vanessa for providing us with AWS codes to run our </a:t>
            </a:r>
            <a:r>
              <a:rPr lang="en-U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MapReduce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programs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and guiding us whenever required.</a:t>
            </a:r>
            <a:endParaRPr lang="en-US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7267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4488" y="1905000"/>
            <a:ext cx="6919912" cy="4382459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Twitter is a fantastic channel for communication during disasters.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With nearly 340 million tweets created and redistributed each day, this is an active medium for information exchange during disaster.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Processing such big data to get relevant information include numerous challenges.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Get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Relevant Information on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Disaster (G.R.I.D)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is a web archived search engine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which provides an efficient way to retrieve information on disaster.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G.R.I.D identifies webpages containing information on disaster based on the tweets which cite this webpage 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859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3986" y="299931"/>
            <a:ext cx="6589199" cy="804640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Project</a:t>
            </a:r>
            <a:r>
              <a:rPr lang="en-US" dirty="0" smtClean="0"/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ramework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3986" y="1104571"/>
            <a:ext cx="7028842" cy="5208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3850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Classification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1905000"/>
            <a:ext cx="6591985" cy="3777622"/>
          </a:xfrm>
        </p:spPr>
        <p:txBody>
          <a:bodyPr>
            <a:normAutofit fontScale="92500"/>
          </a:bodyPr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Customized feature selection and stop words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Training and Test dataset is labelled into two categories : relevant and non-relevant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Classification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is done using Naïve Bayes classifier.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Two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models for splitting data into test and train was used: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K-Fold cross validation: K= 10, 8, 5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Train Test Split : 80-20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split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Other classification methods used : Linear SVC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2741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1649" y="333598"/>
            <a:ext cx="6589199" cy="1280890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Classification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ramework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1649" y="1420586"/>
            <a:ext cx="6539593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790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Classification Results: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Train_Test_Split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749637935"/>
              </p:ext>
            </p:extLst>
          </p:nvPr>
        </p:nvGraphicFramePr>
        <p:xfrm>
          <a:off x="1064302" y="2136775"/>
          <a:ext cx="4076023" cy="36494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1459529"/>
              </p:ext>
            </p:extLst>
          </p:nvPr>
        </p:nvGraphicFramePr>
        <p:xfrm>
          <a:off x="5156615" y="2158584"/>
          <a:ext cx="3611827" cy="316453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13556"/>
                <a:gridCol w="544833"/>
                <a:gridCol w="651146"/>
                <a:gridCol w="651146"/>
                <a:gridCol w="651146"/>
              </a:tblGrid>
              <a:tr h="50771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effectLst/>
                        </a:rPr>
                        <a:t>Model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effectLst/>
                        </a:rPr>
                        <a:t>Test data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effectLst/>
                        </a:rPr>
                        <a:t>F-1 score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effectLst/>
                        </a:rPr>
                        <a:t>precision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recall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7168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Linear SVC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0.1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0.76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0.76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0.75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7168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Linear SVC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0.15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0.79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0.8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0.79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7168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Linear SVC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0.2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0.79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0.79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0.8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49175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MultinomialNB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0.1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0.83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0.85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0.88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85824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MultinomialNB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0.15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0.87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0.88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0.85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49175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MultinomialNB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0.2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0.86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0.87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0.86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6202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Classification Results </a:t>
            </a:r>
            <a:r>
              <a:rPr lang="en-US" dirty="0" smtClean="0"/>
              <a:t>: </a:t>
            </a:r>
            <a:br>
              <a:rPr lang="en-US" dirty="0" smtClean="0"/>
            </a:b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Cross Validation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3" name="Content Placeholder 12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290849706"/>
              </p:ext>
            </p:extLst>
          </p:nvPr>
        </p:nvGraphicFramePr>
        <p:xfrm>
          <a:off x="5337307" y="2136707"/>
          <a:ext cx="3463793" cy="376739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89040"/>
                <a:gridCol w="912132"/>
                <a:gridCol w="554207"/>
                <a:gridCol w="554207"/>
                <a:gridCol w="554207"/>
              </a:tblGrid>
              <a:tr h="5381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u="none" strike="noStrike" dirty="0">
                          <a:effectLst/>
                        </a:rPr>
                        <a:t>Model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93" marR="7993" marT="79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u="none" strike="noStrike">
                          <a:effectLst/>
                        </a:rPr>
                        <a:t>Kfold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93" marR="7993" marT="79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u="none" strike="noStrike">
                          <a:effectLst/>
                        </a:rPr>
                        <a:t>F-1 score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93" marR="7993" marT="79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u="none" strike="noStrike">
                          <a:effectLst/>
                        </a:rPr>
                        <a:t>precision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93" marR="7993" marT="79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u="none" strike="noStrike" dirty="0">
                          <a:effectLst/>
                        </a:rPr>
                        <a:t>recall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93" marR="7993" marT="7993" marB="0" anchor="b"/>
                </a:tc>
              </a:tr>
              <a:tr h="5381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Linear SVC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93" marR="7993" marT="79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k=10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93" marR="7993" marT="79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0.72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93" marR="7993" marT="79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0.79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93" marR="7993" marT="79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0.72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93" marR="7993" marT="7993" marB="0" anchor="b"/>
                </a:tc>
              </a:tr>
              <a:tr h="5381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Linear SVC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93" marR="7993" marT="79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k=8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93" marR="7993" marT="79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0.76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93" marR="7993" marT="79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0.72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93" marR="7993" marT="79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0.67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93" marR="7993" marT="7993" marB="0" anchor="b"/>
                </a:tc>
              </a:tr>
              <a:tr h="5381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Linear SVC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93" marR="7993" marT="79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k=5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93" marR="7993" marT="79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0.65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93" marR="7993" marT="79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0.64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93" marR="7993" marT="79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0.58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93" marR="7993" marT="7993" marB="0" anchor="b"/>
                </a:tc>
              </a:tr>
              <a:tr h="5381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MultinomialNB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93" marR="7993" marT="79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k=10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93" marR="7993" marT="79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0.85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93" marR="7993" marT="79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0.87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93" marR="7993" marT="79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0.8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93" marR="7993" marT="7993" marB="0" anchor="b"/>
                </a:tc>
              </a:tr>
              <a:tr h="5381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MultinomialNB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93" marR="7993" marT="79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k=8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93" marR="7993" marT="79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0.84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93" marR="7993" marT="79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0.83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93" marR="7993" marT="79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0.79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93" marR="7993" marT="7993" marB="0" anchor="b"/>
                </a:tc>
              </a:tr>
              <a:tr h="5381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MultinomialNB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93" marR="7993" marT="79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k=5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93" marR="7993" marT="79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0.85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93" marR="7993" marT="79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0.83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93" marR="7993" marT="79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0.78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93" marR="7993" marT="7993" marB="0" anchor="b"/>
                </a:tc>
              </a:tr>
            </a:tbl>
          </a:graphicData>
        </a:graphic>
      </p:graphicFrame>
      <p:graphicFrame>
        <p:nvGraphicFramePr>
          <p:cNvPr id="14" name="Chart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27679715"/>
              </p:ext>
            </p:extLst>
          </p:nvPr>
        </p:nvGraphicFramePr>
        <p:xfrm>
          <a:off x="854439" y="2136705"/>
          <a:ext cx="4482868" cy="37673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29320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Unshortening URL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We </a:t>
            </a:r>
            <a:r>
              <a:rPr lang="en-U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unshortened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URLs extracted from relevant tweets using Map Reduce in AWS platform</a:t>
            </a:r>
          </a:p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This step also filters out unresponsive and unsecure URLs.</a:t>
            </a:r>
          </a:p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We have used </a:t>
            </a:r>
            <a:r>
              <a:rPr lang="en-U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HttpClient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to retrieve the original URLs.</a:t>
            </a:r>
          </a:p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The output is the list of valid URLs.</a:t>
            </a:r>
          </a:p>
        </p:txBody>
      </p:sp>
    </p:spTree>
    <p:extLst>
      <p:ext uri="{BB962C8B-B14F-4D97-AF65-F5344CB8AC3E}">
        <p14:creationId xmlns:p14="http://schemas.microsoft.com/office/powerpoint/2010/main" val="2258453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Extract text using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BeautifulSoup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It extracts the relevant text from the webpages.</a:t>
            </a:r>
          </a:p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The html source file has been analyzed to extract text. </a:t>
            </a:r>
          </a:p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Parent-child relationship has been followed to extract text.</a:t>
            </a:r>
          </a:p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Lower bound of the text extracted is considered to be 8000 characters</a:t>
            </a:r>
          </a:p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A generic model was created to extract text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from the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webpages as each webpage has a unique structure.</a:t>
            </a:r>
          </a:p>
        </p:txBody>
      </p:sp>
    </p:spTree>
    <p:extLst>
      <p:ext uri="{BB962C8B-B14F-4D97-AF65-F5344CB8AC3E}">
        <p14:creationId xmlns:p14="http://schemas.microsoft.com/office/powerpoint/2010/main" val="2503513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Wisp">
    <a:dk1>
      <a:sysClr val="windowText" lastClr="000000"/>
    </a:dk1>
    <a:lt1>
      <a:sysClr val="window" lastClr="FFFFFF"/>
    </a:lt1>
    <a:dk2>
      <a:srgbClr val="766F54"/>
    </a:dk2>
    <a:lt2>
      <a:srgbClr val="E3EACF"/>
    </a:lt2>
    <a:accent1>
      <a:srgbClr val="A53010"/>
    </a:accent1>
    <a:accent2>
      <a:srgbClr val="DE7E18"/>
    </a:accent2>
    <a:accent3>
      <a:srgbClr val="9F8351"/>
    </a:accent3>
    <a:accent4>
      <a:srgbClr val="728653"/>
    </a:accent4>
    <a:accent5>
      <a:srgbClr val="92AA4C"/>
    </a:accent5>
    <a:accent6>
      <a:srgbClr val="6AAC91"/>
    </a:accent6>
    <a:hlink>
      <a:srgbClr val="FB4A18"/>
    </a:hlink>
    <a:folHlink>
      <a:srgbClr val="FB931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5567</TotalTime>
  <Words>645</Words>
  <Application>Microsoft Office PowerPoint</Application>
  <PresentationFormat>On-screen Show (4:3)</PresentationFormat>
  <Paragraphs>131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Century Gothic</vt:lpstr>
      <vt:lpstr>Wingdings 3</vt:lpstr>
      <vt:lpstr>Wisp</vt:lpstr>
      <vt:lpstr>G.R.I.D : Get relevant Information on Disasters </vt:lpstr>
      <vt:lpstr>Introduction</vt:lpstr>
      <vt:lpstr>Project Framework</vt:lpstr>
      <vt:lpstr>Classification</vt:lpstr>
      <vt:lpstr>Classification Framework</vt:lpstr>
      <vt:lpstr>Classification Results: Train_Test_Split</vt:lpstr>
      <vt:lpstr>Classification Results :  Cross Validation</vt:lpstr>
      <vt:lpstr>Unshortening URL</vt:lpstr>
      <vt:lpstr>Extract text using BeautifulSoup</vt:lpstr>
      <vt:lpstr>G.R.I.D Search Interface</vt:lpstr>
      <vt:lpstr>Results/Observations</vt:lpstr>
      <vt:lpstr>Challenges:</vt:lpstr>
      <vt:lpstr>Conclusion</vt:lpstr>
      <vt:lpstr>Dedication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Surface epithelial-stromal tumor</dc:title>
  <dc:creator>Deepti Aggarwal</dc:creator>
  <cp:lastModifiedBy>Ananya Choudhury</cp:lastModifiedBy>
  <cp:revision>112</cp:revision>
  <dcterms:created xsi:type="dcterms:W3CDTF">2013-09-02T18:45:05Z</dcterms:created>
  <dcterms:modified xsi:type="dcterms:W3CDTF">2014-12-01T17:33:07Z</dcterms:modified>
</cp:coreProperties>
</file>