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3300"/>
    <a:srgbClr val="0000FF"/>
    <a:srgbClr val="F1B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2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99AD7-0468-4FD3-8F25-391493F5D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8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417E-30EC-4C5D-BB76-3FCFD27B80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3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1FD04-3FA0-4517-8614-0C3EFC1B9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3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5CF-F4D7-445E-A18A-DB5F5B775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C1AA3-0C80-43DE-994F-625A24524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70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6C57-E943-4FC2-9E47-576C18626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05AD2-AF97-43DE-8A68-189291A67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2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1E36-2A7D-4E9C-BCE3-54E0F6DD2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1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AC730-8206-4B7A-90AA-C4D73B4DC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8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FD3B4-D05F-4AF1-B838-9B4F6AD75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1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0A1E-7981-4DF3-AFEF-3CD276BA49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03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CA6E8A5-0D5E-4450-AEFB-66A63A985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6"/>
          <p:cNvSpPr>
            <a:spLocks noChangeArrowheads="1"/>
          </p:cNvSpPr>
          <p:nvPr/>
        </p:nvSpPr>
        <p:spPr bwMode="auto">
          <a:xfrm>
            <a:off x="762000" y="1676400"/>
            <a:ext cx="5486400" cy="4024312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1000" dirty="0">
                <a:latin typeface="Times New Roman" pitchFamily="18" charset="0"/>
              </a:rPr>
              <a:t>ES2501: Introduction to Static Systems</a:t>
            </a:r>
            <a:br>
              <a:rPr lang="en-US" altLang="en-US" sz="1000" dirty="0">
                <a:latin typeface="Times New Roman" pitchFamily="18" charset="0"/>
              </a:rPr>
            </a:br>
            <a:r>
              <a:rPr lang="en-US" altLang="en-US" sz="1400" b="1" dirty="0">
                <a:latin typeface="Times New Roman" pitchFamily="18" charset="0"/>
              </a:rPr>
              <a:t>Quiz #1</a:t>
            </a:r>
            <a:br>
              <a:rPr lang="en-US" altLang="en-US" sz="1400" b="1" dirty="0">
                <a:latin typeface="Times New Roman" pitchFamily="18" charset="0"/>
              </a:rPr>
            </a:br>
            <a:endParaRPr lang="en-US" altLang="en-US" sz="1400" b="1" dirty="0">
              <a:latin typeface="Times New Roman" pitchFamily="18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1354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</a:rPr>
              <a:t>Name:__________</a:t>
            </a: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584200" y="6124575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Q1: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for the three forces, respectively.</a:t>
            </a:r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609600" y="6734175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Q2: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Cartesian vector expression of the resultant force of these three forces.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5" name="Text Box 35"/>
          <p:cNvSpPr txBox="1">
            <a:spLocks noChangeArrowheads="1"/>
          </p:cNvSpPr>
          <p:nvPr/>
        </p:nvSpPr>
        <p:spPr bwMode="auto">
          <a:xfrm>
            <a:off x="609600" y="7281863"/>
            <a:ext cx="571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Q3: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 the magnitude and direction of the resultant force.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TextBox 1"/>
          <p:cNvSpPr txBox="1">
            <a:spLocks noChangeArrowheads="1"/>
          </p:cNvSpPr>
          <p:nvPr/>
        </p:nvSpPr>
        <p:spPr bwMode="auto">
          <a:xfrm>
            <a:off x="584200" y="900694"/>
            <a:ext cx="5892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0000FF"/>
                </a:solidFill>
              </a:rPr>
              <a:t>There are three forces act along edges of an </a:t>
            </a:r>
            <a:r>
              <a:rPr lang="en-US" altLang="en-US" sz="1400" u="sng" dirty="0">
                <a:solidFill>
                  <a:srgbClr val="0000FF"/>
                </a:solidFill>
              </a:rPr>
              <a:t>equilateral-triangle</a:t>
            </a:r>
            <a:r>
              <a:rPr lang="en-US" altLang="en-US" sz="1400" dirty="0">
                <a:solidFill>
                  <a:srgbClr val="0000FF"/>
                </a:solidFill>
              </a:rPr>
              <a:t> plate ABC, as shown.  AB=BC=AC=2m.   The angle between AB and the  x-axis is 20</a:t>
            </a:r>
            <a:r>
              <a:rPr lang="en-US" altLang="en-US" sz="1400" baseline="30000" dirty="0">
                <a:solidFill>
                  <a:srgbClr val="0000FF"/>
                </a:solidFill>
              </a:rPr>
              <a:t>o</a:t>
            </a:r>
            <a:r>
              <a:rPr lang="en-US" altLang="en-US" sz="1400" dirty="0">
                <a:solidFill>
                  <a:srgbClr val="0000FF"/>
                </a:solidFill>
              </a:rPr>
              <a:t>.  Assume that all forces have the same magnitude of 300N.</a:t>
            </a:r>
          </a:p>
        </p:txBody>
      </p:sp>
      <p:grpSp>
        <p:nvGrpSpPr>
          <p:cNvPr id="2057" name="Group 6"/>
          <p:cNvGrpSpPr>
            <a:grpSpLocks/>
          </p:cNvGrpSpPr>
          <p:nvPr/>
        </p:nvGrpSpPr>
        <p:grpSpPr bwMode="auto">
          <a:xfrm>
            <a:off x="1501775" y="1776412"/>
            <a:ext cx="4551363" cy="3871913"/>
            <a:chOff x="1501775" y="1638329"/>
            <a:chExt cx="4552156" cy="3871884"/>
          </a:xfrm>
        </p:grpSpPr>
        <p:sp>
          <p:nvSpPr>
            <p:cNvPr id="2058" name="Text Box 94"/>
            <p:cNvSpPr txBox="1">
              <a:spLocks noChangeArrowheads="1"/>
            </p:cNvSpPr>
            <p:nvPr/>
          </p:nvSpPr>
          <p:spPr bwMode="auto">
            <a:xfrm>
              <a:off x="3276600" y="4645393"/>
              <a:ext cx="400739" cy="31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C00000"/>
                  </a:solidFill>
                </a:rPr>
                <a:t>20</a:t>
              </a:r>
              <a:r>
                <a:rPr lang="en-US" altLang="en-US" sz="1100" baseline="30000">
                  <a:solidFill>
                    <a:srgbClr val="C00000"/>
                  </a:solidFill>
                </a:rPr>
                <a:t>o</a:t>
              </a:r>
              <a:r>
                <a:rPr lang="en-US" altLang="en-US" sz="1400">
                  <a:solidFill>
                    <a:srgbClr val="C00000"/>
                  </a:solidFill>
                </a:rPr>
                <a:t>  </a:t>
              </a:r>
            </a:p>
          </p:txBody>
        </p:sp>
        <p:sp>
          <p:nvSpPr>
            <p:cNvPr id="2059" name="Line 69"/>
            <p:cNvSpPr>
              <a:spLocks noChangeShapeType="1"/>
            </p:cNvSpPr>
            <p:nvPr/>
          </p:nvSpPr>
          <p:spPr bwMode="auto">
            <a:xfrm flipV="1">
              <a:off x="2781300" y="2476911"/>
              <a:ext cx="0" cy="24440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60" name="Object 70"/>
            <p:cNvGraphicFramePr>
              <a:graphicFrameLocks noChangeAspect="1"/>
            </p:cNvGraphicFramePr>
            <p:nvPr/>
          </p:nvGraphicFramePr>
          <p:xfrm>
            <a:off x="4801979" y="4791555"/>
            <a:ext cx="207963" cy="23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" name="Equation" r:id="rId3" imgW="126835" imgH="139518" progId="Equation.3">
                    <p:embed/>
                  </p:oleObj>
                </mc:Choice>
                <mc:Fallback>
                  <p:oleObj name="Equation" r:id="rId3" imgW="126835" imgH="139518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979" y="4791555"/>
                          <a:ext cx="207963" cy="236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71"/>
            <p:cNvGraphicFramePr>
              <a:graphicFrameLocks noChangeAspect="1"/>
            </p:cNvGraphicFramePr>
            <p:nvPr/>
          </p:nvGraphicFramePr>
          <p:xfrm>
            <a:off x="2438400" y="2387972"/>
            <a:ext cx="228600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4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2387972"/>
                          <a:ext cx="228600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77"/>
            <p:cNvGraphicFramePr>
              <a:graphicFrameLocks noChangeAspect="1"/>
            </p:cNvGraphicFramePr>
            <p:nvPr/>
          </p:nvGraphicFramePr>
          <p:xfrm>
            <a:off x="2759075" y="4920987"/>
            <a:ext cx="250825" cy="27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" name="Equation" r:id="rId7" imgW="152268" imgH="164957" progId="Equation.3">
                    <p:embed/>
                  </p:oleObj>
                </mc:Choice>
                <mc:Fallback>
                  <p:oleObj name="Equation" r:id="rId7" imgW="152268" imgH="164957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075" y="4920987"/>
                          <a:ext cx="250825" cy="27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78"/>
            <p:cNvGraphicFramePr>
              <a:graphicFrameLocks noChangeAspect="1"/>
            </p:cNvGraphicFramePr>
            <p:nvPr/>
          </p:nvGraphicFramePr>
          <p:xfrm>
            <a:off x="4776579" y="3964026"/>
            <a:ext cx="250825" cy="257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" name="Equation" r:id="rId9" imgW="152268" imgH="152268" progId="Equation.3">
                    <p:embed/>
                  </p:oleObj>
                </mc:Choice>
                <mc:Fallback>
                  <p:oleObj name="Equation" r:id="rId9" imgW="152268" imgH="152268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579" y="3964026"/>
                          <a:ext cx="250825" cy="257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79"/>
            <p:cNvGraphicFramePr>
              <a:graphicFrameLocks noChangeAspect="1"/>
            </p:cNvGraphicFramePr>
            <p:nvPr/>
          </p:nvGraphicFramePr>
          <p:xfrm>
            <a:off x="2832100" y="2652594"/>
            <a:ext cx="250825" cy="30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100" y="2652594"/>
                          <a:ext cx="250825" cy="30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81"/>
            <p:cNvSpPr>
              <a:spLocks noChangeShapeType="1"/>
            </p:cNvSpPr>
            <p:nvPr/>
          </p:nvSpPr>
          <p:spPr bwMode="auto">
            <a:xfrm>
              <a:off x="4775200" y="4243942"/>
              <a:ext cx="863600" cy="709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82"/>
            <p:cNvSpPr txBox="1">
              <a:spLocks noChangeArrowheads="1"/>
            </p:cNvSpPr>
            <p:nvPr/>
          </p:nvSpPr>
          <p:spPr bwMode="auto">
            <a:xfrm>
              <a:off x="2552700" y="3547213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67" name="Text Box 86"/>
            <p:cNvSpPr txBox="1">
              <a:spLocks noChangeArrowheads="1"/>
            </p:cNvSpPr>
            <p:nvPr/>
          </p:nvSpPr>
          <p:spPr bwMode="auto">
            <a:xfrm>
              <a:off x="3911600" y="3232076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graphicFrame>
          <p:nvGraphicFramePr>
            <p:cNvPr id="2068" name="Object 90"/>
            <p:cNvGraphicFramePr>
              <a:graphicFrameLocks noChangeAspect="1"/>
            </p:cNvGraphicFramePr>
            <p:nvPr/>
          </p:nvGraphicFramePr>
          <p:xfrm>
            <a:off x="1501775" y="5178425"/>
            <a:ext cx="306388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" name="Equation" r:id="rId13" imgW="241200" imgH="253800" progId="Equation.DSMT4">
                    <p:embed/>
                  </p:oleObj>
                </mc:Choice>
                <mc:Fallback>
                  <p:oleObj name="Equation" r:id="rId13" imgW="241200" imgH="25380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775" y="5178425"/>
                          <a:ext cx="306388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9" name="Object 91"/>
            <p:cNvGraphicFramePr>
              <a:graphicFrameLocks noChangeAspect="1"/>
            </p:cNvGraphicFramePr>
            <p:nvPr/>
          </p:nvGraphicFramePr>
          <p:xfrm>
            <a:off x="3369468" y="1638329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15" imgW="241200" imgH="253800" progId="Equation.DSMT4">
                    <p:embed/>
                  </p:oleObj>
                </mc:Choice>
                <mc:Fallback>
                  <p:oleObj name="Equation" r:id="rId15" imgW="241200" imgH="25380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468" y="1638329"/>
                          <a:ext cx="296863" cy="323850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92"/>
            <p:cNvSpPr txBox="1">
              <a:spLocks noChangeArrowheads="1"/>
            </p:cNvSpPr>
            <p:nvPr/>
          </p:nvSpPr>
          <p:spPr bwMode="auto">
            <a:xfrm>
              <a:off x="1781969" y="4706532"/>
              <a:ext cx="685800" cy="315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2071" name="Text Box 94"/>
            <p:cNvSpPr txBox="1">
              <a:spLocks noChangeArrowheads="1"/>
            </p:cNvSpPr>
            <p:nvPr/>
          </p:nvSpPr>
          <p:spPr bwMode="auto">
            <a:xfrm>
              <a:off x="5207000" y="432789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solidFill>
                    <a:schemeClr val="bg1"/>
                  </a:solidFill>
                </a:rPr>
                <a:t>300 N  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 rot="-1200000">
              <a:off x="2406808" y="2784495"/>
              <a:ext cx="2121270" cy="18287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73" name="Text Box 59"/>
            <p:cNvSpPr txBox="1">
              <a:spLocks noChangeArrowheads="1"/>
            </p:cNvSpPr>
            <p:nvPr/>
          </p:nvSpPr>
          <p:spPr bwMode="auto">
            <a:xfrm>
              <a:off x="3517900" y="4250439"/>
              <a:ext cx="457200" cy="3151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2m  </a:t>
              </a:r>
            </a:p>
          </p:txBody>
        </p:sp>
        <p:sp>
          <p:nvSpPr>
            <p:cNvPr id="2074" name="Line 80"/>
            <p:cNvSpPr>
              <a:spLocks noChangeShapeType="1"/>
            </p:cNvSpPr>
            <p:nvPr/>
          </p:nvSpPr>
          <p:spPr bwMode="auto">
            <a:xfrm flipH="1">
              <a:off x="1828800" y="4876801"/>
              <a:ext cx="9779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75" name="Object 3"/>
            <p:cNvGraphicFramePr>
              <a:graphicFrameLocks noChangeAspect="1"/>
            </p:cNvGraphicFramePr>
            <p:nvPr/>
          </p:nvGraphicFramePr>
          <p:xfrm>
            <a:off x="5731669" y="4872388"/>
            <a:ext cx="3222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0" name="Equation" r:id="rId17" imgW="253800" imgH="253800" progId="Equation.DSMT4">
                    <p:embed/>
                  </p:oleObj>
                </mc:Choice>
                <mc:Fallback>
                  <p:oleObj name="Equation" r:id="rId17" imgW="25380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669" y="4872388"/>
                          <a:ext cx="322262" cy="33178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124483" y="1828828"/>
              <a:ext cx="185770" cy="1041392"/>
            </a:xfrm>
            <a:prstGeom prst="straightConnector1">
              <a:avLst/>
            </a:prstGeom>
            <a:ln w="127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 flipV="1">
              <a:off x="2781300" y="4909732"/>
              <a:ext cx="1995279" cy="1125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Text Box 94"/>
            <p:cNvSpPr txBox="1">
              <a:spLocks noChangeArrowheads="1"/>
            </p:cNvSpPr>
            <p:nvPr/>
          </p:nvSpPr>
          <p:spPr bwMode="auto">
            <a:xfrm>
              <a:off x="3289300" y="2191554"/>
              <a:ext cx="685800" cy="3151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300 N  </a:t>
              </a:r>
            </a:p>
          </p:txBody>
        </p: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47700" y="7617974"/>
            <a:ext cx="5715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Q4: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Keep two forces along AC and BC the same and let the force acting at A vary. Determine the magnitude and direction of the force acting at A, which is not necessarily along edge AB, such that the total (resultant) force is zero.  </a:t>
            </a:r>
            <a:endParaRPr lang="en-US" altLang="en-US" sz="16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162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Default Design</vt:lpstr>
      <vt:lpstr>Equation</vt:lpstr>
      <vt:lpstr> ES2501: Introduction to Static Systems Quiz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ME522: Mechanical Vibrations Quiz 3</dc:title>
  <dc:creator>Hou</dc:creator>
  <cp:lastModifiedBy>Hou, Zhikun</cp:lastModifiedBy>
  <cp:revision>77</cp:revision>
  <dcterms:created xsi:type="dcterms:W3CDTF">2004-04-16T01:49:33Z</dcterms:created>
  <dcterms:modified xsi:type="dcterms:W3CDTF">2020-03-25T23:03:20Z</dcterms:modified>
</cp:coreProperties>
</file>