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3300"/>
    <a:srgbClr val="F1B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5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99AD7-0468-4FD3-8F25-391493F5D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8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417E-30EC-4C5D-BB76-3FCFD27B80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36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1FD04-3FA0-4517-8614-0C3EFC1B9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3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5CF-F4D7-445E-A18A-DB5F5B775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C1AA3-0C80-43DE-994F-625A24524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70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6C57-E943-4FC2-9E47-576C18626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6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05AD2-AF97-43DE-8A68-189291A678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2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21E36-2A7D-4E9C-BCE3-54E0F6DD28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1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AC730-8206-4B7A-90AA-C4D73B4DC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8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FD3B4-D05F-4AF1-B838-9B4F6AD75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1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0A1E-7981-4DF3-AFEF-3CD276BA4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03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CA6E8A5-0D5E-4450-AEFB-66A63A985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8.e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6"/>
          <p:cNvSpPr>
            <a:spLocks noChangeArrowheads="1"/>
          </p:cNvSpPr>
          <p:nvPr/>
        </p:nvSpPr>
        <p:spPr bwMode="auto">
          <a:xfrm>
            <a:off x="762000" y="1676400"/>
            <a:ext cx="5486400" cy="4024312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1000" dirty="0">
                <a:latin typeface="Times New Roman" pitchFamily="18" charset="0"/>
              </a:rPr>
              <a:t>ES2501: Introduction to Static Systems</a:t>
            </a:r>
            <a:br>
              <a:rPr lang="en-US" altLang="en-US" sz="1000" dirty="0">
                <a:latin typeface="Times New Roman" pitchFamily="18" charset="0"/>
              </a:rPr>
            </a:br>
            <a:r>
              <a:rPr lang="en-US" altLang="en-US" sz="1400" b="1" dirty="0">
                <a:latin typeface="Times New Roman" pitchFamily="18" charset="0"/>
              </a:rPr>
              <a:t>Quiz #1</a:t>
            </a:r>
            <a:br>
              <a:rPr lang="en-US" altLang="en-US" sz="1400" b="1" dirty="0">
                <a:latin typeface="Times New Roman" pitchFamily="18" charset="0"/>
              </a:rPr>
            </a:br>
            <a:endParaRPr lang="en-US" altLang="en-US" sz="1400" b="1" dirty="0">
              <a:latin typeface="Times New Roman" pitchFamily="18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1354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Name:__________</a:t>
            </a:r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584200" y="5943600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Q1: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for the three forces, respectively.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609600" y="6553200"/>
            <a:ext cx="571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Q2: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of the resultant force of these three forces.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Text Box 35"/>
          <p:cNvSpPr txBox="1">
            <a:spLocks noChangeArrowheads="1"/>
          </p:cNvSpPr>
          <p:nvPr/>
        </p:nvSpPr>
        <p:spPr bwMode="auto">
          <a:xfrm>
            <a:off x="609600" y="7180263"/>
            <a:ext cx="571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Q3: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magnitude and direction of the resultant force.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6" name="TextBox 1"/>
          <p:cNvSpPr txBox="1">
            <a:spLocks noChangeArrowheads="1"/>
          </p:cNvSpPr>
          <p:nvPr/>
        </p:nvSpPr>
        <p:spPr bwMode="auto">
          <a:xfrm>
            <a:off x="584200" y="900694"/>
            <a:ext cx="5892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FF"/>
                </a:solidFill>
              </a:rPr>
              <a:t>There are three forces act along edges of an </a:t>
            </a:r>
            <a:r>
              <a:rPr lang="en-US" altLang="en-US" sz="1400" u="sng" dirty="0">
                <a:solidFill>
                  <a:srgbClr val="0000FF"/>
                </a:solidFill>
              </a:rPr>
              <a:t>equilateral-triangle</a:t>
            </a:r>
            <a:r>
              <a:rPr lang="en-US" altLang="en-US" sz="1400" dirty="0">
                <a:solidFill>
                  <a:srgbClr val="0000FF"/>
                </a:solidFill>
              </a:rPr>
              <a:t> plate ABC, as shown.  AB=BC=AC=2m.   The angle between AB and the  x-axis is 20</a:t>
            </a:r>
            <a:r>
              <a:rPr lang="en-US" altLang="en-US" sz="1400" baseline="30000" dirty="0">
                <a:solidFill>
                  <a:srgbClr val="0000FF"/>
                </a:solidFill>
              </a:rPr>
              <a:t>o</a:t>
            </a:r>
            <a:r>
              <a:rPr lang="en-US" altLang="en-US" sz="1400" dirty="0">
                <a:solidFill>
                  <a:srgbClr val="0000FF"/>
                </a:solidFill>
              </a:rPr>
              <a:t>.  Assume that all forces have the same magnitude of 300N.</a:t>
            </a:r>
          </a:p>
        </p:txBody>
      </p:sp>
      <p:grpSp>
        <p:nvGrpSpPr>
          <p:cNvPr id="2057" name="Group 6"/>
          <p:cNvGrpSpPr>
            <a:grpSpLocks/>
          </p:cNvGrpSpPr>
          <p:nvPr/>
        </p:nvGrpSpPr>
        <p:grpSpPr bwMode="auto">
          <a:xfrm>
            <a:off x="1501775" y="1776412"/>
            <a:ext cx="4551363" cy="3871913"/>
            <a:chOff x="1501775" y="1638329"/>
            <a:chExt cx="4552156" cy="3871884"/>
          </a:xfrm>
        </p:grpSpPr>
        <p:sp>
          <p:nvSpPr>
            <p:cNvPr id="2058" name="Text Box 94"/>
            <p:cNvSpPr txBox="1">
              <a:spLocks noChangeArrowheads="1"/>
            </p:cNvSpPr>
            <p:nvPr/>
          </p:nvSpPr>
          <p:spPr bwMode="auto">
            <a:xfrm>
              <a:off x="3276600" y="4645393"/>
              <a:ext cx="400739" cy="31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C00000"/>
                  </a:solidFill>
                </a:rPr>
                <a:t>20</a:t>
              </a:r>
              <a:r>
                <a:rPr lang="en-US" altLang="en-US" sz="1100" baseline="30000">
                  <a:solidFill>
                    <a:srgbClr val="C00000"/>
                  </a:solidFill>
                </a:rPr>
                <a:t>o</a:t>
              </a:r>
              <a:r>
                <a:rPr lang="en-US" altLang="en-US" sz="1400">
                  <a:solidFill>
                    <a:srgbClr val="C00000"/>
                  </a:solidFill>
                </a:rPr>
                <a:t>  </a:t>
              </a:r>
            </a:p>
          </p:txBody>
        </p:sp>
        <p:sp>
          <p:nvSpPr>
            <p:cNvPr id="2059" name="Line 69"/>
            <p:cNvSpPr>
              <a:spLocks noChangeShapeType="1"/>
            </p:cNvSpPr>
            <p:nvPr/>
          </p:nvSpPr>
          <p:spPr bwMode="auto">
            <a:xfrm flipV="1">
              <a:off x="2781300" y="2476911"/>
              <a:ext cx="0" cy="24440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60" name="Object 70"/>
            <p:cNvGraphicFramePr>
              <a:graphicFrameLocks noChangeAspect="1"/>
            </p:cNvGraphicFramePr>
            <p:nvPr/>
          </p:nvGraphicFramePr>
          <p:xfrm>
            <a:off x="4801979" y="4791555"/>
            <a:ext cx="207963" cy="236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1979" y="4791555"/>
                          <a:ext cx="207963" cy="236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71"/>
            <p:cNvGraphicFramePr>
              <a:graphicFrameLocks noChangeAspect="1"/>
            </p:cNvGraphicFramePr>
            <p:nvPr/>
          </p:nvGraphicFramePr>
          <p:xfrm>
            <a:off x="2438400" y="2387972"/>
            <a:ext cx="228600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387972"/>
                          <a:ext cx="228600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77"/>
            <p:cNvGraphicFramePr>
              <a:graphicFrameLocks noChangeAspect="1"/>
            </p:cNvGraphicFramePr>
            <p:nvPr/>
          </p:nvGraphicFramePr>
          <p:xfrm>
            <a:off x="2759075" y="4920987"/>
            <a:ext cx="250825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075" y="4920987"/>
                          <a:ext cx="250825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78"/>
            <p:cNvGraphicFramePr>
              <a:graphicFrameLocks noChangeAspect="1"/>
            </p:cNvGraphicFramePr>
            <p:nvPr/>
          </p:nvGraphicFramePr>
          <p:xfrm>
            <a:off x="4776579" y="3964026"/>
            <a:ext cx="250825" cy="25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" name="Equation" r:id="rId9" imgW="152268" imgH="152268" progId="Equation.3">
                    <p:embed/>
                  </p:oleObj>
                </mc:Choice>
                <mc:Fallback>
                  <p:oleObj name="Equation" r:id="rId9" imgW="152268" imgH="152268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579" y="3964026"/>
                          <a:ext cx="250825" cy="25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79"/>
            <p:cNvGraphicFramePr>
              <a:graphicFrameLocks noChangeAspect="1"/>
            </p:cNvGraphicFramePr>
            <p:nvPr/>
          </p:nvGraphicFramePr>
          <p:xfrm>
            <a:off x="2832100" y="2652594"/>
            <a:ext cx="250825" cy="300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100" y="2652594"/>
                          <a:ext cx="250825" cy="300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81"/>
            <p:cNvSpPr>
              <a:spLocks noChangeShapeType="1"/>
            </p:cNvSpPr>
            <p:nvPr/>
          </p:nvSpPr>
          <p:spPr bwMode="auto">
            <a:xfrm>
              <a:off x="4775200" y="4243942"/>
              <a:ext cx="863600" cy="7090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Text Box 82"/>
            <p:cNvSpPr txBox="1">
              <a:spLocks noChangeArrowheads="1"/>
            </p:cNvSpPr>
            <p:nvPr/>
          </p:nvSpPr>
          <p:spPr bwMode="auto">
            <a:xfrm>
              <a:off x="2552700" y="3547213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67" name="Text Box 86"/>
            <p:cNvSpPr txBox="1">
              <a:spLocks noChangeArrowheads="1"/>
            </p:cNvSpPr>
            <p:nvPr/>
          </p:nvSpPr>
          <p:spPr bwMode="auto">
            <a:xfrm>
              <a:off x="3911600" y="3232076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graphicFrame>
          <p:nvGraphicFramePr>
            <p:cNvPr id="2068" name="Object 90"/>
            <p:cNvGraphicFramePr>
              <a:graphicFrameLocks noChangeAspect="1"/>
            </p:cNvGraphicFramePr>
            <p:nvPr/>
          </p:nvGraphicFramePr>
          <p:xfrm>
            <a:off x="1501775" y="5178425"/>
            <a:ext cx="306388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6" name="Equation" r:id="rId13" imgW="241200" imgH="253800" progId="Equation.DSMT4">
                    <p:embed/>
                  </p:oleObj>
                </mc:Choice>
                <mc:Fallback>
                  <p:oleObj name="Equation" r:id="rId13" imgW="241200" imgH="25380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775" y="5178425"/>
                          <a:ext cx="306388" cy="33178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91"/>
            <p:cNvGraphicFramePr>
              <a:graphicFrameLocks noChangeAspect="1"/>
            </p:cNvGraphicFramePr>
            <p:nvPr/>
          </p:nvGraphicFramePr>
          <p:xfrm>
            <a:off x="3369468" y="1638329"/>
            <a:ext cx="2968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" name="Equation" r:id="rId15" imgW="241200" imgH="253800" progId="Equation.DSMT4">
                    <p:embed/>
                  </p:oleObj>
                </mc:Choice>
                <mc:Fallback>
                  <p:oleObj name="Equation" r:id="rId15" imgW="241200" imgH="2538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468" y="1638329"/>
                          <a:ext cx="296863" cy="323850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92"/>
            <p:cNvSpPr txBox="1">
              <a:spLocks noChangeArrowheads="1"/>
            </p:cNvSpPr>
            <p:nvPr/>
          </p:nvSpPr>
          <p:spPr bwMode="auto">
            <a:xfrm>
              <a:off x="1781969" y="4706532"/>
              <a:ext cx="685800" cy="3151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2071" name="Text Box 94"/>
            <p:cNvSpPr txBox="1">
              <a:spLocks noChangeArrowheads="1"/>
            </p:cNvSpPr>
            <p:nvPr/>
          </p:nvSpPr>
          <p:spPr bwMode="auto">
            <a:xfrm>
              <a:off x="5207000" y="432789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 rot="-1200000">
              <a:off x="2406808" y="2784495"/>
              <a:ext cx="2121270" cy="18287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73" name="Text Box 59"/>
            <p:cNvSpPr txBox="1">
              <a:spLocks noChangeArrowheads="1"/>
            </p:cNvSpPr>
            <p:nvPr/>
          </p:nvSpPr>
          <p:spPr bwMode="auto">
            <a:xfrm>
              <a:off x="3517900" y="4250439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74" name="Line 80"/>
            <p:cNvSpPr>
              <a:spLocks noChangeShapeType="1"/>
            </p:cNvSpPr>
            <p:nvPr/>
          </p:nvSpPr>
          <p:spPr bwMode="auto">
            <a:xfrm flipH="1">
              <a:off x="1828800" y="4876801"/>
              <a:ext cx="977900" cy="381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75" name="Object 3"/>
            <p:cNvGraphicFramePr>
              <a:graphicFrameLocks noChangeAspect="1"/>
            </p:cNvGraphicFramePr>
            <p:nvPr/>
          </p:nvGraphicFramePr>
          <p:xfrm>
            <a:off x="5731669" y="4872388"/>
            <a:ext cx="3222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8" name="Equation" r:id="rId17" imgW="253800" imgH="253800" progId="Equation.DSMT4">
                    <p:embed/>
                  </p:oleObj>
                </mc:Choice>
                <mc:Fallback>
                  <p:oleObj name="Equation" r:id="rId17" imgW="25380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1669" y="4872388"/>
                          <a:ext cx="322262" cy="33178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3124483" y="1828828"/>
              <a:ext cx="185770" cy="1041392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Line 68"/>
            <p:cNvSpPr>
              <a:spLocks noChangeShapeType="1"/>
            </p:cNvSpPr>
            <p:nvPr/>
          </p:nvSpPr>
          <p:spPr bwMode="auto">
            <a:xfrm flipV="1">
              <a:off x="2781300" y="4909732"/>
              <a:ext cx="1995279" cy="1125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Text Box 94"/>
            <p:cNvSpPr txBox="1">
              <a:spLocks noChangeArrowheads="1"/>
            </p:cNvSpPr>
            <p:nvPr/>
          </p:nvSpPr>
          <p:spPr bwMode="auto">
            <a:xfrm>
              <a:off x="3289300" y="219155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</p:grp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647700" y="7617974"/>
            <a:ext cx="5715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Q4: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Keep two forces along AC and BC the same and let the force acting at A vary. Determine the magnitude and direction of the force acting at A, which is not necessarily along edge AB, such that the total (resultant) force is zero.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6"/>
          <p:cNvSpPr>
            <a:spLocks noChangeArrowheads="1"/>
          </p:cNvSpPr>
          <p:nvPr/>
        </p:nvSpPr>
        <p:spPr bwMode="auto">
          <a:xfrm>
            <a:off x="786680" y="1143000"/>
            <a:ext cx="5486400" cy="4024312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 sz="1000">
                <a:latin typeface="Times New Roman" pitchFamily="18" charset="0"/>
              </a:rPr>
              <a:t>ES2501: Introduction to Static Systems (2015E)</a:t>
            </a:r>
            <a:br>
              <a:rPr lang="en-US" altLang="en-US" sz="1000">
                <a:latin typeface="Times New Roman" pitchFamily="18" charset="0"/>
              </a:rPr>
            </a:br>
            <a:r>
              <a:rPr lang="en-US" altLang="en-US" sz="1400" b="1">
                <a:latin typeface="Times New Roman" pitchFamily="18" charset="0"/>
              </a:rPr>
              <a:t>Quiz #1</a:t>
            </a:r>
            <a:br>
              <a:rPr lang="en-US" altLang="en-US" sz="1400" b="1">
                <a:latin typeface="Times New Roman" pitchFamily="18" charset="0"/>
              </a:rPr>
            </a:br>
            <a:endParaRPr lang="en-US" altLang="en-US" sz="1400" b="1">
              <a:latin typeface="Times New Roman" pitchFamily="18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1354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Name:__________</a:t>
            </a:r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558080" y="5248688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Q1: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for the three forces, respectively.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684729" y="7026688"/>
            <a:ext cx="571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Q2: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of the resultant force of these three forces.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7" name="Group 6"/>
          <p:cNvGrpSpPr>
            <a:grpSpLocks/>
          </p:cNvGrpSpPr>
          <p:nvPr/>
        </p:nvGrpSpPr>
        <p:grpSpPr bwMode="auto">
          <a:xfrm>
            <a:off x="1526455" y="1243012"/>
            <a:ext cx="4551363" cy="3871913"/>
            <a:chOff x="1501775" y="1638329"/>
            <a:chExt cx="4552156" cy="3871884"/>
          </a:xfrm>
        </p:grpSpPr>
        <p:sp>
          <p:nvSpPr>
            <p:cNvPr id="2058" name="Text Box 94"/>
            <p:cNvSpPr txBox="1">
              <a:spLocks noChangeArrowheads="1"/>
            </p:cNvSpPr>
            <p:nvPr/>
          </p:nvSpPr>
          <p:spPr bwMode="auto">
            <a:xfrm>
              <a:off x="3276600" y="4645393"/>
              <a:ext cx="400739" cy="31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C00000"/>
                  </a:solidFill>
                </a:rPr>
                <a:t>20</a:t>
              </a:r>
              <a:r>
                <a:rPr lang="en-US" altLang="en-US" sz="1100" baseline="30000">
                  <a:solidFill>
                    <a:srgbClr val="C00000"/>
                  </a:solidFill>
                </a:rPr>
                <a:t>o</a:t>
              </a:r>
              <a:r>
                <a:rPr lang="en-US" altLang="en-US" sz="1400">
                  <a:solidFill>
                    <a:srgbClr val="C00000"/>
                  </a:solidFill>
                </a:rPr>
                <a:t>  </a:t>
              </a:r>
            </a:p>
          </p:txBody>
        </p:sp>
        <p:sp>
          <p:nvSpPr>
            <p:cNvPr id="2059" name="Line 69"/>
            <p:cNvSpPr>
              <a:spLocks noChangeShapeType="1"/>
            </p:cNvSpPr>
            <p:nvPr/>
          </p:nvSpPr>
          <p:spPr bwMode="auto">
            <a:xfrm flipV="1">
              <a:off x="2781300" y="2476911"/>
              <a:ext cx="0" cy="24440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60" name="Object 70"/>
            <p:cNvGraphicFramePr>
              <a:graphicFrameLocks noChangeAspect="1"/>
            </p:cNvGraphicFramePr>
            <p:nvPr/>
          </p:nvGraphicFramePr>
          <p:xfrm>
            <a:off x="4801979" y="4791555"/>
            <a:ext cx="207963" cy="236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1979" y="4791555"/>
                          <a:ext cx="207963" cy="236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71"/>
            <p:cNvGraphicFramePr>
              <a:graphicFrameLocks noChangeAspect="1"/>
            </p:cNvGraphicFramePr>
            <p:nvPr/>
          </p:nvGraphicFramePr>
          <p:xfrm>
            <a:off x="2438400" y="2387972"/>
            <a:ext cx="228600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387972"/>
                          <a:ext cx="228600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77"/>
            <p:cNvGraphicFramePr>
              <a:graphicFrameLocks noChangeAspect="1"/>
            </p:cNvGraphicFramePr>
            <p:nvPr/>
          </p:nvGraphicFramePr>
          <p:xfrm>
            <a:off x="2759075" y="4920987"/>
            <a:ext cx="250825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075" y="4920987"/>
                          <a:ext cx="250825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78"/>
            <p:cNvGraphicFramePr>
              <a:graphicFrameLocks noChangeAspect="1"/>
            </p:cNvGraphicFramePr>
            <p:nvPr/>
          </p:nvGraphicFramePr>
          <p:xfrm>
            <a:off x="4776579" y="3964026"/>
            <a:ext cx="250825" cy="25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" name="Equation" r:id="rId9" imgW="152268" imgH="152268" progId="Equation.3">
                    <p:embed/>
                  </p:oleObj>
                </mc:Choice>
                <mc:Fallback>
                  <p:oleObj name="Equation" r:id="rId9" imgW="152268" imgH="1522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579" y="3964026"/>
                          <a:ext cx="250825" cy="25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79"/>
            <p:cNvGraphicFramePr>
              <a:graphicFrameLocks noChangeAspect="1"/>
            </p:cNvGraphicFramePr>
            <p:nvPr/>
          </p:nvGraphicFramePr>
          <p:xfrm>
            <a:off x="2832100" y="2652594"/>
            <a:ext cx="250825" cy="300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100" y="2652594"/>
                          <a:ext cx="250825" cy="300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81"/>
            <p:cNvSpPr>
              <a:spLocks noChangeShapeType="1"/>
            </p:cNvSpPr>
            <p:nvPr/>
          </p:nvSpPr>
          <p:spPr bwMode="auto">
            <a:xfrm>
              <a:off x="4775200" y="4243942"/>
              <a:ext cx="863600" cy="7090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Text Box 82"/>
            <p:cNvSpPr txBox="1">
              <a:spLocks noChangeArrowheads="1"/>
            </p:cNvSpPr>
            <p:nvPr/>
          </p:nvSpPr>
          <p:spPr bwMode="auto">
            <a:xfrm>
              <a:off x="2552700" y="3547213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67" name="Text Box 86"/>
            <p:cNvSpPr txBox="1">
              <a:spLocks noChangeArrowheads="1"/>
            </p:cNvSpPr>
            <p:nvPr/>
          </p:nvSpPr>
          <p:spPr bwMode="auto">
            <a:xfrm>
              <a:off x="3911600" y="3232076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graphicFrame>
          <p:nvGraphicFramePr>
            <p:cNvPr id="2068" name="Object 90"/>
            <p:cNvGraphicFramePr>
              <a:graphicFrameLocks noChangeAspect="1"/>
            </p:cNvGraphicFramePr>
            <p:nvPr/>
          </p:nvGraphicFramePr>
          <p:xfrm>
            <a:off x="1501775" y="5178425"/>
            <a:ext cx="306388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" name="Equation" r:id="rId13" imgW="241200" imgH="253800" progId="Equation.DSMT4">
                    <p:embed/>
                  </p:oleObj>
                </mc:Choice>
                <mc:Fallback>
                  <p:oleObj name="Equation" r:id="rId13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775" y="5178425"/>
                          <a:ext cx="306388" cy="33178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91"/>
            <p:cNvGraphicFramePr>
              <a:graphicFrameLocks noChangeAspect="1"/>
            </p:cNvGraphicFramePr>
            <p:nvPr/>
          </p:nvGraphicFramePr>
          <p:xfrm>
            <a:off x="3369468" y="1638329"/>
            <a:ext cx="2968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" name="Equation" r:id="rId15" imgW="241200" imgH="253800" progId="Equation.DSMT4">
                    <p:embed/>
                  </p:oleObj>
                </mc:Choice>
                <mc:Fallback>
                  <p:oleObj name="Equation" r:id="rId15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468" y="1638329"/>
                          <a:ext cx="296863" cy="323850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92"/>
            <p:cNvSpPr txBox="1">
              <a:spLocks noChangeArrowheads="1"/>
            </p:cNvSpPr>
            <p:nvPr/>
          </p:nvSpPr>
          <p:spPr bwMode="auto">
            <a:xfrm>
              <a:off x="1781969" y="4706532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2071" name="Text Box 94"/>
            <p:cNvSpPr txBox="1">
              <a:spLocks noChangeArrowheads="1"/>
            </p:cNvSpPr>
            <p:nvPr/>
          </p:nvSpPr>
          <p:spPr bwMode="auto">
            <a:xfrm>
              <a:off x="5207000" y="432789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 rot="-1200000">
              <a:off x="2406808" y="2784495"/>
              <a:ext cx="2121270" cy="18287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73" name="Text Box 59"/>
            <p:cNvSpPr txBox="1">
              <a:spLocks noChangeArrowheads="1"/>
            </p:cNvSpPr>
            <p:nvPr/>
          </p:nvSpPr>
          <p:spPr bwMode="auto">
            <a:xfrm>
              <a:off x="3517900" y="4250439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74" name="Line 80"/>
            <p:cNvSpPr>
              <a:spLocks noChangeShapeType="1"/>
            </p:cNvSpPr>
            <p:nvPr/>
          </p:nvSpPr>
          <p:spPr bwMode="auto">
            <a:xfrm flipH="1">
              <a:off x="1828800" y="4876801"/>
              <a:ext cx="977900" cy="381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540639"/>
                </p:ext>
              </p:extLst>
            </p:nvPr>
          </p:nvGraphicFramePr>
          <p:xfrm>
            <a:off x="5731669" y="4876800"/>
            <a:ext cx="322262" cy="32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" name="Equation" r:id="rId17" imgW="253800" imgH="253800" progId="Equation.DSMT4">
                    <p:embed/>
                  </p:oleObj>
                </mc:Choice>
                <mc:Fallback>
                  <p:oleObj name="Equation" r:id="rId17" imgW="253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1669" y="4876800"/>
                          <a:ext cx="322262" cy="327375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3124483" y="1828828"/>
              <a:ext cx="185770" cy="1041392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Line 68"/>
            <p:cNvSpPr>
              <a:spLocks noChangeShapeType="1"/>
            </p:cNvSpPr>
            <p:nvPr/>
          </p:nvSpPr>
          <p:spPr bwMode="auto">
            <a:xfrm flipV="1">
              <a:off x="2781300" y="4909732"/>
              <a:ext cx="1995279" cy="1125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Text Box 94"/>
            <p:cNvSpPr txBox="1">
              <a:spLocks noChangeArrowheads="1"/>
            </p:cNvSpPr>
            <p:nvPr/>
          </p:nvSpPr>
          <p:spPr bwMode="auto">
            <a:xfrm>
              <a:off x="3289300" y="219155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10200" y="577334"/>
            <a:ext cx="110799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723900" y="5858288"/>
            <a:ext cx="5486400" cy="11684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686488"/>
              </p:ext>
            </p:extLst>
          </p:nvPr>
        </p:nvGraphicFramePr>
        <p:xfrm>
          <a:off x="868160" y="5949986"/>
          <a:ext cx="44783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19" imgW="3530520" imgH="253800" progId="Equation.DSMT4">
                  <p:embed/>
                </p:oleObj>
              </mc:Choice>
              <mc:Fallback>
                <p:oleObj name="Equation" r:id="rId19" imgW="3530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160" y="5949986"/>
                        <a:ext cx="44783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65977"/>
              </p:ext>
            </p:extLst>
          </p:nvPr>
        </p:nvGraphicFramePr>
        <p:xfrm>
          <a:off x="809625" y="6278563"/>
          <a:ext cx="48656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21" imgW="3835080" imgH="253800" progId="Equation.DSMT4">
                  <p:embed/>
                </p:oleObj>
              </mc:Choice>
              <mc:Fallback>
                <p:oleObj name="Equation" r:id="rId21" imgW="3835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6278563"/>
                        <a:ext cx="48656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6733"/>
              </p:ext>
            </p:extLst>
          </p:nvPr>
        </p:nvGraphicFramePr>
        <p:xfrm>
          <a:off x="801688" y="6620288"/>
          <a:ext cx="49133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23" imgW="3873240" imgH="253800" progId="Equation.DSMT4">
                  <p:embed/>
                </p:oleObj>
              </mc:Choice>
              <mc:Fallback>
                <p:oleObj name="Equation" r:id="rId23" imgW="3873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6620288"/>
                        <a:ext cx="49133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762000" y="7594600"/>
            <a:ext cx="5486400" cy="11684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50683"/>
              </p:ext>
            </p:extLst>
          </p:nvPr>
        </p:nvGraphicFramePr>
        <p:xfrm>
          <a:off x="820900" y="7789068"/>
          <a:ext cx="47529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25" imgW="3746160" imgH="723600" progId="Equation.DSMT4">
                  <p:embed/>
                </p:oleObj>
              </mc:Choice>
              <mc:Fallback>
                <p:oleObj name="Equation" r:id="rId25" imgW="374616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00" y="7789068"/>
                        <a:ext cx="47529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16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  <p:bldP spid="3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  <a:r>
              <a:rPr lang="en-US" altLang="en-US" sz="1000">
                <a:latin typeface="Times New Roman" pitchFamily="18" charset="0"/>
              </a:rPr>
              <a:t>ES2501: Introduction to Static Systems (2015E)</a:t>
            </a:r>
            <a:br>
              <a:rPr lang="en-US" altLang="en-US" sz="1000">
                <a:latin typeface="Times New Roman" pitchFamily="18" charset="0"/>
              </a:rPr>
            </a:br>
            <a:r>
              <a:rPr lang="en-US" altLang="en-US" sz="1400" b="1">
                <a:latin typeface="Times New Roman" pitchFamily="18" charset="0"/>
              </a:rPr>
              <a:t>Quiz #1</a:t>
            </a:r>
            <a:br>
              <a:rPr lang="en-US" altLang="en-US" sz="1400" b="1">
                <a:latin typeface="Times New Roman" pitchFamily="18" charset="0"/>
              </a:rPr>
            </a:br>
            <a:endParaRPr lang="en-US" altLang="en-US" sz="1400" b="1">
              <a:latin typeface="Times New Roman" pitchFamily="18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1354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Name:__________</a:t>
            </a:r>
          </a:p>
        </p:txBody>
      </p:sp>
      <p:sp>
        <p:nvSpPr>
          <p:cNvPr id="2055" name="Text Box 35"/>
          <p:cNvSpPr txBox="1">
            <a:spLocks noChangeArrowheads="1"/>
          </p:cNvSpPr>
          <p:nvPr/>
        </p:nvSpPr>
        <p:spPr bwMode="auto">
          <a:xfrm>
            <a:off x="609600" y="762000"/>
            <a:ext cx="571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Q3: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magnitude and direction of the resultant force.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0200" y="196334"/>
            <a:ext cx="110799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786680" y="1100136"/>
            <a:ext cx="5486400" cy="2709863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48451"/>
              </p:ext>
            </p:extLst>
          </p:nvPr>
        </p:nvGraphicFramePr>
        <p:xfrm>
          <a:off x="995363" y="1301750"/>
          <a:ext cx="40767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3" imgW="3213000" imgH="279360" progId="Equation.DSMT4">
                  <p:embed/>
                </p:oleObj>
              </mc:Choice>
              <mc:Fallback>
                <p:oleObj name="Equation" r:id="rId3" imgW="3213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301750"/>
                        <a:ext cx="40767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41333"/>
              </p:ext>
            </p:extLst>
          </p:nvPr>
        </p:nvGraphicFramePr>
        <p:xfrm>
          <a:off x="947738" y="1855787"/>
          <a:ext cx="203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5" imgW="1600200" imgH="393480" progId="Equation.DSMT4">
                  <p:embed/>
                </p:oleObj>
              </mc:Choice>
              <mc:Fallback>
                <p:oleObj name="Equation" r:id="rId5" imgW="1600200" imgH="393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855787"/>
                        <a:ext cx="2032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326184" y="2395537"/>
            <a:ext cx="16104" cy="430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76463"/>
              </p:ext>
            </p:extLst>
          </p:nvPr>
        </p:nvGraphicFramePr>
        <p:xfrm>
          <a:off x="995859" y="2885282"/>
          <a:ext cx="26606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7" imgW="2095200" imgH="203040" progId="Equation.DSMT4">
                  <p:embed/>
                </p:oleObj>
              </mc:Choice>
              <mc:Fallback>
                <p:oleObj name="Equation" r:id="rId7" imgW="2095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859" y="2885282"/>
                        <a:ext cx="266065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250020" y="2747963"/>
            <a:ext cx="451620" cy="5207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17732"/>
              </p:ext>
            </p:extLst>
          </p:nvPr>
        </p:nvGraphicFramePr>
        <p:xfrm>
          <a:off x="2594342" y="3344863"/>
          <a:ext cx="35972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9" imgW="2831760" imgH="228600" progId="Equation.DSMT4">
                  <p:embed/>
                </p:oleObj>
              </mc:Choice>
              <mc:Fallback>
                <p:oleObj name="Equation" r:id="rId9" imgW="283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342" y="3344863"/>
                        <a:ext cx="3597275" cy="31273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0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92520" y="3825430"/>
            <a:ext cx="5715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Q4: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Keep two forces along AC and BC the same and let the force acting at A vary. Determine the magnitude and direction of the force acting at A, which is not necessarily along edge AB, such that the total (resultant) force is zero.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96"/>
          <p:cNvSpPr>
            <a:spLocks noChangeArrowheads="1"/>
          </p:cNvSpPr>
          <p:nvPr/>
        </p:nvSpPr>
        <p:spPr bwMode="auto">
          <a:xfrm>
            <a:off x="381000" y="4900167"/>
            <a:ext cx="6248400" cy="4015233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571805"/>
              </p:ext>
            </p:extLst>
          </p:nvPr>
        </p:nvGraphicFramePr>
        <p:xfrm>
          <a:off x="506708" y="5648628"/>
          <a:ext cx="12557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11" imgW="990360" imgH="266400" progId="Equation.DSMT4">
                  <p:embed/>
                </p:oleObj>
              </mc:Choice>
              <mc:Fallback>
                <p:oleObj name="Equation" r:id="rId11" imgW="990360" imgH="266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08" y="5648628"/>
                        <a:ext cx="12557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96876" y="4910887"/>
            <a:ext cx="3450331" cy="662289"/>
            <a:chOff x="806345" y="5291887"/>
            <a:chExt cx="3450331" cy="662289"/>
          </a:xfrm>
        </p:grpSpPr>
        <p:graphicFrame>
          <p:nvGraphicFramePr>
            <p:cNvPr id="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9784414"/>
                </p:ext>
              </p:extLst>
            </p:nvPr>
          </p:nvGraphicFramePr>
          <p:xfrm>
            <a:off x="816177" y="5291887"/>
            <a:ext cx="2046288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Equation" r:id="rId13" imgW="1612800" imgH="253800" progId="Equation.DSMT4">
                    <p:embed/>
                  </p:oleObj>
                </mc:Choice>
                <mc:Fallback>
                  <p:oleObj name="Equation" r:id="rId13" imgW="1612800" imgH="253800" progId="Equation.DSMT4">
                    <p:embed/>
                    <p:pic>
                      <p:nvPicPr>
                        <p:cNvPr id="3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177" y="5291887"/>
                          <a:ext cx="2046288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606978"/>
                </p:ext>
              </p:extLst>
            </p:nvPr>
          </p:nvGraphicFramePr>
          <p:xfrm>
            <a:off x="806345" y="5627151"/>
            <a:ext cx="196532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Equation" r:id="rId15" imgW="1549080" imgH="253800" progId="Equation.DSMT4">
                    <p:embed/>
                  </p:oleObj>
                </mc:Choice>
                <mc:Fallback>
                  <p:oleObj name="Equation" r:id="rId15" imgW="1549080" imgH="253800" progId="Equation.DSMT4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345" y="5627151"/>
                          <a:ext cx="196532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897378" y="5377195"/>
              <a:ext cx="13592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(See Part 2)</a:t>
              </a:r>
              <a:endParaRPr lang="en-US" altLang="en-US" sz="24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989888" y="6006378"/>
            <a:ext cx="0" cy="430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0952"/>
              </p:ext>
            </p:extLst>
          </p:nvPr>
        </p:nvGraphicFramePr>
        <p:xfrm>
          <a:off x="384957" y="6502040"/>
          <a:ext cx="41544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17" imgW="3276360" imgH="533160" progId="Equation.DSMT4">
                  <p:embed/>
                </p:oleObj>
              </mc:Choice>
              <mc:Fallback>
                <p:oleObj name="Equation" r:id="rId17" imgW="3276360" imgH="53316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57" y="6502040"/>
                        <a:ext cx="41544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985931" y="7278328"/>
            <a:ext cx="0" cy="430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89409"/>
              </p:ext>
            </p:extLst>
          </p:nvPr>
        </p:nvGraphicFramePr>
        <p:xfrm>
          <a:off x="452531" y="7807325"/>
          <a:ext cx="1143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19" imgW="901440" imgH="482400" progId="Equation.DSMT4">
                  <p:embed/>
                </p:oleObj>
              </mc:Choice>
              <mc:Fallback>
                <p:oleObj name="Equation" r:id="rId19" imgW="901440" imgH="4824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31" y="7807325"/>
                        <a:ext cx="1143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55806"/>
              </p:ext>
            </p:extLst>
          </p:nvPr>
        </p:nvGraphicFramePr>
        <p:xfrm>
          <a:off x="1152809" y="7288212"/>
          <a:ext cx="54768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21" imgW="431640" imgH="253800" progId="Equation.DSMT4">
                  <p:embed/>
                </p:oleObj>
              </mc:Choice>
              <mc:Fallback>
                <p:oleObj name="Equation" r:id="rId21" imgW="431640" imgH="2538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809" y="7288212"/>
                        <a:ext cx="547687" cy="328613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5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1595531" y="8103730"/>
            <a:ext cx="4651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39503"/>
              </p:ext>
            </p:extLst>
          </p:nvPr>
        </p:nvGraphicFramePr>
        <p:xfrm>
          <a:off x="2253606" y="7792580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23" imgW="812520" imgH="482400" progId="Equation.DSMT4">
                  <p:embed/>
                </p:oleObj>
              </mc:Choice>
              <mc:Fallback>
                <p:oleObj name="Equation" r:id="rId23" imgW="812520" imgH="4824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606" y="7792580"/>
                        <a:ext cx="1028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360737" y="8081607"/>
            <a:ext cx="4651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84716"/>
              </p:ext>
            </p:extLst>
          </p:nvPr>
        </p:nvGraphicFramePr>
        <p:xfrm>
          <a:off x="3954581" y="7040563"/>
          <a:ext cx="22987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25" imgW="1815840" imgH="1218960" progId="Equation.DSMT4">
                  <p:embed/>
                </p:oleObj>
              </mc:Choice>
              <mc:Fallback>
                <p:oleObj name="Equation" r:id="rId25" imgW="1815840" imgH="1218960" progId="Equation.DSMT4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581" y="7040563"/>
                        <a:ext cx="2298700" cy="1570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3837699" y="8606135"/>
            <a:ext cx="24155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(angle from the positive x-axis</a:t>
            </a:r>
            <a:r>
              <a:rPr lang="en-US" altLang="en-US" sz="1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14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8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36" grpId="0" animBg="1"/>
      <p:bldP spid="11" grpId="0" animBg="1"/>
      <p:bldP spid="13" grpId="0"/>
      <p:bldP spid="14" grpId="0" animBg="1"/>
      <p:bldP spid="3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307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Default Design</vt:lpstr>
      <vt:lpstr>Equation</vt:lpstr>
      <vt:lpstr>MathType 7.0 Equation</vt:lpstr>
      <vt:lpstr> ES2501: Introduction to Static Systems Quiz #1 </vt:lpstr>
      <vt:lpstr> ES2501: Introduction to Static Systems (2015E) Quiz #1 </vt:lpstr>
      <vt:lpstr> ES2501: Introduction to Static Systems (2015E) Quiz #1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ME522: Mechanical Vibrations Quiz 3</dc:title>
  <dc:creator>Hou</dc:creator>
  <cp:lastModifiedBy>Hou, Zhikun</cp:lastModifiedBy>
  <cp:revision>80</cp:revision>
  <dcterms:created xsi:type="dcterms:W3CDTF">2004-04-16T01:49:33Z</dcterms:created>
  <dcterms:modified xsi:type="dcterms:W3CDTF">2020-04-03T00:41:42Z</dcterms:modified>
</cp:coreProperties>
</file>