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
      <p:font typeface="Helvetica Neue"/>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j1Fhdk5twFdogTy2EPpJwr8MOO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EEC023-9C84-477B-929A-C9393DFB1F42}">
  <a:tblStyle styleId="{8CEEC023-9C84-477B-929A-C9393DFB1F4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87C371A5-0D44-4CE8-B316-BE4AE198299F}"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6.xml"/><Relationship Id="rId55" Type="http://schemas.openxmlformats.org/officeDocument/2006/relationships/font" Target="fonts/HelveticaNeue-boldItalic.fntdata"/><Relationship Id="rId10" Type="http://schemas.openxmlformats.org/officeDocument/2006/relationships/slide" Target="slides/slide5.xml"/><Relationship Id="rId54"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a61c4ced7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a61c4ced7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0a61c4ced7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a61c4ced7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a61c4ced7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10a61c4ced7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a61c4ced7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a61c4ced7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0a61c4ced7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a61c4ced7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a61c4ced7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0a61c4ced7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a61c4ced7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a61c4ced7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10a61c4ced7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1977824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19778246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d19778246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a61c4ced7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0a61c4ced7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10a61c4ced7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a61c4ced7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a61c4ced7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10a61c4ced7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a61c4ced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a61c4ced7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0a61c4ced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a61c4ced7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a61c4ced7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0a61c4ced7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gd18d7169be_0_216"/>
          <p:cNvCxnSpPr/>
          <p:nvPr/>
        </p:nvCxnSpPr>
        <p:spPr>
          <a:xfrm>
            <a:off x="3303633" y="554200"/>
            <a:ext cx="83256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gd18d7169be_0_216"/>
          <p:cNvCxnSpPr/>
          <p:nvPr/>
        </p:nvCxnSpPr>
        <p:spPr>
          <a:xfrm>
            <a:off x="3303633" y="6320000"/>
            <a:ext cx="8325600" cy="0"/>
          </a:xfrm>
          <a:prstGeom prst="straightConnector1">
            <a:avLst/>
          </a:prstGeom>
          <a:noFill/>
          <a:ln cap="flat" cmpd="sng" w="19050">
            <a:solidFill>
              <a:schemeClr val="lt1"/>
            </a:solidFill>
            <a:prstDash val="solid"/>
            <a:round/>
            <a:headEnd len="sm" w="sm" type="none"/>
            <a:tailEnd len="sm" w="sm" type="none"/>
          </a:ln>
        </p:spPr>
      </p:cxnSp>
      <p:cxnSp>
        <p:nvCxnSpPr>
          <p:cNvPr id="16" name="Google Shape;16;gd18d7169be_0_216"/>
          <p:cNvCxnSpPr/>
          <p:nvPr/>
        </p:nvCxnSpPr>
        <p:spPr>
          <a:xfrm>
            <a:off x="566931" y="554200"/>
            <a:ext cx="244500" cy="0"/>
          </a:xfrm>
          <a:prstGeom prst="straightConnector1">
            <a:avLst/>
          </a:prstGeom>
          <a:noFill/>
          <a:ln cap="flat" cmpd="sng" w="19050">
            <a:solidFill>
              <a:schemeClr val="lt1"/>
            </a:solidFill>
            <a:prstDash val="solid"/>
            <a:round/>
            <a:headEnd len="sm" w="sm" type="none"/>
            <a:tailEnd len="sm" w="sm" type="none"/>
          </a:ln>
        </p:spPr>
      </p:cxnSp>
      <p:sp>
        <p:nvSpPr>
          <p:cNvPr id="17" name="Google Shape;17;gd18d7169be_0_216"/>
          <p:cNvSpPr txBox="1"/>
          <p:nvPr>
            <p:ph type="ctrTitle"/>
          </p:nvPr>
        </p:nvSpPr>
        <p:spPr>
          <a:xfrm>
            <a:off x="3162300" y="840300"/>
            <a:ext cx="8442000" cy="20559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18" name="Google Shape;18;gd18d7169be_0_216"/>
          <p:cNvSpPr txBox="1"/>
          <p:nvPr>
            <p:ph idx="1" type="subTitle"/>
          </p:nvPr>
        </p:nvSpPr>
        <p:spPr>
          <a:xfrm>
            <a:off x="3187022" y="4317933"/>
            <a:ext cx="8442000" cy="1655700"/>
          </a:xfrm>
          <a:prstGeom prst="rect">
            <a:avLst/>
          </a:prstGeom>
        </p:spPr>
        <p:txBody>
          <a:bodyPr anchorCtr="0" anchor="b" bIns="121900" lIns="121900" spcFirstLastPara="1" rIns="121900" wrap="square" tIns="121900">
            <a:normAutofit/>
          </a:bodyPr>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9" name="Google Shape;19;gd18d7169be_0_21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cxnSp>
        <p:nvCxnSpPr>
          <p:cNvPr id="65" name="Google Shape;65;gd18d7169be_0_267"/>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66" name="Google Shape;66;gd18d7169be_0_267"/>
          <p:cNvCxnSpPr/>
          <p:nvPr/>
        </p:nvCxnSpPr>
        <p:spPr>
          <a:xfrm>
            <a:off x="566934" y="554200"/>
            <a:ext cx="11062500" cy="0"/>
          </a:xfrm>
          <a:prstGeom prst="straightConnector1">
            <a:avLst/>
          </a:prstGeom>
          <a:noFill/>
          <a:ln cap="flat" cmpd="sng" w="38100">
            <a:solidFill>
              <a:schemeClr val="dk2"/>
            </a:solidFill>
            <a:prstDash val="solid"/>
            <a:round/>
            <a:headEnd len="sm" w="sm" type="none"/>
            <a:tailEnd len="sm" w="sm" type="none"/>
          </a:ln>
        </p:spPr>
      </p:cxnSp>
      <p:sp>
        <p:nvSpPr>
          <p:cNvPr id="67" name="Google Shape;67;gd18d7169be_0_267"/>
          <p:cNvSpPr txBox="1"/>
          <p:nvPr>
            <p:ph hasCustomPrompt="1" type="title"/>
          </p:nvPr>
        </p:nvSpPr>
        <p:spPr>
          <a:xfrm>
            <a:off x="1138600" y="1739800"/>
            <a:ext cx="9914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1pPr>
            <a:lvl2pPr lvl="1"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2pPr>
            <a:lvl3pPr lvl="2"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3pPr>
            <a:lvl4pPr lvl="3"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4pPr>
            <a:lvl5pPr lvl="4"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5pPr>
            <a:lvl6pPr lvl="5"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6pPr>
            <a:lvl7pPr lvl="6"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7pPr>
            <a:lvl8pPr lvl="7"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8pPr>
            <a:lvl9pPr lvl="8"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9pPr>
          </a:lstStyle>
          <a:p>
            <a:r>
              <a:t>xx%</a:t>
            </a:r>
          </a:p>
        </p:txBody>
      </p:sp>
      <p:sp>
        <p:nvSpPr>
          <p:cNvPr id="68" name="Google Shape;68;gd18d7169be_0_267"/>
          <p:cNvSpPr txBox="1"/>
          <p:nvPr>
            <p:ph idx="1" type="body"/>
          </p:nvPr>
        </p:nvSpPr>
        <p:spPr>
          <a:xfrm>
            <a:off x="1138600" y="3892600"/>
            <a:ext cx="9914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9" name="Google Shape;69;gd18d7169be_0_267"/>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gd18d7169be_0_273"/>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gd18d7169be_0_2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d18d7169be_0_27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gd18d7169be_0_27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gd18d7169be_0_27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d18d7169be_0_2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gd18d7169be_0_2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d18d7169be_0_28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gd18d7169be_0_281"/>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gd18d7169be_0_2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d18d7169be_0_2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gd18d7169be_0_2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gd18d7169be_0_223"/>
          <p:cNvCxnSpPr/>
          <p:nvPr/>
        </p:nvCxnSpPr>
        <p:spPr>
          <a:xfrm>
            <a:off x="566934" y="554200"/>
            <a:ext cx="11062500" cy="0"/>
          </a:xfrm>
          <a:prstGeom prst="straightConnector1">
            <a:avLst/>
          </a:prstGeom>
          <a:noFill/>
          <a:ln cap="flat" cmpd="sng" w="38100">
            <a:solidFill>
              <a:schemeClr val="lt1"/>
            </a:solidFill>
            <a:prstDash val="solid"/>
            <a:round/>
            <a:headEnd len="sm" w="sm" type="none"/>
            <a:tailEnd len="sm" w="sm" type="none"/>
          </a:ln>
        </p:spPr>
      </p:cxnSp>
      <p:cxnSp>
        <p:nvCxnSpPr>
          <p:cNvPr id="22" name="Google Shape;22;gd18d7169be_0_223"/>
          <p:cNvCxnSpPr/>
          <p:nvPr/>
        </p:nvCxnSpPr>
        <p:spPr>
          <a:xfrm>
            <a:off x="566934" y="6320000"/>
            <a:ext cx="11062500" cy="0"/>
          </a:xfrm>
          <a:prstGeom prst="straightConnector1">
            <a:avLst/>
          </a:prstGeom>
          <a:noFill/>
          <a:ln cap="flat" cmpd="sng" w="19050">
            <a:solidFill>
              <a:schemeClr val="lt1"/>
            </a:solidFill>
            <a:prstDash val="solid"/>
            <a:round/>
            <a:headEnd len="sm" w="sm" type="none"/>
            <a:tailEnd len="sm" w="sm" type="none"/>
          </a:ln>
        </p:spPr>
      </p:cxnSp>
      <p:sp>
        <p:nvSpPr>
          <p:cNvPr id="23" name="Google Shape;23;gd18d7169be_0_223"/>
          <p:cNvSpPr txBox="1"/>
          <p:nvPr>
            <p:ph type="title"/>
          </p:nvPr>
        </p:nvSpPr>
        <p:spPr>
          <a:xfrm>
            <a:off x="541900" y="2409100"/>
            <a:ext cx="11062500" cy="20559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6400"/>
              <a:buNone/>
              <a:defRPr sz="6400">
                <a:solidFill>
                  <a:schemeClr val="lt1"/>
                </a:solidFill>
              </a:defRPr>
            </a:lvl1pPr>
            <a:lvl2pPr lvl="1" algn="ctr">
              <a:spcBef>
                <a:spcPts val="0"/>
              </a:spcBef>
              <a:spcAft>
                <a:spcPts val="0"/>
              </a:spcAft>
              <a:buClr>
                <a:schemeClr val="lt1"/>
              </a:buClr>
              <a:buSzPts val="6400"/>
              <a:buNone/>
              <a:defRPr sz="6400">
                <a:solidFill>
                  <a:schemeClr val="lt1"/>
                </a:solidFill>
              </a:defRPr>
            </a:lvl2pPr>
            <a:lvl3pPr lvl="2" algn="ctr">
              <a:spcBef>
                <a:spcPts val="0"/>
              </a:spcBef>
              <a:spcAft>
                <a:spcPts val="0"/>
              </a:spcAft>
              <a:buClr>
                <a:schemeClr val="lt1"/>
              </a:buClr>
              <a:buSzPts val="6400"/>
              <a:buNone/>
              <a:defRPr sz="6400">
                <a:solidFill>
                  <a:schemeClr val="lt1"/>
                </a:solidFill>
              </a:defRPr>
            </a:lvl3pPr>
            <a:lvl4pPr lvl="3" algn="ctr">
              <a:spcBef>
                <a:spcPts val="0"/>
              </a:spcBef>
              <a:spcAft>
                <a:spcPts val="0"/>
              </a:spcAft>
              <a:buClr>
                <a:schemeClr val="lt1"/>
              </a:buClr>
              <a:buSzPts val="6400"/>
              <a:buNone/>
              <a:defRPr sz="6400">
                <a:solidFill>
                  <a:schemeClr val="lt1"/>
                </a:solidFill>
              </a:defRPr>
            </a:lvl4pPr>
            <a:lvl5pPr lvl="4" algn="ctr">
              <a:spcBef>
                <a:spcPts val="0"/>
              </a:spcBef>
              <a:spcAft>
                <a:spcPts val="0"/>
              </a:spcAft>
              <a:buClr>
                <a:schemeClr val="lt1"/>
              </a:buClr>
              <a:buSzPts val="6400"/>
              <a:buNone/>
              <a:defRPr sz="6400">
                <a:solidFill>
                  <a:schemeClr val="lt1"/>
                </a:solidFill>
              </a:defRPr>
            </a:lvl5pPr>
            <a:lvl6pPr lvl="5" algn="ctr">
              <a:spcBef>
                <a:spcPts val="0"/>
              </a:spcBef>
              <a:spcAft>
                <a:spcPts val="0"/>
              </a:spcAft>
              <a:buClr>
                <a:schemeClr val="lt1"/>
              </a:buClr>
              <a:buSzPts val="6400"/>
              <a:buNone/>
              <a:defRPr sz="6400">
                <a:solidFill>
                  <a:schemeClr val="lt1"/>
                </a:solidFill>
              </a:defRPr>
            </a:lvl6pPr>
            <a:lvl7pPr lvl="6" algn="ctr">
              <a:spcBef>
                <a:spcPts val="0"/>
              </a:spcBef>
              <a:spcAft>
                <a:spcPts val="0"/>
              </a:spcAft>
              <a:buClr>
                <a:schemeClr val="lt1"/>
              </a:buClr>
              <a:buSzPts val="6400"/>
              <a:buNone/>
              <a:defRPr sz="6400">
                <a:solidFill>
                  <a:schemeClr val="lt1"/>
                </a:solidFill>
              </a:defRPr>
            </a:lvl7pPr>
            <a:lvl8pPr lvl="7" algn="ctr">
              <a:spcBef>
                <a:spcPts val="0"/>
              </a:spcBef>
              <a:spcAft>
                <a:spcPts val="0"/>
              </a:spcAft>
              <a:buClr>
                <a:schemeClr val="lt1"/>
              </a:buClr>
              <a:buSzPts val="6400"/>
              <a:buNone/>
              <a:defRPr sz="6400">
                <a:solidFill>
                  <a:schemeClr val="lt1"/>
                </a:solidFill>
              </a:defRPr>
            </a:lvl8pPr>
            <a:lvl9pPr lvl="8" algn="ctr">
              <a:spcBef>
                <a:spcPts val="0"/>
              </a:spcBef>
              <a:spcAft>
                <a:spcPts val="0"/>
              </a:spcAft>
              <a:buClr>
                <a:schemeClr val="lt1"/>
              </a:buClr>
              <a:buSzPts val="6400"/>
              <a:buNone/>
              <a:defRPr sz="6400">
                <a:solidFill>
                  <a:schemeClr val="lt1"/>
                </a:solidFill>
              </a:defRPr>
            </a:lvl9pPr>
          </a:lstStyle>
          <a:p/>
        </p:txBody>
      </p:sp>
      <p:sp>
        <p:nvSpPr>
          <p:cNvPr id="24" name="Google Shape;24;gd18d7169be_0_223"/>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cxnSp>
        <p:nvCxnSpPr>
          <p:cNvPr id="26" name="Google Shape;26;gd18d7169be_0_228"/>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27" name="Google Shape;27;gd18d7169be_0_228"/>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28" name="Google Shape;28;gd18d7169be_0_228"/>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29" name="Google Shape;29;gd18d7169be_0_228"/>
          <p:cNvSpPr txBox="1"/>
          <p:nvPr>
            <p:ph type="title"/>
          </p:nvPr>
        </p:nvSpPr>
        <p:spPr>
          <a:xfrm>
            <a:off x="3200333" y="767933"/>
            <a:ext cx="8428800" cy="8472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gd18d7169be_0_228"/>
          <p:cNvSpPr txBox="1"/>
          <p:nvPr>
            <p:ph idx="1" type="body"/>
          </p:nvPr>
        </p:nvSpPr>
        <p:spPr>
          <a:xfrm>
            <a:off x="3213483" y="2127701"/>
            <a:ext cx="8428800" cy="4003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1" name="Google Shape;31;gd18d7169be_0_228"/>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gd18d7169be_0_235"/>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34" name="Google Shape;34;gd18d7169be_0_235"/>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35" name="Google Shape;35;gd18d7169be_0_235"/>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36" name="Google Shape;36;gd18d7169be_0_235"/>
          <p:cNvSpPr txBox="1"/>
          <p:nvPr>
            <p:ph type="title"/>
          </p:nvPr>
        </p:nvSpPr>
        <p:spPr>
          <a:xfrm>
            <a:off x="3200333" y="767933"/>
            <a:ext cx="8428800" cy="8472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d18d7169be_0_235"/>
          <p:cNvSpPr txBox="1"/>
          <p:nvPr>
            <p:ph idx="1" type="body"/>
          </p:nvPr>
        </p:nvSpPr>
        <p:spPr>
          <a:xfrm>
            <a:off x="3200403" y="2136900"/>
            <a:ext cx="4095300" cy="4003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gd18d7169be_0_235"/>
          <p:cNvSpPr txBox="1"/>
          <p:nvPr>
            <p:ph idx="2" type="body"/>
          </p:nvPr>
        </p:nvSpPr>
        <p:spPr>
          <a:xfrm>
            <a:off x="7534096" y="2136900"/>
            <a:ext cx="4095300" cy="4003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9" name="Google Shape;39;gd18d7169be_0_235"/>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d18d7169be_0_243"/>
          <p:cNvSpPr txBox="1"/>
          <p:nvPr>
            <p:ph type="title"/>
          </p:nvPr>
        </p:nvSpPr>
        <p:spPr>
          <a:xfrm>
            <a:off x="404400" y="548767"/>
            <a:ext cx="11360700" cy="85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2" name="Google Shape;42;gd18d7169be_0_243"/>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cxnSp>
        <p:nvCxnSpPr>
          <p:cNvPr id="44" name="Google Shape;44;gd18d7169be_0_246"/>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45" name="Google Shape;45;gd18d7169be_0_246"/>
          <p:cNvSpPr txBox="1"/>
          <p:nvPr>
            <p:ph type="title"/>
          </p:nvPr>
        </p:nvSpPr>
        <p:spPr>
          <a:xfrm>
            <a:off x="426000" y="1248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d18d7169be_0_246"/>
          <p:cNvSpPr txBox="1"/>
          <p:nvPr>
            <p:ph idx="1" type="body"/>
          </p:nvPr>
        </p:nvSpPr>
        <p:spPr>
          <a:xfrm>
            <a:off x="426000" y="2462405"/>
            <a:ext cx="3744000" cy="3741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7" name="Google Shape;47;gd18d7169be_0_24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8" name="Shape 48"/>
        <p:cNvGrpSpPr/>
        <p:nvPr/>
      </p:nvGrpSpPr>
      <p:grpSpPr>
        <a:xfrm>
          <a:off x="0" y="0"/>
          <a:ext cx="0" cy="0"/>
          <a:chOff x="0" y="0"/>
          <a:chExt cx="0" cy="0"/>
        </a:xfrm>
      </p:grpSpPr>
      <p:cxnSp>
        <p:nvCxnSpPr>
          <p:cNvPr id="49" name="Google Shape;49;gd18d7169be_0_251"/>
          <p:cNvCxnSpPr/>
          <p:nvPr/>
        </p:nvCxnSpPr>
        <p:spPr>
          <a:xfrm>
            <a:off x="566931" y="554200"/>
            <a:ext cx="244500" cy="0"/>
          </a:xfrm>
          <a:prstGeom prst="straightConnector1">
            <a:avLst/>
          </a:prstGeom>
          <a:noFill/>
          <a:ln cap="flat" cmpd="sng" w="19050">
            <a:solidFill>
              <a:schemeClr val="lt1"/>
            </a:solidFill>
            <a:prstDash val="solid"/>
            <a:round/>
            <a:headEnd len="sm" w="sm" type="none"/>
            <a:tailEnd len="sm" w="sm" type="none"/>
          </a:ln>
        </p:spPr>
      </p:cxnSp>
      <p:sp>
        <p:nvSpPr>
          <p:cNvPr id="50" name="Google Shape;50;gd18d7169be_0_251"/>
          <p:cNvSpPr txBox="1"/>
          <p:nvPr>
            <p:ph type="title"/>
          </p:nvPr>
        </p:nvSpPr>
        <p:spPr>
          <a:xfrm>
            <a:off x="377471" y="949521"/>
            <a:ext cx="8325600" cy="5114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1" name="Google Shape;51;gd18d7169be_0_251"/>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gd18d7169be_0_255"/>
          <p:cNvSpPr/>
          <p:nvPr/>
        </p:nvSpPr>
        <p:spPr>
          <a:xfrm>
            <a:off x="6096000" y="167"/>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4" name="Google Shape;54;gd18d7169be_0_25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gd18d7169be_0_255"/>
          <p:cNvSpPr txBox="1"/>
          <p:nvPr>
            <p:ph type="title"/>
          </p:nvPr>
        </p:nvSpPr>
        <p:spPr>
          <a:xfrm>
            <a:off x="354000" y="1863133"/>
            <a:ext cx="5393700" cy="1757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p:txBody>
      </p:sp>
      <p:sp>
        <p:nvSpPr>
          <p:cNvPr id="56" name="Google Shape;56;gd18d7169be_0_255"/>
          <p:cNvSpPr txBox="1"/>
          <p:nvPr>
            <p:ph idx="1" type="subTitle"/>
          </p:nvPr>
        </p:nvSpPr>
        <p:spPr>
          <a:xfrm>
            <a:off x="354000" y="364716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gd18d7169be_0_255"/>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8" name="Google Shape;58;gd18d7169be_0_255"/>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cxnSp>
        <p:nvCxnSpPr>
          <p:cNvPr id="60" name="Google Shape;60;gd18d7169be_0_262"/>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61" name="Google Shape;61;gd18d7169be_0_262"/>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62" name="Google Shape;62;gd18d7169be_0_262"/>
          <p:cNvSpPr txBox="1"/>
          <p:nvPr>
            <p:ph idx="1" type="body"/>
          </p:nvPr>
        </p:nvSpPr>
        <p:spPr>
          <a:xfrm>
            <a:off x="437356" y="5634700"/>
            <a:ext cx="11184900" cy="524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63" name="Google Shape;63;gd18d7169be_0_262"/>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9" name="Shape 9"/>
        <p:cNvGrpSpPr/>
        <p:nvPr/>
      </p:nvGrpSpPr>
      <p:grpSpPr>
        <a:xfrm>
          <a:off x="0" y="0"/>
          <a:ext cx="0" cy="0"/>
          <a:chOff x="0" y="0"/>
          <a:chExt cx="0" cy="0"/>
        </a:xfrm>
      </p:grpSpPr>
      <p:sp>
        <p:nvSpPr>
          <p:cNvPr id="10" name="Google Shape;10;gd18d7169be_0_212"/>
          <p:cNvSpPr txBox="1"/>
          <p:nvPr>
            <p:ph type="title"/>
          </p:nvPr>
        </p:nvSpPr>
        <p:spPr>
          <a:xfrm>
            <a:off x="3200333" y="767933"/>
            <a:ext cx="8428800" cy="847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1pPr>
            <a:lvl2pPr lvl="1">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2pPr>
            <a:lvl3pPr lvl="2">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3pPr>
            <a:lvl4pPr lvl="3">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4pPr>
            <a:lvl5pPr lvl="4">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5pPr>
            <a:lvl6pPr lvl="5">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6pPr>
            <a:lvl7pPr lvl="6">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7pPr>
            <a:lvl8pPr lvl="7">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8pPr>
            <a:lvl9pPr lvl="8">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9pPr>
          </a:lstStyle>
          <a:p/>
        </p:txBody>
      </p:sp>
      <p:sp>
        <p:nvSpPr>
          <p:cNvPr id="11" name="Google Shape;11;gd18d7169be_0_212"/>
          <p:cNvSpPr txBox="1"/>
          <p:nvPr>
            <p:ph idx="1" type="body"/>
          </p:nvPr>
        </p:nvSpPr>
        <p:spPr>
          <a:xfrm>
            <a:off x="3213483" y="2127701"/>
            <a:ext cx="8428800" cy="4003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Lato"/>
              <a:buChar char="●"/>
              <a:defRPr sz="2400">
                <a:solidFill>
                  <a:schemeClr val="dk2"/>
                </a:solidFill>
                <a:latin typeface="Lato"/>
                <a:ea typeface="Lato"/>
                <a:cs typeface="Lato"/>
                <a:sym typeface="Lato"/>
              </a:defRPr>
            </a:lvl1pPr>
            <a:lvl2pPr indent="-349250" lvl="1" marL="9144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2pPr>
            <a:lvl3pPr indent="-349250" lvl="2" marL="13716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3pPr>
            <a:lvl4pPr indent="-349250" lvl="3" marL="18288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4pPr>
            <a:lvl5pPr indent="-349250" lvl="4" marL="22860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5pPr>
            <a:lvl6pPr indent="-349250" lvl="5" marL="27432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6pPr>
            <a:lvl7pPr indent="-349250" lvl="6" marL="32004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7pPr>
            <a:lvl8pPr indent="-349250" lvl="7" marL="36576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8pPr>
            <a:lvl9pPr indent="-349250" lvl="8" marL="41148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9pPr>
          </a:lstStyle>
          <a:p/>
        </p:txBody>
      </p:sp>
      <p:sp>
        <p:nvSpPr>
          <p:cNvPr id="12" name="Google Shape;12;gd18d7169be_0_212"/>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3.jp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31.png"/><Relationship Id="rId5"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315871" y="1901600"/>
            <a:ext cx="97092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t/>
            </a:r>
            <a:endParaRPr b="1" i="0" sz="1400" u="none" cap="none" strike="noStrike">
              <a:solidFill>
                <a:schemeClr val="accent2"/>
              </a:solidFill>
            </a:endParaRPr>
          </a:p>
          <a:p>
            <a:pPr indent="0" lvl="0" marL="0" marR="0" rtl="0" algn="l">
              <a:lnSpc>
                <a:spcPct val="100000"/>
              </a:lnSpc>
              <a:spcBef>
                <a:spcPts val="0"/>
              </a:spcBef>
              <a:spcAft>
                <a:spcPts val="0"/>
              </a:spcAft>
              <a:buClr>
                <a:srgbClr val="000000"/>
              </a:buClr>
              <a:buSzPts val="5400"/>
              <a:buFont typeface="Arial"/>
              <a:buNone/>
            </a:pPr>
            <a:r>
              <a:t/>
            </a:r>
            <a:endParaRPr b="1" i="0" sz="5400" u="none" cap="none" strike="noStrike">
              <a:solidFill>
                <a:schemeClr val="lt1"/>
              </a:solidFill>
              <a:latin typeface="Calibri"/>
              <a:ea typeface="Calibri"/>
              <a:cs typeface="Calibri"/>
              <a:sym typeface="Calibri"/>
            </a:endParaRPr>
          </a:p>
        </p:txBody>
      </p:sp>
      <p:sp>
        <p:nvSpPr>
          <p:cNvPr id="90" name="Google Shape;90;p1"/>
          <p:cNvSpPr txBox="1"/>
          <p:nvPr/>
        </p:nvSpPr>
        <p:spPr>
          <a:xfrm>
            <a:off x="377480" y="4229211"/>
            <a:ext cx="3265800" cy="184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Prepared by:</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lang="en-US" sz="3200">
                <a:solidFill>
                  <a:schemeClr val="lt1"/>
                </a:solidFill>
                <a:latin typeface="Calibri"/>
                <a:ea typeface="Calibri"/>
                <a:cs typeface="Calibri"/>
                <a:sym typeface="Calibri"/>
              </a:rPr>
              <a:t>Ananya Baishya</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1"/>
          <p:cNvSpPr txBox="1"/>
          <p:nvPr>
            <p:ph type="title"/>
          </p:nvPr>
        </p:nvSpPr>
        <p:spPr>
          <a:xfrm>
            <a:off x="377475" y="1078100"/>
            <a:ext cx="5003100" cy="27861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sz="5400">
                <a:latin typeface="Arial"/>
                <a:ea typeface="Arial"/>
                <a:cs typeface="Arial"/>
                <a:sym typeface="Arial"/>
              </a:rPr>
              <a:t>Animal State Prediction</a:t>
            </a:r>
            <a:endParaRPr>
              <a:latin typeface="Arial"/>
              <a:ea typeface="Arial"/>
              <a:cs typeface="Arial"/>
              <a:sym typeface="Arial"/>
            </a:endParaRPr>
          </a:p>
        </p:txBody>
      </p:sp>
      <p:pic>
        <p:nvPicPr>
          <p:cNvPr id="92" name="Google Shape;92;p1"/>
          <p:cNvPicPr preferRelativeResize="0"/>
          <p:nvPr/>
        </p:nvPicPr>
        <p:blipFill>
          <a:blip r:embed="rId3">
            <a:alphaModFix/>
          </a:blip>
          <a:stretch>
            <a:fillRect/>
          </a:stretch>
        </p:blipFill>
        <p:spPr>
          <a:xfrm>
            <a:off x="5115925" y="1182026"/>
            <a:ext cx="6767350" cy="4493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838200" y="315050"/>
            <a:ext cx="10187400" cy="47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600"/>
              <a:buFont typeface="Calibri"/>
              <a:buNone/>
            </a:pPr>
            <a:r>
              <a:rPr b="1" lang="en-US">
                <a:solidFill>
                  <a:schemeClr val="dk1"/>
                </a:solidFill>
                <a:latin typeface="Calibri"/>
                <a:ea typeface="Calibri"/>
                <a:cs typeface="Calibri"/>
                <a:sym typeface="Calibri"/>
              </a:rPr>
              <a:t>Description of numeric variables</a:t>
            </a:r>
            <a:endParaRPr>
              <a:solidFill>
                <a:schemeClr val="dk1"/>
              </a:solidFill>
              <a:latin typeface="Calibri"/>
              <a:ea typeface="Calibri"/>
              <a:cs typeface="Calibri"/>
              <a:sym typeface="Calibri"/>
            </a:endParaRPr>
          </a:p>
        </p:txBody>
      </p:sp>
      <p:pic>
        <p:nvPicPr>
          <p:cNvPr id="203" name="Google Shape;203;p10"/>
          <p:cNvPicPr preferRelativeResize="0"/>
          <p:nvPr/>
        </p:nvPicPr>
        <p:blipFill rotWithShape="1">
          <a:blip r:embed="rId3">
            <a:alphaModFix/>
          </a:blip>
          <a:srcRect b="0" l="0" r="0" t="0"/>
          <a:stretch/>
        </p:blipFill>
        <p:spPr>
          <a:xfrm>
            <a:off x="838200" y="1261275"/>
            <a:ext cx="10515599" cy="2167725"/>
          </a:xfrm>
          <a:prstGeom prst="rect">
            <a:avLst/>
          </a:prstGeom>
          <a:noFill/>
          <a:ln>
            <a:noFill/>
          </a:ln>
        </p:spPr>
      </p:pic>
      <p:sp>
        <p:nvSpPr>
          <p:cNvPr id="204" name="Google Shape;204;p10"/>
          <p:cNvSpPr/>
          <p:nvPr/>
        </p:nvSpPr>
        <p:spPr>
          <a:xfrm>
            <a:off x="838200" y="3627539"/>
            <a:ext cx="1552200" cy="2436600"/>
          </a:xfrm>
          <a:prstGeom prst="wedgeRoundRectCallout">
            <a:avLst>
              <a:gd fmla="val 137649" name="adj1"/>
              <a:gd fmla="val -84383" name="adj2"/>
              <a:gd fmla="val 16667" name="adj3"/>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cap="none" strike="noStrike">
              <a:solidFill>
                <a:schemeClr val="lt1"/>
              </a:solidFill>
              <a:latin typeface="Calibri"/>
              <a:ea typeface="Calibri"/>
              <a:cs typeface="Calibri"/>
              <a:sym typeface="Calibri"/>
            </a:endParaRPr>
          </a:p>
          <a:p>
            <a:pPr indent="0" lvl="0" marL="0" marR="0" rtl="0" algn="ctr">
              <a:lnSpc>
                <a:spcPct val="100000"/>
              </a:lnSpc>
              <a:spcBef>
                <a:spcPts val="240"/>
              </a:spcBef>
              <a:spcAft>
                <a:spcPts val="0"/>
              </a:spcAft>
              <a:buClr>
                <a:srgbClr val="000000"/>
              </a:buClr>
              <a:buSzPts val="1200"/>
              <a:buFont typeface="Arial"/>
              <a:buNone/>
            </a:pPr>
            <a:r>
              <a:rPr b="1" i="0" lang="en-US" sz="1700" cap="none" strike="noStrike">
                <a:solidFill>
                  <a:schemeClr val="lt1"/>
                </a:solidFill>
                <a:latin typeface="Calibri"/>
                <a:ea typeface="Calibri"/>
                <a:cs typeface="Calibri"/>
                <a:sym typeface="Calibri"/>
              </a:rPr>
              <a:t>Count has std 0, mean, max =1 hence a constant column that we can drop</a:t>
            </a:r>
            <a:endParaRPr b="0" i="0" sz="1700" cap="none" strike="noStrike">
              <a:solidFill>
                <a:schemeClr val="lt1"/>
              </a:solidFill>
              <a:latin typeface="Arial"/>
              <a:ea typeface="Arial"/>
              <a:cs typeface="Arial"/>
              <a:sym typeface="Arial"/>
            </a:endParaRPr>
          </a:p>
          <a:p>
            <a:pPr indent="0" lvl="0" marL="0" marR="0" rtl="0" algn="ctr">
              <a:lnSpc>
                <a:spcPct val="100000"/>
              </a:lnSpc>
              <a:spcBef>
                <a:spcPts val="24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pic>
        <p:nvPicPr>
          <p:cNvPr id="205" name="Google Shape;205;p10"/>
          <p:cNvPicPr preferRelativeResize="0"/>
          <p:nvPr/>
        </p:nvPicPr>
        <p:blipFill rotWithShape="1">
          <a:blip r:embed="rId4">
            <a:alphaModFix/>
          </a:blip>
          <a:srcRect b="0" l="0" r="0" t="0"/>
          <a:stretch/>
        </p:blipFill>
        <p:spPr>
          <a:xfrm>
            <a:off x="2578100" y="3957050"/>
            <a:ext cx="8928100" cy="2592225"/>
          </a:xfrm>
          <a:prstGeom prst="rect">
            <a:avLst/>
          </a:prstGeom>
          <a:noFill/>
          <a:ln>
            <a:noFill/>
          </a:ln>
        </p:spPr>
      </p:pic>
      <p:sp>
        <p:nvSpPr>
          <p:cNvPr id="206" name="Google Shape;206;p10"/>
          <p:cNvSpPr txBox="1"/>
          <p:nvPr/>
        </p:nvSpPr>
        <p:spPr>
          <a:xfrm>
            <a:off x="4034971" y="3470121"/>
            <a:ext cx="570411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7" name="Google Shape;207;p10"/>
          <p:cNvSpPr/>
          <p:nvPr/>
        </p:nvSpPr>
        <p:spPr>
          <a:xfrm>
            <a:off x="882600" y="977394"/>
            <a:ext cx="104268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404400" y="548767"/>
            <a:ext cx="11360700" cy="85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The statistics of </a:t>
            </a:r>
            <a:r>
              <a:rPr b="1" lang="en-US" sz="2400">
                <a:latin typeface="Calibri"/>
                <a:ea typeface="Calibri"/>
                <a:cs typeface="Calibri"/>
                <a:sym typeface="Calibri"/>
              </a:rPr>
              <a:t>"intake_number"</a:t>
            </a:r>
            <a:r>
              <a:rPr lang="en-US" sz="2400">
                <a:latin typeface="Calibri"/>
                <a:ea typeface="Calibri"/>
                <a:cs typeface="Calibri"/>
                <a:sym typeface="Calibri"/>
              </a:rPr>
              <a:t> and </a:t>
            </a:r>
            <a:r>
              <a:rPr b="1" lang="en-US" sz="2400">
                <a:latin typeface="Calibri"/>
                <a:ea typeface="Calibri"/>
                <a:cs typeface="Calibri"/>
                <a:sym typeface="Calibri"/>
              </a:rPr>
              <a:t>"outcome_number"</a:t>
            </a:r>
            <a:r>
              <a:rPr lang="en-US" sz="2400">
                <a:latin typeface="Calibri"/>
                <a:ea typeface="Calibri"/>
                <a:cs typeface="Calibri"/>
                <a:sym typeface="Calibri"/>
              </a:rPr>
              <a:t> looks similar hence lets quickly check and take a call.</a:t>
            </a:r>
            <a:endParaRPr/>
          </a:p>
        </p:txBody>
      </p:sp>
      <p:pic>
        <p:nvPicPr>
          <p:cNvPr id="213" name="Google Shape;213;p11"/>
          <p:cNvPicPr preferRelativeResize="0"/>
          <p:nvPr/>
        </p:nvPicPr>
        <p:blipFill rotWithShape="1">
          <a:blip r:embed="rId3">
            <a:alphaModFix/>
          </a:blip>
          <a:srcRect b="0" l="0" r="0" t="0"/>
          <a:stretch/>
        </p:blipFill>
        <p:spPr>
          <a:xfrm>
            <a:off x="1209279" y="1690444"/>
            <a:ext cx="2825692" cy="3247245"/>
          </a:xfrm>
          <a:prstGeom prst="rect">
            <a:avLst/>
          </a:prstGeom>
          <a:noFill/>
          <a:ln>
            <a:noFill/>
          </a:ln>
        </p:spPr>
      </p:pic>
      <p:sp>
        <p:nvSpPr>
          <p:cNvPr id="214" name="Google Shape;214;p11"/>
          <p:cNvSpPr/>
          <p:nvPr/>
        </p:nvSpPr>
        <p:spPr>
          <a:xfrm rot="5400000">
            <a:off x="2828869" y="3296161"/>
            <a:ext cx="2963748" cy="319314"/>
          </a:xfrm>
          <a:prstGeom prst="triangle">
            <a:avLst>
              <a:gd fmla="val 48589" name="adj"/>
            </a:avLst>
          </a:prstGeom>
          <a:solidFill>
            <a:schemeClr val="accent1">
              <a:alpha val="5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11"/>
          <p:cNvSpPr/>
          <p:nvPr/>
        </p:nvSpPr>
        <p:spPr>
          <a:xfrm>
            <a:off x="4470400" y="2613857"/>
            <a:ext cx="7137400" cy="167126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1"/>
          <p:cNvSpPr txBox="1"/>
          <p:nvPr/>
        </p:nvSpPr>
        <p:spPr>
          <a:xfrm>
            <a:off x="4470400" y="2683095"/>
            <a:ext cx="7137400"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is the table showing distinct outcome number corresponding to each unique value of intake number.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clearly shows both tables are identical</a:t>
            </a: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7" name="Google Shape;217;p11"/>
          <p:cNvSpPr txBox="1"/>
          <p:nvPr/>
        </p:nvSpPr>
        <p:spPr>
          <a:xfrm>
            <a:off x="1209279" y="5457371"/>
            <a:ext cx="1014452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Hence dropping outcome number and count.</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a:off x="1209278" y="5312229"/>
            <a:ext cx="10398522" cy="70700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838200" y="379643"/>
            <a:ext cx="10515600" cy="54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600"/>
              <a:buFont typeface="Calibri"/>
              <a:buNone/>
            </a:pPr>
            <a:r>
              <a:rPr b="1" lang="en-US">
                <a:solidFill>
                  <a:schemeClr val="dk1"/>
                </a:solidFill>
                <a:latin typeface="Calibri"/>
                <a:ea typeface="Calibri"/>
                <a:cs typeface="Calibri"/>
                <a:sym typeface="Calibri"/>
              </a:rPr>
              <a:t>Description of Categorical/ordinal variables</a:t>
            </a:r>
            <a:endParaRPr>
              <a:solidFill>
                <a:schemeClr val="dk1"/>
              </a:solidFill>
            </a:endParaRPr>
          </a:p>
        </p:txBody>
      </p:sp>
      <p:pic>
        <p:nvPicPr>
          <p:cNvPr id="224" name="Google Shape;224;p12"/>
          <p:cNvPicPr preferRelativeResize="0"/>
          <p:nvPr>
            <p:ph idx="1" type="body"/>
          </p:nvPr>
        </p:nvPicPr>
        <p:blipFill rotWithShape="1">
          <a:blip r:embed="rId3">
            <a:alphaModFix/>
          </a:blip>
          <a:srcRect b="0" l="0" r="0" t="0"/>
          <a:stretch/>
        </p:blipFill>
        <p:spPr>
          <a:xfrm>
            <a:off x="1002421" y="1417699"/>
            <a:ext cx="10351379" cy="2181843"/>
          </a:xfrm>
          <a:prstGeom prst="rect">
            <a:avLst/>
          </a:prstGeom>
          <a:noFill/>
          <a:ln>
            <a:noFill/>
          </a:ln>
        </p:spPr>
      </p:pic>
      <p:sp>
        <p:nvSpPr>
          <p:cNvPr id="225" name="Google Shape;225;p12"/>
          <p:cNvSpPr txBox="1"/>
          <p:nvPr/>
        </p:nvSpPr>
        <p:spPr>
          <a:xfrm>
            <a:off x="3971938" y="3711519"/>
            <a:ext cx="4412343" cy="37737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226" name="Google Shape;226;p12"/>
          <p:cNvPicPr preferRelativeResize="0"/>
          <p:nvPr/>
        </p:nvPicPr>
        <p:blipFill rotWithShape="1">
          <a:blip r:embed="rId4">
            <a:alphaModFix/>
          </a:blip>
          <a:srcRect b="0" l="0" r="0" t="0"/>
          <a:stretch/>
        </p:blipFill>
        <p:spPr>
          <a:xfrm>
            <a:off x="1002421" y="4088891"/>
            <a:ext cx="10351379" cy="2011245"/>
          </a:xfrm>
          <a:prstGeom prst="rect">
            <a:avLst/>
          </a:prstGeom>
          <a:noFill/>
          <a:ln>
            <a:noFill/>
          </a:ln>
        </p:spPr>
      </p:pic>
      <p:sp>
        <p:nvSpPr>
          <p:cNvPr id="227" name="Google Shape;227;p12"/>
          <p:cNvSpPr/>
          <p:nvPr/>
        </p:nvSpPr>
        <p:spPr>
          <a:xfrm>
            <a:off x="882600" y="1036644"/>
            <a:ext cx="104268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838200" y="429521"/>
            <a:ext cx="10515600" cy="408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340"/>
              <a:buFont typeface="Calibri"/>
              <a:buNone/>
            </a:pPr>
            <a:r>
              <a:rPr b="1" lang="en-US">
                <a:solidFill>
                  <a:schemeClr val="dk1"/>
                </a:solidFill>
                <a:latin typeface="Calibri"/>
                <a:ea typeface="Calibri"/>
                <a:cs typeface="Calibri"/>
                <a:sym typeface="Calibri"/>
              </a:rPr>
              <a:t>V</a:t>
            </a:r>
            <a:r>
              <a:rPr lang="en-US">
                <a:solidFill>
                  <a:schemeClr val="dk1"/>
                </a:solidFill>
                <a:latin typeface="Calibri"/>
                <a:ea typeface="Calibri"/>
                <a:cs typeface="Calibri"/>
                <a:sym typeface="Calibri"/>
              </a:rPr>
              <a:t>ariable Elimination</a:t>
            </a:r>
            <a:endParaRPr>
              <a:solidFill>
                <a:schemeClr val="dk1"/>
              </a:solidFill>
              <a:latin typeface="Calibri"/>
              <a:ea typeface="Calibri"/>
              <a:cs typeface="Calibri"/>
              <a:sym typeface="Calibri"/>
            </a:endParaRPr>
          </a:p>
        </p:txBody>
      </p:sp>
      <p:sp>
        <p:nvSpPr>
          <p:cNvPr id="234" name="Google Shape;234;p13"/>
          <p:cNvSpPr txBox="1"/>
          <p:nvPr>
            <p:ph idx="1" type="body"/>
          </p:nvPr>
        </p:nvSpPr>
        <p:spPr>
          <a:xfrm>
            <a:off x="940150" y="1653849"/>
            <a:ext cx="11061600" cy="45297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00000"/>
              <a:buNone/>
            </a:pPr>
            <a:r>
              <a:t/>
            </a:r>
            <a:endParaRPr sz="9600"/>
          </a:p>
          <a:p>
            <a:pPr indent="0" lvl="0" marL="0" rtl="0" algn="l">
              <a:lnSpc>
                <a:spcPct val="90000"/>
              </a:lnSpc>
              <a:spcBef>
                <a:spcPts val="1000"/>
              </a:spcBef>
              <a:spcAft>
                <a:spcPts val="0"/>
              </a:spcAft>
              <a:buClr>
                <a:schemeClr val="dk1"/>
              </a:buClr>
              <a:buSzPct val="100000"/>
              <a:buNone/>
            </a:pPr>
            <a:r>
              <a:t/>
            </a:r>
            <a:endParaRPr sz="9600"/>
          </a:p>
          <a:p>
            <a:pPr indent="0" lvl="0" marL="0" rtl="0" algn="l">
              <a:lnSpc>
                <a:spcPct val="90000"/>
              </a:lnSpc>
              <a:spcBef>
                <a:spcPts val="1000"/>
              </a:spcBef>
              <a:spcAft>
                <a:spcPts val="0"/>
              </a:spcAft>
              <a:buClr>
                <a:schemeClr val="dk1"/>
              </a:buClr>
              <a:buSzPct val="100000"/>
              <a:buNone/>
            </a:pPr>
            <a:r>
              <a:t/>
            </a:r>
            <a:endParaRPr sz="9600"/>
          </a:p>
          <a:p>
            <a:pPr indent="0" lvl="0" marL="0" rtl="0" algn="l">
              <a:lnSpc>
                <a:spcPct val="90000"/>
              </a:lnSpc>
              <a:spcBef>
                <a:spcPts val="1000"/>
              </a:spcBef>
              <a:spcAft>
                <a:spcPts val="0"/>
              </a:spcAft>
              <a:buClr>
                <a:schemeClr val="dk1"/>
              </a:buClr>
              <a:buSzPct val="100000"/>
              <a:buNone/>
            </a:pPr>
            <a:r>
              <a:t/>
            </a:r>
            <a:endParaRPr sz="9600"/>
          </a:p>
          <a:p>
            <a:pPr indent="0" lvl="0" marL="0" rtl="0" algn="l">
              <a:lnSpc>
                <a:spcPct val="90000"/>
              </a:lnSpc>
              <a:spcBef>
                <a:spcPts val="1000"/>
              </a:spcBef>
              <a:spcAft>
                <a:spcPts val="0"/>
              </a:spcAft>
              <a:buClr>
                <a:schemeClr val="dk1"/>
              </a:buClr>
              <a:buSzPct val="100000"/>
              <a:buNone/>
            </a:pPr>
            <a:r>
              <a:t/>
            </a:r>
            <a:endParaRPr sz="9600"/>
          </a:p>
          <a:p>
            <a:pPr indent="0" lvl="0" marL="0" rtl="0" algn="l">
              <a:lnSpc>
                <a:spcPct val="90000"/>
              </a:lnSpc>
              <a:spcBef>
                <a:spcPts val="1000"/>
              </a:spcBef>
              <a:spcAft>
                <a:spcPts val="0"/>
              </a:spcAft>
              <a:buClr>
                <a:schemeClr val="dk1"/>
              </a:buClr>
              <a:buSzPct val="100000"/>
              <a:buNone/>
            </a:pPr>
            <a:r>
              <a:t/>
            </a:r>
            <a:endParaRPr sz="9600"/>
          </a:p>
          <a:p>
            <a:pPr indent="0" lvl="0" marL="0" rtl="0" algn="l">
              <a:lnSpc>
                <a:spcPct val="90000"/>
              </a:lnSpc>
              <a:spcBef>
                <a:spcPts val="1000"/>
              </a:spcBef>
              <a:spcAft>
                <a:spcPts val="0"/>
              </a:spcAft>
              <a:buClr>
                <a:schemeClr val="dk1"/>
              </a:buClr>
              <a:buSzPct val="100000"/>
              <a:buNone/>
            </a:pPr>
            <a:r>
              <a:rPr lang="en-US" sz="6200"/>
              <a:t> </a:t>
            </a:r>
            <a:endParaRPr/>
          </a:p>
          <a:p>
            <a:pPr indent="0" lvl="0" marL="0" rtl="0" algn="l">
              <a:lnSpc>
                <a:spcPct val="90000"/>
              </a:lnSpc>
              <a:spcBef>
                <a:spcPts val="1000"/>
              </a:spcBef>
              <a:spcAft>
                <a:spcPts val="0"/>
              </a:spcAft>
              <a:buClr>
                <a:schemeClr val="dk1"/>
              </a:buClr>
              <a:buSzPct val="100000"/>
              <a:buNone/>
            </a:pPr>
            <a:br>
              <a:rPr lang="en-US" sz="1800">
                <a:latin typeface="Arial"/>
                <a:ea typeface="Arial"/>
                <a:cs typeface="Arial"/>
                <a:sym typeface="Arial"/>
              </a:rPr>
            </a:b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en-US" sz="1800">
                <a:latin typeface="Arial"/>
                <a:ea typeface="Arial"/>
                <a:cs typeface="Arial"/>
                <a:sym typeface="Arial"/>
              </a:rPr>
              <a:t>    </a:t>
            </a:r>
            <a:endParaRPr/>
          </a:p>
          <a:p>
            <a:pPr indent="0" lvl="0" marL="0" rtl="0" algn="l">
              <a:lnSpc>
                <a:spcPct val="90000"/>
              </a:lnSpc>
              <a:spcBef>
                <a:spcPts val="1000"/>
              </a:spcBef>
              <a:spcAft>
                <a:spcPts val="0"/>
              </a:spcAft>
              <a:buClr>
                <a:schemeClr val="dk1"/>
              </a:buClr>
              <a:buSzPct val="100000"/>
              <a:buNone/>
            </a:pPr>
            <a:r>
              <a:rPr lang="en-US" sz="1800">
                <a:latin typeface="Arial"/>
                <a:ea typeface="Arial"/>
                <a:cs typeface="Arial"/>
                <a:sym typeface="Arial"/>
              </a:rPr>
              <a:t> </a:t>
            </a:r>
            <a:endParaRPr/>
          </a:p>
          <a:p>
            <a:pPr indent="0" lvl="0" marL="0" rtl="0" algn="l">
              <a:lnSpc>
                <a:spcPct val="90000"/>
              </a:lnSpc>
              <a:spcBef>
                <a:spcPts val="1000"/>
              </a:spcBef>
              <a:spcAft>
                <a:spcPts val="0"/>
              </a:spcAft>
              <a:buClr>
                <a:schemeClr val="dk1"/>
              </a:buClr>
              <a:buSzPct val="100000"/>
              <a:buNone/>
            </a:pPr>
            <a:r>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sz="1800">
              <a:solidFill>
                <a:schemeClr val="accent2"/>
              </a:solidFill>
              <a:latin typeface="Arial"/>
              <a:ea typeface="Arial"/>
              <a:cs typeface="Arial"/>
              <a:sym typeface="Arial"/>
            </a:endParaRPr>
          </a:p>
          <a:p>
            <a:pPr indent="0" lvl="0" marL="0" rtl="0" algn="l">
              <a:lnSpc>
                <a:spcPct val="90000"/>
              </a:lnSpc>
              <a:spcBef>
                <a:spcPts val="1000"/>
              </a:spcBef>
              <a:spcAft>
                <a:spcPts val="0"/>
              </a:spcAft>
              <a:buClr>
                <a:schemeClr val="accent2"/>
              </a:buClr>
              <a:buSzPct val="100000"/>
              <a:buNone/>
            </a:pPr>
            <a:r>
              <a:rPr lang="en-US" sz="1800">
                <a:solidFill>
                  <a:schemeClr val="accent2"/>
                </a:solidFill>
                <a:latin typeface="Arial"/>
                <a:ea typeface="Arial"/>
                <a:cs typeface="Arial"/>
                <a:sym typeface="Arial"/>
              </a:rPr>
              <a:t>  </a:t>
            </a:r>
            <a:endParaRPr/>
          </a:p>
        </p:txBody>
      </p:sp>
      <p:graphicFrame>
        <p:nvGraphicFramePr>
          <p:cNvPr id="235" name="Google Shape;235;p13"/>
          <p:cNvGraphicFramePr/>
          <p:nvPr/>
        </p:nvGraphicFramePr>
        <p:xfrm>
          <a:off x="1042117" y="1281134"/>
          <a:ext cx="3000000" cy="3000000"/>
        </p:xfrm>
        <a:graphic>
          <a:graphicData uri="http://schemas.openxmlformats.org/drawingml/2006/table">
            <a:tbl>
              <a:tblPr>
                <a:noFill/>
                <a:tableStyleId>{87C371A5-0D44-4CE8-B316-BE4AE198299F}</a:tableStyleId>
              </a:tblPr>
              <a:tblGrid>
                <a:gridCol w="2901225"/>
                <a:gridCol w="7115175"/>
              </a:tblGrid>
              <a:tr h="673775">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23F4F"/>
                          </a:solidFill>
                          <a:latin typeface="Calibri"/>
                          <a:ea typeface="Calibri"/>
                          <a:cs typeface="Calibri"/>
                          <a:sym typeface="Calibri"/>
                        </a:rPr>
                        <a:t>Variable Name</a:t>
                      </a:r>
                      <a:endParaRPr sz="1400" u="none" cap="none" strike="noStrike"/>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dash"/>
                      <a:round/>
                      <a:headEnd len="sm" w="sm" type="none"/>
                      <a:tailEnd len="sm" w="sm" type="none"/>
                    </a:lnB>
                    <a:solidFill>
                      <a:srgbClr val="F4B08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23F4F"/>
                          </a:solidFill>
                          <a:latin typeface="Calibri"/>
                          <a:ea typeface="Calibri"/>
                          <a:cs typeface="Calibri"/>
                          <a:sym typeface="Calibri"/>
                        </a:rPr>
                        <a:t>Reason for dropping</a:t>
                      </a:r>
                      <a:endParaRPr sz="1400" u="none" cap="none" strike="noStrike"/>
                    </a:p>
                  </a:txBody>
                  <a:tcPr marT="9525" marB="0" marR="9525" marL="9525" anchor="ctr">
                    <a:lnL cap="flat" cmpd="sng" w="12700">
                      <a:solidFill>
                        <a:schemeClr val="dk1"/>
                      </a:solidFill>
                      <a:prstDash val="dash"/>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dash"/>
                      <a:round/>
                      <a:headEnd len="sm" w="sm" type="none"/>
                      <a:tailEnd len="sm" w="sm" type="none"/>
                    </a:lnB>
                    <a:solidFill>
                      <a:srgbClr val="F4B081"/>
                    </a:solidFill>
                  </a:tcPr>
                </a:tc>
              </a:tr>
              <a:tr h="464675">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age_upon_intake</a:t>
                      </a:r>
                      <a:endParaRPr b="0" i="0" sz="1500" u="none" cap="none" strike="noStrike">
                        <a:solidFill>
                          <a:srgbClr val="2E75B5"/>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rowSpan="3">
                  <a:txBody>
                    <a:bodyPr/>
                    <a:lstStyle/>
                    <a:p>
                      <a:pPr indent="0" lvl="1"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Extracted from age_upon_intake hence are correlated with each other. Using age_upon_intake_(years)_days to be more specific.</a:t>
                      </a:r>
                      <a:endParaRPr sz="1400" u="none" cap="none" strike="noStrike"/>
                    </a:p>
                  </a:txBody>
                  <a:tcPr marT="9525" marB="0" marR="9525" marL="9525" anchor="ctr">
                    <a:lnL cap="flat" cmpd="sng" w="12700">
                      <a:solidFill>
                        <a:schemeClr val="dk1"/>
                      </a:solidFill>
                      <a:prstDash val="dash"/>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464675">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age_upon_intake_(years)”, </a:t>
                      </a:r>
                      <a:endParaRPr sz="1400" u="none" cap="none" strike="noStrike"/>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vMerge="1"/>
              </a:tr>
              <a:tr h="464675">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age_upon_intake_age_group</a:t>
                      </a:r>
                      <a:endParaRPr b="0" i="0" sz="1500" u="none" cap="none" strike="noStrike">
                        <a:solidFill>
                          <a:srgbClr val="2E75B5"/>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vMerge="1"/>
              </a:tr>
              <a:tr h="464675">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age_upon_outcome</a:t>
                      </a:r>
                      <a:endParaRPr b="0" i="0" sz="1500" u="none" cap="none" strike="noStrike">
                        <a:solidFill>
                          <a:srgbClr val="2E75B5"/>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rowSpan="3">
                  <a:txBody>
                    <a:bodyPr/>
                    <a:lstStyle/>
                    <a:p>
                      <a:pPr indent="0" lvl="1"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Extracted from age_upon_outcome hence are correlated with each other. Using age_upon_outcome_(years)_days to be more specific.</a:t>
                      </a:r>
                      <a:endParaRPr sz="1400" u="none" cap="none" strike="noStrike"/>
                    </a:p>
                  </a:txBody>
                  <a:tcPr marT="9525" marB="0" marR="9525" marL="9525" anchor="ctr">
                    <a:lnL cap="flat" cmpd="sng" w="12700">
                      <a:solidFill>
                        <a:schemeClr val="dk1"/>
                      </a:solidFill>
                      <a:prstDash val="dash"/>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464675">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age_upon_outcome_(years)”, </a:t>
                      </a:r>
                      <a:endParaRPr sz="1400" u="none" cap="none" strike="noStrike"/>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vMerge="1"/>
              </a:tr>
              <a:tr h="464675">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age_upon_outcome_age_group</a:t>
                      </a:r>
                      <a:endParaRPr b="0" i="0" sz="1500" u="none" cap="none" strike="noStrike">
                        <a:solidFill>
                          <a:srgbClr val="2E75B5"/>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vMerge="1"/>
              </a:tr>
              <a:tr h="464675">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date_of_birth</a:t>
                      </a:r>
                      <a:endParaRPr b="0" i="0" sz="1500" u="none" cap="none" strike="noStrike">
                        <a:solidFill>
                          <a:srgbClr val="2E75B5"/>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rowSpan="2">
                  <a:txBody>
                    <a:bodyPr/>
                    <a:lstStyle/>
                    <a:p>
                      <a:pPr indent="0" lvl="1"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dob_year, dob_month is extracted from date_of_birth hence will be using dob_year and dropping dob and dob_month.</a:t>
                      </a:r>
                      <a:endParaRPr sz="1400" u="none" cap="none" strike="noStrike"/>
                    </a:p>
                  </a:txBody>
                  <a:tcPr marT="9525" marB="0" marR="9525" marL="9525" anchor="ctr">
                    <a:lnL cap="flat" cmpd="sng" w="12700">
                      <a:solidFill>
                        <a:schemeClr val="dk1"/>
                      </a:solidFill>
                      <a:prstDash val="dash"/>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464675">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dob_month</a:t>
                      </a:r>
                      <a:endParaRPr b="0" i="0" sz="1500" u="none" cap="none" strike="noStrike">
                        <a:solidFill>
                          <a:srgbClr val="2E75B5"/>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vMerge="1"/>
              </a:tr>
              <a:tr h="517900">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75B5"/>
                          </a:solidFill>
                          <a:latin typeface="Calibri"/>
                          <a:ea typeface="Calibri"/>
                          <a:cs typeface="Calibri"/>
                          <a:sym typeface="Calibri"/>
                        </a:rPr>
                        <a:t>time_in_shelter</a:t>
                      </a:r>
                      <a:endParaRPr b="0" i="0" sz="1500" u="none" cap="none" strike="noStrike">
                        <a:solidFill>
                          <a:srgbClr val="2E75B5"/>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time_in_shelter_(days) is derived from time_in_shelter hence will be dropping time_in_shelter and keeping time_in_shelter_(days).</a:t>
                      </a:r>
                      <a:endParaRPr sz="1400" u="none" cap="none" strike="noStrike"/>
                    </a:p>
                  </a:txBody>
                  <a:tcPr marT="9525" marB="0" marR="9525" marL="9525" anchor="b">
                    <a:lnL cap="flat" cmpd="sng" w="12700">
                      <a:solidFill>
                        <a:schemeClr val="dk1"/>
                      </a:solidFill>
                      <a:prstDash val="dash"/>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6" name="Google Shape;236;p13"/>
          <p:cNvSpPr/>
          <p:nvPr/>
        </p:nvSpPr>
        <p:spPr>
          <a:xfrm>
            <a:off x="836925" y="1036644"/>
            <a:ext cx="104268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txBox="1"/>
          <p:nvPr>
            <p:ph type="title"/>
          </p:nvPr>
        </p:nvSpPr>
        <p:spPr>
          <a:xfrm>
            <a:off x="838195" y="151163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610"/>
              <a:buFont typeface="Calibri"/>
              <a:buNone/>
            </a:pPr>
            <a:r>
              <a:rPr b="1" lang="en-US" sz="4510">
                <a:solidFill>
                  <a:schemeClr val="dk1"/>
                </a:solidFill>
                <a:latin typeface="Calibri"/>
                <a:ea typeface="Calibri"/>
                <a:cs typeface="Calibri"/>
                <a:sym typeface="Calibri"/>
              </a:rPr>
              <a:t>Data cleaning </a:t>
            </a:r>
            <a:endParaRPr b="1" sz="451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2610"/>
              <a:buFont typeface="Calibri"/>
              <a:buNone/>
            </a:pPr>
            <a:r>
              <a:rPr b="1" lang="en-US" sz="3110">
                <a:latin typeface="Calibri"/>
                <a:ea typeface="Calibri"/>
                <a:cs typeface="Calibri"/>
                <a:sym typeface="Calibri"/>
              </a:rPr>
              <a:t>(Missing value imputing, removal of inconsistencies)</a:t>
            </a:r>
            <a:r>
              <a:rPr lang="en-US" sz="3110">
                <a:latin typeface="Calibri"/>
                <a:ea typeface="Calibri"/>
                <a:cs typeface="Calibri"/>
                <a:sym typeface="Calibri"/>
              </a:rPr>
              <a:t>:</a:t>
            </a:r>
            <a:endParaRPr sz="3110">
              <a:latin typeface="Calibri"/>
              <a:ea typeface="Calibri"/>
              <a:cs typeface="Calibri"/>
              <a:sym typeface="Calibri"/>
            </a:endParaRPr>
          </a:p>
          <a:p>
            <a:pPr indent="0" lvl="0" marL="0" rtl="0" algn="l">
              <a:lnSpc>
                <a:spcPct val="90000"/>
              </a:lnSpc>
              <a:spcBef>
                <a:spcPts val="0"/>
              </a:spcBef>
              <a:spcAft>
                <a:spcPts val="0"/>
              </a:spcAft>
              <a:buClr>
                <a:schemeClr val="dk1"/>
              </a:buClr>
              <a:buSzPts val="2610"/>
              <a:buFont typeface="Calibri"/>
              <a:buNone/>
            </a:pPr>
            <a:br>
              <a:rPr lang="en-US" sz="3110">
                <a:latin typeface="Calibri"/>
                <a:ea typeface="Calibri"/>
                <a:cs typeface="Calibri"/>
                <a:sym typeface="Calibri"/>
              </a:rPr>
            </a:br>
            <a:r>
              <a:rPr lang="en-US" sz="2930">
                <a:latin typeface="Calibri"/>
                <a:ea typeface="Calibri"/>
                <a:cs typeface="Calibri"/>
                <a:sym typeface="Calibri"/>
              </a:rPr>
              <a:t>Categorical Missing values are imputed using Mode </a:t>
            </a:r>
            <a:endParaRPr sz="2930">
              <a:latin typeface="Calibri"/>
              <a:ea typeface="Calibri"/>
              <a:cs typeface="Calibri"/>
              <a:sym typeface="Calibri"/>
            </a:endParaRPr>
          </a:p>
          <a:p>
            <a:pPr indent="0" lvl="0" marL="0" rtl="0" algn="l">
              <a:lnSpc>
                <a:spcPct val="90000"/>
              </a:lnSpc>
              <a:spcBef>
                <a:spcPts val="0"/>
              </a:spcBef>
              <a:spcAft>
                <a:spcPts val="0"/>
              </a:spcAft>
              <a:buClr>
                <a:schemeClr val="dk1"/>
              </a:buClr>
              <a:buSzPts val="2610"/>
              <a:buFont typeface="Calibri"/>
              <a:buNone/>
            </a:pPr>
            <a:r>
              <a:rPr lang="en-US" sz="2930">
                <a:latin typeface="Calibri"/>
                <a:ea typeface="Calibri"/>
                <a:cs typeface="Calibri"/>
                <a:sym typeface="Calibri"/>
              </a:rPr>
              <a:t>Numeric variables are imputed using Mean.</a:t>
            </a:r>
            <a:br>
              <a:rPr lang="en-US" sz="4100"/>
            </a:br>
            <a:endParaRPr sz="4100"/>
          </a:p>
        </p:txBody>
      </p:sp>
      <p:pic>
        <p:nvPicPr>
          <p:cNvPr descr="Image result for data cleaning" id="242" name="Google Shape;242;p14"/>
          <p:cNvPicPr preferRelativeResize="0"/>
          <p:nvPr/>
        </p:nvPicPr>
        <p:blipFill rotWithShape="1">
          <a:blip r:embed="rId3">
            <a:alphaModFix/>
          </a:blip>
          <a:srcRect b="0" l="0" r="0" t="0"/>
          <a:stretch/>
        </p:blipFill>
        <p:spPr>
          <a:xfrm>
            <a:off x="160414" y="3206274"/>
            <a:ext cx="4340905" cy="2657377"/>
          </a:xfrm>
          <a:prstGeom prst="rect">
            <a:avLst/>
          </a:prstGeom>
          <a:noFill/>
          <a:ln>
            <a:noFill/>
          </a:ln>
        </p:spPr>
      </p:pic>
      <p:pic>
        <p:nvPicPr>
          <p:cNvPr descr="Image result for missing value impute" id="243" name="Google Shape;243;p14"/>
          <p:cNvPicPr preferRelativeResize="0"/>
          <p:nvPr/>
        </p:nvPicPr>
        <p:blipFill rotWithShape="1">
          <a:blip r:embed="rId4">
            <a:alphaModFix/>
          </a:blip>
          <a:srcRect b="0" l="0" r="0" t="0"/>
          <a:stretch/>
        </p:blipFill>
        <p:spPr>
          <a:xfrm>
            <a:off x="5075091" y="3570841"/>
            <a:ext cx="2791774" cy="2019805"/>
          </a:xfrm>
          <a:prstGeom prst="rect">
            <a:avLst/>
          </a:prstGeom>
          <a:noFill/>
          <a:ln>
            <a:noFill/>
          </a:ln>
        </p:spPr>
      </p:pic>
      <p:sp>
        <p:nvSpPr>
          <p:cNvPr id="244" name="Google Shape;244;p14"/>
          <p:cNvSpPr txBox="1"/>
          <p:nvPr/>
        </p:nvSpPr>
        <p:spPr>
          <a:xfrm>
            <a:off x="1176171" y="5923546"/>
            <a:ext cx="1513500" cy="369300"/>
          </a:xfrm>
          <a:prstGeom prst="rect">
            <a:avLst/>
          </a:prstGeom>
          <a:noFill/>
          <a:ln cap="flat" cmpd="sng" w="9525">
            <a:solidFill>
              <a:srgbClr val="833C0B"/>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Data Cleaning</a:t>
            </a:r>
            <a:endParaRPr b="0" i="0" sz="1400" u="none" cap="none" strike="noStrike">
              <a:solidFill>
                <a:srgbClr val="000000"/>
              </a:solidFill>
              <a:latin typeface="Arial"/>
              <a:ea typeface="Arial"/>
              <a:cs typeface="Arial"/>
              <a:sym typeface="Arial"/>
            </a:endParaRPr>
          </a:p>
        </p:txBody>
      </p:sp>
      <p:sp>
        <p:nvSpPr>
          <p:cNvPr id="245" name="Google Shape;245;p14"/>
          <p:cNvSpPr txBox="1"/>
          <p:nvPr/>
        </p:nvSpPr>
        <p:spPr>
          <a:xfrm>
            <a:off x="5174826" y="5889745"/>
            <a:ext cx="2592300" cy="646500"/>
          </a:xfrm>
          <a:prstGeom prst="rect">
            <a:avLst/>
          </a:prstGeom>
          <a:noFill/>
          <a:ln cap="flat" cmpd="sng" w="9525">
            <a:solidFill>
              <a:srgbClr val="833C0B"/>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Missing Value imputation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14"/>
          <p:cNvSpPr/>
          <p:nvPr/>
        </p:nvSpPr>
        <p:spPr>
          <a:xfrm>
            <a:off x="8335489" y="4313058"/>
            <a:ext cx="799800" cy="646200"/>
          </a:xfrm>
          <a:prstGeom prst="rightArrow">
            <a:avLst>
              <a:gd fmla="val 50000" name="adj1"/>
              <a:gd fmla="val 50000" name="adj2"/>
            </a:avLst>
          </a:prstGeom>
          <a:solidFill>
            <a:srgbClr val="A8D08C"/>
          </a:solidFill>
          <a:ln cap="flat" cmpd="sng" w="12700">
            <a:solidFill>
              <a:srgbClr val="833C0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 name="Google Shape;247;p14"/>
          <p:cNvSpPr/>
          <p:nvPr/>
        </p:nvSpPr>
        <p:spPr>
          <a:xfrm>
            <a:off x="3942656" y="4313057"/>
            <a:ext cx="975600" cy="646200"/>
          </a:xfrm>
          <a:prstGeom prst="rightArrow">
            <a:avLst>
              <a:gd fmla="val 50000" name="adj1"/>
              <a:gd fmla="val 50000" name="adj2"/>
            </a:avLst>
          </a:prstGeom>
          <a:solidFill>
            <a:srgbClr val="A8D08C"/>
          </a:solidFill>
          <a:ln cap="flat" cmpd="sng" w="12700">
            <a:solidFill>
              <a:srgbClr val="833C0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Database" id="248" name="Google Shape;248;p14"/>
          <p:cNvPicPr preferRelativeResize="0"/>
          <p:nvPr/>
        </p:nvPicPr>
        <p:blipFill rotWithShape="1">
          <a:blip r:embed="rId5">
            <a:alphaModFix/>
          </a:blip>
          <a:srcRect b="0" l="0" r="0" t="0"/>
          <a:stretch/>
        </p:blipFill>
        <p:spPr>
          <a:xfrm>
            <a:off x="8718219" y="3228073"/>
            <a:ext cx="2635578" cy="2635578"/>
          </a:xfrm>
          <a:prstGeom prst="rect">
            <a:avLst/>
          </a:prstGeom>
          <a:noFill/>
          <a:ln>
            <a:noFill/>
          </a:ln>
        </p:spPr>
      </p:pic>
      <p:sp>
        <p:nvSpPr>
          <p:cNvPr id="249" name="Google Shape;249;p14"/>
          <p:cNvSpPr txBox="1"/>
          <p:nvPr/>
        </p:nvSpPr>
        <p:spPr>
          <a:xfrm>
            <a:off x="9306283" y="5905739"/>
            <a:ext cx="1463400" cy="369300"/>
          </a:xfrm>
          <a:prstGeom prst="rect">
            <a:avLst/>
          </a:prstGeom>
          <a:noFill/>
          <a:ln cap="flat" cmpd="sng" w="9525">
            <a:solidFill>
              <a:srgbClr val="833C0B"/>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Cleaned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0a61c4ced7_0_40"/>
          <p:cNvSpPr txBox="1"/>
          <p:nvPr/>
        </p:nvSpPr>
        <p:spPr>
          <a:xfrm>
            <a:off x="362700" y="1301025"/>
            <a:ext cx="11466600" cy="544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Quality Checks performed/Error found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Exploratory Data Analysis &amp; Pre-Processing</a:t>
            </a:r>
            <a:endParaRPr sz="3200">
              <a:solidFill>
                <a:schemeClr val="dk2"/>
              </a:solidFill>
            </a:endParaRPr>
          </a:p>
          <a:p>
            <a:pPr indent="-438150" lvl="0" marL="457200" rtl="0" algn="l">
              <a:lnSpc>
                <a:spcPct val="115000"/>
              </a:lnSpc>
              <a:spcBef>
                <a:spcPts val="0"/>
              </a:spcBef>
              <a:spcAft>
                <a:spcPts val="0"/>
              </a:spcAft>
              <a:buClr>
                <a:schemeClr val="dk1"/>
              </a:buClr>
              <a:buSzPts val="3300"/>
              <a:buChar char="●"/>
            </a:pPr>
            <a:r>
              <a:rPr b="1" lang="en-US" sz="3300">
                <a:solidFill>
                  <a:schemeClr val="dk1"/>
                </a:solidFill>
              </a:rPr>
              <a:t>Key observations/Plots/ Trends</a:t>
            </a:r>
            <a:endParaRPr b="1" sz="3300">
              <a:solidFill>
                <a:schemeClr val="dk1"/>
              </a:solidFill>
            </a:endParaRPr>
          </a:p>
          <a:p>
            <a:pPr indent="-431800" lvl="0" marL="457200" rtl="0" algn="l">
              <a:lnSpc>
                <a:spcPct val="115000"/>
              </a:lnSpc>
              <a:spcBef>
                <a:spcPts val="0"/>
              </a:spcBef>
              <a:spcAft>
                <a:spcPts val="0"/>
              </a:spcAft>
              <a:buSzPts val="3200"/>
              <a:buChar char="●"/>
            </a:pPr>
            <a:r>
              <a:rPr lang="en-US" sz="3200"/>
              <a:t>Encoding categorical features</a:t>
            </a:r>
            <a:endParaRPr sz="3200"/>
          </a:p>
          <a:p>
            <a:pPr indent="-431800" lvl="0" marL="457200" rtl="0" algn="l">
              <a:lnSpc>
                <a:spcPct val="115000"/>
              </a:lnSpc>
              <a:spcBef>
                <a:spcPts val="0"/>
              </a:spcBef>
              <a:spcAft>
                <a:spcPts val="0"/>
              </a:spcAft>
              <a:buSzPts val="3200"/>
              <a:buChar char="●"/>
            </a:pPr>
            <a:r>
              <a:rPr lang="en-US" sz="3200"/>
              <a:t>Conversion of dataset into train and validation</a:t>
            </a:r>
            <a:endParaRPr sz="3200"/>
          </a:p>
          <a:p>
            <a:pPr indent="-431800" lvl="0" marL="457200" rtl="0" algn="l">
              <a:lnSpc>
                <a:spcPct val="115000"/>
              </a:lnSpc>
              <a:spcBef>
                <a:spcPts val="0"/>
              </a:spcBef>
              <a:spcAft>
                <a:spcPts val="0"/>
              </a:spcAft>
              <a:buSzPts val="3200"/>
              <a:buChar char="●"/>
            </a:pPr>
            <a:r>
              <a:rPr lang="en-US" sz="3200"/>
              <a:t>Model Selection &amp; Model fitting </a:t>
            </a:r>
            <a:endParaRPr sz="3200"/>
          </a:p>
          <a:p>
            <a:pPr indent="-431800" lvl="0" marL="457200" rtl="0" algn="l">
              <a:lnSpc>
                <a:spcPct val="115000"/>
              </a:lnSpc>
              <a:spcBef>
                <a:spcPts val="0"/>
              </a:spcBef>
              <a:spcAft>
                <a:spcPts val="0"/>
              </a:spcAft>
              <a:buSzPts val="3200"/>
              <a:buChar char="●"/>
            </a:pPr>
            <a:r>
              <a:rPr lang="en-US" sz="3200"/>
              <a:t>Feature Engineering</a:t>
            </a:r>
            <a:endParaRPr sz="3200"/>
          </a:p>
          <a:p>
            <a:pPr indent="-431800" lvl="0" marL="457200" rtl="0" algn="l">
              <a:lnSpc>
                <a:spcPct val="115000"/>
              </a:lnSpc>
              <a:spcBef>
                <a:spcPts val="0"/>
              </a:spcBef>
              <a:spcAft>
                <a:spcPts val="0"/>
              </a:spcAft>
              <a:buSzPts val="3200"/>
              <a:buChar char="●"/>
            </a:pPr>
            <a:r>
              <a:rPr lang="en-US" sz="3200"/>
              <a:t>Retuning</a:t>
            </a:r>
            <a:endParaRPr sz="3200"/>
          </a:p>
          <a:p>
            <a:pPr indent="-431800" lvl="0" marL="457200" rtl="0" algn="l">
              <a:lnSpc>
                <a:spcPct val="115000"/>
              </a:lnSpc>
              <a:spcBef>
                <a:spcPts val="0"/>
              </a:spcBef>
              <a:spcAft>
                <a:spcPts val="0"/>
              </a:spcAft>
              <a:buSzPts val="3200"/>
              <a:buChar char="●"/>
            </a:pPr>
            <a:r>
              <a:rPr lang="en-US" sz="3200"/>
              <a:t>Results &amp; Conclusion</a:t>
            </a:r>
            <a:endParaRPr/>
          </a:p>
        </p:txBody>
      </p:sp>
      <p:sp>
        <p:nvSpPr>
          <p:cNvPr id="256" name="Google Shape;256;g10a61c4ced7_0_40"/>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0a61c4ced7_0_40"/>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b="1" lang="en-US">
                <a:solidFill>
                  <a:schemeClr val="dk1"/>
                </a:solidFill>
                <a:latin typeface="Calibri"/>
                <a:ea typeface="Calibri"/>
                <a:cs typeface="Calibri"/>
                <a:sym typeface="Calibri"/>
              </a:rPr>
              <a:t>Key Observations/ Trends/ Plots</a:t>
            </a:r>
            <a:endParaRPr b="1">
              <a:solidFill>
                <a:schemeClr val="dk1"/>
              </a:solidFill>
              <a:latin typeface="Calibri"/>
              <a:ea typeface="Calibri"/>
              <a:cs typeface="Calibri"/>
              <a:sym typeface="Calibri"/>
            </a:endParaRPr>
          </a:p>
        </p:txBody>
      </p:sp>
      <p:pic>
        <p:nvPicPr>
          <p:cNvPr id="263" name="Google Shape;263;p16"/>
          <p:cNvPicPr preferRelativeResize="0"/>
          <p:nvPr/>
        </p:nvPicPr>
        <p:blipFill rotWithShape="1">
          <a:blip r:embed="rId3">
            <a:alphaModFix/>
          </a:blip>
          <a:srcRect b="0" l="0" r="0" t="0"/>
          <a:stretch/>
        </p:blipFill>
        <p:spPr>
          <a:xfrm>
            <a:off x="575533" y="1933655"/>
            <a:ext cx="5232400" cy="4017668"/>
          </a:xfrm>
          <a:prstGeom prst="rect">
            <a:avLst/>
          </a:prstGeom>
          <a:noFill/>
          <a:ln>
            <a:noFill/>
          </a:ln>
        </p:spPr>
      </p:pic>
      <p:pic>
        <p:nvPicPr>
          <p:cNvPr id="264" name="Google Shape;264;p16"/>
          <p:cNvPicPr preferRelativeResize="0"/>
          <p:nvPr>
            <p:ph idx="1" type="body"/>
          </p:nvPr>
        </p:nvPicPr>
        <p:blipFill rotWithShape="1">
          <a:blip r:embed="rId4">
            <a:alphaModFix/>
          </a:blip>
          <a:srcRect b="0" l="0" r="0" t="0"/>
          <a:stretch/>
        </p:blipFill>
        <p:spPr>
          <a:xfrm>
            <a:off x="7010987" y="1422399"/>
            <a:ext cx="3749779" cy="2878593"/>
          </a:xfrm>
          <a:prstGeom prst="rect">
            <a:avLst/>
          </a:prstGeom>
          <a:noFill/>
          <a:ln cap="flat" cmpd="sng" w="9525">
            <a:solidFill>
              <a:srgbClr val="757070"/>
            </a:solidFill>
            <a:prstDash val="solid"/>
            <a:round/>
            <a:headEnd len="sm" w="sm" type="none"/>
            <a:tailEnd len="sm" w="sm" type="none"/>
          </a:ln>
        </p:spPr>
      </p:pic>
      <p:pic>
        <p:nvPicPr>
          <p:cNvPr id="265" name="Google Shape;265;p16"/>
          <p:cNvPicPr preferRelativeResize="0"/>
          <p:nvPr/>
        </p:nvPicPr>
        <p:blipFill rotWithShape="1">
          <a:blip r:embed="rId5">
            <a:alphaModFix/>
          </a:blip>
          <a:srcRect b="0" l="0" r="0" t="0"/>
          <a:stretch/>
        </p:blipFill>
        <p:spPr>
          <a:xfrm>
            <a:off x="7010986" y="4315570"/>
            <a:ext cx="3749780" cy="2287527"/>
          </a:xfrm>
          <a:prstGeom prst="rect">
            <a:avLst/>
          </a:prstGeom>
          <a:noFill/>
          <a:ln cap="flat" cmpd="sng" w="9525">
            <a:solidFill>
              <a:srgbClr val="757070"/>
            </a:solidFill>
            <a:prstDash val="solid"/>
            <a:round/>
            <a:headEnd len="sm" w="sm" type="none"/>
            <a:tailEnd len="sm" w="sm" type="none"/>
          </a:ln>
        </p:spPr>
      </p:pic>
      <p:sp>
        <p:nvSpPr>
          <p:cNvPr id="266" name="Google Shape;266;p16"/>
          <p:cNvSpPr txBox="1"/>
          <p:nvPr/>
        </p:nvSpPr>
        <p:spPr>
          <a:xfrm>
            <a:off x="790441" y="1455237"/>
            <a:ext cx="501749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a) Outcome_type vs animal_type:</a:t>
            </a:r>
            <a:endParaRPr b="0" i="0" sz="1400" u="none" cap="none" strike="noStrike">
              <a:solidFill>
                <a:srgbClr val="000000"/>
              </a:solidFill>
              <a:latin typeface="Arial"/>
              <a:ea typeface="Arial"/>
              <a:cs typeface="Arial"/>
              <a:sym typeface="Arial"/>
            </a:endParaRPr>
          </a:p>
        </p:txBody>
      </p:sp>
      <p:sp>
        <p:nvSpPr>
          <p:cNvPr id="267" name="Google Shape;267;p16"/>
          <p:cNvSpPr/>
          <p:nvPr/>
        </p:nvSpPr>
        <p:spPr>
          <a:xfrm>
            <a:off x="805521" y="1334706"/>
            <a:ext cx="10765526"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7"/>
          <p:cNvPicPr preferRelativeResize="0"/>
          <p:nvPr>
            <p:ph idx="1" type="body"/>
          </p:nvPr>
        </p:nvPicPr>
        <p:blipFill rotWithShape="1">
          <a:blip r:embed="rId3">
            <a:alphaModFix/>
          </a:blip>
          <a:srcRect b="0" l="0" r="0" t="4804"/>
          <a:stretch/>
        </p:blipFill>
        <p:spPr>
          <a:xfrm>
            <a:off x="836572" y="540327"/>
            <a:ext cx="4649828" cy="2874806"/>
          </a:xfrm>
          <a:prstGeom prst="rect">
            <a:avLst/>
          </a:prstGeom>
          <a:noFill/>
          <a:ln>
            <a:noFill/>
          </a:ln>
        </p:spPr>
      </p:pic>
      <p:pic>
        <p:nvPicPr>
          <p:cNvPr id="274" name="Google Shape;274;p17"/>
          <p:cNvPicPr preferRelativeResize="0"/>
          <p:nvPr/>
        </p:nvPicPr>
        <p:blipFill rotWithShape="1">
          <a:blip r:embed="rId4">
            <a:alphaModFix/>
          </a:blip>
          <a:srcRect b="0" l="0" r="0" t="0"/>
          <a:stretch/>
        </p:blipFill>
        <p:spPr>
          <a:xfrm>
            <a:off x="6520070" y="788944"/>
            <a:ext cx="4835360" cy="2681619"/>
          </a:xfrm>
          <a:prstGeom prst="rect">
            <a:avLst/>
          </a:prstGeom>
          <a:noFill/>
          <a:ln>
            <a:noFill/>
          </a:ln>
        </p:spPr>
      </p:pic>
      <p:graphicFrame>
        <p:nvGraphicFramePr>
          <p:cNvPr id="275" name="Google Shape;275;p17"/>
          <p:cNvGraphicFramePr/>
          <p:nvPr/>
        </p:nvGraphicFramePr>
        <p:xfrm>
          <a:off x="1051339" y="3564046"/>
          <a:ext cx="3000000" cy="3000000"/>
        </p:xfrm>
        <a:graphic>
          <a:graphicData uri="http://schemas.openxmlformats.org/drawingml/2006/table">
            <a:tbl>
              <a:tblPr bandRow="1" firstRow="1">
                <a:noFill/>
                <a:tableStyleId>{8CEEC023-9C84-477B-929A-C9393DFB1F42}</a:tableStyleId>
              </a:tblPr>
              <a:tblGrid>
                <a:gridCol w="1038525"/>
                <a:gridCol w="1064150"/>
                <a:gridCol w="1113175"/>
                <a:gridCol w="1060175"/>
                <a:gridCol w="1139675"/>
                <a:gridCol w="861400"/>
                <a:gridCol w="1020425"/>
                <a:gridCol w="1152950"/>
                <a:gridCol w="896300"/>
                <a:gridCol w="1038525"/>
              </a:tblGrid>
              <a:tr h="4232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rPr>
                        <a:t>Adoption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rPr>
                        <a:t>Transfer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rPr>
                        <a:t>Return to owner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Euthanasia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rPr>
                        <a:t>Died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rPr>
                        <a:t>Missing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rPr>
                        <a:t>Relocate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b="1" lang="en-US" sz="1600" u="none" cap="none" strike="noStrike">
                          <a:solidFill>
                            <a:schemeClr val="dk1"/>
                          </a:solidFill>
                        </a:rPr>
                        <a:t>Rto-Adopt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rPr>
                        <a:t>Disposal</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chemeClr val="dk1"/>
                        </a:solidFill>
                      </a:endParaRPr>
                    </a:p>
                  </a:txBody>
                  <a:tcPr marT="45725" marB="45725" marR="91450" marL="91450"/>
                </a:tc>
              </a:tr>
              <a:tr h="42325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rPr>
                        <a:t>Dog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B050"/>
                        </a:buClr>
                        <a:buSzPts val="1800"/>
                        <a:buFont typeface="Calibri"/>
                        <a:buNone/>
                      </a:pPr>
                      <a:r>
                        <a:rPr b="1" lang="en-US" sz="1800" u="none" cap="none" strike="noStrike">
                          <a:solidFill>
                            <a:srgbClr val="00B050"/>
                          </a:solidFill>
                        </a:rPr>
                        <a:t>✓✓✓✓✓</a:t>
                      </a:r>
                      <a:endParaRPr b="1" sz="1800" u="none" cap="none" strike="noStrike">
                        <a:solidFill>
                          <a:srgbClr val="00B050"/>
                        </a:solidFill>
                      </a:endParaRPr>
                    </a:p>
                    <a:p>
                      <a:pPr indent="0" lvl="0" marL="0" marR="0" rtl="0" algn="l">
                        <a:lnSpc>
                          <a:spcPct val="100000"/>
                        </a:lnSpc>
                        <a:spcBef>
                          <a:spcPts val="0"/>
                        </a:spcBef>
                        <a:spcAft>
                          <a:spcPts val="0"/>
                        </a:spcAft>
                        <a:buClr>
                          <a:schemeClr val="dk1"/>
                        </a:buClr>
                        <a:buSzPts val="1800"/>
                        <a:buFont typeface="Calibri"/>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800"/>
                        <a:buFont typeface="Calibri"/>
                        <a:buNone/>
                      </a:pPr>
                      <a:r>
                        <a:rPr b="1" lang="en-US" sz="1800" u="none" cap="none" strike="noStrike">
                          <a:solidFill>
                            <a:srgbClr val="FF0000"/>
                          </a:solidFill>
                        </a:rPr>
                        <a:t>✓</a:t>
                      </a:r>
                      <a:endParaRPr b="1" sz="1800" u="none" cap="none" strike="noStrike">
                        <a:solidFill>
                          <a:srgbClr val="FF0000"/>
                        </a:solidFill>
                      </a:endParaRPr>
                    </a:p>
                  </a:txBody>
                  <a:tcPr marT="45725" marB="45725" marR="91450" marL="91450"/>
                </a:tc>
              </a:tr>
              <a:tr h="42325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rPr>
                        <a:t>Cat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B050"/>
                        </a:buClr>
                        <a:buSzPts val="1800"/>
                        <a:buFont typeface="Calibri"/>
                        <a:buNone/>
                      </a:pPr>
                      <a:r>
                        <a:rPr b="1" lang="en-US" sz="1800" u="none" cap="none" strike="noStrike">
                          <a:solidFill>
                            <a:srgbClr val="00B050"/>
                          </a:solidFill>
                        </a:rPr>
                        <a:t>✓✓✓✓✓</a:t>
                      </a:r>
                      <a:endParaRPr b="1" sz="18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800"/>
                        <a:buFont typeface="Calibri"/>
                        <a:buNone/>
                      </a:pPr>
                      <a:r>
                        <a:rPr b="1" lang="en-US" sz="1800" u="none" cap="none" strike="noStrike">
                          <a:solidFill>
                            <a:srgbClr val="FF0000"/>
                          </a:solidFill>
                        </a:rPr>
                        <a:t>✓</a:t>
                      </a:r>
                      <a:endParaRPr b="1"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800"/>
                        <a:buFont typeface="Calibri"/>
                        <a:buNone/>
                      </a:pPr>
                      <a:r>
                        <a:rPr b="1" lang="en-US" sz="1800" u="none" cap="none" strike="noStrike">
                          <a:solidFill>
                            <a:srgbClr val="FF0000"/>
                          </a:solidFill>
                        </a:rPr>
                        <a:t>✓</a:t>
                      </a:r>
                      <a:endParaRPr b="1" sz="1800" u="none" cap="none" strike="noStrike">
                        <a:solidFill>
                          <a:srgbClr val="FF0000"/>
                        </a:solidFill>
                      </a:endParaRPr>
                    </a:p>
                  </a:txBody>
                  <a:tcPr marT="45725" marB="45725" marR="91450" marL="91450"/>
                </a:tc>
              </a:tr>
              <a:tr h="42325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rPr>
                        <a:t>Bird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B050"/>
                        </a:buClr>
                        <a:buSzPts val="1800"/>
                        <a:buFont typeface="Calibri"/>
                        <a:buNone/>
                      </a:pPr>
                      <a:r>
                        <a:rPr b="1" lang="en-US" sz="1800" u="none" cap="none" strike="noStrike">
                          <a:solidFill>
                            <a:srgbClr val="00B050"/>
                          </a:solidFill>
                        </a:rPr>
                        <a:t>✓✓✓✓✓</a:t>
                      </a:r>
                      <a:endParaRPr b="1" sz="18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B050"/>
                        </a:buClr>
                        <a:buSzPts val="1800"/>
                        <a:buFont typeface="Calibri"/>
                        <a:buNone/>
                      </a:pPr>
                      <a:r>
                        <a:rPr b="1" lang="en-US" sz="1800" u="none" cap="none" strike="noStrike">
                          <a:solidFill>
                            <a:srgbClr val="00B050"/>
                          </a:solidFill>
                        </a:rPr>
                        <a:t>✓✓✓✓✓</a:t>
                      </a:r>
                      <a:endParaRPr b="1" sz="18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800"/>
                        <a:buFont typeface="Calibri"/>
                        <a:buNone/>
                      </a:pPr>
                      <a:r>
                        <a:rPr b="1" lang="en-US" sz="1800" u="none" cap="none" strike="noStrike">
                          <a:solidFill>
                            <a:srgbClr val="FF0000"/>
                          </a:solidFill>
                        </a:rPr>
                        <a:t>✓</a:t>
                      </a:r>
                      <a:endParaRPr b="1"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a:t>
                      </a:r>
                      <a:endParaRPr b="0"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a:t>
                      </a:r>
                      <a:endParaRPr b="0"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a:t>
                      </a:r>
                      <a:endParaRPr b="0"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a:t>
                      </a:r>
                      <a:endParaRPr b="0"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a:t>
                      </a:r>
                      <a:endParaRPr b="0"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B050"/>
                        </a:buClr>
                        <a:buSzPts val="1800"/>
                        <a:buFont typeface="Calibri"/>
                        <a:buNone/>
                      </a:pPr>
                      <a:r>
                        <a:rPr b="1" lang="en-US" sz="1800" u="none" cap="none" strike="noStrike">
                          <a:solidFill>
                            <a:srgbClr val="00B050"/>
                          </a:solidFill>
                        </a:rPr>
                        <a:t>✓✓✓</a:t>
                      </a:r>
                      <a:endParaRPr b="1" sz="1800" u="none" cap="none" strike="noStrike">
                        <a:solidFill>
                          <a:srgbClr val="00B050"/>
                        </a:solidFill>
                      </a:endParaRPr>
                    </a:p>
                  </a:txBody>
                  <a:tcPr marT="45725" marB="45725" marR="91450" marL="91450"/>
                </a:tc>
              </a:tr>
              <a:tr h="42325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rPr>
                        <a:t>Other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800"/>
                        <a:buFont typeface="Calibri"/>
                        <a:buNone/>
                      </a:pPr>
                      <a:r>
                        <a:rPr b="1" lang="en-US" sz="1800" u="none" cap="none" strike="noStrike">
                          <a:solidFill>
                            <a:srgbClr val="FF0000"/>
                          </a:solidFill>
                        </a:rPr>
                        <a:t>✓</a:t>
                      </a:r>
                      <a:endParaRPr b="1"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B050"/>
                        </a:buClr>
                        <a:buSzPts val="1800"/>
                        <a:buFont typeface="Calibri"/>
                        <a:buNone/>
                      </a:pPr>
                      <a:r>
                        <a:rPr b="1" lang="en-US" sz="1800" u="none" cap="none" strike="noStrike">
                          <a:solidFill>
                            <a:srgbClr val="00B050"/>
                          </a:solidFill>
                        </a:rPr>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B050"/>
                        </a:buClr>
                        <a:buSzPts val="1800"/>
                        <a:buFont typeface="Calibri"/>
                        <a:buNone/>
                      </a:pPr>
                      <a:r>
                        <a:rPr b="1" lang="en-US" sz="1800" u="none" cap="none" strike="noStrike">
                          <a:solidFill>
                            <a:srgbClr val="00B050"/>
                          </a:solidFill>
                        </a:rPr>
                        <a:t>✓✓✓✓✓</a:t>
                      </a:r>
                      <a:endParaRPr b="1" sz="18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r>
            </a:tbl>
          </a:graphicData>
        </a:graphic>
      </p:graphicFrame>
      <p:sp>
        <p:nvSpPr>
          <p:cNvPr id="276" name="Google Shape;276;p17"/>
          <p:cNvSpPr/>
          <p:nvPr/>
        </p:nvSpPr>
        <p:spPr>
          <a:xfrm>
            <a:off x="2054087" y="4134678"/>
            <a:ext cx="1086678" cy="291548"/>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17"/>
          <p:cNvSpPr/>
          <p:nvPr/>
        </p:nvSpPr>
        <p:spPr>
          <a:xfrm>
            <a:off x="3121729" y="4802304"/>
            <a:ext cx="1086678" cy="291548"/>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17"/>
          <p:cNvSpPr/>
          <p:nvPr/>
        </p:nvSpPr>
        <p:spPr>
          <a:xfrm>
            <a:off x="2035051" y="5228898"/>
            <a:ext cx="1086678" cy="291548"/>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 name="Google Shape;279;p17"/>
          <p:cNvSpPr/>
          <p:nvPr/>
        </p:nvSpPr>
        <p:spPr>
          <a:xfrm>
            <a:off x="5307496" y="5625547"/>
            <a:ext cx="1086678" cy="291548"/>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p17"/>
          <p:cNvSpPr/>
          <p:nvPr/>
        </p:nvSpPr>
        <p:spPr>
          <a:xfrm>
            <a:off x="3121729" y="5649948"/>
            <a:ext cx="1086678" cy="291548"/>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p17"/>
          <p:cNvSpPr/>
          <p:nvPr/>
        </p:nvSpPr>
        <p:spPr>
          <a:xfrm>
            <a:off x="10223212" y="5228898"/>
            <a:ext cx="1086678" cy="291548"/>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17"/>
          <p:cNvSpPr/>
          <p:nvPr/>
        </p:nvSpPr>
        <p:spPr>
          <a:xfrm>
            <a:off x="4220818" y="4157475"/>
            <a:ext cx="1086678" cy="291548"/>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Calibri"/>
              <a:buNone/>
            </a:pPr>
            <a:r>
              <a:rPr b="1" lang="en-US" sz="2600">
                <a:latin typeface="Calibri"/>
                <a:ea typeface="Calibri"/>
                <a:cs typeface="Calibri"/>
                <a:sym typeface="Calibri"/>
              </a:rPr>
              <a:t>b) Outcome_type vs intake_conditions/intake_type:</a:t>
            </a:r>
            <a:endParaRPr sz="2600">
              <a:latin typeface="Calibri"/>
              <a:ea typeface="Calibri"/>
              <a:cs typeface="Calibri"/>
              <a:sym typeface="Calibri"/>
            </a:endParaRPr>
          </a:p>
        </p:txBody>
      </p:sp>
      <p:pic>
        <p:nvPicPr>
          <p:cNvPr id="288" name="Google Shape;288;p18"/>
          <p:cNvPicPr preferRelativeResize="0"/>
          <p:nvPr>
            <p:ph idx="1" type="body"/>
          </p:nvPr>
        </p:nvPicPr>
        <p:blipFill rotWithShape="1">
          <a:blip r:embed="rId3">
            <a:alphaModFix/>
          </a:blip>
          <a:srcRect b="0" l="0" r="0" t="0"/>
          <a:stretch/>
        </p:blipFill>
        <p:spPr>
          <a:xfrm>
            <a:off x="838199" y="1431235"/>
            <a:ext cx="10515600" cy="3393615"/>
          </a:xfrm>
          <a:prstGeom prst="rect">
            <a:avLst/>
          </a:prstGeom>
          <a:noFill/>
          <a:ln>
            <a:noFill/>
          </a:ln>
        </p:spPr>
      </p:pic>
      <p:sp>
        <p:nvSpPr>
          <p:cNvPr id="289" name="Google Shape;289;p18"/>
          <p:cNvSpPr/>
          <p:nvPr/>
        </p:nvSpPr>
        <p:spPr>
          <a:xfrm>
            <a:off x="1964635" y="4983648"/>
            <a:ext cx="1825488" cy="1032839"/>
          </a:xfrm>
          <a:prstGeom prst="wedgeRoundRectCallout">
            <a:avLst>
              <a:gd fmla="val 21528" name="adj1"/>
              <a:gd fmla="val -46071" name="adj2"/>
              <a:gd fmla="val 16667" name="adj3"/>
            </a:avLst>
          </a:prstGeom>
          <a:solidFill>
            <a:schemeClr val="accent1">
              <a:alpha val="5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Sick and Injured animals are more prone to euthanasia and transfer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240"/>
              </a:spcBef>
              <a:spcAft>
                <a:spcPts val="0"/>
              </a:spcAft>
              <a:buClr>
                <a:srgbClr val="000000"/>
              </a:buClr>
              <a:buSzPts val="1200"/>
              <a:buFont typeface="Arial"/>
              <a:buNone/>
            </a:pPr>
            <a:r>
              <a:t/>
            </a:r>
            <a:endParaRPr b="1" i="0" sz="1200" u="none" cap="none" strike="noStrike">
              <a:solidFill>
                <a:schemeClr val="dk1"/>
              </a:solidFill>
              <a:latin typeface="Calibri"/>
              <a:ea typeface="Calibri"/>
              <a:cs typeface="Calibri"/>
              <a:sym typeface="Calibri"/>
            </a:endParaRPr>
          </a:p>
          <a:p>
            <a:pPr indent="0" lvl="0" marL="0" marR="0" rtl="0" algn="ctr">
              <a:lnSpc>
                <a:spcPct val="100000"/>
              </a:lnSpc>
              <a:spcBef>
                <a:spcPts val="24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cxnSp>
        <p:nvCxnSpPr>
          <p:cNvPr id="290" name="Google Shape;290;p18"/>
          <p:cNvCxnSpPr/>
          <p:nvPr/>
        </p:nvCxnSpPr>
        <p:spPr>
          <a:xfrm>
            <a:off x="2299099" y="4121426"/>
            <a:ext cx="550118" cy="862222"/>
          </a:xfrm>
          <a:prstGeom prst="straightConnector1">
            <a:avLst/>
          </a:prstGeom>
          <a:noFill/>
          <a:ln cap="flat" cmpd="sng" w="9525">
            <a:solidFill>
              <a:schemeClr val="dk1"/>
            </a:solidFill>
            <a:prstDash val="solid"/>
            <a:miter lim="800000"/>
            <a:headEnd len="sm" w="sm" type="none"/>
            <a:tailEnd len="med" w="med" type="triangle"/>
          </a:ln>
        </p:spPr>
      </p:cxnSp>
      <p:cxnSp>
        <p:nvCxnSpPr>
          <p:cNvPr id="291" name="Google Shape;291;p18"/>
          <p:cNvCxnSpPr/>
          <p:nvPr/>
        </p:nvCxnSpPr>
        <p:spPr>
          <a:xfrm flipH="1">
            <a:off x="2849217" y="4121426"/>
            <a:ext cx="530087" cy="874644"/>
          </a:xfrm>
          <a:prstGeom prst="straightConnector1">
            <a:avLst/>
          </a:prstGeom>
          <a:noFill/>
          <a:ln cap="flat" cmpd="sng" w="9525">
            <a:solidFill>
              <a:schemeClr val="dk1"/>
            </a:solidFill>
            <a:prstDash val="solid"/>
            <a:miter lim="800000"/>
            <a:headEnd len="sm" w="sm" type="none"/>
            <a:tailEnd len="med" w="med" type="triangle"/>
          </a:ln>
        </p:spPr>
      </p:cxnSp>
      <p:sp>
        <p:nvSpPr>
          <p:cNvPr id="292" name="Google Shape;292;p18"/>
          <p:cNvSpPr/>
          <p:nvPr/>
        </p:nvSpPr>
        <p:spPr>
          <a:xfrm>
            <a:off x="4189342" y="5050394"/>
            <a:ext cx="1552086" cy="899346"/>
          </a:xfrm>
          <a:prstGeom prst="wedgeRoundRectCallout">
            <a:avLst>
              <a:gd fmla="val 41166" name="adj1"/>
              <a:gd fmla="val -137430" name="adj2"/>
              <a:gd fmla="val 16667" name="adj3"/>
            </a:avLst>
          </a:prstGeom>
          <a:solidFill>
            <a:schemeClr val="accent1">
              <a:alpha val="5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alibri"/>
              <a:ea typeface="Calibri"/>
              <a:cs typeface="Calibri"/>
              <a:sym typeface="Calibri"/>
            </a:endParaRPr>
          </a:p>
          <a:p>
            <a:pPr indent="0" lvl="0" marL="0" marR="0" rtl="0" algn="ctr">
              <a:lnSpc>
                <a:spcPct val="100000"/>
              </a:lnSpc>
              <a:spcBef>
                <a:spcPts val="24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Nursing intake animals are transferred mostly.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24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93" name="Google Shape;293;p18"/>
          <p:cNvSpPr/>
          <p:nvPr/>
        </p:nvSpPr>
        <p:spPr>
          <a:xfrm>
            <a:off x="6493567" y="5117141"/>
            <a:ext cx="1552086" cy="832599"/>
          </a:xfrm>
          <a:prstGeom prst="wedgeRoundRectCallout">
            <a:avLst>
              <a:gd fmla="val 31774" name="adj1"/>
              <a:gd fmla="val -138019" name="adj2"/>
              <a:gd fmla="val 16667" name="adj3"/>
            </a:avLst>
          </a:prstGeom>
          <a:solidFill>
            <a:schemeClr val="accent1">
              <a:alpha val="5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Public Assist intakes are mostly returned to owner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24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94" name="Google Shape;294;p18"/>
          <p:cNvSpPr/>
          <p:nvPr/>
        </p:nvSpPr>
        <p:spPr>
          <a:xfrm>
            <a:off x="9451321" y="5115362"/>
            <a:ext cx="2051565" cy="832599"/>
          </a:xfrm>
          <a:prstGeom prst="wedgeRoundRectCallout">
            <a:avLst>
              <a:gd fmla="val 10294" name="adj1"/>
              <a:gd fmla="val -161894" name="adj2"/>
              <a:gd fmla="val 16667" name="adj3"/>
            </a:avLst>
          </a:prstGeom>
          <a:solidFill>
            <a:schemeClr val="accent1">
              <a:alpha val="5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Wildlife intakes are mostly given euthanasia or are disposed as outcome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24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Calibri"/>
              <a:buNone/>
            </a:pPr>
            <a:r>
              <a:rPr b="1" lang="en-US" sz="2600">
                <a:latin typeface="Calibri"/>
                <a:ea typeface="Calibri"/>
                <a:cs typeface="Calibri"/>
                <a:sym typeface="Calibri"/>
              </a:rPr>
              <a:t>c) Outcome_type vs sex_upon_intake/outcome:</a:t>
            </a:r>
            <a:endParaRPr sz="2600">
              <a:latin typeface="Calibri"/>
              <a:ea typeface="Calibri"/>
              <a:cs typeface="Calibri"/>
              <a:sym typeface="Calibri"/>
            </a:endParaRPr>
          </a:p>
        </p:txBody>
      </p:sp>
      <p:pic>
        <p:nvPicPr>
          <p:cNvPr id="300" name="Google Shape;300;p19"/>
          <p:cNvPicPr preferRelativeResize="0"/>
          <p:nvPr>
            <p:ph idx="1" type="body"/>
          </p:nvPr>
        </p:nvPicPr>
        <p:blipFill rotWithShape="1">
          <a:blip r:embed="rId3">
            <a:alphaModFix/>
          </a:blip>
          <a:srcRect b="0" l="0" r="0" t="0"/>
          <a:stretch/>
        </p:blipFill>
        <p:spPr>
          <a:xfrm>
            <a:off x="673100" y="1416762"/>
            <a:ext cx="7372066" cy="2838673"/>
          </a:xfrm>
          <a:prstGeom prst="rect">
            <a:avLst/>
          </a:prstGeom>
          <a:noFill/>
          <a:ln>
            <a:noFill/>
          </a:ln>
        </p:spPr>
      </p:pic>
      <p:sp>
        <p:nvSpPr>
          <p:cNvPr id="301" name="Google Shape;301;p19"/>
          <p:cNvSpPr txBox="1"/>
          <p:nvPr/>
        </p:nvSpPr>
        <p:spPr>
          <a:xfrm>
            <a:off x="985157" y="4522242"/>
            <a:ext cx="9913257"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Observations: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Intact male/female who were first intact and later neutered/spayed have   more chances of adoption.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Hence an important variable</a:t>
            </a:r>
            <a:endParaRPr b="0" i="0" sz="1400" u="none" cap="none" strike="noStrike">
              <a:solidFill>
                <a:srgbClr val="000000"/>
              </a:solidFill>
              <a:latin typeface="Arial"/>
              <a:ea typeface="Arial"/>
              <a:cs typeface="Arial"/>
              <a:sym typeface="Arial"/>
            </a:endParaRPr>
          </a:p>
        </p:txBody>
      </p:sp>
      <p:pic>
        <p:nvPicPr>
          <p:cNvPr id="302" name="Google Shape;302;p19"/>
          <p:cNvPicPr preferRelativeResize="0"/>
          <p:nvPr/>
        </p:nvPicPr>
        <p:blipFill rotWithShape="1">
          <a:blip r:embed="rId4">
            <a:alphaModFix/>
          </a:blip>
          <a:srcRect b="0" l="0" r="0" t="0"/>
          <a:stretch/>
        </p:blipFill>
        <p:spPr>
          <a:xfrm>
            <a:off x="7943567" y="1416762"/>
            <a:ext cx="3705742" cy="23859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687800"/>
            <a:ext cx="10515600" cy="59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70000"/>
              <a:buFont typeface="Calibri"/>
              <a:buNone/>
            </a:pPr>
            <a:r>
              <a:rPr lang="en-US">
                <a:solidFill>
                  <a:schemeClr val="dk1"/>
                </a:solidFill>
                <a:latin typeface="Calibri"/>
                <a:ea typeface="Calibri"/>
                <a:cs typeface="Calibri"/>
                <a:sym typeface="Calibri"/>
              </a:rPr>
              <a:t>PROBLEM STATEMENT</a:t>
            </a:r>
            <a:endParaRPr>
              <a:solidFill>
                <a:schemeClr val="dk1"/>
              </a:solidFill>
              <a:latin typeface="Calibri"/>
              <a:ea typeface="Calibri"/>
              <a:cs typeface="Calibri"/>
              <a:sym typeface="Calibri"/>
            </a:endParaRPr>
          </a:p>
        </p:txBody>
      </p:sp>
      <p:sp>
        <p:nvSpPr>
          <p:cNvPr id="98" name="Google Shape;98;p2"/>
          <p:cNvSpPr txBox="1"/>
          <p:nvPr>
            <p:ph idx="1" type="body"/>
          </p:nvPr>
        </p:nvSpPr>
        <p:spPr>
          <a:xfrm>
            <a:off x="838200" y="1593703"/>
            <a:ext cx="10515600" cy="4773166"/>
          </a:xfrm>
          <a:prstGeom prst="rect">
            <a:avLst/>
          </a:prstGeom>
          <a:noFill/>
          <a:ln>
            <a:noFill/>
          </a:ln>
        </p:spPr>
        <p:txBody>
          <a:bodyPr anchorCtr="0" anchor="t" bIns="45700" lIns="91425" spcFirstLastPara="1" rIns="91425" wrap="square" tIns="45700">
            <a:normAutofit fontScale="70000" lnSpcReduction="10000"/>
          </a:bodyPr>
          <a:lstStyle/>
          <a:p>
            <a:pPr indent="0" lvl="0" marL="0" rtl="0" algn="just">
              <a:lnSpc>
                <a:spcPct val="90000"/>
              </a:lnSpc>
              <a:spcBef>
                <a:spcPts val="0"/>
              </a:spcBef>
              <a:spcAft>
                <a:spcPts val="0"/>
              </a:spcAft>
              <a:buClr>
                <a:schemeClr val="dk1"/>
              </a:buClr>
              <a:buSzPct val="100000"/>
              <a:buNone/>
            </a:pPr>
            <a:r>
              <a:rPr b="1" lang="en-US" sz="3400"/>
              <a:t>Objective: </a:t>
            </a:r>
            <a:endParaRPr/>
          </a:p>
          <a:p>
            <a:pPr indent="0" lvl="0" marL="0" rtl="0" algn="just">
              <a:lnSpc>
                <a:spcPct val="90000"/>
              </a:lnSpc>
              <a:spcBef>
                <a:spcPts val="1000"/>
              </a:spcBef>
              <a:spcAft>
                <a:spcPts val="0"/>
              </a:spcAft>
              <a:buClr>
                <a:schemeClr val="accent2"/>
              </a:buClr>
              <a:buSzPct val="100000"/>
              <a:buNone/>
            </a:pPr>
            <a:r>
              <a:rPr lang="en-US" sz="3100">
                <a:solidFill>
                  <a:schemeClr val="accent2"/>
                </a:solidFill>
              </a:rPr>
              <a:t>	</a:t>
            </a:r>
            <a:r>
              <a:rPr lang="en-US" sz="2600"/>
              <a:t>To build a machine learning /deep learning model to predict the status of the animals . The goal is to predict the column named “outcome_type” </a:t>
            </a:r>
            <a:endParaRPr sz="2900">
              <a:latin typeface="Calibri"/>
              <a:ea typeface="Calibri"/>
              <a:cs typeface="Calibri"/>
              <a:sym typeface="Calibri"/>
            </a:endParaRPr>
          </a:p>
          <a:p>
            <a:pPr indent="0" lvl="0" marL="0" rtl="0" algn="just">
              <a:lnSpc>
                <a:spcPct val="90000"/>
              </a:lnSpc>
              <a:spcBef>
                <a:spcPts val="1000"/>
              </a:spcBef>
              <a:spcAft>
                <a:spcPts val="0"/>
              </a:spcAft>
              <a:buClr>
                <a:schemeClr val="dk1"/>
              </a:buClr>
              <a:buSzPct val="100000"/>
              <a:buNone/>
            </a:pPr>
            <a:br>
              <a:rPr b="1" lang="en-US" sz="3400"/>
            </a:br>
            <a:r>
              <a:rPr b="1" lang="en-US" sz="3400"/>
              <a:t>Description:</a:t>
            </a:r>
            <a:endParaRPr/>
          </a:p>
          <a:p>
            <a:pPr indent="0" lvl="0" marL="0" rtl="0" algn="just">
              <a:lnSpc>
                <a:spcPct val="90000"/>
              </a:lnSpc>
              <a:spcBef>
                <a:spcPts val="1000"/>
              </a:spcBef>
              <a:spcAft>
                <a:spcPts val="0"/>
              </a:spcAft>
              <a:buClr>
                <a:schemeClr val="dk1"/>
              </a:buClr>
              <a:buSzPct val="100000"/>
              <a:buNone/>
            </a:pPr>
            <a:r>
              <a:rPr lang="en-US" sz="2600"/>
              <a:t>	The Animal Welfare Center (AWC) is one of the oldest animal shelters in the United States that provide care and shelter to over 15,000 animals each year. To boost its effort to help and care for animals in need, the organization makes available its accumulated data and statistics as part of its Open Data Initiative. The data contains information about the intake and discharge of animals entering the Animal Welfare Center from the beginning of October 2013 to the present day.</a:t>
            </a:r>
            <a:endParaRPr/>
          </a:p>
          <a:p>
            <a:pPr indent="0" lvl="0" marL="0" rtl="0" algn="just">
              <a:lnSpc>
                <a:spcPct val="90000"/>
              </a:lnSpc>
              <a:spcBef>
                <a:spcPts val="1000"/>
              </a:spcBef>
              <a:spcAft>
                <a:spcPts val="0"/>
              </a:spcAft>
              <a:buClr>
                <a:schemeClr val="dk1"/>
              </a:buClr>
              <a:buSzPct val="100000"/>
              <a:buNone/>
            </a:pPr>
            <a:r>
              <a:rPr lang="en-US" sz="2600"/>
              <a:t>The AWC wants to make use of this data to help uncover useful insights that have the potential to save these animals’ lives. To make better decisions in the future regarding animal safety, AWC wants to analyze this data and predict the status of the animals when they leave the welfare center.</a:t>
            </a:r>
            <a:endParaRPr/>
          </a:p>
          <a:p>
            <a:pPr indent="0" lvl="0" marL="0" rtl="0" algn="just">
              <a:lnSpc>
                <a:spcPct val="90000"/>
              </a:lnSpc>
              <a:spcBef>
                <a:spcPts val="1000"/>
              </a:spcBef>
              <a:spcAft>
                <a:spcPts val="0"/>
              </a:spcAft>
              <a:buClr>
                <a:schemeClr val="dk1"/>
              </a:buClr>
              <a:buSzPct val="100000"/>
              <a:buNone/>
            </a:pPr>
            <a:r>
              <a:rPr lang="en-US" sz="2600">
                <a:latin typeface="Arial"/>
                <a:ea typeface="Arial"/>
                <a:cs typeface="Arial"/>
                <a:sym typeface="Arial"/>
              </a:rPr>
              <a:t> </a:t>
            </a:r>
            <a:br>
              <a:rPr lang="en-US" sz="2600">
                <a:latin typeface="Arial"/>
                <a:ea typeface="Arial"/>
                <a:cs typeface="Arial"/>
                <a:sym typeface="Arial"/>
              </a:rPr>
            </a:br>
            <a:r>
              <a:rPr b="1" lang="en-US" sz="3400"/>
              <a:t>Evaluation Metrics: </a:t>
            </a:r>
            <a:endParaRPr/>
          </a:p>
          <a:p>
            <a:pPr indent="0" lvl="0" marL="0" rtl="0" algn="just">
              <a:lnSpc>
                <a:spcPct val="90000"/>
              </a:lnSpc>
              <a:spcBef>
                <a:spcPts val="1000"/>
              </a:spcBef>
              <a:spcAft>
                <a:spcPts val="0"/>
              </a:spcAft>
              <a:buClr>
                <a:schemeClr val="dk1"/>
              </a:buClr>
              <a:buSzPct val="100000"/>
              <a:buNone/>
            </a:pPr>
            <a:r>
              <a:rPr b="1" lang="en-US" sz="2300"/>
              <a:t>	</a:t>
            </a:r>
            <a:r>
              <a:rPr lang="en-US" sz="2600"/>
              <a:t>F1-Score(micro-average)</a:t>
            </a:r>
            <a:endParaRPr/>
          </a:p>
        </p:txBody>
      </p:sp>
      <p:sp>
        <p:nvSpPr>
          <p:cNvPr id="99" name="Google Shape;99;p2"/>
          <p:cNvSpPr/>
          <p:nvPr/>
        </p:nvSpPr>
        <p:spPr>
          <a:xfrm>
            <a:off x="838200" y="1367419"/>
            <a:ext cx="104267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Calibri"/>
              <a:buNone/>
            </a:pPr>
            <a:r>
              <a:rPr b="1" lang="en-US" sz="2600">
                <a:latin typeface="Calibri"/>
                <a:ea typeface="Calibri"/>
                <a:cs typeface="Calibri"/>
                <a:sym typeface="Calibri"/>
              </a:rPr>
              <a:t>d) Outcome_type vs outcome_weekday:</a:t>
            </a:r>
            <a:endParaRPr sz="2600">
              <a:latin typeface="Calibri"/>
              <a:ea typeface="Calibri"/>
              <a:cs typeface="Calibri"/>
              <a:sym typeface="Calibri"/>
            </a:endParaRPr>
          </a:p>
        </p:txBody>
      </p:sp>
      <p:pic>
        <p:nvPicPr>
          <p:cNvPr id="308" name="Google Shape;308;p20"/>
          <p:cNvPicPr preferRelativeResize="0"/>
          <p:nvPr>
            <p:ph idx="1" type="body"/>
          </p:nvPr>
        </p:nvPicPr>
        <p:blipFill rotWithShape="1">
          <a:blip r:embed="rId3">
            <a:alphaModFix/>
          </a:blip>
          <a:srcRect b="0" l="0" r="0" t="0"/>
          <a:stretch/>
        </p:blipFill>
        <p:spPr>
          <a:xfrm>
            <a:off x="838200" y="1446447"/>
            <a:ext cx="4621696" cy="3485396"/>
          </a:xfrm>
          <a:prstGeom prst="rect">
            <a:avLst/>
          </a:prstGeom>
          <a:noFill/>
          <a:ln>
            <a:noFill/>
          </a:ln>
        </p:spPr>
      </p:pic>
      <p:pic>
        <p:nvPicPr>
          <p:cNvPr descr="Image result for pet adoption" id="309" name="Google Shape;309;p20"/>
          <p:cNvPicPr preferRelativeResize="0"/>
          <p:nvPr/>
        </p:nvPicPr>
        <p:blipFill rotWithShape="1">
          <a:blip r:embed="rId4">
            <a:alphaModFix/>
          </a:blip>
          <a:srcRect b="0" l="0" r="0" t="0"/>
          <a:stretch/>
        </p:blipFill>
        <p:spPr>
          <a:xfrm>
            <a:off x="6923315" y="1690688"/>
            <a:ext cx="3826952" cy="2728438"/>
          </a:xfrm>
          <a:prstGeom prst="rect">
            <a:avLst/>
          </a:prstGeom>
          <a:noFill/>
          <a:ln>
            <a:noFill/>
          </a:ln>
        </p:spPr>
      </p:pic>
      <p:sp>
        <p:nvSpPr>
          <p:cNvPr id="310" name="Google Shape;310;p20"/>
          <p:cNvSpPr/>
          <p:nvPr/>
        </p:nvSpPr>
        <p:spPr>
          <a:xfrm>
            <a:off x="838201" y="4760775"/>
            <a:ext cx="1027974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Observations: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results are as expected there are relatively more adoptions on Saturday’s and Sunday’s.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Hence can prove to be useful in prediction.</a:t>
            </a:r>
            <a:endParaRPr b="0" i="0" sz="1400" u="none" cap="none" strike="noStrike">
              <a:solidFill>
                <a:srgbClr val="000000"/>
              </a:solidFill>
              <a:latin typeface="Arial"/>
              <a:ea typeface="Arial"/>
              <a:cs typeface="Arial"/>
              <a:sym typeface="Arial"/>
            </a:endParaRPr>
          </a:p>
        </p:txBody>
      </p:sp>
      <p:cxnSp>
        <p:nvCxnSpPr>
          <p:cNvPr id="311" name="Google Shape;311;p20"/>
          <p:cNvCxnSpPr/>
          <p:nvPr/>
        </p:nvCxnSpPr>
        <p:spPr>
          <a:xfrm>
            <a:off x="5300870" y="3225731"/>
            <a:ext cx="1622444" cy="0"/>
          </a:xfrm>
          <a:prstGeom prst="straightConnector1">
            <a:avLst/>
          </a:prstGeom>
          <a:noFill/>
          <a:ln cap="flat" cmpd="sng" w="9525">
            <a:solidFill>
              <a:schemeClr val="dk1"/>
            </a:solidFill>
            <a:prstDash val="solid"/>
            <a:miter lim="800000"/>
            <a:headEnd len="sm" w="sm" type="none"/>
            <a:tailEnd len="med" w="med" type="triangle"/>
          </a:ln>
        </p:spPr>
      </p:cxnSp>
      <p:sp>
        <p:nvSpPr>
          <p:cNvPr id="312" name="Google Shape;312;p20"/>
          <p:cNvSpPr/>
          <p:nvPr/>
        </p:nvSpPr>
        <p:spPr>
          <a:xfrm>
            <a:off x="2107096" y="1755576"/>
            <a:ext cx="291547" cy="341649"/>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3" name="Google Shape;313;p20"/>
          <p:cNvSpPr/>
          <p:nvPr/>
        </p:nvSpPr>
        <p:spPr>
          <a:xfrm>
            <a:off x="3196612" y="1755576"/>
            <a:ext cx="291547" cy="341649"/>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Calibri"/>
              <a:buNone/>
            </a:pPr>
            <a:r>
              <a:rPr b="1" lang="en-US" sz="2600">
                <a:latin typeface="Calibri"/>
                <a:ea typeface="Calibri"/>
                <a:cs typeface="Calibri"/>
                <a:sym typeface="Calibri"/>
              </a:rPr>
              <a:t>e) Outcome_type vs intake_conditions/intake_type:</a:t>
            </a:r>
            <a:endParaRPr sz="2600">
              <a:latin typeface="Calibri"/>
              <a:ea typeface="Calibri"/>
              <a:cs typeface="Calibri"/>
              <a:sym typeface="Calibri"/>
            </a:endParaRPr>
          </a:p>
        </p:txBody>
      </p:sp>
      <p:pic>
        <p:nvPicPr>
          <p:cNvPr id="319" name="Google Shape;319;p21"/>
          <p:cNvPicPr preferRelativeResize="0"/>
          <p:nvPr>
            <p:ph idx="1" type="body"/>
          </p:nvPr>
        </p:nvPicPr>
        <p:blipFill rotWithShape="1">
          <a:blip r:embed="rId3">
            <a:alphaModFix/>
          </a:blip>
          <a:srcRect b="0" l="0" r="0" t="0"/>
          <a:stretch/>
        </p:blipFill>
        <p:spPr>
          <a:xfrm>
            <a:off x="708991" y="1538102"/>
            <a:ext cx="10515600" cy="3000794"/>
          </a:xfrm>
          <a:prstGeom prst="rect">
            <a:avLst/>
          </a:prstGeom>
          <a:noFill/>
          <a:ln>
            <a:noFill/>
          </a:ln>
        </p:spPr>
      </p:pic>
      <p:sp>
        <p:nvSpPr>
          <p:cNvPr id="320" name="Google Shape;320;p21"/>
          <p:cNvSpPr txBox="1"/>
          <p:nvPr/>
        </p:nvSpPr>
        <p:spPr>
          <a:xfrm>
            <a:off x="1045028" y="4850589"/>
            <a:ext cx="10179563"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Higher number of intake_number has more chances of returning to owner, adoption and missing.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Hence an important variable.</a:t>
            </a:r>
            <a:endParaRPr b="0" i="0" sz="1400" u="none" cap="none" strike="noStrike">
              <a:solidFill>
                <a:srgbClr val="000000"/>
              </a:solidFill>
              <a:latin typeface="Arial"/>
              <a:ea typeface="Arial"/>
              <a:cs typeface="Arial"/>
              <a:sym typeface="Arial"/>
            </a:endParaRPr>
          </a:p>
        </p:txBody>
      </p:sp>
      <p:cxnSp>
        <p:nvCxnSpPr>
          <p:cNvPr id="321" name="Google Shape;321;p21"/>
          <p:cNvCxnSpPr/>
          <p:nvPr/>
        </p:nvCxnSpPr>
        <p:spPr>
          <a:xfrm>
            <a:off x="1364974" y="2835965"/>
            <a:ext cx="4333461" cy="0"/>
          </a:xfrm>
          <a:prstGeom prst="straightConnector1">
            <a:avLst/>
          </a:prstGeom>
          <a:noFill/>
          <a:ln cap="flat" cmpd="sng" w="9525">
            <a:solidFill>
              <a:srgbClr val="FF0000"/>
            </a:solidFill>
            <a:prstDash val="solid"/>
            <a:miter lim="800000"/>
            <a:headEnd len="sm" w="sm" type="none"/>
            <a:tailEnd len="sm" w="sm" type="none"/>
          </a:ln>
        </p:spPr>
      </p:cxnSp>
      <p:sp>
        <p:nvSpPr>
          <p:cNvPr id="322" name="Google Shape;322;p21"/>
          <p:cNvSpPr/>
          <p:nvPr/>
        </p:nvSpPr>
        <p:spPr>
          <a:xfrm>
            <a:off x="2153478" y="1689944"/>
            <a:ext cx="616226" cy="1146021"/>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21"/>
          <p:cNvSpPr txBox="1"/>
          <p:nvPr/>
        </p:nvSpPr>
        <p:spPr>
          <a:xfrm>
            <a:off x="2806146" y="1979125"/>
            <a:ext cx="841844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Animals with intake number in this range are returned to owner.</a:t>
            </a:r>
            <a:endParaRPr b="0" i="0" sz="1400" u="none" cap="none" strike="noStrike">
              <a:solidFill>
                <a:srgbClr val="000000"/>
              </a:solidFill>
              <a:latin typeface="Arial"/>
              <a:ea typeface="Arial"/>
              <a:cs typeface="Arial"/>
              <a:sym typeface="Arial"/>
            </a:endParaRPr>
          </a:p>
        </p:txBody>
      </p:sp>
      <p:sp>
        <p:nvSpPr>
          <p:cNvPr id="324" name="Google Shape;324;p21"/>
          <p:cNvSpPr/>
          <p:nvPr/>
        </p:nvSpPr>
        <p:spPr>
          <a:xfrm>
            <a:off x="2839276" y="2058057"/>
            <a:ext cx="8146776" cy="369332"/>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0a61c4ced7_0_71"/>
          <p:cNvSpPr txBox="1"/>
          <p:nvPr/>
        </p:nvSpPr>
        <p:spPr>
          <a:xfrm>
            <a:off x="362700" y="1301025"/>
            <a:ext cx="11466600" cy="54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Quality Checks performed/Error found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Exploratory Data Analysis &amp; Pre-Processing</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Key observations/Plots/ Trends</a:t>
            </a:r>
            <a:endParaRPr sz="3300">
              <a:solidFill>
                <a:schemeClr val="dk2"/>
              </a:solidFill>
            </a:endParaRPr>
          </a:p>
          <a:p>
            <a:pPr indent="-444500" lvl="0" marL="457200" rtl="0" algn="l">
              <a:lnSpc>
                <a:spcPct val="115000"/>
              </a:lnSpc>
              <a:spcBef>
                <a:spcPts val="0"/>
              </a:spcBef>
              <a:spcAft>
                <a:spcPts val="0"/>
              </a:spcAft>
              <a:buClr>
                <a:schemeClr val="dk1"/>
              </a:buClr>
              <a:buSzPts val="3400"/>
              <a:buChar char="●"/>
            </a:pPr>
            <a:r>
              <a:rPr b="1" lang="en-US" sz="3400">
                <a:solidFill>
                  <a:schemeClr val="dk1"/>
                </a:solidFill>
              </a:rPr>
              <a:t>Encoding categorical features</a:t>
            </a:r>
            <a:endParaRPr b="1" sz="3400">
              <a:solidFill>
                <a:schemeClr val="dk1"/>
              </a:solidFill>
            </a:endParaRPr>
          </a:p>
          <a:p>
            <a:pPr indent="-431800" lvl="0" marL="457200" rtl="0" algn="l">
              <a:lnSpc>
                <a:spcPct val="115000"/>
              </a:lnSpc>
              <a:spcBef>
                <a:spcPts val="0"/>
              </a:spcBef>
              <a:spcAft>
                <a:spcPts val="0"/>
              </a:spcAft>
              <a:buSzPts val="3200"/>
              <a:buChar char="●"/>
            </a:pPr>
            <a:r>
              <a:rPr lang="en-US" sz="3200"/>
              <a:t>Conversion of dataset into train and validation</a:t>
            </a:r>
            <a:endParaRPr sz="3200"/>
          </a:p>
          <a:p>
            <a:pPr indent="-431800" lvl="0" marL="457200" rtl="0" algn="l">
              <a:lnSpc>
                <a:spcPct val="115000"/>
              </a:lnSpc>
              <a:spcBef>
                <a:spcPts val="0"/>
              </a:spcBef>
              <a:spcAft>
                <a:spcPts val="0"/>
              </a:spcAft>
              <a:buSzPts val="3200"/>
              <a:buChar char="●"/>
            </a:pPr>
            <a:r>
              <a:rPr lang="en-US" sz="3200"/>
              <a:t>Model Selection &amp; Model fitting </a:t>
            </a:r>
            <a:endParaRPr sz="3200"/>
          </a:p>
          <a:p>
            <a:pPr indent="-431800" lvl="0" marL="457200" rtl="0" algn="l">
              <a:lnSpc>
                <a:spcPct val="115000"/>
              </a:lnSpc>
              <a:spcBef>
                <a:spcPts val="0"/>
              </a:spcBef>
              <a:spcAft>
                <a:spcPts val="0"/>
              </a:spcAft>
              <a:buSzPts val="3200"/>
              <a:buChar char="●"/>
            </a:pPr>
            <a:r>
              <a:rPr lang="en-US" sz="3200"/>
              <a:t>Feature Engineering</a:t>
            </a:r>
            <a:endParaRPr sz="3200"/>
          </a:p>
          <a:p>
            <a:pPr indent="-431800" lvl="0" marL="457200" rtl="0" algn="l">
              <a:lnSpc>
                <a:spcPct val="115000"/>
              </a:lnSpc>
              <a:spcBef>
                <a:spcPts val="0"/>
              </a:spcBef>
              <a:spcAft>
                <a:spcPts val="0"/>
              </a:spcAft>
              <a:buSzPts val="3200"/>
              <a:buChar char="●"/>
            </a:pPr>
            <a:r>
              <a:rPr lang="en-US" sz="3200"/>
              <a:t>Retuning</a:t>
            </a:r>
            <a:endParaRPr sz="3200"/>
          </a:p>
          <a:p>
            <a:pPr indent="-431800" lvl="0" marL="457200" rtl="0" algn="l">
              <a:lnSpc>
                <a:spcPct val="115000"/>
              </a:lnSpc>
              <a:spcBef>
                <a:spcPts val="0"/>
              </a:spcBef>
              <a:spcAft>
                <a:spcPts val="0"/>
              </a:spcAft>
              <a:buSzPts val="3200"/>
              <a:buChar char="●"/>
            </a:pPr>
            <a:r>
              <a:rPr lang="en-US" sz="3200"/>
              <a:t>Results &amp; Conclusion</a:t>
            </a:r>
            <a:endParaRPr/>
          </a:p>
        </p:txBody>
      </p:sp>
      <p:sp>
        <p:nvSpPr>
          <p:cNvPr id="331" name="Google Shape;331;g10a61c4ced7_0_71"/>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0a61c4ced7_0_71"/>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b="1" lang="en-US">
                <a:solidFill>
                  <a:schemeClr val="dk1"/>
                </a:solidFill>
              </a:rPr>
              <a:t>Encoding categorical features</a:t>
            </a:r>
            <a:endParaRPr>
              <a:solidFill>
                <a:schemeClr val="dk1"/>
              </a:solidFill>
            </a:endParaRPr>
          </a:p>
        </p:txBody>
      </p:sp>
      <p:sp>
        <p:nvSpPr>
          <p:cNvPr id="338" name="Google Shape;338;p23"/>
          <p:cNvSpPr txBox="1"/>
          <p:nvPr>
            <p:ph idx="1" type="body"/>
          </p:nvPr>
        </p:nvSpPr>
        <p:spPr>
          <a:xfrm>
            <a:off x="805521" y="2660269"/>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u="sng"/>
              <a:t>Label Encoding</a:t>
            </a:r>
            <a:endParaRPr/>
          </a:p>
        </p:txBody>
      </p:sp>
      <p:sp>
        <p:nvSpPr>
          <p:cNvPr id="339" name="Google Shape;339;p23"/>
          <p:cNvSpPr txBox="1"/>
          <p:nvPr>
            <p:ph idx="2" type="body"/>
          </p:nvPr>
        </p:nvSpPr>
        <p:spPr>
          <a:xfrm>
            <a:off x="6333404" y="2660269"/>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u="sng"/>
              <a:t>One-Hot Encoding</a:t>
            </a:r>
            <a:endParaRPr/>
          </a:p>
        </p:txBody>
      </p:sp>
      <p:sp>
        <p:nvSpPr>
          <p:cNvPr id="340" name="Google Shape;340;p23"/>
          <p:cNvSpPr/>
          <p:nvPr/>
        </p:nvSpPr>
        <p:spPr>
          <a:xfrm>
            <a:off x="805521" y="1334706"/>
            <a:ext cx="10548279"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graphicFrame>
        <p:nvGraphicFramePr>
          <p:cNvPr id="341" name="Google Shape;341;p23"/>
          <p:cNvGraphicFramePr/>
          <p:nvPr/>
        </p:nvGraphicFramePr>
        <p:xfrm>
          <a:off x="990600" y="3210048"/>
          <a:ext cx="3000000" cy="3000000"/>
        </p:xfrm>
        <a:graphic>
          <a:graphicData uri="http://schemas.openxmlformats.org/drawingml/2006/table">
            <a:tbl>
              <a:tblPr bandRow="1" firstRow="1">
                <a:noFill/>
                <a:tableStyleId>{8CEEC023-9C84-477B-929A-C9393DFB1F42}</a:tableStyleId>
              </a:tblPr>
              <a:tblGrid>
                <a:gridCol w="1969050"/>
              </a:tblGrid>
              <a:tr h="5294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Adoptability</a:t>
                      </a:r>
                      <a:endParaRPr sz="1400" u="none" cap="none" strike="noStrike"/>
                    </a:p>
                  </a:txBody>
                  <a:tcPr marT="45725" marB="45725" marR="91450" marL="91450"/>
                </a:tc>
              </a:tr>
              <a:tr h="9031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adoptable_likely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90310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adoptable_unlikely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42" name="Google Shape;342;p23"/>
          <p:cNvSpPr/>
          <p:nvPr/>
        </p:nvSpPr>
        <p:spPr>
          <a:xfrm>
            <a:off x="2985052" y="4066969"/>
            <a:ext cx="697223" cy="36112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343" name="Google Shape;343;p23"/>
          <p:cNvGraphicFramePr/>
          <p:nvPr/>
        </p:nvGraphicFramePr>
        <p:xfrm>
          <a:off x="3721865" y="3173701"/>
          <a:ext cx="3000000" cy="3000000"/>
        </p:xfrm>
        <a:graphic>
          <a:graphicData uri="http://schemas.openxmlformats.org/drawingml/2006/table">
            <a:tbl>
              <a:tblPr bandRow="1" firstRow="1">
                <a:noFill/>
                <a:tableStyleId>{8CEEC023-9C84-477B-929A-C9393DFB1F42}</a:tableStyleId>
              </a:tblPr>
              <a:tblGrid>
                <a:gridCol w="1405325"/>
              </a:tblGrid>
              <a:tr h="5294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Adoptability</a:t>
                      </a:r>
                      <a:endParaRPr sz="1400" u="none" cap="none" strike="noStrike"/>
                    </a:p>
                  </a:txBody>
                  <a:tcPr marT="45725" marB="45725" marR="91450" marL="91450"/>
                </a:tc>
              </a:tr>
              <a:tr h="9031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1</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90310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         0</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cxnSp>
        <p:nvCxnSpPr>
          <p:cNvPr id="344" name="Google Shape;344;p23"/>
          <p:cNvCxnSpPr/>
          <p:nvPr/>
        </p:nvCxnSpPr>
        <p:spPr>
          <a:xfrm>
            <a:off x="5801590" y="2544417"/>
            <a:ext cx="0" cy="3180522"/>
          </a:xfrm>
          <a:prstGeom prst="straightConnector1">
            <a:avLst/>
          </a:prstGeom>
          <a:noFill/>
          <a:ln cap="flat" cmpd="sng" w="9525">
            <a:solidFill>
              <a:schemeClr val="dk1"/>
            </a:solidFill>
            <a:prstDash val="dash"/>
            <a:miter lim="800000"/>
            <a:headEnd len="sm" w="sm" type="none"/>
            <a:tailEnd len="sm" w="sm" type="none"/>
          </a:ln>
        </p:spPr>
      </p:cxnSp>
      <p:graphicFrame>
        <p:nvGraphicFramePr>
          <p:cNvPr id="345" name="Google Shape;345;p23"/>
          <p:cNvGraphicFramePr/>
          <p:nvPr/>
        </p:nvGraphicFramePr>
        <p:xfrm>
          <a:off x="6204881" y="3183640"/>
          <a:ext cx="3000000" cy="3000000"/>
        </p:xfrm>
        <a:graphic>
          <a:graphicData uri="http://schemas.openxmlformats.org/drawingml/2006/table">
            <a:tbl>
              <a:tblPr bandRow="1" firstRow="1">
                <a:noFill/>
                <a:tableStyleId>{8CEEC023-9C84-477B-929A-C9393DFB1F42}</a:tableStyleId>
              </a:tblPr>
              <a:tblGrid>
                <a:gridCol w="1969050"/>
              </a:tblGrid>
              <a:tr h="495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Animal_type</a:t>
                      </a:r>
                      <a:endParaRPr sz="1400" u="none" cap="none" strike="noStrike"/>
                    </a:p>
                  </a:txBody>
                  <a:tcPr marT="45725" marB="45725" marR="91450" marL="91450"/>
                </a:tc>
              </a:tr>
              <a:tr h="462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Dog</a:t>
                      </a:r>
                      <a:endParaRPr sz="1400" u="none" cap="none" strike="noStrike"/>
                    </a:p>
                  </a:txBody>
                  <a:tcPr marT="45725" marB="45725" marR="91450" marL="91450"/>
                </a:tc>
              </a:tr>
              <a:tr h="46285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Cat</a:t>
                      </a:r>
                      <a:endParaRPr sz="1400" u="none" cap="none" strike="noStrike"/>
                    </a:p>
                  </a:txBody>
                  <a:tcPr marT="45725" marB="45725" marR="91450" marL="91450"/>
                </a:tc>
              </a:tr>
              <a:tr h="462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Bird</a:t>
                      </a:r>
                      <a:endParaRPr sz="1400" u="none" cap="none" strike="noStrike"/>
                    </a:p>
                  </a:txBody>
                  <a:tcPr marT="45725" marB="45725" marR="91450" marL="91450"/>
                </a:tc>
              </a:tr>
              <a:tr h="462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Other</a:t>
                      </a:r>
                      <a:endParaRPr sz="1400" u="none" cap="none" strike="noStrike"/>
                    </a:p>
                  </a:txBody>
                  <a:tcPr marT="45725" marB="45725" marR="91450" marL="91450"/>
                </a:tc>
              </a:tr>
            </a:tbl>
          </a:graphicData>
        </a:graphic>
      </p:graphicFrame>
      <p:sp>
        <p:nvSpPr>
          <p:cNvPr id="346" name="Google Shape;346;p23"/>
          <p:cNvSpPr/>
          <p:nvPr/>
        </p:nvSpPr>
        <p:spPr>
          <a:xfrm>
            <a:off x="8230439" y="4066969"/>
            <a:ext cx="579556" cy="36112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347" name="Google Shape;347;p23"/>
          <p:cNvGraphicFramePr/>
          <p:nvPr/>
        </p:nvGraphicFramePr>
        <p:xfrm>
          <a:off x="8847395" y="3205158"/>
          <a:ext cx="3000000" cy="3000000"/>
        </p:xfrm>
        <a:graphic>
          <a:graphicData uri="http://schemas.openxmlformats.org/drawingml/2006/table">
            <a:tbl>
              <a:tblPr bandRow="1" firstRow="1">
                <a:noFill/>
                <a:tableStyleId>{8CEEC023-9C84-477B-929A-C9393DFB1F42}</a:tableStyleId>
              </a:tblPr>
              <a:tblGrid>
                <a:gridCol w="622775"/>
                <a:gridCol w="662600"/>
                <a:gridCol w="715625"/>
                <a:gridCol w="795125"/>
              </a:tblGrid>
              <a:tr h="451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Dog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Bird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Other</a:t>
                      </a:r>
                      <a:endParaRPr sz="1400" u="none" cap="none" strike="noStrike"/>
                    </a:p>
                  </a:txBody>
                  <a:tcPr marT="45725" marB="45725" marR="91450" marL="91450"/>
                </a:tc>
              </a:tr>
              <a:tr h="451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r>
              <a:tr h="451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r>
              <a:tr h="451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r>
              <a:tr h="451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bl>
          </a:graphicData>
        </a:graphic>
      </p:graphicFrame>
      <p:sp>
        <p:nvSpPr>
          <p:cNvPr id="348" name="Google Shape;348;p23"/>
          <p:cNvSpPr txBox="1"/>
          <p:nvPr/>
        </p:nvSpPr>
        <p:spPr>
          <a:xfrm>
            <a:off x="838200" y="1577009"/>
            <a:ext cx="1051559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Categorical Encoding refers to transforming a categorical feature into one or multiple numeric features</a:t>
            </a:r>
            <a:endParaRPr b="0" i="0" sz="1400" u="none" cap="none" strike="noStrike">
              <a:solidFill>
                <a:srgbClr val="000000"/>
              </a:solidFill>
              <a:latin typeface="Arial"/>
              <a:ea typeface="Arial"/>
              <a:cs typeface="Arial"/>
              <a:sym typeface="Arial"/>
            </a:endParaRPr>
          </a:p>
        </p:txBody>
      </p:sp>
      <p:sp>
        <p:nvSpPr>
          <p:cNvPr id="349" name="Google Shape;349;p23"/>
          <p:cNvSpPr/>
          <p:nvPr/>
        </p:nvSpPr>
        <p:spPr>
          <a:xfrm>
            <a:off x="980382" y="5754645"/>
            <a:ext cx="10830338" cy="573583"/>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0" name="Google Shape;350;p23"/>
          <p:cNvSpPr txBox="1"/>
          <p:nvPr/>
        </p:nvSpPr>
        <p:spPr>
          <a:xfrm>
            <a:off x="980381" y="5863821"/>
            <a:ext cx="1083033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Similarly the above transformation is performed over all the other categorical features respectively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0a61c4ced7_0_78"/>
          <p:cNvSpPr txBox="1"/>
          <p:nvPr/>
        </p:nvSpPr>
        <p:spPr>
          <a:xfrm>
            <a:off x="362700" y="1301025"/>
            <a:ext cx="11466600" cy="545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Quality Checks performed/Error found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Exploratory Data Analysis &amp; Pre-Processing</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Key observations/Plots/ Trends</a:t>
            </a:r>
            <a:endParaRPr sz="33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Encoding categorical features</a:t>
            </a:r>
            <a:endParaRPr sz="3200">
              <a:solidFill>
                <a:schemeClr val="dk2"/>
              </a:solidFill>
            </a:endParaRPr>
          </a:p>
          <a:p>
            <a:pPr indent="-438150" lvl="0" marL="457200" rtl="0" algn="l">
              <a:lnSpc>
                <a:spcPct val="115000"/>
              </a:lnSpc>
              <a:spcBef>
                <a:spcPts val="0"/>
              </a:spcBef>
              <a:spcAft>
                <a:spcPts val="0"/>
              </a:spcAft>
              <a:buClr>
                <a:schemeClr val="dk1"/>
              </a:buClr>
              <a:buSzPts val="3300"/>
              <a:buChar char="●"/>
            </a:pPr>
            <a:r>
              <a:rPr b="1" lang="en-US" sz="3300">
                <a:solidFill>
                  <a:schemeClr val="dk1"/>
                </a:solidFill>
              </a:rPr>
              <a:t>Conversion of dataset into train and validation</a:t>
            </a:r>
            <a:endParaRPr b="1" sz="3300">
              <a:solidFill>
                <a:schemeClr val="dk1"/>
              </a:solidFill>
            </a:endParaRPr>
          </a:p>
          <a:p>
            <a:pPr indent="-431800" lvl="0" marL="457200" rtl="0" algn="l">
              <a:lnSpc>
                <a:spcPct val="115000"/>
              </a:lnSpc>
              <a:spcBef>
                <a:spcPts val="0"/>
              </a:spcBef>
              <a:spcAft>
                <a:spcPts val="0"/>
              </a:spcAft>
              <a:buSzPts val="3200"/>
              <a:buChar char="●"/>
            </a:pPr>
            <a:r>
              <a:rPr lang="en-US" sz="3200"/>
              <a:t>Model Selection &amp; Model fitting </a:t>
            </a:r>
            <a:endParaRPr sz="3200"/>
          </a:p>
          <a:p>
            <a:pPr indent="-431800" lvl="0" marL="457200" rtl="0" algn="l">
              <a:lnSpc>
                <a:spcPct val="115000"/>
              </a:lnSpc>
              <a:spcBef>
                <a:spcPts val="0"/>
              </a:spcBef>
              <a:spcAft>
                <a:spcPts val="0"/>
              </a:spcAft>
              <a:buSzPts val="3200"/>
              <a:buChar char="●"/>
            </a:pPr>
            <a:r>
              <a:rPr lang="en-US" sz="3200"/>
              <a:t>Feature Engineering</a:t>
            </a:r>
            <a:endParaRPr sz="3200"/>
          </a:p>
          <a:p>
            <a:pPr indent="-431800" lvl="0" marL="457200" rtl="0" algn="l">
              <a:lnSpc>
                <a:spcPct val="115000"/>
              </a:lnSpc>
              <a:spcBef>
                <a:spcPts val="0"/>
              </a:spcBef>
              <a:spcAft>
                <a:spcPts val="0"/>
              </a:spcAft>
              <a:buSzPts val="3200"/>
              <a:buChar char="●"/>
            </a:pPr>
            <a:r>
              <a:rPr lang="en-US" sz="3200"/>
              <a:t>Retuning</a:t>
            </a:r>
            <a:endParaRPr sz="3200"/>
          </a:p>
          <a:p>
            <a:pPr indent="-431800" lvl="0" marL="457200" rtl="0" algn="l">
              <a:lnSpc>
                <a:spcPct val="115000"/>
              </a:lnSpc>
              <a:spcBef>
                <a:spcPts val="0"/>
              </a:spcBef>
              <a:spcAft>
                <a:spcPts val="0"/>
              </a:spcAft>
              <a:buSzPts val="3200"/>
              <a:buChar char="●"/>
            </a:pPr>
            <a:r>
              <a:rPr lang="en-US" sz="3200"/>
              <a:t>Results &amp; Conclusion</a:t>
            </a:r>
            <a:endParaRPr/>
          </a:p>
        </p:txBody>
      </p:sp>
      <p:sp>
        <p:nvSpPr>
          <p:cNvPr id="357" name="Google Shape;357;g10a61c4ced7_0_78"/>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0a61c4ced7_0_78"/>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b="1" lang="en-US" sz="3600">
                <a:solidFill>
                  <a:schemeClr val="dk1"/>
                </a:solidFill>
              </a:rPr>
              <a:t>Conversion of dataset into train and validation</a:t>
            </a:r>
            <a:endParaRPr b="1" sz="3600">
              <a:solidFill>
                <a:schemeClr val="dk1"/>
              </a:solidFill>
            </a:endParaRPr>
          </a:p>
        </p:txBody>
      </p:sp>
      <p:sp>
        <p:nvSpPr>
          <p:cNvPr id="364" name="Google Shape;364;p25"/>
          <p:cNvSpPr txBox="1"/>
          <p:nvPr>
            <p:ph idx="1" type="body"/>
          </p:nvPr>
        </p:nvSpPr>
        <p:spPr>
          <a:xfrm>
            <a:off x="838200" y="141480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Dataset is divided into train and validation set with 80%-20% split to ensure efficient training of model.</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Ensured that the distribution of dependent variable in train and validation set is equivalent to that of entire given Train dataset.</a:t>
            </a:r>
            <a:endParaRPr/>
          </a:p>
        </p:txBody>
      </p:sp>
      <p:pic>
        <p:nvPicPr>
          <p:cNvPr id="365" name="Google Shape;365;p25"/>
          <p:cNvPicPr preferRelativeResize="0"/>
          <p:nvPr/>
        </p:nvPicPr>
        <p:blipFill rotWithShape="1">
          <a:blip r:embed="rId3">
            <a:alphaModFix/>
          </a:blip>
          <a:srcRect b="0" l="0" r="0" t="0"/>
          <a:stretch/>
        </p:blipFill>
        <p:spPr>
          <a:xfrm>
            <a:off x="906429" y="3036521"/>
            <a:ext cx="5189571" cy="2728374"/>
          </a:xfrm>
          <a:prstGeom prst="rect">
            <a:avLst/>
          </a:prstGeom>
          <a:noFill/>
          <a:ln>
            <a:noFill/>
          </a:ln>
        </p:spPr>
      </p:pic>
      <p:pic>
        <p:nvPicPr>
          <p:cNvPr id="366" name="Google Shape;366;p25"/>
          <p:cNvPicPr preferRelativeResize="0"/>
          <p:nvPr/>
        </p:nvPicPr>
        <p:blipFill rotWithShape="1">
          <a:blip r:embed="rId4">
            <a:alphaModFix/>
          </a:blip>
          <a:srcRect b="0" l="0" r="0" t="0"/>
          <a:stretch/>
        </p:blipFill>
        <p:spPr>
          <a:xfrm>
            <a:off x="6018206" y="3767611"/>
            <a:ext cx="817641" cy="817641"/>
          </a:xfrm>
          <a:prstGeom prst="rect">
            <a:avLst/>
          </a:prstGeom>
          <a:noFill/>
          <a:ln>
            <a:noFill/>
          </a:ln>
        </p:spPr>
      </p:pic>
      <p:sp>
        <p:nvSpPr>
          <p:cNvPr id="367" name="Google Shape;367;p25"/>
          <p:cNvSpPr txBox="1"/>
          <p:nvPr/>
        </p:nvSpPr>
        <p:spPr>
          <a:xfrm>
            <a:off x="1181224" y="6045705"/>
            <a:ext cx="5204237" cy="331670"/>
          </a:xfrm>
          <a:prstGeom prst="rect">
            <a:avLst/>
          </a:prstGeom>
          <a:noFill/>
          <a:ln cap="flat" cmpd="sng" w="9525">
            <a:solidFill>
              <a:srgbClr val="2E75B5"/>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Distribution of dependent variable for Train set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25"/>
          <p:cNvSpPr/>
          <p:nvPr/>
        </p:nvSpPr>
        <p:spPr>
          <a:xfrm>
            <a:off x="805521" y="1334706"/>
            <a:ext cx="10548279"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pic>
        <p:nvPicPr>
          <p:cNvPr id="369" name="Google Shape;369;p25"/>
          <p:cNvPicPr preferRelativeResize="0"/>
          <p:nvPr/>
        </p:nvPicPr>
        <p:blipFill rotWithShape="1">
          <a:blip r:embed="rId5">
            <a:alphaModFix/>
          </a:blip>
          <a:srcRect b="0" l="0" r="0" t="0"/>
          <a:stretch/>
        </p:blipFill>
        <p:spPr>
          <a:xfrm>
            <a:off x="6811617" y="3055812"/>
            <a:ext cx="4727187" cy="2860273"/>
          </a:xfrm>
          <a:prstGeom prst="rect">
            <a:avLst/>
          </a:prstGeom>
          <a:noFill/>
          <a:ln>
            <a:noFill/>
          </a:ln>
        </p:spPr>
      </p:pic>
      <p:sp>
        <p:nvSpPr>
          <p:cNvPr id="370" name="Google Shape;370;p25"/>
          <p:cNvSpPr txBox="1"/>
          <p:nvPr/>
        </p:nvSpPr>
        <p:spPr>
          <a:xfrm>
            <a:off x="6770052" y="6050398"/>
            <a:ext cx="5204237" cy="331670"/>
          </a:xfrm>
          <a:prstGeom prst="rect">
            <a:avLst/>
          </a:prstGeom>
          <a:noFill/>
          <a:ln cap="flat" cmpd="sng" w="9525">
            <a:solidFill>
              <a:srgbClr val="2E75B5"/>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Distribution of dependent variable for complete 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0a61c4ced7_0_85"/>
          <p:cNvSpPr txBox="1"/>
          <p:nvPr/>
        </p:nvSpPr>
        <p:spPr>
          <a:xfrm>
            <a:off x="362700" y="1301025"/>
            <a:ext cx="11466600" cy="545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Quality Checks performed/Error found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Exploratory Data Analysis &amp; Pre-Processing</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Key observations/Plots/ Trends</a:t>
            </a:r>
            <a:endParaRPr sz="33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Encoding categorical features</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Conversion of dataset into train and validation</a:t>
            </a:r>
            <a:endParaRPr sz="3300">
              <a:solidFill>
                <a:schemeClr val="dk2"/>
              </a:solidFill>
            </a:endParaRPr>
          </a:p>
          <a:p>
            <a:pPr indent="-431800" lvl="0" marL="457200" rtl="0" algn="l">
              <a:lnSpc>
                <a:spcPct val="115000"/>
              </a:lnSpc>
              <a:spcBef>
                <a:spcPts val="0"/>
              </a:spcBef>
              <a:spcAft>
                <a:spcPts val="0"/>
              </a:spcAft>
              <a:buClr>
                <a:schemeClr val="dk1"/>
              </a:buClr>
              <a:buSzPts val="3200"/>
              <a:buChar char="●"/>
            </a:pPr>
            <a:r>
              <a:rPr b="1" lang="en-US" sz="3200">
                <a:solidFill>
                  <a:schemeClr val="dk1"/>
                </a:solidFill>
              </a:rPr>
              <a:t>Model Selection &amp; Model fitting </a:t>
            </a:r>
            <a:endParaRPr b="1" sz="3200">
              <a:solidFill>
                <a:schemeClr val="dk1"/>
              </a:solidFill>
            </a:endParaRPr>
          </a:p>
          <a:p>
            <a:pPr indent="-431800" lvl="0" marL="457200" rtl="0" algn="l">
              <a:lnSpc>
                <a:spcPct val="115000"/>
              </a:lnSpc>
              <a:spcBef>
                <a:spcPts val="0"/>
              </a:spcBef>
              <a:spcAft>
                <a:spcPts val="0"/>
              </a:spcAft>
              <a:buSzPts val="3200"/>
              <a:buChar char="●"/>
            </a:pPr>
            <a:r>
              <a:rPr lang="en-US" sz="3200"/>
              <a:t>Feature Engineering</a:t>
            </a:r>
            <a:endParaRPr sz="3200"/>
          </a:p>
          <a:p>
            <a:pPr indent="-431800" lvl="0" marL="457200" rtl="0" algn="l">
              <a:lnSpc>
                <a:spcPct val="115000"/>
              </a:lnSpc>
              <a:spcBef>
                <a:spcPts val="0"/>
              </a:spcBef>
              <a:spcAft>
                <a:spcPts val="0"/>
              </a:spcAft>
              <a:buSzPts val="3200"/>
              <a:buChar char="●"/>
            </a:pPr>
            <a:r>
              <a:rPr lang="en-US" sz="3200"/>
              <a:t>Retuning</a:t>
            </a:r>
            <a:endParaRPr sz="3200"/>
          </a:p>
          <a:p>
            <a:pPr indent="-431800" lvl="0" marL="457200" rtl="0" algn="l">
              <a:lnSpc>
                <a:spcPct val="115000"/>
              </a:lnSpc>
              <a:spcBef>
                <a:spcPts val="0"/>
              </a:spcBef>
              <a:spcAft>
                <a:spcPts val="0"/>
              </a:spcAft>
              <a:buSzPts val="3200"/>
              <a:buChar char="●"/>
            </a:pPr>
            <a:r>
              <a:rPr lang="en-US" sz="3200"/>
              <a:t>Results &amp; Conclusion</a:t>
            </a:r>
            <a:endParaRPr/>
          </a:p>
        </p:txBody>
      </p:sp>
      <p:sp>
        <p:nvSpPr>
          <p:cNvPr id="377" name="Google Shape;377;g10a61c4ced7_0_85"/>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10a61c4ced7_0_85"/>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b="1" lang="en-US">
                <a:solidFill>
                  <a:schemeClr val="dk1"/>
                </a:solidFill>
              </a:rPr>
              <a:t>Model Selection &amp; Model Fitting </a:t>
            </a:r>
            <a:endParaRPr>
              <a:solidFill>
                <a:schemeClr val="dk1"/>
              </a:solidFill>
            </a:endParaRPr>
          </a:p>
        </p:txBody>
      </p:sp>
      <p:sp>
        <p:nvSpPr>
          <p:cNvPr id="384" name="Google Shape;384;p27"/>
          <p:cNvSpPr txBox="1"/>
          <p:nvPr>
            <p:ph idx="1" type="body"/>
          </p:nvPr>
        </p:nvSpPr>
        <p:spPr>
          <a:xfrm>
            <a:off x="763073" y="1479088"/>
            <a:ext cx="10515600" cy="443105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74192"/>
              <a:buNone/>
            </a:pPr>
            <a:r>
              <a:rPr b="1" lang="en-US" sz="2965"/>
              <a:t>Based on the Initial Model Iteration:</a:t>
            </a:r>
            <a:endParaRPr sz="3165"/>
          </a:p>
          <a:p>
            <a:pPr indent="-248949" lvl="0" marL="228600" rtl="0" algn="l">
              <a:lnSpc>
                <a:spcPct val="90000"/>
              </a:lnSpc>
              <a:spcBef>
                <a:spcPts val="1000"/>
              </a:spcBef>
              <a:spcAft>
                <a:spcPts val="0"/>
              </a:spcAft>
              <a:buClr>
                <a:schemeClr val="dk1"/>
              </a:buClr>
              <a:buSzPct val="100000"/>
              <a:buChar char="•"/>
            </a:pPr>
            <a:r>
              <a:rPr b="1" lang="en-US" sz="2965"/>
              <a:t>Possible Classification models</a:t>
            </a:r>
            <a:r>
              <a:rPr lang="en-US" sz="2965"/>
              <a:t> : Logistic Regression, Random Forest, XGBoost, lightGBM Voting Classifier.</a:t>
            </a:r>
            <a:endParaRPr sz="3165"/>
          </a:p>
          <a:p>
            <a:pPr indent="-248949" lvl="0" marL="228600" rtl="0" algn="l">
              <a:lnSpc>
                <a:spcPct val="90000"/>
              </a:lnSpc>
              <a:spcBef>
                <a:spcPts val="1000"/>
              </a:spcBef>
              <a:spcAft>
                <a:spcPts val="0"/>
              </a:spcAft>
              <a:buClr>
                <a:schemeClr val="dk1"/>
              </a:buClr>
              <a:buSzPct val="100000"/>
              <a:buChar char="•"/>
            </a:pPr>
            <a:r>
              <a:rPr b="1" lang="en-US" sz="2965"/>
              <a:t>Best Personal Model Choice</a:t>
            </a:r>
            <a:r>
              <a:rPr lang="en-US" sz="2965"/>
              <a:t>: XGBoost</a:t>
            </a:r>
            <a:endParaRPr sz="3165"/>
          </a:p>
          <a:p>
            <a:pPr indent="-248949" lvl="0" marL="228600" rtl="0" algn="l">
              <a:lnSpc>
                <a:spcPct val="90000"/>
              </a:lnSpc>
              <a:spcBef>
                <a:spcPts val="1000"/>
              </a:spcBef>
              <a:spcAft>
                <a:spcPts val="0"/>
              </a:spcAft>
              <a:buClr>
                <a:schemeClr val="dk1"/>
              </a:buClr>
              <a:buSzPct val="100000"/>
              <a:buChar char="•"/>
            </a:pPr>
            <a:r>
              <a:rPr b="1" lang="en-US" sz="2965"/>
              <a:t>Reason for selection of XGBoost for initial iteration</a:t>
            </a:r>
            <a:r>
              <a:rPr lang="en-US" sz="2965"/>
              <a:t>: Powerful, Efficient, Accurate</a:t>
            </a:r>
            <a:endParaRPr sz="3165"/>
          </a:p>
          <a:p>
            <a:pPr indent="-248949" lvl="0" marL="228600" rtl="0" algn="l">
              <a:lnSpc>
                <a:spcPct val="90000"/>
              </a:lnSpc>
              <a:spcBef>
                <a:spcPts val="1000"/>
              </a:spcBef>
              <a:spcAft>
                <a:spcPts val="0"/>
              </a:spcAft>
              <a:buClr>
                <a:schemeClr val="dk1"/>
              </a:buClr>
              <a:buSzPct val="100000"/>
              <a:buChar char="•"/>
            </a:pPr>
            <a:r>
              <a:rPr b="1" lang="en-US" sz="2965"/>
              <a:t>Advantages of XGBoost:</a:t>
            </a:r>
            <a:endParaRPr sz="3165"/>
          </a:p>
          <a:p>
            <a:pPr indent="-363249" lvl="1" marL="800100" rtl="0" algn="l">
              <a:lnSpc>
                <a:spcPct val="90000"/>
              </a:lnSpc>
              <a:spcBef>
                <a:spcPts val="500"/>
              </a:spcBef>
              <a:spcAft>
                <a:spcPts val="0"/>
              </a:spcAft>
              <a:buClr>
                <a:schemeClr val="dk1"/>
              </a:buClr>
              <a:buSzPct val="100000"/>
              <a:buFont typeface="Calibri"/>
              <a:buAutoNum type="alphaLcParenR"/>
            </a:pPr>
            <a:r>
              <a:rPr lang="en-US" sz="2965"/>
              <a:t>Regularization</a:t>
            </a:r>
            <a:endParaRPr sz="2665"/>
          </a:p>
          <a:p>
            <a:pPr indent="-363249" lvl="1" marL="800100" rtl="0" algn="l">
              <a:lnSpc>
                <a:spcPct val="90000"/>
              </a:lnSpc>
              <a:spcBef>
                <a:spcPts val="500"/>
              </a:spcBef>
              <a:spcAft>
                <a:spcPts val="0"/>
              </a:spcAft>
              <a:buClr>
                <a:schemeClr val="dk1"/>
              </a:buClr>
              <a:buSzPct val="100000"/>
              <a:buFont typeface="Calibri"/>
              <a:buAutoNum type="alphaLcParenR"/>
            </a:pPr>
            <a:r>
              <a:rPr lang="en-US" sz="2965"/>
              <a:t>Parallel Processing</a:t>
            </a:r>
            <a:endParaRPr sz="2665"/>
          </a:p>
          <a:p>
            <a:pPr indent="-363249" lvl="1" marL="800100" rtl="0" algn="l">
              <a:lnSpc>
                <a:spcPct val="90000"/>
              </a:lnSpc>
              <a:spcBef>
                <a:spcPts val="500"/>
              </a:spcBef>
              <a:spcAft>
                <a:spcPts val="0"/>
              </a:spcAft>
              <a:buClr>
                <a:schemeClr val="dk1"/>
              </a:buClr>
              <a:buSzPct val="100000"/>
              <a:buFont typeface="Calibri"/>
              <a:buAutoNum type="alphaLcParenR"/>
            </a:pPr>
            <a:r>
              <a:rPr lang="en-US" sz="2965"/>
              <a:t>Built in cross-validation</a:t>
            </a:r>
            <a:endParaRPr sz="2665"/>
          </a:p>
          <a:p>
            <a:pPr indent="-363249" lvl="1" marL="800100" rtl="0" algn="l">
              <a:lnSpc>
                <a:spcPct val="90000"/>
              </a:lnSpc>
              <a:spcBef>
                <a:spcPts val="500"/>
              </a:spcBef>
              <a:spcAft>
                <a:spcPts val="0"/>
              </a:spcAft>
              <a:buClr>
                <a:schemeClr val="dk1"/>
              </a:buClr>
              <a:buSzPct val="100000"/>
              <a:buFont typeface="Calibri"/>
              <a:buAutoNum type="alphaLcParenR"/>
            </a:pPr>
            <a:r>
              <a:rPr lang="en-US" sz="2965"/>
              <a:t>Excellent performance on imbalanced data</a:t>
            </a:r>
            <a:endParaRPr sz="2665"/>
          </a:p>
          <a:p>
            <a:pPr indent="-363249" lvl="1" marL="800100" rtl="0" algn="l">
              <a:lnSpc>
                <a:spcPct val="90000"/>
              </a:lnSpc>
              <a:spcBef>
                <a:spcPts val="500"/>
              </a:spcBef>
              <a:spcAft>
                <a:spcPts val="0"/>
              </a:spcAft>
              <a:buClr>
                <a:schemeClr val="dk1"/>
              </a:buClr>
              <a:buSzPct val="100000"/>
              <a:buFont typeface="Calibri"/>
              <a:buAutoNum type="alphaLcParenR"/>
            </a:pPr>
            <a:r>
              <a:rPr lang="en-US" sz="2965"/>
              <a:t>Feature scaling not required</a:t>
            </a:r>
            <a:endParaRPr sz="1800">
              <a:latin typeface="Arial"/>
              <a:ea typeface="Arial"/>
              <a:cs typeface="Arial"/>
              <a:sym typeface="Arial"/>
            </a:endParaRPr>
          </a:p>
        </p:txBody>
      </p:sp>
      <p:sp>
        <p:nvSpPr>
          <p:cNvPr id="385" name="Google Shape;385;p27"/>
          <p:cNvSpPr/>
          <p:nvPr/>
        </p:nvSpPr>
        <p:spPr>
          <a:xfrm>
            <a:off x="763073" y="5817517"/>
            <a:ext cx="10779570" cy="550394"/>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Apart from this we will be comparing the performance of XGBoost Model with other models</a:t>
            </a:r>
            <a:r>
              <a:rPr b="0" i="0" lang="en-US" sz="2200" u="none" cap="none" strike="noStrike">
                <a:solidFill>
                  <a:schemeClr val="accen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86" name="Google Shape;386;p27"/>
          <p:cNvSpPr/>
          <p:nvPr/>
        </p:nvSpPr>
        <p:spPr>
          <a:xfrm>
            <a:off x="805521" y="1250794"/>
            <a:ext cx="10548279"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Calibri"/>
              <a:buNone/>
            </a:pPr>
            <a:r>
              <a:rPr b="1" lang="en-US">
                <a:solidFill>
                  <a:schemeClr val="dk1"/>
                </a:solidFill>
                <a:latin typeface="Calibri"/>
                <a:ea typeface="Calibri"/>
                <a:cs typeface="Calibri"/>
                <a:sym typeface="Calibri"/>
              </a:rPr>
              <a:t>Parameters of XGBoost:</a:t>
            </a:r>
            <a:endParaRPr b="1">
              <a:solidFill>
                <a:schemeClr val="dk1"/>
              </a:solidFill>
              <a:latin typeface="Calibri"/>
              <a:ea typeface="Calibri"/>
              <a:cs typeface="Calibri"/>
              <a:sym typeface="Calibri"/>
            </a:endParaRPr>
          </a:p>
        </p:txBody>
      </p:sp>
      <p:sp>
        <p:nvSpPr>
          <p:cNvPr id="392" name="Google Shape;392;p28"/>
          <p:cNvSpPr txBox="1"/>
          <p:nvPr>
            <p:ph idx="1" type="body"/>
          </p:nvPr>
        </p:nvSpPr>
        <p:spPr>
          <a:xfrm>
            <a:off x="838200" y="1436625"/>
            <a:ext cx="7055700" cy="4351500"/>
          </a:xfrm>
          <a:prstGeom prst="rect">
            <a:avLst/>
          </a:prstGeom>
          <a:noFill/>
          <a:ln>
            <a:noFill/>
          </a:ln>
        </p:spPr>
        <p:txBody>
          <a:bodyPr anchorCtr="0" anchor="t" bIns="45700" lIns="91425" spcFirstLastPara="1" rIns="91425" wrap="square" tIns="45700">
            <a:noAutofit/>
          </a:bodyPr>
          <a:lstStyle/>
          <a:p>
            <a:pPr indent="-349250" lvl="0" marL="342900" rtl="0" algn="l">
              <a:lnSpc>
                <a:spcPct val="90000"/>
              </a:lnSpc>
              <a:spcBef>
                <a:spcPts val="0"/>
              </a:spcBef>
              <a:spcAft>
                <a:spcPts val="0"/>
              </a:spcAft>
              <a:buClr>
                <a:schemeClr val="dk1"/>
              </a:buClr>
              <a:buSzPts val="1700"/>
              <a:buAutoNum type="arabicParenR"/>
            </a:pPr>
            <a:r>
              <a:rPr b="1" lang="en-US" sz="1700"/>
              <a:t>General Parameters</a:t>
            </a:r>
            <a:endParaRPr sz="2500"/>
          </a:p>
          <a:p>
            <a:pPr indent="0" lvl="0" marL="0" rtl="0" algn="l">
              <a:lnSpc>
                <a:spcPct val="90000"/>
              </a:lnSpc>
              <a:spcBef>
                <a:spcPts val="1000"/>
              </a:spcBef>
              <a:spcAft>
                <a:spcPts val="0"/>
              </a:spcAft>
              <a:buClr>
                <a:schemeClr val="dk1"/>
              </a:buClr>
              <a:buSzPts val="1600"/>
              <a:buNone/>
            </a:pPr>
            <a:r>
              <a:rPr lang="en-US" sz="1700"/>
              <a:t>     a) Booster = gbtree, gblinear</a:t>
            </a:r>
            <a:endParaRPr sz="1700"/>
          </a:p>
          <a:p>
            <a:pPr indent="0" lvl="0" marL="0" rtl="0" algn="l">
              <a:lnSpc>
                <a:spcPct val="90000"/>
              </a:lnSpc>
              <a:spcBef>
                <a:spcPts val="1000"/>
              </a:spcBef>
              <a:spcAft>
                <a:spcPts val="0"/>
              </a:spcAft>
              <a:buClr>
                <a:schemeClr val="dk1"/>
              </a:buClr>
              <a:buSzPts val="1600"/>
              <a:buNone/>
            </a:pPr>
            <a:r>
              <a:rPr lang="en-US" sz="1700"/>
              <a:t>     b) nthread =  no. of core</a:t>
            </a:r>
            <a:endParaRPr sz="2500"/>
          </a:p>
          <a:p>
            <a:pPr indent="0" lvl="0" marL="0" rtl="0" algn="l">
              <a:lnSpc>
                <a:spcPct val="90000"/>
              </a:lnSpc>
              <a:spcBef>
                <a:spcPts val="1000"/>
              </a:spcBef>
              <a:spcAft>
                <a:spcPts val="0"/>
              </a:spcAft>
              <a:buClr>
                <a:schemeClr val="dk1"/>
              </a:buClr>
              <a:buSzPts val="1600"/>
              <a:buNone/>
            </a:pPr>
            <a:r>
              <a:t/>
            </a:r>
            <a:endParaRPr sz="1700"/>
          </a:p>
          <a:p>
            <a:pPr indent="0" lvl="0" marL="0" rtl="0" algn="l">
              <a:lnSpc>
                <a:spcPct val="90000"/>
              </a:lnSpc>
              <a:spcBef>
                <a:spcPts val="1000"/>
              </a:spcBef>
              <a:spcAft>
                <a:spcPts val="0"/>
              </a:spcAft>
              <a:buClr>
                <a:schemeClr val="dk1"/>
              </a:buClr>
              <a:buSzPts val="1600"/>
              <a:buNone/>
            </a:pPr>
            <a:r>
              <a:rPr b="1" lang="en-US" sz="1700"/>
              <a:t>2)   Boosting Parameters</a:t>
            </a:r>
            <a:endParaRPr sz="2500"/>
          </a:p>
          <a:p>
            <a:pPr indent="0" lvl="0" marL="0" rtl="0" algn="l">
              <a:lnSpc>
                <a:spcPct val="90000"/>
              </a:lnSpc>
              <a:spcBef>
                <a:spcPts val="1000"/>
              </a:spcBef>
              <a:spcAft>
                <a:spcPts val="0"/>
              </a:spcAft>
              <a:buClr>
                <a:schemeClr val="dk1"/>
              </a:buClr>
              <a:buSzPts val="1600"/>
              <a:buNone/>
            </a:pPr>
            <a:r>
              <a:rPr lang="en-US" sz="1700"/>
              <a:t>     a) eta/learning rate=  Good Range: 0.01 </a:t>
            </a:r>
            <a:r>
              <a:rPr lang="en-US" sz="1700">
                <a:latin typeface="Arial"/>
                <a:ea typeface="Arial"/>
                <a:cs typeface="Arial"/>
                <a:sym typeface="Arial"/>
              </a:rPr>
              <a:t>–</a:t>
            </a:r>
            <a:r>
              <a:rPr lang="en-US" sz="1700"/>
              <a:t> 0.2</a:t>
            </a:r>
            <a:endParaRPr sz="2500"/>
          </a:p>
          <a:p>
            <a:pPr indent="0" lvl="0" marL="0" rtl="0" algn="l">
              <a:lnSpc>
                <a:spcPct val="90000"/>
              </a:lnSpc>
              <a:spcBef>
                <a:spcPts val="1000"/>
              </a:spcBef>
              <a:spcAft>
                <a:spcPts val="0"/>
              </a:spcAft>
              <a:buClr>
                <a:schemeClr val="dk1"/>
              </a:buClr>
              <a:buSzPts val="1600"/>
              <a:buNone/>
            </a:pPr>
            <a:r>
              <a:rPr lang="en-US" sz="1700"/>
              <a:t>     b) min_child_weight= Default:1</a:t>
            </a:r>
            <a:endParaRPr sz="2500"/>
          </a:p>
          <a:p>
            <a:pPr indent="0" lvl="0" marL="0" rtl="0" algn="l">
              <a:lnSpc>
                <a:spcPct val="90000"/>
              </a:lnSpc>
              <a:spcBef>
                <a:spcPts val="1000"/>
              </a:spcBef>
              <a:spcAft>
                <a:spcPts val="0"/>
              </a:spcAft>
              <a:buClr>
                <a:schemeClr val="dk1"/>
              </a:buClr>
              <a:buSzPts val="1600"/>
              <a:buNone/>
            </a:pPr>
            <a:r>
              <a:rPr lang="en-US" sz="1700"/>
              <a:t>     c) max_depth = Max depth of decision tree (Typical range:3-10)</a:t>
            </a:r>
            <a:endParaRPr sz="2500"/>
          </a:p>
          <a:p>
            <a:pPr indent="0" lvl="0" marL="0" rtl="0" algn="l">
              <a:lnSpc>
                <a:spcPct val="90000"/>
              </a:lnSpc>
              <a:spcBef>
                <a:spcPts val="1000"/>
              </a:spcBef>
              <a:spcAft>
                <a:spcPts val="0"/>
              </a:spcAft>
              <a:buClr>
                <a:schemeClr val="dk1"/>
              </a:buClr>
              <a:buSzPts val="1600"/>
              <a:buNone/>
            </a:pPr>
            <a:r>
              <a:rPr lang="en-US" sz="1700"/>
              <a:t>     d) max_leaf_node= Max no. of terminal nodes</a:t>
            </a:r>
            <a:endParaRPr sz="2500"/>
          </a:p>
          <a:p>
            <a:pPr indent="0" lvl="0" marL="0" rtl="0" algn="l">
              <a:lnSpc>
                <a:spcPct val="90000"/>
              </a:lnSpc>
              <a:spcBef>
                <a:spcPts val="1000"/>
              </a:spcBef>
              <a:spcAft>
                <a:spcPts val="0"/>
              </a:spcAft>
              <a:buClr>
                <a:schemeClr val="dk1"/>
              </a:buClr>
              <a:buSzPts val="1600"/>
              <a:buNone/>
            </a:pPr>
            <a:r>
              <a:rPr lang="en-US" sz="1700"/>
              <a:t>     e) Gamma= Specifies min loss reduction(Default=0)</a:t>
            </a:r>
            <a:endParaRPr sz="2500"/>
          </a:p>
          <a:p>
            <a:pPr indent="0" lvl="0" marL="0" rtl="0" algn="l">
              <a:lnSpc>
                <a:spcPct val="90000"/>
              </a:lnSpc>
              <a:spcBef>
                <a:spcPts val="1000"/>
              </a:spcBef>
              <a:spcAft>
                <a:spcPts val="0"/>
              </a:spcAft>
              <a:buClr>
                <a:schemeClr val="dk1"/>
              </a:buClr>
              <a:buSzPts val="1600"/>
              <a:buNone/>
            </a:pPr>
            <a:r>
              <a:rPr lang="en-US" sz="1700"/>
              <a:t>     f) Subsample = Good range: 0.5-1</a:t>
            </a:r>
            <a:endParaRPr sz="2500"/>
          </a:p>
          <a:p>
            <a:pPr indent="0" lvl="0" marL="0" rtl="0" algn="l">
              <a:lnSpc>
                <a:spcPct val="90000"/>
              </a:lnSpc>
              <a:spcBef>
                <a:spcPts val="1000"/>
              </a:spcBef>
              <a:spcAft>
                <a:spcPts val="0"/>
              </a:spcAft>
              <a:buClr>
                <a:schemeClr val="dk1"/>
              </a:buClr>
              <a:buSzPts val="1600"/>
              <a:buNone/>
            </a:pPr>
            <a:r>
              <a:rPr lang="en-US" sz="1700"/>
              <a:t>     g) lambda= L1 regularization term</a:t>
            </a:r>
            <a:endParaRPr sz="2500"/>
          </a:p>
          <a:p>
            <a:pPr indent="0" lvl="0" marL="0" rtl="0" algn="l">
              <a:lnSpc>
                <a:spcPct val="90000"/>
              </a:lnSpc>
              <a:spcBef>
                <a:spcPts val="1000"/>
              </a:spcBef>
              <a:spcAft>
                <a:spcPts val="0"/>
              </a:spcAft>
              <a:buClr>
                <a:schemeClr val="dk1"/>
              </a:buClr>
              <a:buSzPts val="1600"/>
              <a:buNone/>
            </a:pPr>
            <a:r>
              <a:rPr lang="en-US" sz="1700"/>
              <a:t>     h) alpha= L2 regularization terms</a:t>
            </a:r>
            <a:endParaRPr sz="2500"/>
          </a:p>
          <a:p>
            <a:pPr indent="0" lvl="0" marL="0" rtl="0" algn="l">
              <a:lnSpc>
                <a:spcPct val="90000"/>
              </a:lnSpc>
              <a:spcBef>
                <a:spcPts val="1000"/>
              </a:spcBef>
              <a:spcAft>
                <a:spcPts val="0"/>
              </a:spcAft>
              <a:buClr>
                <a:schemeClr val="dk1"/>
              </a:buClr>
              <a:buSzPts val="1600"/>
              <a:buNone/>
            </a:pPr>
            <a:r>
              <a:rPr lang="en-US" sz="1700"/>
              <a:t>     i) n_estimator = No. of boosted tree to fit</a:t>
            </a:r>
            <a:endParaRPr sz="2500"/>
          </a:p>
          <a:p>
            <a:pPr indent="0" lvl="0" marL="0" rtl="0" algn="l">
              <a:lnSpc>
                <a:spcPct val="90000"/>
              </a:lnSpc>
              <a:spcBef>
                <a:spcPts val="1000"/>
              </a:spcBef>
              <a:spcAft>
                <a:spcPts val="0"/>
              </a:spcAft>
              <a:buClr>
                <a:schemeClr val="dk1"/>
              </a:buClr>
              <a:buSzPts val="1600"/>
              <a:buNone/>
            </a:pPr>
            <a:r>
              <a:t/>
            </a:r>
            <a:endParaRPr sz="1600"/>
          </a:p>
        </p:txBody>
      </p:sp>
      <p:sp>
        <p:nvSpPr>
          <p:cNvPr id="393" name="Google Shape;393;p28"/>
          <p:cNvSpPr txBox="1"/>
          <p:nvPr>
            <p:ph idx="2" type="body"/>
          </p:nvPr>
        </p:nvSpPr>
        <p:spPr>
          <a:xfrm>
            <a:off x="7224175" y="1436778"/>
            <a:ext cx="4443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b="1" lang="en-US" sz="1600"/>
              <a:t>3)   Learning Task Parameters</a:t>
            </a:r>
            <a:endParaRPr/>
          </a:p>
          <a:p>
            <a:pPr indent="-342900" lvl="0" marL="342900" rtl="0" algn="l">
              <a:lnSpc>
                <a:spcPct val="90000"/>
              </a:lnSpc>
              <a:spcBef>
                <a:spcPts val="1000"/>
              </a:spcBef>
              <a:spcAft>
                <a:spcPts val="0"/>
              </a:spcAft>
              <a:buClr>
                <a:schemeClr val="dk1"/>
              </a:buClr>
              <a:buSzPts val="1600"/>
              <a:buAutoNum type="alphaLcParenR"/>
            </a:pPr>
            <a:r>
              <a:rPr lang="en-US" sz="1600"/>
              <a:t>Objective= Type of dependent variable</a:t>
            </a:r>
            <a:endParaRPr/>
          </a:p>
          <a:p>
            <a:pPr indent="0" lvl="0" marL="0" rtl="0" algn="l">
              <a:lnSpc>
                <a:spcPct val="90000"/>
              </a:lnSpc>
              <a:spcBef>
                <a:spcPts val="1000"/>
              </a:spcBef>
              <a:spcAft>
                <a:spcPts val="0"/>
              </a:spcAft>
              <a:buClr>
                <a:schemeClr val="dk1"/>
              </a:buClr>
              <a:buSzPts val="1600"/>
              <a:buNone/>
            </a:pPr>
            <a:r>
              <a:rPr lang="en-US" sz="1600"/>
              <a:t>      prediction. Ex.- binary:logistic,</a:t>
            </a:r>
            <a:endParaRPr/>
          </a:p>
          <a:p>
            <a:pPr indent="0" lvl="0" marL="0" rtl="0" algn="l">
              <a:lnSpc>
                <a:spcPct val="90000"/>
              </a:lnSpc>
              <a:spcBef>
                <a:spcPts val="1000"/>
              </a:spcBef>
              <a:spcAft>
                <a:spcPts val="0"/>
              </a:spcAft>
              <a:buClr>
                <a:schemeClr val="dk1"/>
              </a:buClr>
              <a:buSzPts val="1600"/>
              <a:buNone/>
            </a:pPr>
            <a:r>
              <a:rPr lang="en-US" sz="1600"/>
              <a:t>      multi:softmax, multi:softprob etc.</a:t>
            </a:r>
            <a:endParaRPr/>
          </a:p>
          <a:p>
            <a:pPr indent="-342900" lvl="0" marL="342900" rtl="0" algn="l">
              <a:lnSpc>
                <a:spcPct val="90000"/>
              </a:lnSpc>
              <a:spcBef>
                <a:spcPts val="1000"/>
              </a:spcBef>
              <a:spcAft>
                <a:spcPts val="0"/>
              </a:spcAft>
              <a:buClr>
                <a:schemeClr val="dk1"/>
              </a:buClr>
              <a:buSzPts val="1600"/>
              <a:buAutoNum type="alphaLcParenR" startAt="2"/>
            </a:pPr>
            <a:r>
              <a:rPr lang="en-US" sz="1600"/>
              <a:t>Eval_metric= Type of evaluation metric</a:t>
            </a:r>
            <a:endParaRPr/>
          </a:p>
          <a:p>
            <a:pPr indent="0" lvl="0" marL="0" rtl="0" algn="l">
              <a:lnSpc>
                <a:spcPct val="90000"/>
              </a:lnSpc>
              <a:spcBef>
                <a:spcPts val="1000"/>
              </a:spcBef>
              <a:spcAft>
                <a:spcPts val="0"/>
              </a:spcAft>
              <a:buClr>
                <a:schemeClr val="dk1"/>
              </a:buClr>
              <a:buSzPts val="1600"/>
              <a:buNone/>
            </a:pPr>
            <a:r>
              <a:rPr lang="en-US" sz="1600"/>
              <a:t>      Ex.= mlogloss etc.</a:t>
            </a:r>
            <a:endParaRPr/>
          </a:p>
          <a:p>
            <a:pPr indent="0" lvl="0" marL="0" rtl="0" algn="l">
              <a:lnSpc>
                <a:spcPct val="90000"/>
              </a:lnSpc>
              <a:spcBef>
                <a:spcPts val="1000"/>
              </a:spcBef>
              <a:spcAft>
                <a:spcPts val="0"/>
              </a:spcAft>
              <a:buClr>
                <a:schemeClr val="dk1"/>
              </a:buClr>
              <a:buSzPts val="1600"/>
              <a:buNone/>
            </a:pPr>
            <a:r>
              <a:rPr lang="en-US" sz="1600">
                <a:latin typeface="Arial"/>
                <a:ea typeface="Arial"/>
                <a:cs typeface="Arial"/>
                <a:sym typeface="Arial"/>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Calibri"/>
              <a:buNone/>
            </a:pPr>
            <a:r>
              <a:rPr b="1" lang="en-US">
                <a:solidFill>
                  <a:schemeClr val="dk1"/>
                </a:solidFill>
                <a:latin typeface="Calibri"/>
                <a:ea typeface="Calibri"/>
                <a:cs typeface="Calibri"/>
                <a:sym typeface="Calibri"/>
              </a:rPr>
              <a:t>Model Performances:</a:t>
            </a:r>
            <a:r>
              <a:rPr lang="en-US">
                <a:solidFill>
                  <a:schemeClr val="dk1"/>
                </a:solidFill>
                <a:latin typeface="Calibri"/>
                <a:ea typeface="Calibri"/>
                <a:cs typeface="Calibri"/>
                <a:sym typeface="Calibri"/>
              </a:rPr>
              <a:t> </a:t>
            </a:r>
            <a:endParaRPr>
              <a:solidFill>
                <a:schemeClr val="dk1"/>
              </a:solidFill>
            </a:endParaRPr>
          </a:p>
        </p:txBody>
      </p:sp>
      <p:graphicFrame>
        <p:nvGraphicFramePr>
          <p:cNvPr id="399" name="Google Shape;399;p29"/>
          <p:cNvGraphicFramePr/>
          <p:nvPr/>
        </p:nvGraphicFramePr>
        <p:xfrm>
          <a:off x="875763" y="1349377"/>
          <a:ext cx="3000000" cy="3000000"/>
        </p:xfrm>
        <a:graphic>
          <a:graphicData uri="http://schemas.openxmlformats.org/drawingml/2006/table">
            <a:tbl>
              <a:tblPr bandRow="1" firstRow="1">
                <a:noFill/>
                <a:tableStyleId>{8CEEC023-9C84-477B-929A-C9393DFB1F42}</a:tableStyleId>
              </a:tblPr>
              <a:tblGrid>
                <a:gridCol w="1041625"/>
                <a:gridCol w="3475925"/>
                <a:gridCol w="2961450"/>
                <a:gridCol w="2961450"/>
              </a:tblGrid>
              <a:tr h="84242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S. 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Model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F1-Score Validation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F1-Score Test</a:t>
                      </a:r>
                      <a:endParaRPr sz="1400" u="none" cap="none" strike="noStrike"/>
                    </a:p>
                  </a:txBody>
                  <a:tcPr marT="45725" marB="45725" marR="91450" marL="91450"/>
                </a:tc>
              </a:tr>
              <a:tr h="842425">
                <a:tc>
                  <a:txBody>
                    <a:bodyPr/>
                    <a:lstStyle/>
                    <a:p>
                      <a:pPr indent="-317500" lvl="0" marL="457200" marR="0" rtl="0" algn="l">
                        <a:lnSpc>
                          <a:spcPct val="100000"/>
                        </a:lnSpc>
                        <a:spcBef>
                          <a:spcPts val="0"/>
                        </a:spcBef>
                        <a:spcAft>
                          <a:spcPts val="0"/>
                        </a:spcAft>
                        <a:buClr>
                          <a:schemeClr val="dk2"/>
                        </a:buClr>
                        <a:buSzPts val="1400"/>
                        <a:buAutoNum type="arabicPeriod"/>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2"/>
                          </a:solidFill>
                        </a:rPr>
                        <a:t>lightGBM</a:t>
                      </a:r>
                      <a:endParaRPr sz="2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2"/>
                          </a:solidFill>
                        </a:rPr>
                        <a:t>64.29</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2"/>
                          </a:solidFill>
                        </a:rPr>
                        <a:t>59.99</a:t>
                      </a:r>
                      <a:endParaRPr sz="1400" u="none" cap="none" strike="noStrike">
                        <a:solidFill>
                          <a:schemeClr val="dk2"/>
                        </a:solidFill>
                      </a:endParaRPr>
                    </a:p>
                  </a:txBody>
                  <a:tcPr marT="45725" marB="45725" marR="91450" marL="91450"/>
                </a:tc>
              </a:tr>
              <a:tr h="842425">
                <a:tc>
                  <a:txBody>
                    <a:bodyPr/>
                    <a:lstStyle/>
                    <a:p>
                      <a:pPr indent="0" lvl="0" marL="0" marR="0" rtl="0" algn="l">
                        <a:lnSpc>
                          <a:spcPct val="100000"/>
                        </a:lnSpc>
                        <a:spcBef>
                          <a:spcPts val="0"/>
                        </a:spcBef>
                        <a:spcAft>
                          <a:spcPts val="0"/>
                        </a:spcAft>
                        <a:buClr>
                          <a:srgbClr val="000000"/>
                        </a:buClr>
                        <a:buSzPts val="2200"/>
                        <a:buFont typeface="Arial"/>
                        <a:buNone/>
                      </a:pPr>
                      <a:r>
                        <a:rPr lang="en-US" sz="2200">
                          <a:solidFill>
                            <a:schemeClr val="dk2"/>
                          </a:solidFill>
                        </a:rPr>
                        <a:t>2.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2"/>
                          </a:solidFill>
                        </a:rPr>
                        <a:t>XgBoost</a:t>
                      </a:r>
                      <a:endParaRPr sz="2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b="1" lang="en-US" sz="2200" u="none" cap="none" strike="noStrike">
                          <a:solidFill>
                            <a:schemeClr val="dk2"/>
                          </a:solidFill>
                        </a:rPr>
                        <a:t>64.5</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b="1" lang="en-US" sz="2200" u="none" cap="none" strike="noStrike">
                          <a:solidFill>
                            <a:schemeClr val="dk2"/>
                          </a:solidFill>
                        </a:rPr>
                        <a:t>61.03</a:t>
                      </a:r>
                      <a:endParaRPr sz="1400" u="none" cap="none" strike="noStrike">
                        <a:solidFill>
                          <a:schemeClr val="dk2"/>
                        </a:solidFill>
                      </a:endParaRPr>
                    </a:p>
                  </a:txBody>
                  <a:tcPr marT="45725" marB="45725" marR="91450" marL="91450"/>
                </a:tc>
              </a:tr>
            </a:tbl>
          </a:graphicData>
        </a:graphic>
      </p:graphicFrame>
      <p:sp>
        <p:nvSpPr>
          <p:cNvPr id="400" name="Google Shape;400;p29"/>
          <p:cNvSpPr/>
          <p:nvPr/>
        </p:nvSpPr>
        <p:spPr>
          <a:xfrm>
            <a:off x="838200" y="5868366"/>
            <a:ext cx="10440473" cy="57711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Hence XGBoost &amp; lightGBM outperformed other model in initial iteration.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652041" y="-220488"/>
            <a:ext cx="1088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lang="en-US" sz="4200">
                <a:solidFill>
                  <a:schemeClr val="dk1"/>
                </a:solidFill>
                <a:latin typeface="Calibri"/>
                <a:ea typeface="Calibri"/>
                <a:cs typeface="Calibri"/>
                <a:sym typeface="Calibri"/>
              </a:rPr>
              <a:t>SNAPSHOT OF THE DATASET</a:t>
            </a:r>
            <a:endParaRPr sz="5400">
              <a:solidFill>
                <a:schemeClr val="dk1"/>
              </a:solidFill>
            </a:endParaRPr>
          </a:p>
        </p:txBody>
      </p:sp>
      <p:sp>
        <p:nvSpPr>
          <p:cNvPr id="105" name="Google Shape;105;p3"/>
          <p:cNvSpPr/>
          <p:nvPr/>
        </p:nvSpPr>
        <p:spPr>
          <a:xfrm>
            <a:off x="9570322" y="5022217"/>
            <a:ext cx="2160900" cy="1065600"/>
          </a:xfrm>
          <a:prstGeom prst="wedgeRoundRectCallout">
            <a:avLst>
              <a:gd fmla="val 29598" name="adj1"/>
              <a:gd fmla="val -99148" name="adj2"/>
              <a:gd fmla="val 16667" name="adj3"/>
            </a:avLst>
          </a:prstGeom>
          <a:solidFill>
            <a:schemeClr val="accent1">
              <a:alpha val="52549"/>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200"/>
              <a:buFont typeface="Arial"/>
              <a:buNone/>
            </a:pPr>
            <a:r>
              <a:rPr b="1" lang="en-US" sz="2300">
                <a:solidFill>
                  <a:schemeClr val="lt1"/>
                </a:solidFill>
              </a:rPr>
              <a:t>dependent variable</a:t>
            </a:r>
            <a:endParaRPr b="0" i="0" sz="2500" u="none" cap="none" strike="noStrike">
              <a:solidFill>
                <a:schemeClr val="lt1"/>
              </a:solidFill>
              <a:latin typeface="Arial"/>
              <a:ea typeface="Arial"/>
              <a:cs typeface="Arial"/>
              <a:sym typeface="Arial"/>
            </a:endParaRPr>
          </a:p>
        </p:txBody>
      </p:sp>
      <p:sp>
        <p:nvSpPr>
          <p:cNvPr id="106" name="Google Shape;106;p3"/>
          <p:cNvSpPr txBox="1"/>
          <p:nvPr/>
        </p:nvSpPr>
        <p:spPr>
          <a:xfrm>
            <a:off x="743628" y="4213150"/>
            <a:ext cx="36225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2500" u="none" cap="none" strike="noStrike">
                <a:solidFill>
                  <a:schemeClr val="dk1"/>
                </a:solidFill>
                <a:latin typeface="Helvetica Neue"/>
                <a:ea typeface="Helvetica Neue"/>
                <a:cs typeface="Helvetica Neue"/>
                <a:sym typeface="Helvetica Neue"/>
              </a:rPr>
              <a:t>Dataset Features</a:t>
            </a:r>
            <a:r>
              <a:rPr b="1" i="0" lang="en-US" sz="2000" u="none" cap="none" strike="noStrike">
                <a:solidFill>
                  <a:schemeClr val="dk1"/>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graphicFrame>
        <p:nvGraphicFramePr>
          <p:cNvPr id="107" name="Google Shape;107;p3"/>
          <p:cNvGraphicFramePr/>
          <p:nvPr/>
        </p:nvGraphicFramePr>
        <p:xfrm>
          <a:off x="652049" y="4874077"/>
          <a:ext cx="3000000" cy="3000000"/>
        </p:xfrm>
        <a:graphic>
          <a:graphicData uri="http://schemas.openxmlformats.org/drawingml/2006/table">
            <a:tbl>
              <a:tblPr bandRow="1" firstRow="1">
                <a:noFill/>
                <a:tableStyleId>{8CEEC023-9C84-477B-929A-C9393DFB1F42}</a:tableStyleId>
              </a:tblPr>
              <a:tblGrid>
                <a:gridCol w="1921100"/>
                <a:gridCol w="6779300"/>
              </a:tblGrid>
              <a:tr h="433275">
                <a:tc>
                  <a:txBody>
                    <a:bodyPr/>
                    <a:lstStyle/>
                    <a:p>
                      <a:pPr indent="0" lvl="0" marL="0" marR="0" rtl="0" algn="l">
                        <a:lnSpc>
                          <a:spcPct val="100000"/>
                        </a:lnSpc>
                        <a:spcBef>
                          <a:spcPts val="0"/>
                        </a:spcBef>
                        <a:spcAft>
                          <a:spcPts val="0"/>
                        </a:spcAft>
                        <a:buClr>
                          <a:srgbClr val="000000"/>
                        </a:buClr>
                        <a:buSzPts val="1050"/>
                        <a:buFont typeface="Arial"/>
                        <a:buNone/>
                      </a:pPr>
                      <a:r>
                        <a:rPr b="0" lang="en-US" sz="1850" u="none" cap="none" strike="noStrike"/>
                        <a:t>animal_id_outcome</a:t>
                      </a:r>
                      <a:endParaRPr b="0" sz="185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050"/>
                        <a:buFont typeface="Arial"/>
                        <a:buNone/>
                      </a:pPr>
                      <a:r>
                        <a:rPr b="0" lang="en-US" sz="1850" u="none" cap="none" strike="noStrike"/>
                        <a:t>Unique identifier for each animal</a:t>
                      </a:r>
                      <a:endParaRPr sz="2200" u="none" cap="none" strike="noStrike"/>
                    </a:p>
                  </a:txBody>
                  <a:tcPr marT="45725" marB="45725" marR="91450" marL="91450" anchor="ctr"/>
                </a:tc>
              </a:tr>
              <a:tr h="577125">
                <a:tc>
                  <a:txBody>
                    <a:bodyPr/>
                    <a:lstStyle/>
                    <a:p>
                      <a:pPr indent="0" lvl="0" marL="0" marR="0" rtl="0" algn="l">
                        <a:lnSpc>
                          <a:spcPct val="100000"/>
                        </a:lnSpc>
                        <a:spcBef>
                          <a:spcPts val="0"/>
                        </a:spcBef>
                        <a:spcAft>
                          <a:spcPts val="0"/>
                        </a:spcAft>
                        <a:buClr>
                          <a:srgbClr val="000000"/>
                        </a:buClr>
                        <a:buSzPts val="1050"/>
                        <a:buFont typeface="Arial"/>
                        <a:buNone/>
                      </a:pPr>
                      <a:r>
                        <a:rPr b="0" lang="en-US" sz="1850" u="none" cap="none" strike="noStrike"/>
                        <a:t>Outcome_type</a:t>
                      </a:r>
                      <a:endParaRPr b="0" sz="185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050"/>
                        <a:buFont typeface="Arial"/>
                        <a:buNone/>
                      </a:pPr>
                      <a:r>
                        <a:rPr b="0" lang="en-US" sz="1850" u="none" cap="none" strike="noStrike"/>
                        <a:t>Eight entries for ex. Adoption, Missing, Euthanasia, Return to Owner, Transfer etc.</a:t>
                      </a:r>
                      <a:endParaRPr b="0" sz="1850" u="none" cap="none" strike="noStrike"/>
                    </a:p>
                  </a:txBody>
                  <a:tcPr marT="45725" marB="45725" marR="91450" marL="91450" anchor="ctr"/>
                </a:tc>
              </a:tr>
              <a:tr h="536375">
                <a:tc>
                  <a:txBody>
                    <a:bodyPr/>
                    <a:lstStyle/>
                    <a:p>
                      <a:pPr indent="0" lvl="0" marL="0" marR="0" rtl="0" algn="l">
                        <a:lnSpc>
                          <a:spcPct val="100000"/>
                        </a:lnSpc>
                        <a:spcBef>
                          <a:spcPts val="0"/>
                        </a:spcBef>
                        <a:spcAft>
                          <a:spcPts val="0"/>
                        </a:spcAft>
                        <a:buClr>
                          <a:srgbClr val="000000"/>
                        </a:buClr>
                        <a:buSzPts val="1050"/>
                        <a:buFont typeface="Arial"/>
                        <a:buNone/>
                      </a:pPr>
                      <a:r>
                        <a:rPr b="0" lang="en-US" sz="1850" u="none" cap="none" strike="noStrike"/>
                        <a:t>Var1 to Var37</a:t>
                      </a:r>
                      <a:endParaRPr b="0" sz="185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050"/>
                        <a:buFont typeface="Arial"/>
                        <a:buNone/>
                      </a:pPr>
                      <a:r>
                        <a:rPr b="0" lang="en-US" sz="1850" u="none" cap="none" strike="noStrike"/>
                        <a:t>Independent Variables– Numeric, Ordinal and Categorical</a:t>
                      </a:r>
                      <a:endParaRPr b="0" sz="1850" u="none" cap="none" strike="noStrike"/>
                    </a:p>
                  </a:txBody>
                  <a:tcPr marT="45725" marB="45725" marR="91450" marL="91450" anchor="ctr"/>
                </a:tc>
              </a:tr>
            </a:tbl>
          </a:graphicData>
        </a:graphic>
      </p:graphicFrame>
      <p:pic>
        <p:nvPicPr>
          <p:cNvPr id="108" name="Google Shape;108;p3"/>
          <p:cNvPicPr preferRelativeResize="0"/>
          <p:nvPr>
            <p:ph idx="1" type="body"/>
          </p:nvPr>
        </p:nvPicPr>
        <p:blipFill rotWithShape="1">
          <a:blip r:embed="rId3">
            <a:alphaModFix/>
          </a:blip>
          <a:srcRect b="0" l="0" r="0" t="0"/>
          <a:stretch/>
        </p:blipFill>
        <p:spPr>
          <a:xfrm>
            <a:off x="743625" y="1183775"/>
            <a:ext cx="10987800" cy="2950800"/>
          </a:xfrm>
          <a:prstGeom prst="rect">
            <a:avLst/>
          </a:prstGeom>
          <a:noFill/>
          <a:ln>
            <a:noFill/>
          </a:ln>
        </p:spPr>
      </p:pic>
      <p:sp>
        <p:nvSpPr>
          <p:cNvPr id="109" name="Google Shape;109;p3"/>
          <p:cNvSpPr/>
          <p:nvPr/>
        </p:nvSpPr>
        <p:spPr>
          <a:xfrm>
            <a:off x="743625" y="793504"/>
            <a:ext cx="104268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0"/>
          <p:cNvSpPr txBox="1"/>
          <p:nvPr>
            <p:ph type="title"/>
          </p:nvPr>
        </p:nvSpPr>
        <p:spPr>
          <a:xfrm>
            <a:off x="838200" y="20546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Calibri"/>
              <a:buNone/>
            </a:pPr>
            <a:r>
              <a:rPr b="1" lang="en-US">
                <a:solidFill>
                  <a:schemeClr val="dk1"/>
                </a:solidFill>
                <a:latin typeface="Calibri"/>
                <a:ea typeface="Calibri"/>
                <a:cs typeface="Calibri"/>
                <a:sym typeface="Calibri"/>
              </a:rPr>
              <a:t>Feature importance curve(Initial):</a:t>
            </a:r>
            <a:endParaRPr>
              <a:solidFill>
                <a:schemeClr val="dk1"/>
              </a:solidFill>
            </a:endParaRPr>
          </a:p>
        </p:txBody>
      </p:sp>
      <p:pic>
        <p:nvPicPr>
          <p:cNvPr id="406" name="Google Shape;406;p30"/>
          <p:cNvPicPr preferRelativeResize="0"/>
          <p:nvPr>
            <p:ph idx="1" type="body"/>
          </p:nvPr>
        </p:nvPicPr>
        <p:blipFill rotWithShape="1">
          <a:blip r:embed="rId3">
            <a:alphaModFix/>
          </a:blip>
          <a:srcRect b="0" l="0" r="0" t="0"/>
          <a:stretch/>
        </p:blipFill>
        <p:spPr>
          <a:xfrm>
            <a:off x="2288840" y="1737173"/>
            <a:ext cx="7509565" cy="4477167"/>
          </a:xfrm>
          <a:prstGeom prst="rect">
            <a:avLst/>
          </a:prstGeom>
          <a:noFill/>
          <a:ln>
            <a:noFill/>
          </a:ln>
        </p:spPr>
      </p:pic>
      <p:sp>
        <p:nvSpPr>
          <p:cNvPr id="407" name="Google Shape;407;p30"/>
          <p:cNvSpPr txBox="1"/>
          <p:nvPr/>
        </p:nvSpPr>
        <p:spPr>
          <a:xfrm>
            <a:off x="1117600" y="1306286"/>
            <a:ext cx="1051560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Breed and color are label encoded just for baseline model fitting and performance check</a:t>
            </a:r>
            <a:r>
              <a:rPr b="1" i="0" lang="en-US" sz="2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08" name="Google Shape;408;p30"/>
          <p:cNvSpPr/>
          <p:nvPr/>
        </p:nvSpPr>
        <p:spPr>
          <a:xfrm>
            <a:off x="2969985" y="2236530"/>
            <a:ext cx="172278" cy="145774"/>
          </a:xfrm>
          <a:prstGeom prst="star5">
            <a:avLst>
              <a:gd fmla="val 19098" name="adj"/>
              <a:gd fmla="val 105146" name="hf"/>
              <a:gd fmla="val 110557" name="vf"/>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7CAAC"/>
              </a:solidFill>
              <a:latin typeface="Calibri"/>
              <a:ea typeface="Calibri"/>
              <a:cs typeface="Calibri"/>
              <a:sym typeface="Calibri"/>
            </a:endParaRPr>
          </a:p>
        </p:txBody>
      </p:sp>
      <p:sp>
        <p:nvSpPr>
          <p:cNvPr id="409" name="Google Shape;409;p30"/>
          <p:cNvSpPr/>
          <p:nvPr/>
        </p:nvSpPr>
        <p:spPr>
          <a:xfrm>
            <a:off x="2716695" y="3215763"/>
            <a:ext cx="172278" cy="145774"/>
          </a:xfrm>
          <a:prstGeom prst="star5">
            <a:avLst>
              <a:gd fmla="val 19098" name="adj"/>
              <a:gd fmla="val 105146" name="hf"/>
              <a:gd fmla="val 110557" name="vf"/>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7CAAC"/>
              </a:solidFill>
              <a:latin typeface="Calibri"/>
              <a:ea typeface="Calibri"/>
              <a:cs typeface="Calibri"/>
              <a:sym typeface="Calibri"/>
            </a:endParaRPr>
          </a:p>
        </p:txBody>
      </p:sp>
      <p:sp>
        <p:nvSpPr>
          <p:cNvPr id="410" name="Google Shape;410;p30"/>
          <p:cNvSpPr/>
          <p:nvPr/>
        </p:nvSpPr>
        <p:spPr>
          <a:xfrm>
            <a:off x="2446762" y="3695221"/>
            <a:ext cx="172278" cy="145774"/>
          </a:xfrm>
          <a:prstGeom prst="star5">
            <a:avLst>
              <a:gd fmla="val 19098" name="adj"/>
              <a:gd fmla="val 105146" name="hf"/>
              <a:gd fmla="val 110557" name="vf"/>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7CAAC"/>
              </a:solidFill>
              <a:latin typeface="Calibri"/>
              <a:ea typeface="Calibri"/>
              <a:cs typeface="Calibri"/>
              <a:sym typeface="Calibri"/>
            </a:endParaRPr>
          </a:p>
        </p:txBody>
      </p:sp>
      <p:sp>
        <p:nvSpPr>
          <p:cNvPr id="411" name="Google Shape;411;p30"/>
          <p:cNvSpPr/>
          <p:nvPr/>
        </p:nvSpPr>
        <p:spPr>
          <a:xfrm>
            <a:off x="3182611" y="5269992"/>
            <a:ext cx="172278" cy="145774"/>
          </a:xfrm>
          <a:prstGeom prst="star5">
            <a:avLst>
              <a:gd fmla="val 19098" name="adj"/>
              <a:gd fmla="val 105146" name="hf"/>
              <a:gd fmla="val 110557" name="vf"/>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7CAAC"/>
              </a:solidFill>
              <a:latin typeface="Calibri"/>
              <a:ea typeface="Calibri"/>
              <a:cs typeface="Calibri"/>
              <a:sym typeface="Calibri"/>
            </a:endParaRPr>
          </a:p>
        </p:txBody>
      </p:sp>
      <p:sp>
        <p:nvSpPr>
          <p:cNvPr id="412" name="Google Shape;412;p30"/>
          <p:cNvSpPr/>
          <p:nvPr/>
        </p:nvSpPr>
        <p:spPr>
          <a:xfrm>
            <a:off x="3432313" y="4319124"/>
            <a:ext cx="172278" cy="145774"/>
          </a:xfrm>
          <a:prstGeom prst="star5">
            <a:avLst>
              <a:gd fmla="val 19098" name="adj"/>
              <a:gd fmla="val 105146" name="hf"/>
              <a:gd fmla="val 110557" name="vf"/>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7CAAC"/>
              </a:solidFill>
              <a:latin typeface="Calibri"/>
              <a:ea typeface="Calibri"/>
              <a:cs typeface="Calibri"/>
              <a:sym typeface="Calibri"/>
            </a:endParaRPr>
          </a:p>
        </p:txBody>
      </p:sp>
      <p:sp>
        <p:nvSpPr>
          <p:cNvPr id="413" name="Google Shape;413;p30"/>
          <p:cNvSpPr/>
          <p:nvPr/>
        </p:nvSpPr>
        <p:spPr>
          <a:xfrm>
            <a:off x="948916" y="2511312"/>
            <a:ext cx="1776491" cy="712512"/>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414" name="Google Shape;414;p30"/>
          <p:cNvCxnSpPr>
            <a:endCxn id="413" idx="3"/>
          </p:cNvCxnSpPr>
          <p:nvPr/>
        </p:nvCxnSpPr>
        <p:spPr>
          <a:xfrm flipH="1">
            <a:off x="2725407" y="2631768"/>
            <a:ext cx="1648800" cy="235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5" name="Google Shape;415;p30"/>
          <p:cNvCxnSpPr/>
          <p:nvPr/>
        </p:nvCxnSpPr>
        <p:spPr>
          <a:xfrm flipH="1">
            <a:off x="2714123" y="2511312"/>
            <a:ext cx="1659962" cy="318946"/>
          </a:xfrm>
          <a:prstGeom prst="straightConnector1">
            <a:avLst/>
          </a:prstGeom>
          <a:noFill/>
          <a:ln cap="flat" cmpd="sng" w="9525">
            <a:solidFill>
              <a:schemeClr val="accent1"/>
            </a:solidFill>
            <a:prstDash val="solid"/>
            <a:miter lim="800000"/>
            <a:headEnd len="sm" w="sm" type="none"/>
            <a:tailEnd len="med" w="med" type="triangle"/>
          </a:ln>
        </p:spPr>
      </p:cxnSp>
      <p:sp>
        <p:nvSpPr>
          <p:cNvPr id="416" name="Google Shape;416;p30"/>
          <p:cNvSpPr txBox="1"/>
          <p:nvPr/>
        </p:nvSpPr>
        <p:spPr>
          <a:xfrm>
            <a:off x="1061209" y="2536697"/>
            <a:ext cx="177649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Needs to be bucketed.</a:t>
            </a:r>
            <a:endParaRPr b="0" i="0" sz="1400" u="none" cap="none" strike="noStrike">
              <a:solidFill>
                <a:srgbClr val="000000"/>
              </a:solidFill>
              <a:latin typeface="Arial"/>
              <a:ea typeface="Arial"/>
              <a:cs typeface="Arial"/>
              <a:sym typeface="Arial"/>
            </a:endParaRPr>
          </a:p>
        </p:txBody>
      </p:sp>
      <p:sp>
        <p:nvSpPr>
          <p:cNvPr id="417" name="Google Shape;417;p30"/>
          <p:cNvSpPr/>
          <p:nvPr/>
        </p:nvSpPr>
        <p:spPr>
          <a:xfrm>
            <a:off x="2641479" y="6069184"/>
            <a:ext cx="282477" cy="236034"/>
          </a:xfrm>
          <a:prstGeom prst="star5">
            <a:avLst>
              <a:gd fmla="val 19098" name="adj"/>
              <a:gd fmla="val 105146" name="hf"/>
              <a:gd fmla="val 110557" name="vf"/>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7CAAC"/>
              </a:solidFill>
              <a:latin typeface="Calibri"/>
              <a:ea typeface="Calibri"/>
              <a:cs typeface="Calibri"/>
              <a:sym typeface="Calibri"/>
            </a:endParaRPr>
          </a:p>
        </p:txBody>
      </p:sp>
      <p:sp>
        <p:nvSpPr>
          <p:cNvPr id="418" name="Google Shape;418;p30"/>
          <p:cNvSpPr txBox="1"/>
          <p:nvPr/>
        </p:nvSpPr>
        <p:spPr>
          <a:xfrm>
            <a:off x="2923956" y="5998087"/>
            <a:ext cx="775741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Variable proving hypothesis of being an important estimator</a:t>
            </a: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19" name="Google Shape;419;p30"/>
          <p:cNvSpPr/>
          <p:nvPr/>
        </p:nvSpPr>
        <p:spPr>
          <a:xfrm>
            <a:off x="2641479" y="6004858"/>
            <a:ext cx="7697189" cy="38679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0" name="Google Shape;420;p30"/>
          <p:cNvSpPr/>
          <p:nvPr/>
        </p:nvSpPr>
        <p:spPr>
          <a:xfrm>
            <a:off x="2742964" y="4491684"/>
            <a:ext cx="172278" cy="145774"/>
          </a:xfrm>
          <a:prstGeom prst="star5">
            <a:avLst>
              <a:gd fmla="val 19098" name="adj"/>
              <a:gd fmla="val 105146" name="hf"/>
              <a:gd fmla="val 110557" name="vf"/>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7CAAC"/>
              </a:solidFill>
              <a:latin typeface="Calibri"/>
              <a:ea typeface="Calibri"/>
              <a:cs typeface="Calibri"/>
              <a:sym typeface="Calibri"/>
            </a:endParaRPr>
          </a:p>
        </p:txBody>
      </p:sp>
      <p:sp>
        <p:nvSpPr>
          <p:cNvPr id="421" name="Google Shape;421;p30"/>
          <p:cNvSpPr/>
          <p:nvPr/>
        </p:nvSpPr>
        <p:spPr>
          <a:xfrm>
            <a:off x="4201807" y="4978520"/>
            <a:ext cx="172278" cy="145774"/>
          </a:xfrm>
          <a:prstGeom prst="star5">
            <a:avLst>
              <a:gd fmla="val 19098" name="adj"/>
              <a:gd fmla="val 105146" name="hf"/>
              <a:gd fmla="val 110557" name="vf"/>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7CAAC"/>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0a61c4ced7_0_92"/>
          <p:cNvSpPr txBox="1"/>
          <p:nvPr/>
        </p:nvSpPr>
        <p:spPr>
          <a:xfrm>
            <a:off x="362700" y="1301025"/>
            <a:ext cx="11466600" cy="545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Quality Checks performed/Error found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Exploratory Data Analysis &amp; Pre-Processing</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Key observations/Plots/ Trends</a:t>
            </a:r>
            <a:endParaRPr sz="33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Encoding categorical features</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Conversion of dataset into train and validation</a:t>
            </a:r>
            <a:endParaRPr sz="33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Model Selection &amp; Model fitting </a:t>
            </a:r>
            <a:endParaRPr sz="3200">
              <a:solidFill>
                <a:schemeClr val="dk2"/>
              </a:solidFill>
            </a:endParaRPr>
          </a:p>
          <a:p>
            <a:pPr indent="-431800" lvl="0" marL="457200" rtl="0" algn="l">
              <a:lnSpc>
                <a:spcPct val="115000"/>
              </a:lnSpc>
              <a:spcBef>
                <a:spcPts val="0"/>
              </a:spcBef>
              <a:spcAft>
                <a:spcPts val="0"/>
              </a:spcAft>
              <a:buClr>
                <a:schemeClr val="dk1"/>
              </a:buClr>
              <a:buSzPts val="3200"/>
              <a:buChar char="●"/>
            </a:pPr>
            <a:r>
              <a:rPr b="1" lang="en-US" sz="3200">
                <a:solidFill>
                  <a:schemeClr val="dk1"/>
                </a:solidFill>
              </a:rPr>
              <a:t>Feature Engineering</a:t>
            </a:r>
            <a:endParaRPr b="1" sz="3200">
              <a:solidFill>
                <a:schemeClr val="dk1"/>
              </a:solidFill>
            </a:endParaRPr>
          </a:p>
          <a:p>
            <a:pPr indent="-431800" lvl="0" marL="457200" rtl="0" algn="l">
              <a:lnSpc>
                <a:spcPct val="115000"/>
              </a:lnSpc>
              <a:spcBef>
                <a:spcPts val="0"/>
              </a:spcBef>
              <a:spcAft>
                <a:spcPts val="0"/>
              </a:spcAft>
              <a:buSzPts val="3200"/>
              <a:buChar char="●"/>
            </a:pPr>
            <a:r>
              <a:rPr lang="en-US" sz="3200"/>
              <a:t>Retuning</a:t>
            </a:r>
            <a:endParaRPr sz="3200"/>
          </a:p>
          <a:p>
            <a:pPr indent="-431800" lvl="0" marL="457200" rtl="0" algn="l">
              <a:lnSpc>
                <a:spcPct val="115000"/>
              </a:lnSpc>
              <a:spcBef>
                <a:spcPts val="0"/>
              </a:spcBef>
              <a:spcAft>
                <a:spcPts val="0"/>
              </a:spcAft>
              <a:buSzPts val="3200"/>
              <a:buChar char="●"/>
            </a:pPr>
            <a:r>
              <a:rPr lang="en-US" sz="3200"/>
              <a:t>Results &amp; Conclusion</a:t>
            </a:r>
            <a:endParaRPr/>
          </a:p>
        </p:txBody>
      </p:sp>
      <p:sp>
        <p:nvSpPr>
          <p:cNvPr id="428" name="Google Shape;428;g10a61c4ced7_0_92"/>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10a61c4ced7_0_92"/>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b="1" lang="en-US">
                <a:solidFill>
                  <a:schemeClr val="dk1"/>
                </a:solidFill>
              </a:rPr>
              <a:t>Feature Engineering</a:t>
            </a:r>
            <a:endParaRPr>
              <a:solidFill>
                <a:schemeClr val="dk1"/>
              </a:solidFill>
            </a:endParaRPr>
          </a:p>
        </p:txBody>
      </p:sp>
      <p:graphicFrame>
        <p:nvGraphicFramePr>
          <p:cNvPr id="435" name="Google Shape;435;p32"/>
          <p:cNvGraphicFramePr/>
          <p:nvPr/>
        </p:nvGraphicFramePr>
        <p:xfrm>
          <a:off x="838200" y="2428823"/>
          <a:ext cx="3000000" cy="3000000"/>
        </p:xfrm>
        <a:graphic>
          <a:graphicData uri="http://schemas.openxmlformats.org/drawingml/2006/table">
            <a:tbl>
              <a:tblPr bandRow="1" firstRow="1">
                <a:noFill/>
                <a:tableStyleId>{8CEEC023-9C84-477B-929A-C9393DFB1F42}</a:tableStyleId>
              </a:tblPr>
              <a:tblGrid>
                <a:gridCol w="778575"/>
                <a:gridCol w="2438400"/>
                <a:gridCol w="7298625"/>
              </a:tblGrid>
              <a:tr h="530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 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Feature Generated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400" u="none" cap="none" strike="noStrike"/>
                    </a:p>
                  </a:txBody>
                  <a:tcPr marT="45725" marB="45725" marR="91450" marL="91450"/>
                </a:tc>
              </a:tr>
              <a:tr h="415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00B050"/>
                          </a:solidFill>
                        </a:rPr>
                        <a:t>Intake_day</a:t>
                      </a:r>
                      <a:endParaRPr b="1" sz="18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Intake day is the day part which is extracted from intake_datetime</a:t>
                      </a:r>
                      <a:endParaRPr sz="1800" u="none" cap="none" strike="noStrike"/>
                    </a:p>
                  </a:txBody>
                  <a:tcPr marT="45725" marB="45725" marR="91450" marL="91450"/>
                </a:tc>
              </a:tr>
              <a:tr h="716875">
                <a:tc>
                  <a:txBody>
                    <a:bodyPr/>
                    <a:lstStyle/>
                    <a:p>
                      <a:pPr indent="0" lvl="0" marL="0" marR="0" rtl="0" algn="l">
                        <a:lnSpc>
                          <a:spcPct val="100000"/>
                        </a:lnSpc>
                        <a:spcBef>
                          <a:spcPts val="0"/>
                        </a:spcBef>
                        <a:spcAft>
                          <a:spcPts val="0"/>
                        </a:spcAft>
                        <a:buClr>
                          <a:srgbClr val="000000"/>
                        </a:buClr>
                        <a:buSzPts val="1800"/>
                        <a:buFont typeface="Arial"/>
                        <a:buNone/>
                      </a:pPr>
                      <a:r>
                        <a:rPr lang="en-US" sz="1800"/>
                        <a:t>2.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00B050"/>
                          </a:solidFill>
                        </a:rPr>
                        <a:t>adoptability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From past history of animals adoptability is distributed into two parts adoptable_likely and adoptable unlikely.</a:t>
                      </a:r>
                      <a:endParaRPr sz="1400" u="none" cap="none" strike="noStrike"/>
                    </a:p>
                  </a:txBody>
                  <a:tcPr marT="45725" marB="45725" marR="91450" marL="91450"/>
                </a:tc>
              </a:tr>
              <a:tr h="716875">
                <a:tc>
                  <a:txBody>
                    <a:bodyPr/>
                    <a:lstStyle/>
                    <a:p>
                      <a:pPr indent="0" lvl="0" marL="0" marR="0" rtl="0" algn="l">
                        <a:lnSpc>
                          <a:spcPct val="100000"/>
                        </a:lnSpc>
                        <a:spcBef>
                          <a:spcPts val="0"/>
                        </a:spcBef>
                        <a:spcAft>
                          <a:spcPts val="0"/>
                        </a:spcAft>
                        <a:buClr>
                          <a:srgbClr val="000000"/>
                        </a:buClr>
                        <a:buSzPts val="1800"/>
                        <a:buFont typeface="Arial"/>
                        <a:buNone/>
                      </a:pPr>
                      <a:r>
                        <a:rPr lang="en-US" sz="1800"/>
                        <a:t>3.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00B050"/>
                          </a:solidFill>
                        </a:rPr>
                        <a:t>disposability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From past history of animals disposability is distributed into two parts high_disposability and low_disposability.</a:t>
                      </a:r>
                      <a:endParaRPr sz="1400" u="none" cap="none" strike="noStrike"/>
                    </a:p>
                  </a:txBody>
                  <a:tcPr marT="45725" marB="45725" marR="91450" marL="91450"/>
                </a:tc>
              </a:tr>
              <a:tr h="716875">
                <a:tc>
                  <a:txBody>
                    <a:bodyPr/>
                    <a:lstStyle/>
                    <a:p>
                      <a:pPr indent="0" lvl="0" marL="0" marR="0" rtl="0" algn="l">
                        <a:lnSpc>
                          <a:spcPct val="100000"/>
                        </a:lnSpc>
                        <a:spcBef>
                          <a:spcPts val="0"/>
                        </a:spcBef>
                        <a:spcAft>
                          <a:spcPts val="0"/>
                        </a:spcAft>
                        <a:buClr>
                          <a:srgbClr val="000000"/>
                        </a:buClr>
                        <a:buSzPts val="1800"/>
                        <a:buFont typeface="Arial"/>
                        <a:buNone/>
                      </a:pPr>
                      <a:r>
                        <a:rPr lang="en-US" sz="1800"/>
                        <a:t>4.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00B050"/>
                          </a:solidFill>
                        </a:rPr>
                        <a:t>rto_adoptability</a:t>
                      </a:r>
                      <a:endParaRPr b="1" sz="18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From past history of animals adoptability is distributed into two parts rto_adoptable_likely and rto_adoptable unlikely.</a:t>
                      </a:r>
                      <a:endParaRPr sz="1400" u="none" cap="none" strike="noStrike"/>
                    </a:p>
                  </a:txBody>
                  <a:tcPr marT="45725" marB="45725" marR="91450" marL="91450"/>
                </a:tc>
              </a:tr>
            </a:tbl>
          </a:graphicData>
        </a:graphic>
      </p:graphicFrame>
      <p:sp>
        <p:nvSpPr>
          <p:cNvPr id="436" name="Google Shape;436;p32"/>
          <p:cNvSpPr/>
          <p:nvPr/>
        </p:nvSpPr>
        <p:spPr>
          <a:xfrm>
            <a:off x="805521" y="1334706"/>
            <a:ext cx="10548279"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437" name="Google Shape;437;p32"/>
          <p:cNvSpPr txBox="1"/>
          <p:nvPr/>
        </p:nvSpPr>
        <p:spPr>
          <a:xfrm>
            <a:off x="805521" y="1480540"/>
            <a:ext cx="969622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Calibri"/>
                <a:ea typeface="Calibri"/>
                <a:cs typeface="Calibri"/>
                <a:sym typeface="Calibri"/>
              </a:rPr>
              <a:t>Feature engineering is the process of using </a:t>
            </a:r>
            <a:r>
              <a:rPr b="1" i="0" lang="en-US" sz="2000" u="none" cap="none" strike="noStrike">
                <a:solidFill>
                  <a:schemeClr val="dk2"/>
                </a:solidFill>
                <a:latin typeface="Calibri"/>
                <a:ea typeface="Calibri"/>
                <a:cs typeface="Calibri"/>
                <a:sym typeface="Calibri"/>
              </a:rPr>
              <a:t>domain knowledge</a:t>
            </a:r>
            <a:r>
              <a:rPr b="0" i="0" lang="en-US" sz="2000" u="none" cap="none" strike="noStrike">
                <a:solidFill>
                  <a:schemeClr val="dk2"/>
                </a:solidFill>
                <a:latin typeface="Calibri"/>
                <a:ea typeface="Calibri"/>
                <a:cs typeface="Calibri"/>
                <a:sym typeface="Calibri"/>
              </a:rPr>
              <a:t> of the data to create features that make machine learning algorithms work more effectively.</a:t>
            </a:r>
            <a:endParaRPr b="0" i="0" sz="1400" u="none" cap="none" strike="noStrike">
              <a:solidFill>
                <a:schemeClr val="dk2"/>
              </a:solidFill>
              <a:latin typeface="Arial"/>
              <a:ea typeface="Arial"/>
              <a:cs typeface="Arial"/>
              <a:sym typeface="Arial"/>
            </a:endParaRPr>
          </a:p>
        </p:txBody>
      </p:sp>
      <p:pic>
        <p:nvPicPr>
          <p:cNvPr id="438" name="Google Shape;438;p32"/>
          <p:cNvPicPr preferRelativeResize="0"/>
          <p:nvPr/>
        </p:nvPicPr>
        <p:blipFill rotWithShape="1">
          <a:blip r:embed="rId3">
            <a:alphaModFix/>
          </a:blip>
          <a:srcRect b="0" l="0" r="0" t="0"/>
          <a:stretch/>
        </p:blipFill>
        <p:spPr>
          <a:xfrm>
            <a:off x="10168036" y="1425483"/>
            <a:ext cx="1185764" cy="903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d197782460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dk1"/>
                </a:solidFill>
              </a:rPr>
              <a:t>Failed algorithm implementation attempts</a:t>
            </a:r>
            <a:endParaRPr>
              <a:solidFill>
                <a:schemeClr val="dk1"/>
              </a:solidFill>
            </a:endParaRPr>
          </a:p>
        </p:txBody>
      </p:sp>
      <p:sp>
        <p:nvSpPr>
          <p:cNvPr id="445" name="Google Shape;445;gd197782460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b="1" lang="en-US"/>
              <a:t>Testing of </a:t>
            </a:r>
            <a:r>
              <a:rPr b="1" lang="en-US"/>
              <a:t>usability</a:t>
            </a:r>
            <a:r>
              <a:rPr b="1" lang="en-US"/>
              <a:t> of intake_month_year feature using LightGBM</a:t>
            </a:r>
            <a:endParaRPr b="1"/>
          </a:p>
          <a:p>
            <a:pPr indent="0" lvl="0" marL="914400" rtl="0" algn="l">
              <a:spcBef>
                <a:spcPts val="1000"/>
              </a:spcBef>
              <a:spcAft>
                <a:spcPts val="0"/>
              </a:spcAft>
              <a:buNone/>
            </a:pPr>
            <a:r>
              <a:rPr lang="en-US"/>
              <a:t>Reason for failure : incorrect code</a:t>
            </a:r>
            <a:endParaRPr/>
          </a:p>
          <a:p>
            <a:pPr indent="0" lvl="0" marL="914400" rtl="0" algn="l">
              <a:spcBef>
                <a:spcPts val="1000"/>
              </a:spcBef>
              <a:spcAft>
                <a:spcPts val="0"/>
              </a:spcAft>
              <a:buNone/>
            </a:pPr>
            <a:r>
              <a:rPr lang="en-US"/>
              <a:t>Logic behind attempt : to check if this feature was significant.</a:t>
            </a:r>
            <a:endParaRPr/>
          </a:p>
          <a:p>
            <a:pPr indent="0" lvl="0" marL="914400" rtl="0" algn="l">
              <a:spcBef>
                <a:spcPts val="1000"/>
              </a:spcBef>
              <a:spcAft>
                <a:spcPts val="0"/>
              </a:spcAft>
              <a:buNone/>
            </a:pPr>
            <a:r>
              <a:rPr i="1" lang="en-US">
                <a:solidFill>
                  <a:schemeClr val="dk1"/>
                </a:solidFill>
              </a:rPr>
              <a:t>However tests using Random forest and XGBoost were successful</a:t>
            </a:r>
            <a:endParaRPr i="1">
              <a:solidFill>
                <a:schemeClr val="dk1"/>
              </a:solidFill>
            </a:endParaRPr>
          </a:p>
          <a:p>
            <a:pPr indent="-342900" lvl="0" marL="457200" rtl="0" algn="l">
              <a:spcBef>
                <a:spcPts val="1000"/>
              </a:spcBef>
              <a:spcAft>
                <a:spcPts val="0"/>
              </a:spcAft>
              <a:buSzPts val="1800"/>
              <a:buAutoNum type="arabicPeriod"/>
            </a:pPr>
            <a:r>
              <a:rPr b="1" lang="en-US"/>
              <a:t>I</a:t>
            </a:r>
            <a:r>
              <a:rPr b="1" lang="en-US"/>
              <a:t>mplementation of voting classifier</a:t>
            </a:r>
            <a:endParaRPr b="1"/>
          </a:p>
          <a:p>
            <a:pPr indent="0" lvl="0" marL="914400" rtl="0" algn="l">
              <a:spcBef>
                <a:spcPts val="1000"/>
              </a:spcBef>
              <a:spcAft>
                <a:spcPts val="0"/>
              </a:spcAft>
              <a:buNone/>
            </a:pPr>
            <a:r>
              <a:rPr lang="en-US"/>
              <a:t>Reason for failure : incorrect code,insufficient experience</a:t>
            </a:r>
            <a:endParaRPr/>
          </a:p>
          <a:p>
            <a:pPr indent="0" lvl="0" marL="914400" rtl="0" algn="l">
              <a:spcBef>
                <a:spcPts val="1000"/>
              </a:spcBef>
              <a:spcAft>
                <a:spcPts val="0"/>
              </a:spcAft>
              <a:buNone/>
            </a:pPr>
            <a:r>
              <a:rPr lang="en-US"/>
              <a:t>Logic behind attempt : to combine the best features of LightGBM and XGboost for better accuracy score</a:t>
            </a:r>
            <a:endParaRPr/>
          </a:p>
          <a:p>
            <a:pPr indent="0" lvl="0" marL="91440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0a61c4ced7_0_99"/>
          <p:cNvSpPr txBox="1"/>
          <p:nvPr/>
        </p:nvSpPr>
        <p:spPr>
          <a:xfrm>
            <a:off x="362700" y="1301025"/>
            <a:ext cx="11466600" cy="545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Quality Checks performed/Error found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Exploratory Data Analysis &amp; Pre-Processing</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Key observations/Plots/ Trends</a:t>
            </a:r>
            <a:endParaRPr sz="33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Encoding categorical features</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Conversion of dataset into train and validation</a:t>
            </a:r>
            <a:endParaRPr sz="33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Model Selection &amp; Model fitting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Feature Engineering</a:t>
            </a:r>
            <a:endParaRPr sz="3200">
              <a:solidFill>
                <a:schemeClr val="dk2"/>
              </a:solidFill>
            </a:endParaRPr>
          </a:p>
          <a:p>
            <a:pPr indent="-431800" lvl="0" marL="457200" rtl="0" algn="l">
              <a:lnSpc>
                <a:spcPct val="115000"/>
              </a:lnSpc>
              <a:spcBef>
                <a:spcPts val="0"/>
              </a:spcBef>
              <a:spcAft>
                <a:spcPts val="0"/>
              </a:spcAft>
              <a:buClr>
                <a:schemeClr val="dk1"/>
              </a:buClr>
              <a:buSzPts val="3200"/>
              <a:buChar char="●"/>
            </a:pPr>
            <a:r>
              <a:rPr b="1" lang="en-US" sz="3200">
                <a:solidFill>
                  <a:schemeClr val="dk1"/>
                </a:solidFill>
              </a:rPr>
              <a:t>Retuning</a:t>
            </a:r>
            <a:endParaRPr b="1" sz="3200">
              <a:solidFill>
                <a:schemeClr val="dk1"/>
              </a:solidFill>
            </a:endParaRPr>
          </a:p>
          <a:p>
            <a:pPr indent="-431800" lvl="0" marL="457200" rtl="0" algn="l">
              <a:lnSpc>
                <a:spcPct val="115000"/>
              </a:lnSpc>
              <a:spcBef>
                <a:spcPts val="0"/>
              </a:spcBef>
              <a:spcAft>
                <a:spcPts val="0"/>
              </a:spcAft>
              <a:buSzPts val="3200"/>
              <a:buChar char="●"/>
            </a:pPr>
            <a:r>
              <a:rPr lang="en-US" sz="3200"/>
              <a:t>Results &amp; Conclusion</a:t>
            </a:r>
            <a:endParaRPr/>
          </a:p>
        </p:txBody>
      </p:sp>
      <p:sp>
        <p:nvSpPr>
          <p:cNvPr id="452" name="Google Shape;452;g10a61c4ced7_0_99"/>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10a61c4ced7_0_99"/>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4"/>
          <p:cNvSpPr txBox="1"/>
          <p:nvPr>
            <p:ph type="title"/>
          </p:nvPr>
        </p:nvSpPr>
        <p:spPr>
          <a:xfrm>
            <a:off x="857000" y="-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b="1" lang="en-US">
                <a:solidFill>
                  <a:schemeClr val="dk1"/>
                </a:solidFill>
              </a:rPr>
              <a:t>Model Retuning</a:t>
            </a:r>
            <a:endParaRPr>
              <a:solidFill>
                <a:schemeClr val="dk1"/>
              </a:solidFill>
              <a:latin typeface="Calibri"/>
              <a:ea typeface="Calibri"/>
              <a:cs typeface="Calibri"/>
              <a:sym typeface="Calibri"/>
            </a:endParaRPr>
          </a:p>
        </p:txBody>
      </p:sp>
      <p:graphicFrame>
        <p:nvGraphicFramePr>
          <p:cNvPr id="459" name="Google Shape;459;p34"/>
          <p:cNvGraphicFramePr/>
          <p:nvPr/>
        </p:nvGraphicFramePr>
        <p:xfrm>
          <a:off x="875764" y="1392703"/>
          <a:ext cx="3000000" cy="3000000"/>
        </p:xfrm>
        <a:graphic>
          <a:graphicData uri="http://schemas.openxmlformats.org/drawingml/2006/table">
            <a:tbl>
              <a:tblPr bandRow="1" firstRow="1">
                <a:noFill/>
                <a:tableStyleId>{8CEEC023-9C84-477B-929A-C9393DFB1F42}</a:tableStyleId>
              </a:tblPr>
              <a:tblGrid>
                <a:gridCol w="885875"/>
                <a:gridCol w="2006875"/>
                <a:gridCol w="1896325"/>
                <a:gridCol w="1896325"/>
                <a:gridCol w="1896325"/>
                <a:gridCol w="1896325"/>
              </a:tblGrid>
              <a:tr h="10566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S. 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Model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F1-Score(I) (Validation)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F1-Score(F) </a:t>
                      </a:r>
                      <a:endParaRPr sz="1400" u="none" cap="none" strike="noStrike"/>
                    </a:p>
                    <a:p>
                      <a:pPr indent="0" lvl="0" marL="0" marR="0" rtl="0" algn="l">
                        <a:lnSpc>
                          <a:spcPct val="100000"/>
                        </a:lnSpc>
                        <a:spcBef>
                          <a:spcPts val="0"/>
                        </a:spcBef>
                        <a:spcAft>
                          <a:spcPts val="0"/>
                        </a:spcAft>
                        <a:buClr>
                          <a:srgbClr val="000000"/>
                        </a:buClr>
                        <a:buSzPts val="2200"/>
                        <a:buFont typeface="Arial"/>
                        <a:buNone/>
                      </a:pPr>
                      <a:r>
                        <a:rPr lang="en-US" sz="2200" u="none" cap="none" strike="noStrike"/>
                        <a:t>(Validation)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F1-Score(I) </a:t>
                      </a:r>
                      <a:endParaRPr sz="1400" u="none" cap="none" strike="noStrike"/>
                    </a:p>
                    <a:p>
                      <a:pPr indent="0" lvl="0" marL="0" marR="0" rtl="0" algn="l">
                        <a:lnSpc>
                          <a:spcPct val="100000"/>
                        </a:lnSpc>
                        <a:spcBef>
                          <a:spcPts val="0"/>
                        </a:spcBef>
                        <a:spcAft>
                          <a:spcPts val="0"/>
                        </a:spcAft>
                        <a:buClr>
                          <a:srgbClr val="000000"/>
                        </a:buClr>
                        <a:buSzPts val="2200"/>
                        <a:buFont typeface="Arial"/>
                        <a:buNone/>
                      </a:pPr>
                      <a:r>
                        <a:rPr lang="en-US" sz="2200" u="none" cap="none" strike="noStrike"/>
                        <a:t>(Test)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F1-Score(I) </a:t>
                      </a:r>
                      <a:endParaRPr sz="1400" u="none" cap="none" strike="noStrike"/>
                    </a:p>
                    <a:p>
                      <a:pPr indent="0" lvl="0" marL="0" marR="0" rtl="0" algn="l">
                        <a:lnSpc>
                          <a:spcPct val="100000"/>
                        </a:lnSpc>
                        <a:spcBef>
                          <a:spcPts val="0"/>
                        </a:spcBef>
                        <a:spcAft>
                          <a:spcPts val="0"/>
                        </a:spcAft>
                        <a:buClr>
                          <a:srgbClr val="000000"/>
                        </a:buClr>
                        <a:buSzPts val="2200"/>
                        <a:buFont typeface="Arial"/>
                        <a:buNone/>
                      </a:pPr>
                      <a:r>
                        <a:rPr lang="en-US" sz="2200" u="none" cap="none" strike="noStrike"/>
                        <a:t>(Test)</a:t>
                      </a:r>
                      <a:endParaRPr sz="1400" u="none" cap="none" strike="noStrike"/>
                    </a:p>
                    <a:p>
                      <a:pPr indent="0" lvl="0" marL="0" marR="0" rtl="0" algn="l">
                        <a:lnSpc>
                          <a:spcPct val="100000"/>
                        </a:lnSpc>
                        <a:spcBef>
                          <a:spcPts val="0"/>
                        </a:spcBef>
                        <a:spcAft>
                          <a:spcPts val="0"/>
                        </a:spcAft>
                        <a:buClr>
                          <a:srgbClr val="000000"/>
                        </a:buClr>
                        <a:buSzPts val="2200"/>
                        <a:buFont typeface="Arial"/>
                        <a:buNone/>
                      </a:pPr>
                      <a:r>
                        <a:t/>
                      </a:r>
                      <a:endParaRPr sz="2200" u="none" cap="none" strike="noStrike"/>
                    </a:p>
                  </a:txBody>
                  <a:tcPr marT="45725" marB="45725" marR="91450" marL="91450"/>
                </a:tc>
              </a:tr>
              <a:tr h="6065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XgBoost</a:t>
                      </a:r>
                      <a:endParaRPr sz="2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b="0" lang="en-US" sz="2200" u="none" cap="none" strike="noStrike">
                          <a:solidFill>
                            <a:schemeClr val="dk1"/>
                          </a:solidFill>
                        </a:rPr>
                        <a:t>64.</a:t>
                      </a:r>
                      <a:r>
                        <a:rPr lang="en-US" sz="2200"/>
                        <a:t>51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b="0" lang="en-US" sz="2200" u="none" cap="none" strike="noStrike">
                          <a:solidFill>
                            <a:schemeClr val="dk1"/>
                          </a:solidFill>
                        </a:rPr>
                        <a:t>64.</a:t>
                      </a:r>
                      <a:r>
                        <a:rPr lang="en-US" sz="2200"/>
                        <a:t>68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b="0" lang="en-US" sz="2200" u="none" cap="none" strike="noStrike">
                          <a:solidFill>
                            <a:schemeClr val="dk1"/>
                          </a:solidFill>
                        </a:rPr>
                        <a:t>61.03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b="0" lang="en-US" sz="2200" u="none" cap="none" strike="noStrike">
                          <a:solidFill>
                            <a:schemeClr val="dk1"/>
                          </a:solidFill>
                        </a:rPr>
                        <a:t>62.44</a:t>
                      </a:r>
                      <a:endParaRPr sz="1400" u="none" cap="none" strike="noStrike"/>
                    </a:p>
                  </a:txBody>
                  <a:tcPr marT="45725" marB="45725" marR="91450" marL="91450"/>
                </a:tc>
              </a:tr>
            </a:tbl>
          </a:graphicData>
        </a:graphic>
      </p:graphicFrame>
      <p:sp>
        <p:nvSpPr>
          <p:cNvPr id="460" name="Google Shape;460;p34"/>
          <p:cNvSpPr/>
          <p:nvPr/>
        </p:nvSpPr>
        <p:spPr>
          <a:xfrm>
            <a:off x="4679749" y="2579775"/>
            <a:ext cx="1012873" cy="281354"/>
          </a:xfrm>
          <a:prstGeom prst="rightArrow">
            <a:avLst>
              <a:gd fmla="val 50000" name="adj1"/>
              <a:gd fmla="val 50000" name="adj2"/>
            </a:avLst>
          </a:prstGeom>
          <a:solidFill>
            <a:srgbClr val="92D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1" name="Google Shape;461;p34"/>
          <p:cNvSpPr/>
          <p:nvPr/>
        </p:nvSpPr>
        <p:spPr>
          <a:xfrm>
            <a:off x="8483735" y="2603958"/>
            <a:ext cx="1012873" cy="281354"/>
          </a:xfrm>
          <a:prstGeom prst="rightArrow">
            <a:avLst>
              <a:gd fmla="val 50000" name="adj1"/>
              <a:gd fmla="val 50000" name="adj2"/>
            </a:avLst>
          </a:prstGeom>
          <a:solidFill>
            <a:srgbClr val="92D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2" name="Google Shape;462;p34"/>
          <p:cNvSpPr/>
          <p:nvPr/>
        </p:nvSpPr>
        <p:spPr>
          <a:xfrm>
            <a:off x="805521" y="1068626"/>
            <a:ext cx="10548279"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10a61c4ced7_0_106"/>
          <p:cNvSpPr txBox="1"/>
          <p:nvPr/>
        </p:nvSpPr>
        <p:spPr>
          <a:xfrm>
            <a:off x="362700" y="1301025"/>
            <a:ext cx="11466600" cy="545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Quality Checks performed/Error found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Exploratory Data Analysis &amp; Pre-Processing</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Key observations/Plots/ Trends</a:t>
            </a:r>
            <a:endParaRPr sz="33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Encoding categorical features</a:t>
            </a:r>
            <a:endParaRPr sz="3200">
              <a:solidFill>
                <a:schemeClr val="dk2"/>
              </a:solidFill>
            </a:endParaRPr>
          </a:p>
          <a:p>
            <a:pPr indent="-438150" lvl="0" marL="457200" rtl="0" algn="l">
              <a:lnSpc>
                <a:spcPct val="115000"/>
              </a:lnSpc>
              <a:spcBef>
                <a:spcPts val="0"/>
              </a:spcBef>
              <a:spcAft>
                <a:spcPts val="0"/>
              </a:spcAft>
              <a:buClr>
                <a:schemeClr val="dk2"/>
              </a:buClr>
              <a:buSzPts val="3300"/>
              <a:buChar char="●"/>
            </a:pPr>
            <a:r>
              <a:rPr lang="en-US" sz="3300">
                <a:solidFill>
                  <a:schemeClr val="dk2"/>
                </a:solidFill>
              </a:rPr>
              <a:t>Conversion of dataset into train and validation</a:t>
            </a:r>
            <a:endParaRPr sz="33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Model Selection &amp; Model fitting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Feature Engineering</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Retuning</a:t>
            </a:r>
            <a:endParaRPr sz="3200">
              <a:solidFill>
                <a:schemeClr val="dk2"/>
              </a:solidFill>
            </a:endParaRPr>
          </a:p>
          <a:p>
            <a:pPr indent="-431800" lvl="0" marL="457200" rtl="0" algn="l">
              <a:lnSpc>
                <a:spcPct val="115000"/>
              </a:lnSpc>
              <a:spcBef>
                <a:spcPts val="0"/>
              </a:spcBef>
              <a:spcAft>
                <a:spcPts val="0"/>
              </a:spcAft>
              <a:buClr>
                <a:schemeClr val="dk1"/>
              </a:buClr>
              <a:buSzPts val="3200"/>
              <a:buChar char="●"/>
            </a:pPr>
            <a:r>
              <a:rPr b="1" lang="en-US" sz="3200">
                <a:solidFill>
                  <a:schemeClr val="dk1"/>
                </a:solidFill>
              </a:rPr>
              <a:t>Results &amp; Conclusion</a:t>
            </a:r>
            <a:endParaRPr b="1">
              <a:solidFill>
                <a:schemeClr val="dk1"/>
              </a:solidFill>
            </a:endParaRPr>
          </a:p>
        </p:txBody>
      </p:sp>
      <p:sp>
        <p:nvSpPr>
          <p:cNvPr id="469" name="Google Shape;469;g10a61c4ced7_0_106"/>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10a61c4ced7_0_106"/>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lang="en-US">
                <a:solidFill>
                  <a:schemeClr val="dk1"/>
                </a:solidFill>
              </a:rPr>
              <a:t>Results &amp; </a:t>
            </a:r>
            <a:r>
              <a:rPr b="1" lang="en-US">
                <a:solidFill>
                  <a:schemeClr val="dk1"/>
                </a:solidFill>
              </a:rPr>
              <a:t>Conclusion</a:t>
            </a:r>
            <a:endParaRPr>
              <a:solidFill>
                <a:schemeClr val="dk1"/>
              </a:solidFill>
            </a:endParaRPr>
          </a:p>
        </p:txBody>
      </p:sp>
      <p:sp>
        <p:nvSpPr>
          <p:cNvPr id="476" name="Google Shape;476;p41"/>
          <p:cNvSpPr txBox="1"/>
          <p:nvPr>
            <p:ph idx="1" type="body"/>
          </p:nvPr>
        </p:nvSpPr>
        <p:spPr>
          <a:xfrm>
            <a:off x="838200" y="1461362"/>
            <a:ext cx="10515600" cy="48552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1" lang="en-US" sz="2200"/>
              <a:t>Most significant variables:</a:t>
            </a:r>
            <a:r>
              <a:rPr lang="en-US" sz="2200"/>
              <a:t> “time_in_shelter_days”, “intake_day”, “intake_number”,</a:t>
            </a:r>
            <a:endParaRPr/>
          </a:p>
          <a:p>
            <a:pPr indent="0" lvl="0" marL="0" rtl="0" algn="l">
              <a:lnSpc>
                <a:spcPct val="90000"/>
              </a:lnSpc>
              <a:spcBef>
                <a:spcPts val="1000"/>
              </a:spcBef>
              <a:spcAft>
                <a:spcPts val="0"/>
              </a:spcAft>
              <a:buClr>
                <a:schemeClr val="dk1"/>
              </a:buClr>
              <a:buSzPts val="2200"/>
              <a:buNone/>
            </a:pPr>
            <a:r>
              <a:rPr lang="en-US" sz="2200"/>
              <a:t>   “age_upon_intake_days”,  ”age_upon_outcome_days” .</a:t>
            </a:r>
            <a:endParaRPr/>
          </a:p>
          <a:p>
            <a:pPr indent="-228600" lvl="0" marL="228600" rtl="0" algn="l">
              <a:lnSpc>
                <a:spcPct val="90000"/>
              </a:lnSpc>
              <a:spcBef>
                <a:spcPts val="1000"/>
              </a:spcBef>
              <a:spcAft>
                <a:spcPts val="0"/>
              </a:spcAft>
              <a:buClr>
                <a:schemeClr val="dk1"/>
              </a:buClr>
              <a:buSzPts val="2200"/>
              <a:buChar char="•"/>
            </a:pPr>
            <a:r>
              <a:rPr b="1" lang="en-US" sz="2200"/>
              <a:t>Evaluation: </a:t>
            </a:r>
            <a:r>
              <a:rPr lang="en-US" sz="2200"/>
              <a:t>F1-score of 64.68 on the validation set and 62.44 on the test set which is a decent score.</a:t>
            </a:r>
            <a:endParaRPr b="1" sz="2200"/>
          </a:p>
          <a:p>
            <a:pPr indent="-228600" lvl="0" marL="228600" rtl="0" algn="l">
              <a:lnSpc>
                <a:spcPct val="90000"/>
              </a:lnSpc>
              <a:spcBef>
                <a:spcPts val="1000"/>
              </a:spcBef>
              <a:spcAft>
                <a:spcPts val="0"/>
              </a:spcAft>
              <a:buClr>
                <a:schemeClr val="dk1"/>
              </a:buClr>
              <a:buSzPts val="2200"/>
              <a:buChar char="•"/>
            </a:pPr>
            <a:r>
              <a:rPr b="1" lang="en-US" sz="2200"/>
              <a:t>Cross Validation accuracy table:</a:t>
            </a:r>
            <a:endParaRPr/>
          </a:p>
          <a:p>
            <a:pPr indent="0" lvl="0" marL="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b="1" sz="2200"/>
          </a:p>
          <a:p>
            <a:pPr indent="-88900" lvl="0" marL="228600" rtl="0" algn="l">
              <a:lnSpc>
                <a:spcPct val="90000"/>
              </a:lnSpc>
              <a:spcBef>
                <a:spcPts val="1000"/>
              </a:spcBef>
              <a:spcAft>
                <a:spcPts val="0"/>
              </a:spcAft>
              <a:buClr>
                <a:schemeClr val="dk1"/>
              </a:buClr>
              <a:buSzPts val="2200"/>
              <a:buNone/>
            </a:pPr>
            <a:r>
              <a:t/>
            </a:r>
            <a:endParaRPr b="1" sz="2200"/>
          </a:p>
          <a:p>
            <a:pPr indent="-88900" lvl="0" marL="228600" rtl="0" algn="l">
              <a:lnSpc>
                <a:spcPct val="90000"/>
              </a:lnSpc>
              <a:spcBef>
                <a:spcPts val="1000"/>
              </a:spcBef>
              <a:spcAft>
                <a:spcPts val="0"/>
              </a:spcAft>
              <a:buClr>
                <a:schemeClr val="dk1"/>
              </a:buClr>
              <a:buSzPts val="2200"/>
              <a:buNone/>
            </a:pPr>
            <a:r>
              <a:t/>
            </a:r>
            <a:endParaRPr b="1" sz="2200"/>
          </a:p>
          <a:p>
            <a:pPr indent="-88900" lvl="0" marL="228600" rtl="0" algn="l">
              <a:lnSpc>
                <a:spcPct val="90000"/>
              </a:lnSpc>
              <a:spcBef>
                <a:spcPts val="1000"/>
              </a:spcBef>
              <a:spcAft>
                <a:spcPts val="0"/>
              </a:spcAft>
              <a:buClr>
                <a:schemeClr val="dk1"/>
              </a:buClr>
              <a:buSzPts val="2200"/>
              <a:buNone/>
            </a:pPr>
            <a:r>
              <a:t/>
            </a:r>
            <a:endParaRPr b="1" sz="2200"/>
          </a:p>
          <a:p>
            <a:pPr indent="0" lvl="0" marL="0" rtl="0" algn="l">
              <a:lnSpc>
                <a:spcPct val="90000"/>
              </a:lnSpc>
              <a:spcBef>
                <a:spcPts val="1000"/>
              </a:spcBef>
              <a:spcAft>
                <a:spcPts val="0"/>
              </a:spcAft>
              <a:buClr>
                <a:schemeClr val="dk1"/>
              </a:buClr>
              <a:buSzPts val="2200"/>
              <a:buNone/>
            </a:pPr>
            <a:r>
              <a:t/>
            </a:r>
            <a:endParaRPr sz="2200"/>
          </a:p>
        </p:txBody>
      </p:sp>
      <p:graphicFrame>
        <p:nvGraphicFramePr>
          <p:cNvPr id="477" name="Google Shape;477;p41"/>
          <p:cNvGraphicFramePr/>
          <p:nvPr/>
        </p:nvGraphicFramePr>
        <p:xfrm>
          <a:off x="1161144" y="3587931"/>
          <a:ext cx="3000000" cy="3000000"/>
        </p:xfrm>
        <a:graphic>
          <a:graphicData uri="http://schemas.openxmlformats.org/drawingml/2006/table">
            <a:tbl>
              <a:tblPr bandRow="1" firstRow="1">
                <a:noFill/>
                <a:tableStyleId>{8CEEC023-9C84-477B-929A-C9393DFB1F42}</a:tableStyleId>
              </a:tblPr>
              <a:tblGrid>
                <a:gridCol w="1422400"/>
                <a:gridCol w="1335325"/>
                <a:gridCol w="1509475"/>
              </a:tblGrid>
              <a:tr h="5312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Validation 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F1-Micro</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(mean)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Std Deviation</a:t>
                      </a:r>
                      <a:endParaRPr sz="1400" u="none" cap="none" strike="noStrike"/>
                    </a:p>
                  </a:txBody>
                  <a:tcPr marT="45725" marB="45725" marR="91450" marL="91450"/>
                </a:tc>
              </a:tr>
              <a:tr h="5312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5</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0.648</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+/- 0.01</a:t>
                      </a:r>
                      <a:endParaRPr sz="1400" u="none" cap="none" strike="noStrike"/>
                    </a:p>
                  </a:txBody>
                  <a:tcPr marT="45725" marB="45725" marR="91450" marL="91450"/>
                </a:tc>
              </a:tr>
              <a:tr h="5312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10</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0.647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500"/>
                        <a:buFont typeface="Calibri"/>
                        <a:buNone/>
                      </a:pPr>
                      <a:r>
                        <a:rPr lang="en-US" sz="1500" u="none" cap="none" strike="noStrike"/>
                        <a:t>+/- 0.01</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r>
              <a:tr h="5312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15</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0.645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500"/>
                        <a:buFont typeface="Calibri"/>
                        <a:buNone/>
                      </a:pPr>
                      <a:r>
                        <a:rPr lang="en-US" sz="1500" u="none" cap="none" strike="noStrike"/>
                        <a:t>+/- 0.01</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r>
              <a:tr h="5312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0.644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500"/>
                        <a:buFont typeface="Calibri"/>
                        <a:buNone/>
                      </a:pPr>
                      <a:r>
                        <a:rPr lang="en-US" sz="1500" u="none" cap="none" strike="noStrike"/>
                        <a:t>+/- 0.01</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r>
            </a:tbl>
          </a:graphicData>
        </a:graphic>
      </p:graphicFrame>
      <p:sp>
        <p:nvSpPr>
          <p:cNvPr id="478" name="Google Shape;478;p41"/>
          <p:cNvSpPr txBox="1"/>
          <p:nvPr/>
        </p:nvSpPr>
        <p:spPr>
          <a:xfrm>
            <a:off x="5907313" y="4727992"/>
            <a:ext cx="587828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Error: </a:t>
            </a:r>
            <a:r>
              <a:rPr b="0" i="0" lang="en-US" sz="2200" u="none" cap="none" strike="noStrike">
                <a:solidFill>
                  <a:schemeClr val="dk1"/>
                </a:solidFill>
                <a:latin typeface="Calibri"/>
                <a:ea typeface="Calibri"/>
                <a:cs typeface="Calibri"/>
                <a:sym typeface="Calibri"/>
              </a:rPr>
              <a:t>Expected error = 0.35(Approx) +/- 0.01</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79" name="Google Shape;479;p41"/>
          <p:cNvPicPr preferRelativeResize="0"/>
          <p:nvPr/>
        </p:nvPicPr>
        <p:blipFill rotWithShape="1">
          <a:blip r:embed="rId3">
            <a:alphaModFix/>
          </a:blip>
          <a:srcRect b="0" l="0" r="0" t="0"/>
          <a:stretch/>
        </p:blipFill>
        <p:spPr>
          <a:xfrm>
            <a:off x="8005876" y="3864813"/>
            <a:ext cx="770392" cy="888347"/>
          </a:xfrm>
          <a:prstGeom prst="rect">
            <a:avLst/>
          </a:prstGeom>
          <a:noFill/>
          <a:ln>
            <a:noFill/>
          </a:ln>
        </p:spPr>
      </p:pic>
      <p:sp>
        <p:nvSpPr>
          <p:cNvPr id="480" name="Google Shape;480;p41"/>
          <p:cNvSpPr/>
          <p:nvPr/>
        </p:nvSpPr>
        <p:spPr>
          <a:xfrm>
            <a:off x="5907314" y="3789606"/>
            <a:ext cx="5297714" cy="151972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1" name="Google Shape;481;p41"/>
          <p:cNvSpPr/>
          <p:nvPr/>
        </p:nvSpPr>
        <p:spPr>
          <a:xfrm>
            <a:off x="805521" y="1227217"/>
            <a:ext cx="10548279"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2"/>
          <p:cNvSpPr txBox="1"/>
          <p:nvPr/>
        </p:nvSpPr>
        <p:spPr>
          <a:xfrm>
            <a:off x="1386900" y="2721000"/>
            <a:ext cx="9418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0">
                <a:solidFill>
                  <a:schemeClr val="dk1"/>
                </a:solidFill>
                <a:latin typeface="Impact"/>
                <a:ea typeface="Impact"/>
                <a:cs typeface="Impact"/>
                <a:sym typeface="Impact"/>
              </a:rPr>
              <a:t>THANK YOU</a:t>
            </a:r>
            <a:endParaRPr sz="8000">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Database" id="114" name="Google Shape;114;p4"/>
          <p:cNvPicPr preferRelativeResize="0"/>
          <p:nvPr/>
        </p:nvPicPr>
        <p:blipFill rotWithShape="1">
          <a:blip r:embed="rId3">
            <a:alphaModFix/>
          </a:blip>
          <a:srcRect b="0" l="0" r="0" t="0"/>
          <a:stretch/>
        </p:blipFill>
        <p:spPr>
          <a:xfrm>
            <a:off x="226331" y="1524216"/>
            <a:ext cx="1227969" cy="1227969"/>
          </a:xfrm>
          <a:prstGeom prst="rect">
            <a:avLst/>
          </a:prstGeom>
          <a:noFill/>
          <a:ln>
            <a:noFill/>
          </a:ln>
        </p:spPr>
      </p:pic>
      <p:grpSp>
        <p:nvGrpSpPr>
          <p:cNvPr id="115" name="Google Shape;115;p4"/>
          <p:cNvGrpSpPr/>
          <p:nvPr/>
        </p:nvGrpSpPr>
        <p:grpSpPr>
          <a:xfrm>
            <a:off x="278734" y="1451646"/>
            <a:ext cx="11295440" cy="4702186"/>
            <a:chOff x="278734" y="1350048"/>
            <a:chExt cx="11295440" cy="4702186"/>
          </a:xfrm>
        </p:grpSpPr>
        <p:sp>
          <p:nvSpPr>
            <p:cNvPr id="116" name="Google Shape;116;p4"/>
            <p:cNvSpPr/>
            <p:nvPr/>
          </p:nvSpPr>
          <p:spPr>
            <a:xfrm>
              <a:off x="9642918" y="1350048"/>
              <a:ext cx="1643517" cy="1697955"/>
            </a:xfrm>
            <a:prstGeom prst="roundRect">
              <a:avLst>
                <a:gd fmla="val 16667" name="adj"/>
              </a:avLst>
            </a:prstGeom>
            <a:solidFill>
              <a:srgbClr val="FFF2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17" name="Google Shape;117;p4"/>
            <p:cNvSpPr/>
            <p:nvPr/>
          </p:nvSpPr>
          <p:spPr>
            <a:xfrm>
              <a:off x="1756229" y="1536108"/>
              <a:ext cx="7431378" cy="1227969"/>
            </a:xfrm>
            <a:prstGeom prst="roundRect">
              <a:avLst>
                <a:gd fmla="val 16667" name="adj"/>
              </a:avLst>
            </a:prstGeom>
            <a:solidFill>
              <a:srgbClr val="F7CA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18" name="Google Shape;118;p4"/>
            <p:cNvSpPr/>
            <p:nvPr/>
          </p:nvSpPr>
          <p:spPr>
            <a:xfrm>
              <a:off x="1372366" y="2002328"/>
              <a:ext cx="420624"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19" name="Google Shape;119;p4"/>
            <p:cNvSpPr/>
            <p:nvPr/>
          </p:nvSpPr>
          <p:spPr>
            <a:xfrm>
              <a:off x="1907117" y="1852550"/>
              <a:ext cx="1335465"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Data Exploration</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3291236" y="2013088"/>
              <a:ext cx="420624"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21" name="Google Shape;121;p4"/>
            <p:cNvSpPr/>
            <p:nvPr/>
          </p:nvSpPr>
          <p:spPr>
            <a:xfrm>
              <a:off x="3750582" y="1852550"/>
              <a:ext cx="1542780"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Data Pre-processing</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5351959" y="2013088"/>
              <a:ext cx="419835"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23" name="Google Shape;123;p4"/>
            <p:cNvSpPr/>
            <p:nvPr/>
          </p:nvSpPr>
          <p:spPr>
            <a:xfrm>
              <a:off x="5801362" y="1852550"/>
              <a:ext cx="1335465"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Feature Engineering</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7205932" y="2013088"/>
              <a:ext cx="420624"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25" name="Google Shape;125;p4"/>
            <p:cNvSpPr/>
            <p:nvPr/>
          </p:nvSpPr>
          <p:spPr>
            <a:xfrm>
              <a:off x="7783037" y="1852550"/>
              <a:ext cx="1335465"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Feature Selection</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9187607" y="1985800"/>
              <a:ext cx="420624"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27" name="Google Shape;127;p4"/>
            <p:cNvSpPr/>
            <p:nvPr/>
          </p:nvSpPr>
          <p:spPr>
            <a:xfrm>
              <a:off x="9764712" y="1490555"/>
              <a:ext cx="1335465"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Train Data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9764712" y="2191016"/>
              <a:ext cx="1335465"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Test Data</a:t>
              </a:r>
              <a:endParaRPr b="0" i="0" sz="1400" u="none" cap="none" strike="noStrike">
                <a:solidFill>
                  <a:srgbClr val="000000"/>
                </a:solidFill>
                <a:latin typeface="Arial"/>
                <a:ea typeface="Arial"/>
                <a:cs typeface="Arial"/>
                <a:sym typeface="Arial"/>
              </a:endParaRPr>
            </a:p>
          </p:txBody>
        </p:sp>
        <p:pic>
          <p:nvPicPr>
            <p:cNvPr descr="Related image" id="129" name="Google Shape;129;p4"/>
            <p:cNvPicPr preferRelativeResize="0"/>
            <p:nvPr/>
          </p:nvPicPr>
          <p:blipFill rotWithShape="1">
            <a:blip r:embed="rId4">
              <a:alphaModFix/>
            </a:blip>
            <a:srcRect b="0" l="0" r="0" t="0"/>
            <a:stretch/>
          </p:blipFill>
          <p:spPr>
            <a:xfrm>
              <a:off x="2391006" y="3454538"/>
              <a:ext cx="1867354" cy="1867354"/>
            </a:xfrm>
            <a:prstGeom prst="round2DiagRect">
              <a:avLst>
                <a:gd fmla="val 16667" name="adj1"/>
                <a:gd fmla="val 0" name="adj2"/>
              </a:avLst>
            </a:prstGeom>
            <a:noFill/>
            <a:ln cap="sq" cmpd="sng" w="88900">
              <a:solidFill>
                <a:srgbClr val="ACB8CA"/>
              </a:solidFill>
              <a:prstDash val="solid"/>
              <a:miter lim="800000"/>
              <a:headEnd len="sm" w="sm" type="none"/>
              <a:tailEnd len="sm" w="sm" type="none"/>
            </a:ln>
            <a:effectLst>
              <a:outerShdw blurRad="254000" rotWithShape="0" algn="tl">
                <a:srgbClr val="000000">
                  <a:alpha val="42352"/>
                </a:srgbClr>
              </a:outerShdw>
            </a:effectLst>
          </p:spPr>
        </p:pic>
        <p:sp>
          <p:nvSpPr>
            <p:cNvPr id="130" name="Google Shape;130;p4"/>
            <p:cNvSpPr/>
            <p:nvPr/>
          </p:nvSpPr>
          <p:spPr>
            <a:xfrm>
              <a:off x="278734" y="4075277"/>
              <a:ext cx="1335465"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Train Data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1728484" y="4264843"/>
              <a:ext cx="419835"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32" name="Google Shape;132;p4"/>
            <p:cNvSpPr/>
            <p:nvPr/>
          </p:nvSpPr>
          <p:spPr>
            <a:xfrm>
              <a:off x="4975430" y="3774230"/>
              <a:ext cx="1523968" cy="1227969"/>
            </a:xfrm>
            <a:prstGeom prst="plaque">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Test Model</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4419759" y="4235815"/>
              <a:ext cx="420624"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34" name="Google Shape;134;p4"/>
            <p:cNvSpPr/>
            <p:nvPr/>
          </p:nvSpPr>
          <p:spPr>
            <a:xfrm>
              <a:off x="6538590" y="4235815"/>
              <a:ext cx="420624"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35" name="Google Shape;135;p4"/>
            <p:cNvSpPr/>
            <p:nvPr/>
          </p:nvSpPr>
          <p:spPr>
            <a:xfrm>
              <a:off x="7008429" y="4075277"/>
              <a:ext cx="1335465"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Model Evaluation</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8421741" y="4235815"/>
              <a:ext cx="420624"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37" name="Google Shape;137;p4"/>
            <p:cNvSpPr/>
            <p:nvPr/>
          </p:nvSpPr>
          <p:spPr>
            <a:xfrm>
              <a:off x="8842928" y="4075277"/>
              <a:ext cx="1335465" cy="62587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Model Fine Tuning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10236449" y="4216702"/>
              <a:ext cx="420624"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39" name="Google Shape;139;p4"/>
            <p:cNvSpPr/>
            <p:nvPr/>
          </p:nvSpPr>
          <p:spPr>
            <a:xfrm>
              <a:off x="10659501" y="3827123"/>
              <a:ext cx="914673" cy="108395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Final Model </a:t>
              </a:r>
              <a:endParaRPr b="0" i="0" sz="1400" u="none" cap="none" strike="noStrike">
                <a:solidFill>
                  <a:srgbClr val="000000"/>
                </a:solidFill>
                <a:latin typeface="Arial"/>
                <a:ea typeface="Arial"/>
                <a:cs typeface="Arial"/>
                <a:sym typeface="Arial"/>
              </a:endParaRPr>
            </a:p>
          </p:txBody>
        </p:sp>
        <p:sp>
          <p:nvSpPr>
            <p:cNvPr id="140" name="Google Shape;140;p4"/>
            <p:cNvSpPr txBox="1"/>
            <p:nvPr/>
          </p:nvSpPr>
          <p:spPr>
            <a:xfrm>
              <a:off x="377219" y="2748822"/>
              <a:ext cx="15298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Raw Data</a:t>
              </a:r>
              <a:endParaRPr b="0" i="0" sz="1400" u="none" cap="none" strike="noStrike">
                <a:solidFill>
                  <a:srgbClr val="000000"/>
                </a:solidFill>
                <a:latin typeface="Arial"/>
                <a:ea typeface="Arial"/>
                <a:cs typeface="Arial"/>
                <a:sym typeface="Arial"/>
              </a:endParaRPr>
            </a:p>
          </p:txBody>
        </p:sp>
        <p:sp>
          <p:nvSpPr>
            <p:cNvPr id="141" name="Google Shape;141;p4"/>
            <p:cNvSpPr txBox="1"/>
            <p:nvPr/>
          </p:nvSpPr>
          <p:spPr>
            <a:xfrm>
              <a:off x="2621223" y="3014999"/>
              <a:ext cx="15298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ML Algorithms</a:t>
              </a:r>
              <a:endParaRPr b="0" i="0" sz="1400" u="none" cap="none" strike="noStrike">
                <a:solidFill>
                  <a:srgbClr val="000000"/>
                </a:solidFill>
                <a:latin typeface="Arial"/>
                <a:ea typeface="Arial"/>
                <a:cs typeface="Arial"/>
                <a:sym typeface="Arial"/>
              </a:endParaRPr>
            </a:p>
          </p:txBody>
        </p:sp>
        <p:sp>
          <p:nvSpPr>
            <p:cNvPr id="142" name="Google Shape;142;p4"/>
            <p:cNvSpPr txBox="1"/>
            <p:nvPr/>
          </p:nvSpPr>
          <p:spPr>
            <a:xfrm>
              <a:off x="4300491" y="1503851"/>
              <a:ext cx="32962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Data Preparation for Modelling</a:t>
              </a:r>
              <a:endParaRPr b="0" i="0" sz="1400" u="none" cap="none" strike="noStrike">
                <a:solidFill>
                  <a:srgbClr val="000000"/>
                </a:solidFill>
                <a:latin typeface="Arial"/>
                <a:ea typeface="Arial"/>
                <a:cs typeface="Arial"/>
                <a:sym typeface="Arial"/>
              </a:endParaRPr>
            </a:p>
          </p:txBody>
        </p:sp>
        <p:cxnSp>
          <p:nvCxnSpPr>
            <p:cNvPr id="143" name="Google Shape;143;p4"/>
            <p:cNvCxnSpPr>
              <a:stCxn id="137" idx="2"/>
              <a:endCxn id="129" idx="1"/>
            </p:cNvCxnSpPr>
            <p:nvPr/>
          </p:nvCxnSpPr>
          <p:spPr>
            <a:xfrm rot="5400000">
              <a:off x="6107311" y="1918504"/>
              <a:ext cx="620700" cy="6186000"/>
            </a:xfrm>
            <a:prstGeom prst="curvedConnector3">
              <a:avLst>
                <a:gd fmla="val 157872" name="adj1"/>
              </a:avLst>
            </a:prstGeom>
            <a:noFill/>
            <a:ln cap="rnd" cmpd="sng" w="28575">
              <a:solidFill>
                <a:srgbClr val="00B050"/>
              </a:solidFill>
              <a:prstDash val="dash"/>
              <a:miter lim="800000"/>
              <a:headEnd len="sm" w="sm" type="none"/>
              <a:tailEnd len="med" w="med" type="triangle"/>
            </a:ln>
          </p:spPr>
        </p:cxnSp>
        <p:sp>
          <p:nvSpPr>
            <p:cNvPr id="144" name="Google Shape;144;p4"/>
            <p:cNvSpPr/>
            <p:nvPr/>
          </p:nvSpPr>
          <p:spPr>
            <a:xfrm>
              <a:off x="6366776" y="5667541"/>
              <a:ext cx="420624" cy="384693"/>
            </a:xfrm>
            <a:prstGeom prst="ellipse">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45" name="Google Shape;145;p4"/>
            <p:cNvCxnSpPr>
              <a:stCxn id="128" idx="2"/>
              <a:endCxn id="132" idx="0"/>
            </p:cNvCxnSpPr>
            <p:nvPr/>
          </p:nvCxnSpPr>
          <p:spPr>
            <a:xfrm rot="5400000">
              <a:off x="7606294" y="948043"/>
              <a:ext cx="957300" cy="4695000"/>
            </a:xfrm>
            <a:prstGeom prst="curvedConnector3">
              <a:avLst>
                <a:gd fmla="val 28774" name="adj1"/>
              </a:avLst>
            </a:prstGeom>
            <a:noFill/>
            <a:ln cap="rnd" cmpd="sng" w="28575">
              <a:solidFill>
                <a:srgbClr val="7F6000"/>
              </a:solidFill>
              <a:prstDash val="dash"/>
              <a:miter lim="800000"/>
              <a:headEnd len="sm" w="sm" type="none"/>
              <a:tailEnd len="med" w="med" type="triangle"/>
            </a:ln>
          </p:spPr>
        </p:cxnSp>
      </p:grpSp>
      <p:sp>
        <p:nvSpPr>
          <p:cNvPr id="146" name="Google Shape;146;p4"/>
          <p:cNvSpPr/>
          <p:nvPr/>
        </p:nvSpPr>
        <p:spPr>
          <a:xfrm>
            <a:off x="7684925" y="6281658"/>
            <a:ext cx="196225" cy="148316"/>
          </a:xfrm>
          <a:prstGeom prst="ellipse">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47" name="Google Shape;147;p4"/>
          <p:cNvSpPr txBox="1"/>
          <p:nvPr/>
        </p:nvSpPr>
        <p:spPr>
          <a:xfrm>
            <a:off x="7889353" y="6201927"/>
            <a:ext cx="276772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Adjust the Model Parameters</a:t>
            </a:r>
            <a:endParaRPr b="0" i="0" sz="1400" u="none" cap="none" strike="noStrike">
              <a:solidFill>
                <a:srgbClr val="000000"/>
              </a:solidFill>
              <a:latin typeface="Arial"/>
              <a:ea typeface="Arial"/>
              <a:cs typeface="Arial"/>
              <a:sym typeface="Arial"/>
            </a:endParaRPr>
          </a:p>
        </p:txBody>
      </p:sp>
      <p:sp>
        <p:nvSpPr>
          <p:cNvPr id="148" name="Google Shape;148;p4"/>
          <p:cNvSpPr txBox="1"/>
          <p:nvPr/>
        </p:nvSpPr>
        <p:spPr>
          <a:xfrm>
            <a:off x="582662" y="617538"/>
            <a:ext cx="11898312" cy="6254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800"/>
              <a:buFont typeface="Calibri"/>
              <a:buNone/>
            </a:pPr>
            <a:r>
              <a:rPr b="1" i="0" lang="en-US" sz="4000" u="none" cap="none" strike="noStrike">
                <a:solidFill>
                  <a:schemeClr val="dk1"/>
                </a:solidFill>
                <a:latin typeface="Calibri"/>
                <a:ea typeface="Calibri"/>
                <a:cs typeface="Calibri"/>
                <a:sym typeface="Calibri"/>
              </a:rPr>
              <a:t>OVERVIEW OF THE MODELING PROCESS</a:t>
            </a:r>
            <a:endParaRPr b="1" i="0" sz="4000" u="none" cap="none" strike="noStrike">
              <a:solidFill>
                <a:schemeClr val="dk1"/>
              </a:solidFill>
            </a:endParaRPr>
          </a:p>
        </p:txBody>
      </p:sp>
      <p:sp>
        <p:nvSpPr>
          <p:cNvPr id="149" name="Google Shape;149;p4"/>
          <p:cNvSpPr/>
          <p:nvPr/>
        </p:nvSpPr>
        <p:spPr>
          <a:xfrm>
            <a:off x="510492" y="1202319"/>
            <a:ext cx="11197320" cy="704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a61c4ced7_0_1"/>
          <p:cNvSpPr txBox="1"/>
          <p:nvPr/>
        </p:nvSpPr>
        <p:spPr>
          <a:xfrm>
            <a:off x="362700" y="1301025"/>
            <a:ext cx="11466600" cy="54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1"/>
              </a:buClr>
              <a:buSzPts val="3200"/>
              <a:buChar char="●"/>
            </a:pPr>
            <a:r>
              <a:rPr b="1" lang="en-US" sz="3200">
                <a:solidFill>
                  <a:schemeClr val="dk1"/>
                </a:solidFill>
              </a:rPr>
              <a:t>Quality Checks performed/Error found </a:t>
            </a:r>
            <a:endParaRPr b="1" sz="3200">
              <a:solidFill>
                <a:schemeClr val="dk1"/>
              </a:solidFill>
            </a:endParaRPr>
          </a:p>
          <a:p>
            <a:pPr indent="-431800" lvl="0" marL="457200" rtl="0" algn="l">
              <a:lnSpc>
                <a:spcPct val="115000"/>
              </a:lnSpc>
              <a:spcBef>
                <a:spcPts val="0"/>
              </a:spcBef>
              <a:spcAft>
                <a:spcPts val="0"/>
              </a:spcAft>
              <a:buSzPts val="3200"/>
              <a:buChar char="●"/>
            </a:pPr>
            <a:r>
              <a:rPr lang="en-US" sz="3200"/>
              <a:t>Exploratory Data Analysis &amp; Pre-Processing</a:t>
            </a:r>
            <a:endParaRPr sz="3200"/>
          </a:p>
          <a:p>
            <a:pPr indent="-431800" lvl="0" marL="457200" rtl="0" algn="l">
              <a:lnSpc>
                <a:spcPct val="115000"/>
              </a:lnSpc>
              <a:spcBef>
                <a:spcPts val="0"/>
              </a:spcBef>
              <a:spcAft>
                <a:spcPts val="0"/>
              </a:spcAft>
              <a:buSzPts val="3200"/>
              <a:buChar char="●"/>
            </a:pPr>
            <a:r>
              <a:rPr lang="en-US" sz="3200"/>
              <a:t>Key observations/Plots/ Trends</a:t>
            </a:r>
            <a:endParaRPr sz="3200"/>
          </a:p>
          <a:p>
            <a:pPr indent="-431800" lvl="0" marL="457200" rtl="0" algn="l">
              <a:lnSpc>
                <a:spcPct val="115000"/>
              </a:lnSpc>
              <a:spcBef>
                <a:spcPts val="0"/>
              </a:spcBef>
              <a:spcAft>
                <a:spcPts val="0"/>
              </a:spcAft>
              <a:buSzPts val="3200"/>
              <a:buChar char="●"/>
            </a:pPr>
            <a:r>
              <a:rPr lang="en-US" sz="3200"/>
              <a:t>Encoding categorical features</a:t>
            </a:r>
            <a:endParaRPr sz="3200"/>
          </a:p>
          <a:p>
            <a:pPr indent="-431800" lvl="0" marL="457200" rtl="0" algn="l">
              <a:lnSpc>
                <a:spcPct val="115000"/>
              </a:lnSpc>
              <a:spcBef>
                <a:spcPts val="0"/>
              </a:spcBef>
              <a:spcAft>
                <a:spcPts val="0"/>
              </a:spcAft>
              <a:buSzPts val="3200"/>
              <a:buChar char="●"/>
            </a:pPr>
            <a:r>
              <a:rPr lang="en-US" sz="3200"/>
              <a:t>Conversion of dataset into train and validation</a:t>
            </a:r>
            <a:endParaRPr sz="3200"/>
          </a:p>
          <a:p>
            <a:pPr indent="-431800" lvl="0" marL="457200" rtl="0" algn="l">
              <a:lnSpc>
                <a:spcPct val="115000"/>
              </a:lnSpc>
              <a:spcBef>
                <a:spcPts val="0"/>
              </a:spcBef>
              <a:spcAft>
                <a:spcPts val="0"/>
              </a:spcAft>
              <a:buSzPts val="3200"/>
              <a:buChar char="●"/>
            </a:pPr>
            <a:r>
              <a:rPr lang="en-US" sz="3200"/>
              <a:t>Model Selection &amp; Model fitting </a:t>
            </a:r>
            <a:endParaRPr sz="3200"/>
          </a:p>
          <a:p>
            <a:pPr indent="-431800" lvl="0" marL="457200" rtl="0" algn="l">
              <a:lnSpc>
                <a:spcPct val="115000"/>
              </a:lnSpc>
              <a:spcBef>
                <a:spcPts val="0"/>
              </a:spcBef>
              <a:spcAft>
                <a:spcPts val="0"/>
              </a:spcAft>
              <a:buSzPts val="3200"/>
              <a:buChar char="●"/>
            </a:pPr>
            <a:r>
              <a:rPr lang="en-US" sz="3200"/>
              <a:t>Feature Engineering</a:t>
            </a:r>
            <a:endParaRPr sz="3200"/>
          </a:p>
          <a:p>
            <a:pPr indent="-431800" lvl="0" marL="457200" rtl="0" algn="l">
              <a:lnSpc>
                <a:spcPct val="115000"/>
              </a:lnSpc>
              <a:spcBef>
                <a:spcPts val="0"/>
              </a:spcBef>
              <a:spcAft>
                <a:spcPts val="0"/>
              </a:spcAft>
              <a:buSzPts val="3200"/>
              <a:buChar char="●"/>
            </a:pPr>
            <a:r>
              <a:rPr lang="en-US" sz="3200"/>
              <a:t>Retuning</a:t>
            </a:r>
            <a:endParaRPr sz="3200"/>
          </a:p>
          <a:p>
            <a:pPr indent="-431800" lvl="0" marL="457200" rtl="0" algn="l">
              <a:lnSpc>
                <a:spcPct val="115000"/>
              </a:lnSpc>
              <a:spcBef>
                <a:spcPts val="0"/>
              </a:spcBef>
              <a:spcAft>
                <a:spcPts val="0"/>
              </a:spcAft>
              <a:buSzPts val="3200"/>
              <a:buChar char="●"/>
            </a:pPr>
            <a:r>
              <a:rPr lang="en-US" sz="3200"/>
              <a:t>Results &amp; Conclusion</a:t>
            </a:r>
            <a:endParaRPr/>
          </a:p>
        </p:txBody>
      </p:sp>
      <p:sp>
        <p:nvSpPr>
          <p:cNvPr id="156" name="Google Shape;156;g10a61c4ced7_0_1"/>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0a61c4ced7_0_1"/>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6"/>
          <p:cNvSpPr txBox="1"/>
          <p:nvPr>
            <p:ph type="title"/>
          </p:nvPr>
        </p:nvSpPr>
        <p:spPr>
          <a:xfrm>
            <a:off x="838200" y="718714"/>
            <a:ext cx="10515600" cy="6183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b="1" lang="en-US" sz="2800">
                <a:solidFill>
                  <a:schemeClr val="accent2"/>
                </a:solidFill>
              </a:rPr>
              <a:t>Quality checks performed/Errors</a:t>
            </a:r>
            <a:endParaRPr/>
          </a:p>
        </p:txBody>
      </p:sp>
      <p:sp>
        <p:nvSpPr>
          <p:cNvPr id="163" name="Google Shape;163;p6"/>
          <p:cNvSpPr txBox="1"/>
          <p:nvPr>
            <p:ph idx="1" type="body"/>
          </p:nvPr>
        </p:nvSpPr>
        <p:spPr>
          <a:xfrm>
            <a:off x="838200" y="161734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t>The dependent variable of the training data was found to be unbalanced.</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The dataset contains some missing values in it. The missing features in the data are as follows:</a:t>
            </a:r>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164" name="Google Shape;164;p6"/>
          <p:cNvSpPr/>
          <p:nvPr/>
        </p:nvSpPr>
        <p:spPr>
          <a:xfrm rot="5400000">
            <a:off x="4160654" y="3525039"/>
            <a:ext cx="476534" cy="462257"/>
          </a:xfrm>
          <a:prstGeom prst="triangle">
            <a:avLst>
              <a:gd fmla="val 48589" name="adj"/>
            </a:avLst>
          </a:prstGeom>
          <a:solidFill>
            <a:schemeClr val="accent1">
              <a:alpha val="5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6"/>
          <p:cNvSpPr/>
          <p:nvPr/>
        </p:nvSpPr>
        <p:spPr>
          <a:xfrm>
            <a:off x="4629702" y="3429000"/>
            <a:ext cx="6892882" cy="633678"/>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More than 20% of the data of outcome_datetime variable is missing </a:t>
            </a:r>
            <a:endParaRPr b="0" i="0" sz="1400" u="none" cap="none" strike="noStrike">
              <a:solidFill>
                <a:srgbClr val="000000"/>
              </a:solidFill>
              <a:latin typeface="Arial"/>
              <a:ea typeface="Arial"/>
              <a:cs typeface="Arial"/>
              <a:sym typeface="Arial"/>
            </a:endParaRPr>
          </a:p>
        </p:txBody>
      </p:sp>
      <p:sp>
        <p:nvSpPr>
          <p:cNvPr id="166" name="Google Shape;166;p6"/>
          <p:cNvSpPr/>
          <p:nvPr/>
        </p:nvSpPr>
        <p:spPr>
          <a:xfrm rot="5400000">
            <a:off x="3543331" y="4618897"/>
            <a:ext cx="1703004" cy="454083"/>
          </a:xfrm>
          <a:prstGeom prst="triangle">
            <a:avLst>
              <a:gd fmla="val 48589" name="adj"/>
            </a:avLst>
          </a:prstGeom>
          <a:solidFill>
            <a:schemeClr val="accent1">
              <a:alpha val="5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6"/>
          <p:cNvSpPr/>
          <p:nvPr/>
        </p:nvSpPr>
        <p:spPr>
          <a:xfrm>
            <a:off x="4629702" y="4325793"/>
            <a:ext cx="6892882" cy="1061777"/>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This missing data can be imputed for the analysis purpose.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Note</a:t>
            </a:r>
            <a:r>
              <a:rPr b="0" i="0" lang="en-US" sz="1800" u="none" cap="none" strike="noStrike">
                <a:solidFill>
                  <a:schemeClr val="dk1"/>
                </a:solidFill>
                <a:latin typeface="Arial"/>
                <a:ea typeface="Arial"/>
                <a:cs typeface="Arial"/>
                <a:sym typeface="Arial"/>
              </a:rPr>
              <a:t>: 15% Missing value is taken as threshold</a:t>
            </a:r>
            <a:endParaRPr b="0" i="0" sz="1400" u="none" cap="none" strike="noStrike">
              <a:solidFill>
                <a:srgbClr val="000000"/>
              </a:solidFill>
              <a:latin typeface="Arial"/>
              <a:ea typeface="Arial"/>
              <a:cs typeface="Arial"/>
              <a:sym typeface="Arial"/>
            </a:endParaRPr>
          </a:p>
        </p:txBody>
      </p:sp>
      <p:pic>
        <p:nvPicPr>
          <p:cNvPr id="168" name="Google Shape;168;p6"/>
          <p:cNvPicPr preferRelativeResize="0"/>
          <p:nvPr/>
        </p:nvPicPr>
        <p:blipFill rotWithShape="1">
          <a:blip r:embed="rId3">
            <a:alphaModFix/>
          </a:blip>
          <a:srcRect b="0" l="0" r="0" t="0"/>
          <a:stretch/>
        </p:blipFill>
        <p:spPr>
          <a:xfrm>
            <a:off x="1097027" y="2946392"/>
            <a:ext cx="3003539" cy="3025774"/>
          </a:xfrm>
          <a:prstGeom prst="rect">
            <a:avLst/>
          </a:prstGeom>
          <a:noFill/>
          <a:ln>
            <a:noFill/>
          </a:ln>
        </p:spPr>
      </p:pic>
      <p:sp>
        <p:nvSpPr>
          <p:cNvPr id="169" name="Google Shape;169;p6"/>
          <p:cNvSpPr/>
          <p:nvPr/>
        </p:nvSpPr>
        <p:spPr>
          <a:xfrm>
            <a:off x="838200" y="1319015"/>
            <a:ext cx="11197320" cy="704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0a61c4ced7_0_28"/>
          <p:cNvSpPr txBox="1"/>
          <p:nvPr/>
        </p:nvSpPr>
        <p:spPr>
          <a:xfrm>
            <a:off x="362700" y="1301025"/>
            <a:ext cx="11466600" cy="54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Quality Checks performed/Error found </a:t>
            </a:r>
            <a:endParaRPr sz="3200">
              <a:solidFill>
                <a:schemeClr val="dk2"/>
              </a:solidFill>
            </a:endParaRPr>
          </a:p>
          <a:p>
            <a:pPr indent="-431800" lvl="0" marL="457200" rtl="0" algn="l">
              <a:lnSpc>
                <a:spcPct val="115000"/>
              </a:lnSpc>
              <a:spcBef>
                <a:spcPts val="0"/>
              </a:spcBef>
              <a:spcAft>
                <a:spcPts val="0"/>
              </a:spcAft>
              <a:buClr>
                <a:schemeClr val="dk1"/>
              </a:buClr>
              <a:buSzPts val="3200"/>
              <a:buChar char="●"/>
            </a:pPr>
            <a:r>
              <a:rPr b="1" lang="en-US" sz="3200">
                <a:solidFill>
                  <a:schemeClr val="dk1"/>
                </a:solidFill>
              </a:rPr>
              <a:t>Exploratory Data Analysis &amp; Pre-Processing</a:t>
            </a:r>
            <a:endParaRPr b="1" sz="3200">
              <a:solidFill>
                <a:schemeClr val="dk1"/>
              </a:solidFill>
            </a:endParaRPr>
          </a:p>
          <a:p>
            <a:pPr indent="-431800" lvl="0" marL="457200" rtl="0" algn="l">
              <a:lnSpc>
                <a:spcPct val="115000"/>
              </a:lnSpc>
              <a:spcBef>
                <a:spcPts val="0"/>
              </a:spcBef>
              <a:spcAft>
                <a:spcPts val="0"/>
              </a:spcAft>
              <a:buSzPts val="3200"/>
              <a:buChar char="●"/>
            </a:pPr>
            <a:r>
              <a:rPr lang="en-US" sz="3200"/>
              <a:t>Key observations/Plots/ Trends</a:t>
            </a:r>
            <a:endParaRPr sz="3200"/>
          </a:p>
          <a:p>
            <a:pPr indent="-431800" lvl="0" marL="457200" rtl="0" algn="l">
              <a:lnSpc>
                <a:spcPct val="115000"/>
              </a:lnSpc>
              <a:spcBef>
                <a:spcPts val="0"/>
              </a:spcBef>
              <a:spcAft>
                <a:spcPts val="0"/>
              </a:spcAft>
              <a:buSzPts val="3200"/>
              <a:buChar char="●"/>
            </a:pPr>
            <a:r>
              <a:rPr lang="en-US" sz="3200"/>
              <a:t>Encoding categorical features</a:t>
            </a:r>
            <a:endParaRPr sz="3200"/>
          </a:p>
          <a:p>
            <a:pPr indent="-431800" lvl="0" marL="457200" rtl="0" algn="l">
              <a:lnSpc>
                <a:spcPct val="115000"/>
              </a:lnSpc>
              <a:spcBef>
                <a:spcPts val="0"/>
              </a:spcBef>
              <a:spcAft>
                <a:spcPts val="0"/>
              </a:spcAft>
              <a:buSzPts val="3200"/>
              <a:buChar char="●"/>
            </a:pPr>
            <a:r>
              <a:rPr lang="en-US" sz="3200"/>
              <a:t>Conversion of dataset into train and validation</a:t>
            </a:r>
            <a:endParaRPr sz="3200"/>
          </a:p>
          <a:p>
            <a:pPr indent="-431800" lvl="0" marL="457200" rtl="0" algn="l">
              <a:lnSpc>
                <a:spcPct val="115000"/>
              </a:lnSpc>
              <a:spcBef>
                <a:spcPts val="0"/>
              </a:spcBef>
              <a:spcAft>
                <a:spcPts val="0"/>
              </a:spcAft>
              <a:buSzPts val="3200"/>
              <a:buChar char="●"/>
            </a:pPr>
            <a:r>
              <a:rPr lang="en-US" sz="3200"/>
              <a:t>Model Selection &amp; Model fitting </a:t>
            </a:r>
            <a:endParaRPr sz="3200"/>
          </a:p>
          <a:p>
            <a:pPr indent="-431800" lvl="0" marL="457200" rtl="0" algn="l">
              <a:lnSpc>
                <a:spcPct val="115000"/>
              </a:lnSpc>
              <a:spcBef>
                <a:spcPts val="0"/>
              </a:spcBef>
              <a:spcAft>
                <a:spcPts val="0"/>
              </a:spcAft>
              <a:buSzPts val="3200"/>
              <a:buChar char="●"/>
            </a:pPr>
            <a:r>
              <a:rPr lang="en-US" sz="3200"/>
              <a:t>Feature Engineering</a:t>
            </a:r>
            <a:endParaRPr sz="3200"/>
          </a:p>
          <a:p>
            <a:pPr indent="-431800" lvl="0" marL="457200" rtl="0" algn="l">
              <a:lnSpc>
                <a:spcPct val="115000"/>
              </a:lnSpc>
              <a:spcBef>
                <a:spcPts val="0"/>
              </a:spcBef>
              <a:spcAft>
                <a:spcPts val="0"/>
              </a:spcAft>
              <a:buSzPts val="3200"/>
              <a:buChar char="●"/>
            </a:pPr>
            <a:r>
              <a:rPr lang="en-US" sz="3200"/>
              <a:t>Retuning</a:t>
            </a:r>
            <a:endParaRPr sz="3200"/>
          </a:p>
          <a:p>
            <a:pPr indent="-431800" lvl="0" marL="457200" rtl="0" algn="l">
              <a:lnSpc>
                <a:spcPct val="115000"/>
              </a:lnSpc>
              <a:spcBef>
                <a:spcPts val="0"/>
              </a:spcBef>
              <a:spcAft>
                <a:spcPts val="0"/>
              </a:spcAft>
              <a:buSzPts val="3200"/>
              <a:buChar char="●"/>
            </a:pPr>
            <a:r>
              <a:rPr lang="en-US" sz="3200"/>
              <a:t>Results &amp; Conclusion</a:t>
            </a:r>
            <a:endParaRPr/>
          </a:p>
        </p:txBody>
      </p:sp>
      <p:sp>
        <p:nvSpPr>
          <p:cNvPr id="176" name="Google Shape;176;g10a61c4ced7_0_28"/>
          <p:cNvSpPr/>
          <p:nvPr/>
        </p:nvSpPr>
        <p:spPr>
          <a:xfrm>
            <a:off x="0" y="0"/>
            <a:ext cx="12282600" cy="1301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0a61c4ced7_0_28"/>
          <p:cNvSpPr txBox="1"/>
          <p:nvPr/>
        </p:nvSpPr>
        <p:spPr>
          <a:xfrm>
            <a:off x="362700" y="262950"/>
            <a:ext cx="535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lt1"/>
                </a:solidFill>
                <a:latin typeface="Calibri"/>
                <a:ea typeface="Calibri"/>
                <a:cs typeface="Calibri"/>
                <a:sym typeface="Calibri"/>
              </a:rPr>
              <a:t>AGENDA</a:t>
            </a:r>
            <a:endParaRPr b="1" sz="45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838200" y="746822"/>
            <a:ext cx="10515600" cy="5621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2800"/>
              <a:buFont typeface="Calibri"/>
              <a:buNone/>
            </a:pPr>
            <a:r>
              <a:rPr b="1" lang="en-US" sz="3800">
                <a:solidFill>
                  <a:schemeClr val="dk1"/>
                </a:solidFill>
              </a:rPr>
              <a:t>Exploratory Data Analysis &amp; Pre-Processing</a:t>
            </a:r>
            <a:endParaRPr sz="3800">
              <a:solidFill>
                <a:schemeClr val="dk1"/>
              </a:solidFill>
            </a:endParaRPr>
          </a:p>
        </p:txBody>
      </p:sp>
      <p:sp>
        <p:nvSpPr>
          <p:cNvPr id="183" name="Google Shape;183;p8"/>
          <p:cNvSpPr/>
          <p:nvPr/>
        </p:nvSpPr>
        <p:spPr>
          <a:xfrm>
            <a:off x="927099" y="1288900"/>
            <a:ext cx="10643947"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pic>
        <p:nvPicPr>
          <p:cNvPr id="184" name="Google Shape;184;p8"/>
          <p:cNvPicPr preferRelativeResize="0"/>
          <p:nvPr/>
        </p:nvPicPr>
        <p:blipFill rotWithShape="1">
          <a:blip r:embed="rId3">
            <a:alphaModFix/>
          </a:blip>
          <a:srcRect b="0" l="0" r="0" t="0"/>
          <a:stretch/>
        </p:blipFill>
        <p:spPr>
          <a:xfrm>
            <a:off x="4895425" y="1851075"/>
            <a:ext cx="6924150" cy="4587950"/>
          </a:xfrm>
          <a:prstGeom prst="rect">
            <a:avLst/>
          </a:prstGeom>
          <a:noFill/>
          <a:ln>
            <a:noFill/>
          </a:ln>
        </p:spPr>
      </p:pic>
      <p:sp>
        <p:nvSpPr>
          <p:cNvPr id="185" name="Google Shape;185;p8"/>
          <p:cNvSpPr txBox="1"/>
          <p:nvPr/>
        </p:nvSpPr>
        <p:spPr>
          <a:xfrm>
            <a:off x="927100" y="1851002"/>
            <a:ext cx="3615600" cy="3755700"/>
          </a:xfrm>
          <a:prstGeom prst="rect">
            <a:avLst/>
          </a:prstGeom>
          <a:noFill/>
          <a:ln cap="flat" cmpd="sng" w="9525">
            <a:solidFill>
              <a:srgbClr val="0070C0"/>
            </a:solidFill>
            <a:prstDash val="dash"/>
            <a:round/>
            <a:headEnd len="sm" w="sm" type="none"/>
            <a:tailEnd len="sm" w="sm" type="none"/>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sz="3400">
                <a:solidFill>
                  <a:schemeClr val="dk2"/>
                </a:solidFill>
                <a:latin typeface="Calibri"/>
                <a:ea typeface="Calibri"/>
                <a:cs typeface="Calibri"/>
                <a:sym typeface="Calibri"/>
              </a:rPr>
              <a:t>Modules used:</a:t>
            </a:r>
            <a:endParaRPr sz="3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3400">
              <a:solidFill>
                <a:schemeClr val="dk2"/>
              </a:solidFill>
              <a:latin typeface="Calibri"/>
              <a:ea typeface="Calibri"/>
              <a:cs typeface="Calibri"/>
              <a:sym typeface="Calibri"/>
            </a:endParaRPr>
          </a:p>
          <a:p>
            <a:pPr indent="-444500" lvl="0" marL="457200" marR="0" rtl="0" algn="l">
              <a:lnSpc>
                <a:spcPct val="100000"/>
              </a:lnSpc>
              <a:spcBef>
                <a:spcPts val="0"/>
              </a:spcBef>
              <a:spcAft>
                <a:spcPts val="0"/>
              </a:spcAft>
              <a:buClr>
                <a:schemeClr val="dk2"/>
              </a:buClr>
              <a:buSzPts val="3400"/>
              <a:buFont typeface="Calibri"/>
              <a:buAutoNum type="arabicPeriod"/>
            </a:pPr>
            <a:r>
              <a:rPr lang="en-US" sz="3400">
                <a:solidFill>
                  <a:schemeClr val="dk2"/>
                </a:solidFill>
                <a:latin typeface="Calibri"/>
                <a:ea typeface="Calibri"/>
                <a:cs typeface="Calibri"/>
                <a:sym typeface="Calibri"/>
              </a:rPr>
              <a:t>Numpy</a:t>
            </a:r>
            <a:endParaRPr sz="3400">
              <a:solidFill>
                <a:schemeClr val="dk2"/>
              </a:solidFill>
              <a:latin typeface="Calibri"/>
              <a:ea typeface="Calibri"/>
              <a:cs typeface="Calibri"/>
              <a:sym typeface="Calibri"/>
            </a:endParaRPr>
          </a:p>
          <a:p>
            <a:pPr indent="-444500" lvl="0" marL="457200" marR="0" rtl="0" algn="l">
              <a:lnSpc>
                <a:spcPct val="100000"/>
              </a:lnSpc>
              <a:spcBef>
                <a:spcPts val="0"/>
              </a:spcBef>
              <a:spcAft>
                <a:spcPts val="0"/>
              </a:spcAft>
              <a:buClr>
                <a:schemeClr val="dk2"/>
              </a:buClr>
              <a:buSzPts val="3400"/>
              <a:buFont typeface="Calibri"/>
              <a:buAutoNum type="arabicPeriod"/>
            </a:pPr>
            <a:r>
              <a:rPr lang="en-US" sz="3400">
                <a:solidFill>
                  <a:schemeClr val="dk2"/>
                </a:solidFill>
                <a:latin typeface="Calibri"/>
                <a:ea typeface="Calibri"/>
                <a:cs typeface="Calibri"/>
                <a:sym typeface="Calibri"/>
              </a:rPr>
              <a:t>Pandas</a:t>
            </a:r>
            <a:endParaRPr sz="3400">
              <a:solidFill>
                <a:schemeClr val="dk2"/>
              </a:solidFill>
              <a:latin typeface="Calibri"/>
              <a:ea typeface="Calibri"/>
              <a:cs typeface="Calibri"/>
              <a:sym typeface="Calibri"/>
            </a:endParaRPr>
          </a:p>
          <a:p>
            <a:pPr indent="-444500" lvl="0" marL="457200" marR="0" rtl="0" algn="l">
              <a:lnSpc>
                <a:spcPct val="100000"/>
              </a:lnSpc>
              <a:spcBef>
                <a:spcPts val="0"/>
              </a:spcBef>
              <a:spcAft>
                <a:spcPts val="0"/>
              </a:spcAft>
              <a:buClr>
                <a:schemeClr val="dk2"/>
              </a:buClr>
              <a:buSzPts val="3400"/>
              <a:buFont typeface="Calibri"/>
              <a:buAutoNum type="arabicPeriod"/>
            </a:pPr>
            <a:r>
              <a:rPr lang="en-US" sz="3400">
                <a:solidFill>
                  <a:schemeClr val="dk2"/>
                </a:solidFill>
                <a:latin typeface="Calibri"/>
                <a:ea typeface="Calibri"/>
                <a:cs typeface="Calibri"/>
                <a:sym typeface="Calibri"/>
              </a:rPr>
              <a:t>Matplotlib</a:t>
            </a:r>
            <a:endParaRPr sz="3400">
              <a:solidFill>
                <a:schemeClr val="dk2"/>
              </a:solidFill>
              <a:latin typeface="Calibri"/>
              <a:ea typeface="Calibri"/>
              <a:cs typeface="Calibri"/>
              <a:sym typeface="Calibri"/>
            </a:endParaRPr>
          </a:p>
          <a:p>
            <a:pPr indent="-444500" lvl="0" marL="457200" marR="0" rtl="0" algn="l">
              <a:lnSpc>
                <a:spcPct val="100000"/>
              </a:lnSpc>
              <a:spcBef>
                <a:spcPts val="0"/>
              </a:spcBef>
              <a:spcAft>
                <a:spcPts val="0"/>
              </a:spcAft>
              <a:buClr>
                <a:schemeClr val="dk2"/>
              </a:buClr>
              <a:buSzPts val="3400"/>
              <a:buFont typeface="Calibri"/>
              <a:buAutoNum type="arabicPeriod"/>
            </a:pPr>
            <a:r>
              <a:rPr lang="en-US" sz="3400">
                <a:solidFill>
                  <a:schemeClr val="dk2"/>
                </a:solidFill>
                <a:latin typeface="Calibri"/>
                <a:ea typeface="Calibri"/>
                <a:cs typeface="Calibri"/>
                <a:sym typeface="Calibri"/>
              </a:rPr>
              <a:t>Scikitlearn</a:t>
            </a:r>
            <a:endParaRPr sz="3400">
              <a:solidFill>
                <a:schemeClr val="dk2"/>
              </a:solidFill>
              <a:latin typeface="Calibri"/>
              <a:ea typeface="Calibri"/>
              <a:cs typeface="Calibri"/>
              <a:sym typeface="Calibri"/>
            </a:endParaRPr>
          </a:p>
          <a:p>
            <a:pPr indent="-444500" lvl="0" marL="457200" marR="0" rtl="0" algn="l">
              <a:lnSpc>
                <a:spcPct val="100000"/>
              </a:lnSpc>
              <a:spcBef>
                <a:spcPts val="0"/>
              </a:spcBef>
              <a:spcAft>
                <a:spcPts val="0"/>
              </a:spcAft>
              <a:buClr>
                <a:schemeClr val="dk2"/>
              </a:buClr>
              <a:buSzPts val="3400"/>
              <a:buFont typeface="Calibri"/>
              <a:buAutoNum type="arabicPeriod"/>
            </a:pPr>
            <a:r>
              <a:rPr lang="en-US" sz="3400">
                <a:solidFill>
                  <a:schemeClr val="dk2"/>
                </a:solidFill>
                <a:latin typeface="Calibri"/>
                <a:ea typeface="Calibri"/>
                <a:cs typeface="Calibri"/>
                <a:sym typeface="Calibri"/>
              </a:rPr>
              <a:t>Scipy</a:t>
            </a:r>
            <a:endParaRPr sz="34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9"/>
          <p:cNvPicPr preferRelativeResize="0"/>
          <p:nvPr/>
        </p:nvPicPr>
        <p:blipFill rotWithShape="1">
          <a:blip r:embed="rId3">
            <a:alphaModFix/>
          </a:blip>
          <a:srcRect b="0" l="0" r="0" t="0"/>
          <a:stretch/>
        </p:blipFill>
        <p:spPr>
          <a:xfrm>
            <a:off x="838200" y="1625599"/>
            <a:ext cx="5751286" cy="3536805"/>
          </a:xfrm>
          <a:prstGeom prst="rect">
            <a:avLst/>
          </a:prstGeom>
          <a:noFill/>
          <a:ln>
            <a:noFill/>
          </a:ln>
        </p:spPr>
      </p:pic>
      <p:sp>
        <p:nvSpPr>
          <p:cNvPr id="192" name="Google Shape;192;p9"/>
          <p:cNvSpPr/>
          <p:nvPr/>
        </p:nvSpPr>
        <p:spPr>
          <a:xfrm>
            <a:off x="838201" y="1489003"/>
            <a:ext cx="5910942" cy="387999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3" name="Google Shape;193;p9"/>
          <p:cNvPicPr preferRelativeResize="0"/>
          <p:nvPr/>
        </p:nvPicPr>
        <p:blipFill rotWithShape="1">
          <a:blip r:embed="rId4">
            <a:alphaModFix/>
          </a:blip>
          <a:srcRect b="0" l="0" r="0" t="0"/>
          <a:stretch/>
        </p:blipFill>
        <p:spPr>
          <a:xfrm>
            <a:off x="7220893" y="1489003"/>
            <a:ext cx="4298007" cy="3879994"/>
          </a:xfrm>
          <a:prstGeom prst="rect">
            <a:avLst/>
          </a:prstGeom>
          <a:noFill/>
          <a:ln>
            <a:noFill/>
          </a:ln>
        </p:spPr>
      </p:pic>
      <p:sp>
        <p:nvSpPr>
          <p:cNvPr id="194" name="Google Shape;194;p9"/>
          <p:cNvSpPr/>
          <p:nvPr/>
        </p:nvSpPr>
        <p:spPr>
          <a:xfrm>
            <a:off x="838201" y="5575486"/>
            <a:ext cx="10680700" cy="919401"/>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From the distribution we can infer around 70% of the animals falls under three class namely Adoption, Transfer, Return to Owner as shown above.</a:t>
            </a:r>
            <a:endParaRPr b="0" i="0" sz="1400" u="none" cap="none" strike="noStrike">
              <a:solidFill>
                <a:srgbClr val="000000"/>
              </a:solidFill>
              <a:latin typeface="Arial"/>
              <a:ea typeface="Arial"/>
              <a:cs typeface="Arial"/>
              <a:sym typeface="Arial"/>
            </a:endParaRPr>
          </a:p>
        </p:txBody>
      </p:sp>
      <p:sp>
        <p:nvSpPr>
          <p:cNvPr id="195" name="Google Shape;195;p9"/>
          <p:cNvSpPr/>
          <p:nvPr/>
        </p:nvSpPr>
        <p:spPr>
          <a:xfrm>
            <a:off x="7220893" y="1489003"/>
            <a:ext cx="4298008" cy="387999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p9"/>
          <p:cNvSpPr txBox="1"/>
          <p:nvPr/>
        </p:nvSpPr>
        <p:spPr>
          <a:xfrm>
            <a:off x="838200" y="453164"/>
            <a:ext cx="10515600" cy="562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0" lang="en-US" sz="4000" cap="none" strike="noStrike">
                <a:solidFill>
                  <a:schemeClr val="dk1"/>
                </a:solidFill>
                <a:latin typeface="Calibri"/>
                <a:ea typeface="Calibri"/>
                <a:cs typeface="Calibri"/>
                <a:sym typeface="Calibri"/>
              </a:rPr>
              <a:t>Dependent Variable </a:t>
            </a:r>
            <a:r>
              <a:rPr b="1" lang="en-US" sz="4000">
                <a:solidFill>
                  <a:schemeClr val="dk1"/>
                </a:solidFill>
                <a:latin typeface="Calibri"/>
                <a:ea typeface="Calibri"/>
                <a:cs typeface="Calibri"/>
                <a:sym typeface="Calibri"/>
              </a:rPr>
              <a:t>D</a:t>
            </a:r>
            <a:r>
              <a:rPr b="1" i="0" lang="en-US" sz="4000" cap="none" strike="noStrike">
                <a:solidFill>
                  <a:schemeClr val="dk1"/>
                </a:solidFill>
                <a:latin typeface="Calibri"/>
                <a:ea typeface="Calibri"/>
                <a:cs typeface="Calibri"/>
                <a:sym typeface="Calibri"/>
              </a:rPr>
              <a:t>istribution       </a:t>
            </a:r>
            <a:r>
              <a:rPr b="1" i="0" lang="en-US" sz="3400" cap="none" strike="noStrike">
                <a:solidFill>
                  <a:schemeClr val="dk1"/>
                </a:solidFill>
                <a:latin typeface="Calibri"/>
                <a:ea typeface="Calibri"/>
                <a:cs typeface="Calibri"/>
                <a:sym typeface="Calibri"/>
              </a:rPr>
              <a:t>                                         </a:t>
            </a:r>
            <a:endParaRPr b="0" i="0" sz="3400" cap="none" strike="noStrike">
              <a:solidFill>
                <a:srgbClr val="000000"/>
              </a:solidFill>
              <a:latin typeface="Arial"/>
              <a:ea typeface="Arial"/>
              <a:cs typeface="Arial"/>
              <a:sym typeface="Arial"/>
            </a:endParaRPr>
          </a:p>
        </p:txBody>
      </p:sp>
      <p:sp>
        <p:nvSpPr>
          <p:cNvPr id="197" name="Google Shape;197;p9"/>
          <p:cNvSpPr/>
          <p:nvPr/>
        </p:nvSpPr>
        <p:spPr>
          <a:xfrm>
            <a:off x="882600" y="1163232"/>
            <a:ext cx="104268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2018-06-08T05:23:30Z</dcterms:created>
  <dc:creator>Microsoft Office User</dc:creator>
</cp:coreProperties>
</file>