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edf16a7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2edf16a7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This paper proposes a simple, fast and effective neural network for ACSA and ATSA based on convolutions and gating mechanisms.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Gated Tanh-ReLU selectively outputs sentiment features according to a given aspect or entity.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computations of this model could be easily parallelized during training, because convolutional layers do not have time dependency as in LSTM layers. Gating units also work independently.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This model requires much less training time than LSTM based networks, and provides better accuracy.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2a7550e2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2a7550e2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Here is the proposed approach - </a:t>
            </a:r>
            <a:r>
              <a:rPr lang="en" sz="1200">
                <a:solidFill>
                  <a:schemeClr val="dk1"/>
                </a:solidFill>
              </a:rPr>
              <a:t>Gated Convolutional Network with Aspect Embedding for ACSA task</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The embedding layer takes the input words and outputs the corresponding embedding vectors. D is the dimension size of the embedding vectors and V is the size of the word vocabulary. The embedding layer is usually initialized with pre-trained embeddings such as GloVe, which is Global Vectors for Word Representation. Then they are fine-tuned during the training stage.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fc2cb3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fc2cb3f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The model has two separate convolutional layers on top of the embedding layer, whose outputs are combined by novel gating units. </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The one-dimension convolutional layer convolves the inputs with multiple convolutional kernels of different widths. Each convolutional filter computes n-gram features at different granularities. Gated Tanh-ReLU Units or (GTRU) with aspect embedding are connected to two convolutional neurons. </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Each feature ci is computed by multiplying si and ai element wise for the max pooling layer. si and ai are convolutional features responsible for generating sentiment features and aspect features respectively. As u can see, ai receives additional aspect information va with ReLU activation function. </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va is the embedding vector of the given aspect category in ACSA or computed by another CNN over aspect terms in ATSA. </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(In ABSA, it is common for aspects with different sentiments to appear in a single sentence. With ReLU, there is no limit on positive values, but limits on negative values. Therefore, it can be called the similarity between the given aspect information and aspect features. If 0, sentiment features will be blocked at the gate, otherwise they will be amplified.)</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fc2cb3f0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fc2cb3f0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For each convolutional filter, the max-over-time pooling layer takes the maximal value among the generated convolutional features. </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Finally, softmax function predicts the sentiment polarity yˆ. The model is trained by minimizing the cross-entropy loss between the ground-truth y and the predicted value yˆ for all data samples.</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2a7550e2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2a7550e2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ATSA task is defined to predict the sentiment polarity of the aspect terms in a sentence. We simply extend </a:t>
            </a:r>
            <a:r>
              <a:rPr lang="en" sz="1200">
                <a:solidFill>
                  <a:schemeClr val="dk1"/>
                </a:solidFill>
              </a:rPr>
              <a:t>GCAE </a:t>
            </a:r>
            <a:r>
              <a:rPr lang="en" sz="1200"/>
              <a:t>by adding a small convolutional layer on aspect terms. </a:t>
            </a:r>
            <a:endParaRPr sz="1200"/>
          </a:p>
          <a:p>
            <a:pPr indent="0" lvl="0" marL="0" rtl="0" algn="l">
              <a:spcBef>
                <a:spcPts val="0"/>
              </a:spcBef>
              <a:spcAft>
                <a:spcPts val="0"/>
              </a:spcAft>
              <a:buNone/>
            </a:pPr>
            <a:r>
              <a:rPr lang="en" sz="1200"/>
              <a:t>In ACSA, the aspect information is from one aspect word; while in ATSA, that information is provided by a small CNN on aspect terms. The additional CNN extracts the important features from multiple words. This is done while retaining the ability of parallel computing.</a:t>
            </a:r>
            <a:endParaRPr sz="1200"/>
          </a:p>
          <a:p>
            <a:pPr indent="0" lvl="0" marL="0" rtl="0" algn="l">
              <a:spcBef>
                <a:spcPts val="0"/>
              </a:spcBef>
              <a:spcAft>
                <a:spcPts val="0"/>
              </a:spcAft>
              <a:buNone/>
            </a:pPr>
            <a:r>
              <a:t/>
            </a:r>
            <a:endParaRPr sz="12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2a7550e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2a7550e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datasets used in this model are public datasets from SemEval Workshops which consist of customer reviews about restaurant and laptops. In data which consists of reviews, it is more common for sentences to</a:t>
            </a:r>
            <a:r>
              <a:rPr lang="en" sz="1200"/>
              <a:t> have different sentiment labels for different aspects or targets </a:t>
            </a:r>
            <a:r>
              <a:rPr lang="en" sz="1200"/>
              <a:t>than in standard sentiment classification. </a:t>
            </a:r>
            <a:r>
              <a:rPr lang="en" sz="1200"/>
              <a:t>This sentence shows the reviewer’s different attitude towards two aspects: food and delivery. Therefore, to assess how the models perform on review sentences more accurately, datasets </a:t>
            </a:r>
            <a:r>
              <a:rPr lang="en" sz="1200"/>
              <a:t>were made up of</a:t>
            </a:r>
            <a:r>
              <a:rPr lang="en" sz="1200"/>
              <a:t> sentences having different sentiments on different aspects/targets. Here we see two identical sentences but with different sentiment labels. Both are included in the dataset. Similarly, If a sentence has 4 aspect targets, this sentence would have 4 copies in the data set with respective sentiment labels.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1"/>
                </a:solidFill>
              </a:rPr>
              <a:t>The hard datasets are only made up of sentences that have multiple aspect labels associated with multiple sentiments.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test set is designed to measure whether a model can detect multiple different sentiment polarities in one sentence toward different entities. Without such sentences, a classifier for overall sentiment classification will be enough.)</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2a7550e2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2a7550e2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ACSA task the datasets had predefined </a:t>
            </a:r>
            <a:r>
              <a:rPr lang="en" sz="1200">
                <a:solidFill>
                  <a:schemeClr val="dk1"/>
                </a:solidFill>
              </a:rPr>
              <a:t>Aspect categories - food, price, service, ambience, and misc; </a:t>
            </a:r>
            <a:endParaRPr sz="1200">
              <a:solidFill>
                <a:schemeClr val="dk1"/>
              </a:solidFill>
            </a:endParaRPr>
          </a:p>
          <a:p>
            <a:pPr indent="0" lvl="0" marL="0" rtl="0" algn="l">
              <a:spcBef>
                <a:spcPts val="0"/>
              </a:spcBef>
              <a:spcAft>
                <a:spcPts val="0"/>
              </a:spcAft>
              <a:buNone/>
            </a:pPr>
            <a:r>
              <a:rPr lang="en" sz="1200">
                <a:solidFill>
                  <a:schemeClr val="dk1"/>
                </a:solidFill>
              </a:rPr>
              <a:t>Sentiment polarities: positive, negative, neutral, and conflict.</a:t>
            </a:r>
            <a:endParaRPr sz="1200"/>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For each sentence, let p denote the number of positive labels minus the number of negative labels. We assign a sentence a positive label if p &gt; 0, a negative label if p &lt; 0, or a neutral label if p = 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a:t>
            </a:r>
            <a:r>
              <a:rPr lang="en" sz="1200">
                <a:solidFill>
                  <a:schemeClr val="dk1"/>
                </a:solidFill>
              </a:rPr>
              <a:t> larger dataset called “Restaurant-Large” was created b</a:t>
            </a:r>
            <a:r>
              <a:rPr lang="en" sz="1200"/>
              <a:t>y merging restaurant reviews from 2014 to 2016. </a:t>
            </a:r>
            <a:endParaRPr sz="1200"/>
          </a:p>
          <a:p>
            <a:pPr indent="0" lvl="0" marL="0" rtl="0" algn="l">
              <a:spcBef>
                <a:spcPts val="0"/>
              </a:spcBef>
              <a:spcAft>
                <a:spcPts val="0"/>
              </a:spcAft>
              <a:buNone/>
            </a:pPr>
            <a:r>
              <a:rPr lang="en" sz="1200"/>
              <a:t>In the 2015 and 2016 datasets, there could be multiple pairs of “aspect terms” and “aspect category” in one sentence.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a:t>
            </a:r>
            <a:r>
              <a:rPr lang="en" sz="1200"/>
              <a:t>onflict labels are replaced with neutral labels in the 2014 dataset)</a:t>
            </a:r>
            <a:endParaRPr sz="1200"/>
          </a:p>
          <a:p>
            <a:pPr indent="0" lvl="0" marL="0" rtl="0" algn="l">
              <a:spcBef>
                <a:spcPts val="0"/>
              </a:spcBef>
              <a:spcAft>
                <a:spcPts val="0"/>
              </a:spcAft>
              <a:buNone/>
            </a:pPr>
            <a:r>
              <a:rPr lang="en" sz="1200"/>
              <a:t>(Here conflict label applies when both positive and negative sentiment is expressed about an aspect term (e.g., “Certainly not the best sushi in New York, however, it is always fresh”).)</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2a7550e2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2a7550e2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ATSA task, we use restaurant reviews and laptop reviews. On each dataset, each sentence was duplicated na times, which is equal to the number of associated aspect categories (ACSA) or aspect terms (ATSA).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2edf16a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2edf16a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experiments, word embedding vectors are initialized with 300-dimension GloVe vectors which are pre-trained on unlabeled data of 840 billion tokens.</a:t>
            </a:r>
            <a:endParaRPr sz="1200"/>
          </a:p>
          <a:p>
            <a:pPr indent="0" lvl="0" marL="0" rtl="0" algn="l">
              <a:spcBef>
                <a:spcPts val="0"/>
              </a:spcBef>
              <a:spcAft>
                <a:spcPts val="0"/>
              </a:spcAft>
              <a:buNone/>
            </a:pPr>
            <a:r>
              <a:rPr lang="en" sz="1200"/>
              <a:t>Words out of the vocabulary of GloVe are randomly initialized with a uniform distribution U(−0.25, 0.25). </a:t>
            </a:r>
            <a:endParaRPr sz="1200"/>
          </a:p>
          <a:p>
            <a:pPr indent="0" lvl="0" marL="0" rtl="0" algn="l">
              <a:spcBef>
                <a:spcPts val="0"/>
              </a:spcBef>
              <a:spcAft>
                <a:spcPts val="0"/>
              </a:spcAft>
              <a:buNone/>
            </a:pPr>
            <a:r>
              <a:rPr lang="en" sz="1200"/>
              <a:t>Adagrad optimizer was used, with a batch size of 32 instances, default learning rate of 10 power -2, and 30 epochs. They only fine tuned early stopping with 5-fold cross validation on training datasets.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2a7550e2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2a7550e2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These are the results for ACSA task after repeating every experiment five times. The mean and standard deviation is reported in the table.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LSTM based model ATAE-LSTM has the worst performance of all neural networks. Our model uses gating mechanism and does not generate a single context vector but two vectors for aspect and sentiment features respectively.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If we compare the performance of CNN on the hard test datasets, it is easy to see that GCAE is able to differentiate the sentiments of multiple entities.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performance of SVM depends on the availability of the features it can use. Without the large amount of sentiment lexicons, SVM perform worse than neural methods. With multiple sentiment lexicons, the performance is increased a lot.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hard test datasets consist of duplicated sentences with different sentiments towards different aspects. Models like CNN and GCN which cannot use aspect information perform poorly as expected, but GCAE has higher accuracy than other neural network models. But, we can notice that GCN has higher score than GCAE on the original restaurant dataset. This shows that GCN performs better than GCAE when there is only one sentiment label in the given sentence, but not on the hard test dataset.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f99f8544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f99f8544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2a7550e2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2a7550e2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Results for ATSA task-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IAN has better performance than TD-LSTM and ATAE-LSTM. RAM also achieves good accuracy, but it needs more training time as we will soon see. On the hard test dataset, GCAE has 1% higher accuracy than RAM on restaurant data and 1.7% higher on laptop data. GCAE uses the outputs of the small CNN over aspect terms tocontrol the flow of sentiment features through the ReLU gate. Because of the gating mechanisms and the convolutional layer over aspect terms, GCAE outperforms other neural models and basic SVM. Again, large scale sentiment lexicons bring significant improvement to SVM.</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2e471f4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2e471f4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The gating mechanism is playing an important role in this network for both ACSA and ATSA tasks. It </a:t>
            </a:r>
            <a:r>
              <a:rPr lang="en" sz="1200">
                <a:solidFill>
                  <a:schemeClr val="dk1"/>
                </a:solidFill>
              </a:rPr>
              <a:t>selectively extracts target-specific sentiment information for a given target.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if we take the same example from earlier - </a:t>
            </a:r>
            <a:endParaRPr sz="12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1200">
                <a:solidFill>
                  <a:schemeClr val="dk1"/>
                </a:solidFill>
              </a:rPr>
              <a:t>“Battery life is good, but the screen size is too small.”</a:t>
            </a:r>
            <a:endParaRPr sz="1200">
              <a:solidFill>
                <a:schemeClr val="dk1"/>
              </a:solidFill>
            </a:endParaRPr>
          </a:p>
          <a:p>
            <a:pPr indent="0" lvl="0" marL="0" rtl="0" algn="l">
              <a:spcBef>
                <a:spcPts val="1200"/>
              </a:spcBef>
              <a:spcAft>
                <a:spcPts val="0"/>
              </a:spcAft>
              <a:buNone/>
            </a:pPr>
            <a:r>
              <a:rPr lang="en" sz="1200">
                <a:solidFill>
                  <a:schemeClr val="dk1"/>
                </a:solidFill>
              </a:rPr>
              <a:t>for the target ‘‘Battery life’’ gating mechanism ignores the negative sentiment of target ‘‘screen size’’ from the second clause and only considers the positive sentiment from the first clause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 sz="1200"/>
              <a:t>Here, we are comparing GTU and GLU which are two other effective gating mechanisms. We are now using them for text classification. GTU uses sigmoid gates, and faces the vanishing gradient problem. GLU was introduced to overcome this problem.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Results show that all of three gating units achieve relatively high accuracy on restaurant datasets. GTRU outperforms the other gates. It has a convolutional layer generating aspect features via ReLU activation function. This controls the magnitude of the sentiment signals according to the given aspect information. The sigmoid function in GTU and GLU has the upper bound of +1, due to which it might not be able to extract sentiment features effectively.</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2e471f4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2e471f4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a:t>
            </a:r>
            <a:r>
              <a:rPr lang="en" sz="1200"/>
              <a:t>he training time of all models until convergence.</a:t>
            </a:r>
            <a:endParaRPr sz="1200"/>
          </a:p>
          <a:p>
            <a:pPr indent="0" lvl="0" marL="0" rtl="0" algn="l">
              <a:spcBef>
                <a:spcPts val="0"/>
              </a:spcBef>
              <a:spcAft>
                <a:spcPts val="0"/>
              </a:spcAft>
              <a:buNone/>
            </a:pPr>
            <a:r>
              <a:rPr lang="en" sz="1200"/>
              <a:t>LSTM based models take more training time than convolutional models. Because of multiple attention layers in IAN and RAM, they need even more time to finish the training. GCAE is much faster than other neural models. Convolutional operation and GTRU do not have time dependency like in LSTM and attention mechanisms. Therefore, hardware and libraries can be used to make the </a:t>
            </a:r>
            <a:r>
              <a:rPr lang="en" sz="1200"/>
              <a:t>computing process parallelized.</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2e471f48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2e471f48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Concluding, We have seen a</a:t>
            </a:r>
            <a:r>
              <a:rPr lang="en" sz="1200">
                <a:solidFill>
                  <a:schemeClr val="dk1"/>
                </a:solidFill>
              </a:rPr>
              <a:t>n efficient convolutional neural network with gating mechanisms for ACSA and ATSA tasks.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GTRU can effectively control the sentiment flow according to the given aspect information, and two convolutional layers model the aspect and sentiment information separately.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Results have shown how there was a performance improvement compared with other neural models.</a:t>
            </a:r>
            <a:endParaRPr sz="1200">
              <a:solidFill>
                <a:schemeClr val="dk1"/>
              </a:solidFill>
            </a:endParaRPr>
          </a:p>
          <a:p>
            <a:pPr indent="0" lvl="0" marL="0" rtl="0" algn="l">
              <a:lnSpc>
                <a:spcPct val="115000"/>
              </a:lnSpc>
              <a:spcBef>
                <a:spcPts val="1200"/>
              </a:spcBef>
              <a:spcAft>
                <a:spcPts val="1200"/>
              </a:spcAft>
              <a:buNone/>
            </a:pPr>
            <a:r>
              <a:t/>
            </a:r>
            <a:endParaRPr sz="1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fc4b0b9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fc4b0b9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motivation behind this proposed approach was to enable </a:t>
            </a:r>
            <a:r>
              <a:rPr lang="en" sz="1200">
                <a:solidFill>
                  <a:schemeClr val="dk1"/>
                </a:solidFill>
              </a:rPr>
              <a:t>parallelization &amp; limit training time.</a:t>
            </a:r>
            <a:endParaRPr sz="1200">
              <a:solidFill>
                <a:schemeClr val="dk1"/>
              </a:solidFill>
            </a:endParaRPr>
          </a:p>
          <a:p>
            <a:pPr indent="0" lvl="0" marL="0" rtl="0" algn="l">
              <a:spcBef>
                <a:spcPts val="0"/>
              </a:spcBef>
              <a:spcAft>
                <a:spcPts val="0"/>
              </a:spcAft>
              <a:buNone/>
            </a:pPr>
            <a:r>
              <a:rPr lang="en" sz="1200">
                <a:solidFill>
                  <a:schemeClr val="dk1"/>
                </a:solidFill>
              </a:rPr>
              <a:t>We have seen LSTMs, then introduced CNN, and then added the gating mechansim.</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t>But since nowadays the current state of art approach is to use transformers, we would like to explore transformers with gating mechanisms in future.</a:t>
            </a:r>
            <a:endParaRPr sz="1200"/>
          </a:p>
          <a:p>
            <a:pPr indent="0" lvl="0" marL="0" rtl="0" algn="l">
              <a:spcBef>
                <a:spcPts val="0"/>
              </a:spcBef>
              <a:spcAft>
                <a:spcPts val="0"/>
              </a:spcAft>
              <a:buNone/>
            </a:pPr>
            <a:r>
              <a:rPr lang="en" sz="1200"/>
              <a:t>We will try to address the transformer architecture which employs better parallelization and better performance than CNN. In addition we would like to incorporate the gating mechanism in transformer and try to use it for sentiment analysis. </a:t>
            </a:r>
            <a:endParaRPr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fc4b0b9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fc4b0b95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2e471f48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2e471f48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Sentiment analysis, also known as opinion mining, is a field within natural language processing (NLP). It aims to automatically identify the sentiment of a piece of text into in categories like positive, neutral and negative.</a:t>
            </a:r>
            <a:endParaRPr sz="1200">
              <a:solidFill>
                <a:schemeClr val="dk1"/>
              </a:solidFill>
            </a:endParaRPr>
          </a:p>
          <a:p>
            <a:pPr indent="0" lvl="0" marL="0" rtl="0" algn="l">
              <a:lnSpc>
                <a:spcPct val="115000"/>
              </a:lnSpc>
              <a:spcBef>
                <a:spcPts val="1200"/>
              </a:spcBef>
              <a:spcAft>
                <a:spcPts val="1200"/>
              </a:spcAft>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fc4b0b9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fc4b0b9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Sentiment analysis is an important task, both academically and commercially.</a:t>
            </a:r>
            <a:endParaRPr sz="1200">
              <a:solidFill>
                <a:schemeClr val="dk1"/>
              </a:solidFill>
            </a:endParaRPr>
          </a:p>
          <a:p>
            <a:pPr indent="0" lvl="0" marL="0" rtl="0" algn="l">
              <a:lnSpc>
                <a:spcPct val="140000"/>
              </a:lnSpc>
              <a:spcBef>
                <a:spcPts val="1400"/>
              </a:spcBef>
              <a:spcAft>
                <a:spcPts val="0"/>
              </a:spcAft>
              <a:buNone/>
            </a:pPr>
            <a:r>
              <a:rPr lang="en" sz="1200">
                <a:solidFill>
                  <a:schemeClr val="dk1"/>
                </a:solidFill>
              </a:rPr>
              <a:t>Sentiment analysis has many applications in businesses and organizations. It can be used to give valuable insights into how people feel about your product brand or service. </a:t>
            </a:r>
            <a:r>
              <a:rPr lang="en" sz="1200">
                <a:solidFill>
                  <a:schemeClr val="dk1"/>
                </a:solidFill>
              </a:rPr>
              <a:t>It can also be used to identify potential negative threads that are emerging online. So that you can deal with it more quickly.</a:t>
            </a:r>
            <a:endParaRPr sz="1200">
              <a:solidFill>
                <a:schemeClr val="dk1"/>
              </a:solidFill>
            </a:endParaRPr>
          </a:p>
          <a:p>
            <a:pPr indent="0" lvl="0" marL="0" rtl="0" algn="l">
              <a:lnSpc>
                <a:spcPct val="115000"/>
              </a:lnSpc>
              <a:spcBef>
                <a:spcPts val="1400"/>
              </a:spcBef>
              <a:spcAft>
                <a:spcPts val="0"/>
              </a:spcAft>
              <a:buNone/>
            </a:pPr>
            <a:r>
              <a:rPr lang="en" sz="1200">
                <a:solidFill>
                  <a:schemeClr val="dk1"/>
                </a:solidFill>
              </a:rPr>
              <a:t>In news sources, sentiment analysis can be used to detect if there is any bias expressed by the author.</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Sentiment Analysis can also be applied in Question-Answering, to identify opinion-oriented questions.</a:t>
            </a:r>
            <a:endParaRPr sz="1200">
              <a:solidFill>
                <a:schemeClr val="dk1"/>
              </a:solidFill>
            </a:endParaRPr>
          </a:p>
          <a:p>
            <a:pPr indent="0" lvl="0" marL="0" rtl="0" algn="l">
              <a:spcBef>
                <a:spcPts val="120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fc2cb3f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fc2cb3f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Traditional sentiment analysis focuses on classifying the overall sentiment expressed in a text without specifying what the sentiment is about. This may not be enough if the text is expressing different sentiments towards different aspects. Identifying sentiments associated to specific aspects in a text is a more complex task, and this is known as aspect-based sentiment analysis. Instead of predicting the overall sentiment polarity, aspect based sentiment analysis is proposed to better understand reviews than traditional sentiment analysis. Goal is to identify the aspects of given target entities and the sentiment expressed for each aspect. </a:t>
            </a:r>
            <a:endParaRPr sz="12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en" sz="1200">
                <a:solidFill>
                  <a:schemeClr val="dk1"/>
                </a:solidFill>
              </a:rPr>
              <a:t>“Battery life is good, but the screen size is too small.”</a:t>
            </a:r>
            <a:endParaRPr sz="12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b="1" lang="en" sz="1200">
                <a:solidFill>
                  <a:schemeClr val="dk1"/>
                </a:solidFill>
              </a:rPr>
              <a:t>Aspect: </a:t>
            </a:r>
            <a:r>
              <a:rPr lang="en" sz="1200">
                <a:solidFill>
                  <a:schemeClr val="dk1"/>
                </a:solidFill>
              </a:rPr>
              <a:t>Battery life, </a:t>
            </a:r>
            <a:r>
              <a:rPr b="1" lang="en" sz="1200">
                <a:solidFill>
                  <a:schemeClr val="dk1"/>
                </a:solidFill>
              </a:rPr>
              <a:t>Polarity:</a:t>
            </a:r>
            <a:r>
              <a:rPr lang="en" sz="1200">
                <a:solidFill>
                  <a:schemeClr val="dk1"/>
                </a:solidFill>
              </a:rPr>
              <a:t> Positive</a:t>
            </a:r>
            <a:endParaRPr sz="12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b="1" lang="en" sz="1200">
                <a:solidFill>
                  <a:schemeClr val="dk1"/>
                </a:solidFill>
              </a:rPr>
              <a:t>Aspect: </a:t>
            </a:r>
            <a:r>
              <a:rPr lang="en" sz="1200">
                <a:solidFill>
                  <a:schemeClr val="dk1"/>
                </a:solidFill>
              </a:rPr>
              <a:t>Screen size, </a:t>
            </a:r>
            <a:r>
              <a:rPr b="1" lang="en" sz="1200">
                <a:solidFill>
                  <a:schemeClr val="dk1"/>
                </a:solidFill>
              </a:rPr>
              <a:t>Polarity:</a:t>
            </a:r>
            <a:r>
              <a:rPr lang="en" sz="1200">
                <a:solidFill>
                  <a:schemeClr val="dk1"/>
                </a:solidFill>
              </a:rPr>
              <a:t> Negative</a:t>
            </a:r>
            <a:endParaRPr sz="1200">
              <a:solidFill>
                <a:schemeClr val="dk1"/>
              </a:solidFill>
            </a:endParaRPr>
          </a:p>
          <a:p>
            <a:pPr indent="0" lvl="0" marL="0" rtl="0" algn="l">
              <a:lnSpc>
                <a:spcPct val="115000"/>
              </a:lnSpc>
              <a:spcBef>
                <a:spcPts val="1200"/>
              </a:spcBef>
              <a:spcAft>
                <a:spcPts val="1200"/>
              </a:spcAft>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 number of models have been developed for ABSA. But there are two different subtasks, aspect-category sentiment analysis, (ACSA) and aspect-term sentiment analysis, (ATSA). </a:t>
            </a:r>
            <a:endParaRPr sz="1200"/>
          </a:p>
          <a:p>
            <a:pPr indent="0" lvl="0" marL="0" rtl="0" algn="l">
              <a:spcBef>
                <a:spcPts val="0"/>
              </a:spcBef>
              <a:spcAft>
                <a:spcPts val="0"/>
              </a:spcAft>
              <a:buNone/>
            </a:pPr>
            <a:r>
              <a:rPr lang="en" sz="1200"/>
              <a:t>The goal of ACSA is to predict the sentiment polarity with regard to a predefined category. </a:t>
            </a:r>
            <a:endParaRPr sz="1200"/>
          </a:p>
          <a:p>
            <a:pPr indent="0" lvl="0" marL="0" rtl="0" algn="l">
              <a:spcBef>
                <a:spcPts val="0"/>
              </a:spcBef>
              <a:spcAft>
                <a:spcPts val="0"/>
              </a:spcAft>
              <a:buNone/>
            </a:pPr>
            <a:r>
              <a:rPr lang="en" sz="1200"/>
              <a:t>On the other hand, the goal of ATSA is to identify the sentiment polarity concerning the target entities that appear in the text. These targets could be a single word or a multi-word phrase.</a:t>
            </a:r>
            <a:endParaRPr sz="1200"/>
          </a:p>
          <a:p>
            <a:pPr indent="0" lvl="0" marL="0" rtl="0" algn="l">
              <a:spcBef>
                <a:spcPts val="0"/>
              </a:spcBef>
              <a:spcAft>
                <a:spcPts val="0"/>
              </a:spcAft>
              <a:buNone/>
            </a:pPr>
            <a:r>
              <a:rPr lang="en" sz="1200"/>
              <a:t>For example, consider the sentence “Average to good Thai food, but terrible delivery.” </a:t>
            </a:r>
            <a:endParaRPr sz="1200"/>
          </a:p>
          <a:p>
            <a:pPr indent="0" lvl="0" marL="0" rtl="0" algn="l">
              <a:spcBef>
                <a:spcPts val="0"/>
              </a:spcBef>
              <a:spcAft>
                <a:spcPts val="0"/>
              </a:spcAft>
              <a:buNone/>
            </a:pPr>
            <a:r>
              <a:rPr lang="en" sz="1200"/>
              <a:t>ATSA would ask the sentiment polarity towards the entit</a:t>
            </a:r>
            <a:r>
              <a:rPr lang="en" sz="1200"/>
              <a:t>y</a:t>
            </a:r>
            <a:r>
              <a:rPr lang="en" sz="1200"/>
              <a:t> Thai food which has the aspects food and delivery. Accordingly, these aspects are labelled positive and negative. </a:t>
            </a:r>
            <a:endParaRPr sz="1200"/>
          </a:p>
          <a:p>
            <a:pPr indent="0" lvl="0" marL="0" rtl="0" algn="l">
              <a:spcBef>
                <a:spcPts val="0"/>
              </a:spcBef>
              <a:spcAft>
                <a:spcPts val="0"/>
              </a:spcAft>
              <a:buNone/>
            </a:pPr>
            <a:r>
              <a:rPr lang="en" sz="1200"/>
              <a:t>But, ACSA would ask the sentiment polarity toward the aspect service, even though the word service does not appear in the sentence.</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2a7550e2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2a7550e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Earlier research works are mainly focused on traditional machine learning approaches that involve handcrafted features. These approaches models achieve comparable performance, but their performance mainly depends on the quality of the labor-intensive handcraft features.  Later, researchers used neural network-based approach for aspect level sentiment classification.</a:t>
            </a:r>
            <a:r>
              <a:rPr lang="en" sz="1200">
                <a:solidFill>
                  <a:schemeClr val="dk1"/>
                </a:solidFill>
              </a:rPr>
              <a:t> They have obtained good performance on sentiment analysis, but such neural network-based approaches do not use targets. They only use contexts for sentiment classification. It was shown that 40% errors are caused by not including targets in the sentiment classification. Realizing this, target-dependent LSTM and attention-based models were built. These approaches using LSTMs and attention mechanisms are usually complex and need more training time.</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solidFill>
                  <a:schemeClr val="dk1"/>
                </a:solidFill>
              </a:rPr>
              <a:t>Here are some related works listed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have an SVM trained with extensive feature engineering. The sentiment lexicons improve the performance significantly, but it requires large scale labeled data</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TD-LSTM</a:t>
            </a:r>
            <a:r>
              <a:rPr lang="en" sz="1200">
                <a:solidFill>
                  <a:schemeClr val="dk1"/>
                </a:solidFill>
              </a:rPr>
              <a:t> uses two LSTM networks to model the preceding and following contexts of the target to generate target-dependent representation for sentiment prediction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ATAE-LSTM </a:t>
            </a:r>
            <a:r>
              <a:rPr lang="en" sz="1200">
                <a:solidFill>
                  <a:schemeClr val="dk1"/>
                </a:solidFill>
              </a:rPr>
              <a:t>is an attention-based LSTM. It appends the given aspect embedding with each word embedding as the input of LSTM, and has an attention layer above the LSTM layer</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IAN</a:t>
            </a:r>
            <a:r>
              <a:rPr lang="en" sz="1200">
                <a:solidFill>
                  <a:schemeClr val="dk1"/>
                </a:solidFill>
              </a:rPr>
              <a:t> is Interactive Attention Network and</a:t>
            </a:r>
            <a:r>
              <a:rPr b="1" lang="en" sz="1200">
                <a:solidFill>
                  <a:schemeClr val="dk1"/>
                </a:solidFill>
              </a:rPr>
              <a:t> RAM</a:t>
            </a:r>
            <a:r>
              <a:rPr lang="en" sz="1200">
                <a:solidFill>
                  <a:schemeClr val="dk1"/>
                </a:solidFill>
              </a:rPr>
              <a:t> is a Recurrent Attention network. Both are based on LSTM and attention mechanisms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CNN</a:t>
            </a:r>
            <a:r>
              <a:rPr lang="en" sz="1200">
                <a:solidFill>
                  <a:schemeClr val="dk1"/>
                </a:solidFill>
              </a:rPr>
              <a:t> which provides a very strong baseline for sentiment classification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GCN</a:t>
            </a:r>
            <a:r>
              <a:rPr lang="en" sz="1200">
                <a:solidFill>
                  <a:schemeClr val="dk1"/>
                </a:solidFill>
              </a:rPr>
              <a:t> (gated convolutional neural network) - which does not have the aspect embedding as an additional input</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2edf16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2edf16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We look at one model that uses LSTM and attention mechanism - ATAE-LSTM</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aspect embeddings va have been take as input along with the word embeddings.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{w1, w2, . . . , wN } represent the word vector in a sentence whose length is N.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{h1, h2, . . . , hN } is the hidden vector.</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attention mechanism will produce an attention weight vector α and a weighted hidden representation 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There is increased training time due to these time-dependent layers.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And also, for ABSA, it is important to separate aspect information and sentiment information from the extracted information of sentences.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context vectors generated by LSTM are trying to convey both two kinds of information at the same time. The attention scores generated are for the entire context vector. This is another limitation.</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2edf16a7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2edf16a7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Convolutional neural networks which were originally invented for computer vision have been shown to be effective for NLP. It uses multiple convolving filters to obtain multiple features. </a:t>
            </a:r>
            <a:endParaRPr sz="1200"/>
          </a:p>
          <a:p>
            <a:pPr indent="0" lvl="0" marL="0" rtl="0" algn="l">
              <a:spcBef>
                <a:spcPts val="0"/>
              </a:spcBef>
              <a:spcAft>
                <a:spcPts val="0"/>
              </a:spcAft>
              <a:buNone/>
            </a:pPr>
            <a:r>
              <a:rPr lang="en" sz="1200"/>
              <a:t>CNN has been used for sentence-level classification which allows for parallelization and less training time. The drawback of this architecture is that it </a:t>
            </a:r>
            <a:r>
              <a:rPr lang="en" sz="1200">
                <a:solidFill>
                  <a:schemeClr val="dk1"/>
                </a:solidFill>
              </a:rPr>
              <a:t>cannot directly capture aspect-specific sentiment information.</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6205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Aspect Based Sentiment Analysis with Gated Convolutional Networks</a:t>
            </a:r>
            <a:endParaRPr sz="3000"/>
          </a:p>
        </p:txBody>
      </p:sp>
      <p:sp>
        <p:nvSpPr>
          <p:cNvPr id="55" name="Google Shape;55;p13"/>
          <p:cNvSpPr txBox="1"/>
          <p:nvPr>
            <p:ph idx="1" type="subTitle"/>
          </p:nvPr>
        </p:nvSpPr>
        <p:spPr>
          <a:xfrm>
            <a:off x="411600" y="1537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Ananya Mantravadi</a:t>
            </a:r>
            <a:endParaRPr sz="1800"/>
          </a:p>
          <a:p>
            <a:pPr indent="0" lvl="0" marL="0" rtl="0" algn="ctr">
              <a:spcBef>
                <a:spcPts val="0"/>
              </a:spcBef>
              <a:spcAft>
                <a:spcPts val="0"/>
              </a:spcAft>
              <a:buNone/>
            </a:pPr>
            <a:r>
              <a:rPr lang="en" sz="1500"/>
              <a:t>CS19B1004</a:t>
            </a:r>
            <a:endParaRPr sz="1500"/>
          </a:p>
        </p:txBody>
      </p:sp>
      <p:sp>
        <p:nvSpPr>
          <p:cNvPr id="56" name="Google Shape;56;p13"/>
          <p:cNvSpPr txBox="1"/>
          <p:nvPr>
            <p:ph idx="1" type="subTitle"/>
          </p:nvPr>
        </p:nvSpPr>
        <p:spPr>
          <a:xfrm>
            <a:off x="692700" y="2571750"/>
            <a:ext cx="2905500" cy="7926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n" sz="1500">
                <a:solidFill>
                  <a:schemeClr val="dk1"/>
                </a:solidFill>
              </a:rPr>
              <a:t>Faculty:</a:t>
            </a:r>
            <a:endParaRPr b="1" sz="1500">
              <a:solidFill>
                <a:schemeClr val="dk1"/>
              </a:solidFill>
            </a:endParaRPr>
          </a:p>
          <a:p>
            <a:pPr indent="0" lvl="0" marL="0" rtl="0" algn="l">
              <a:lnSpc>
                <a:spcPct val="115000"/>
              </a:lnSpc>
              <a:spcBef>
                <a:spcPts val="0"/>
              </a:spcBef>
              <a:spcAft>
                <a:spcPts val="0"/>
              </a:spcAft>
              <a:buNone/>
            </a:pPr>
            <a:r>
              <a:rPr lang="en" sz="1500">
                <a:solidFill>
                  <a:schemeClr val="dk1"/>
                </a:solidFill>
              </a:rPr>
              <a:t>Prof. C Krishna Mohan</a:t>
            </a:r>
            <a:endParaRPr sz="1500">
              <a:solidFill>
                <a:schemeClr val="dk1"/>
              </a:solidFill>
            </a:endParaRPr>
          </a:p>
          <a:p>
            <a:pPr indent="0" lvl="0" marL="0" rtl="0" algn="l">
              <a:lnSpc>
                <a:spcPct val="115000"/>
              </a:lnSpc>
              <a:spcBef>
                <a:spcPts val="0"/>
              </a:spcBef>
              <a:spcAft>
                <a:spcPts val="0"/>
              </a:spcAft>
              <a:buNone/>
            </a:pPr>
            <a:r>
              <a:rPr lang="en" sz="1267"/>
              <a:t>Dept. of CSE, IIT Hyderabad</a:t>
            </a:r>
            <a:endParaRPr sz="1267"/>
          </a:p>
        </p:txBody>
      </p:sp>
      <p:sp>
        <p:nvSpPr>
          <p:cNvPr id="57" name="Google Shape;57;p13"/>
          <p:cNvSpPr txBox="1"/>
          <p:nvPr>
            <p:ph idx="1" type="subTitle"/>
          </p:nvPr>
        </p:nvSpPr>
        <p:spPr>
          <a:xfrm>
            <a:off x="5855275" y="2571750"/>
            <a:ext cx="2905500" cy="7926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n" sz="1500">
                <a:solidFill>
                  <a:schemeClr val="dk1"/>
                </a:solidFill>
              </a:rPr>
              <a:t>Authors</a:t>
            </a:r>
            <a:r>
              <a:rPr b="1" lang="en" sz="1500">
                <a:solidFill>
                  <a:schemeClr val="dk1"/>
                </a:solidFill>
              </a:rPr>
              <a:t>:</a:t>
            </a:r>
            <a:endParaRPr b="1" sz="1500">
              <a:solidFill>
                <a:schemeClr val="dk1"/>
              </a:solidFill>
            </a:endParaRPr>
          </a:p>
          <a:p>
            <a:pPr indent="0" lvl="0" marL="0" rtl="0" algn="l">
              <a:lnSpc>
                <a:spcPct val="115000"/>
              </a:lnSpc>
              <a:spcBef>
                <a:spcPts val="0"/>
              </a:spcBef>
              <a:spcAft>
                <a:spcPts val="0"/>
              </a:spcAft>
              <a:buNone/>
            </a:pPr>
            <a:r>
              <a:rPr lang="en" sz="1500"/>
              <a:t>Wei Xue and Tao Li</a:t>
            </a:r>
            <a:endParaRPr sz="1500"/>
          </a:p>
          <a:p>
            <a:pPr indent="0" lvl="0" marL="0" rtl="0" algn="l">
              <a:lnSpc>
                <a:spcPct val="115000"/>
              </a:lnSpc>
              <a:spcBef>
                <a:spcPts val="0"/>
              </a:spcBef>
              <a:spcAft>
                <a:spcPts val="0"/>
              </a:spcAft>
              <a:buNone/>
            </a:pPr>
            <a:r>
              <a:t/>
            </a:r>
            <a:endParaRPr sz="1500"/>
          </a:p>
        </p:txBody>
      </p:sp>
      <p:sp>
        <p:nvSpPr>
          <p:cNvPr id="58" name="Google Shape;58;p13"/>
          <p:cNvSpPr txBox="1"/>
          <p:nvPr>
            <p:ph idx="1" type="subTitle"/>
          </p:nvPr>
        </p:nvSpPr>
        <p:spPr>
          <a:xfrm>
            <a:off x="5855275" y="3898875"/>
            <a:ext cx="2905500" cy="7926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n" sz="1500">
                <a:solidFill>
                  <a:schemeClr val="dk1"/>
                </a:solidFill>
              </a:rPr>
              <a:t>Publisher</a:t>
            </a:r>
            <a:r>
              <a:rPr b="1" lang="en" sz="1500">
                <a:solidFill>
                  <a:schemeClr val="dk1"/>
                </a:solidFill>
              </a:rPr>
              <a:t>:</a:t>
            </a:r>
            <a:endParaRPr b="1" sz="1500">
              <a:solidFill>
                <a:schemeClr val="dk1"/>
              </a:solidFill>
            </a:endParaRPr>
          </a:p>
          <a:p>
            <a:pPr indent="0" lvl="0" marL="0" rtl="0" algn="l">
              <a:lnSpc>
                <a:spcPct val="115000"/>
              </a:lnSpc>
              <a:spcBef>
                <a:spcPts val="0"/>
              </a:spcBef>
              <a:spcAft>
                <a:spcPts val="0"/>
              </a:spcAft>
              <a:buNone/>
            </a:pPr>
            <a:r>
              <a:rPr lang="en" sz="1500"/>
              <a:t>Association for Computational Linguistics</a:t>
            </a:r>
            <a:endParaRPr sz="1267"/>
          </a:p>
        </p:txBody>
      </p:sp>
      <p:sp>
        <p:nvSpPr>
          <p:cNvPr id="59" name="Google Shape;59;p13"/>
          <p:cNvSpPr txBox="1"/>
          <p:nvPr>
            <p:ph idx="1" type="subTitle"/>
          </p:nvPr>
        </p:nvSpPr>
        <p:spPr>
          <a:xfrm>
            <a:off x="692700" y="3898875"/>
            <a:ext cx="2905500" cy="7926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n" sz="1500">
                <a:solidFill>
                  <a:schemeClr val="dk1"/>
                </a:solidFill>
              </a:rPr>
              <a:t>Teaching Assistant</a:t>
            </a:r>
            <a:r>
              <a:rPr b="1" lang="en" sz="1500">
                <a:solidFill>
                  <a:schemeClr val="dk1"/>
                </a:solidFill>
              </a:rPr>
              <a:t>:</a:t>
            </a:r>
            <a:endParaRPr b="1" sz="1500">
              <a:solidFill>
                <a:schemeClr val="dk1"/>
              </a:solidFill>
            </a:endParaRPr>
          </a:p>
          <a:p>
            <a:pPr indent="0" lvl="0" marL="0" rtl="0" algn="l">
              <a:lnSpc>
                <a:spcPct val="115000"/>
              </a:lnSpc>
              <a:spcBef>
                <a:spcPts val="0"/>
              </a:spcBef>
              <a:spcAft>
                <a:spcPts val="0"/>
              </a:spcAft>
              <a:buNone/>
            </a:pPr>
            <a:r>
              <a:rPr lang="en" sz="1500">
                <a:solidFill>
                  <a:schemeClr val="dk1"/>
                </a:solidFill>
              </a:rPr>
              <a:t>Prudviraj Jeripothula</a:t>
            </a:r>
            <a:endParaRPr sz="1500">
              <a:solidFill>
                <a:schemeClr val="dk1"/>
              </a:solidFill>
            </a:endParaRPr>
          </a:p>
          <a:p>
            <a:pPr indent="0" lvl="0" marL="0" rtl="0" algn="l">
              <a:lnSpc>
                <a:spcPct val="115000"/>
              </a:lnSpc>
              <a:spcBef>
                <a:spcPts val="0"/>
              </a:spcBef>
              <a:spcAft>
                <a:spcPts val="0"/>
              </a:spcAft>
              <a:buNone/>
            </a:pPr>
            <a:r>
              <a:rPr lang="en" sz="1267"/>
              <a:t>PhD Research Scholar</a:t>
            </a:r>
            <a:endParaRPr sz="126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a:t>
            </a:r>
            <a:endParaRPr/>
          </a:p>
        </p:txBody>
      </p:sp>
      <p:sp>
        <p:nvSpPr>
          <p:cNvPr id="133" name="Google Shape;133;p22"/>
          <p:cNvSpPr txBox="1"/>
          <p:nvPr>
            <p:ph idx="1" type="body"/>
          </p:nvPr>
        </p:nvSpPr>
        <p:spPr>
          <a:xfrm>
            <a:off x="311700" y="1152475"/>
            <a:ext cx="8338200" cy="3416400"/>
          </a:xfrm>
          <a:prstGeom prst="rect">
            <a:avLst/>
          </a:prstGeom>
        </p:spPr>
        <p:txBody>
          <a:bodyPr anchorCtr="0" anchor="t" bIns="91425" lIns="91425" spcFirstLastPara="1" rIns="91425" wrap="square" tIns="91425">
            <a:normAutofit/>
          </a:bodyPr>
          <a:lstStyle/>
          <a:p>
            <a:pPr indent="-323850" lvl="0" marL="457200" rtl="0" algn="l">
              <a:lnSpc>
                <a:spcPct val="105000"/>
              </a:lnSpc>
              <a:spcBef>
                <a:spcPts val="1000"/>
              </a:spcBef>
              <a:spcAft>
                <a:spcPts val="0"/>
              </a:spcAft>
              <a:buClr>
                <a:schemeClr val="dk1"/>
              </a:buClr>
              <a:buSzPts val="1500"/>
              <a:buChar char="●"/>
            </a:pPr>
            <a:r>
              <a:rPr lang="en" sz="1500">
                <a:solidFill>
                  <a:schemeClr val="dk1"/>
                </a:solidFill>
              </a:rPr>
              <a:t>CNN Model with </a:t>
            </a:r>
            <a:r>
              <a:rPr lang="en" sz="1600">
                <a:solidFill>
                  <a:schemeClr val="dk1"/>
                </a:solidFill>
              </a:rPr>
              <a:t>Gating Mechanism</a:t>
            </a:r>
            <a:endParaRPr sz="1600">
              <a:solidFill>
                <a:schemeClr val="dk1"/>
              </a:solidFill>
            </a:endParaRPr>
          </a:p>
          <a:p>
            <a:pPr indent="-330200" lvl="0" marL="457200" rtl="0" algn="l">
              <a:lnSpc>
                <a:spcPct val="105000"/>
              </a:lnSpc>
              <a:spcBef>
                <a:spcPts val="1200"/>
              </a:spcBef>
              <a:spcAft>
                <a:spcPts val="0"/>
              </a:spcAft>
              <a:buClr>
                <a:schemeClr val="dk1"/>
              </a:buClr>
              <a:buSzPts val="1600"/>
              <a:buChar char="●"/>
            </a:pPr>
            <a:r>
              <a:rPr lang="en" sz="1600">
                <a:solidFill>
                  <a:schemeClr val="dk1"/>
                </a:solidFill>
              </a:rPr>
              <a:t>Gated Tanh-ReLU selectively outputs sentiment features according to a given aspect or entity.</a:t>
            </a:r>
            <a:endParaRPr sz="1600">
              <a:solidFill>
                <a:schemeClr val="dk1"/>
              </a:solidFill>
            </a:endParaRPr>
          </a:p>
          <a:p>
            <a:pPr indent="-330200" lvl="0" marL="457200" rtl="0" algn="l">
              <a:lnSpc>
                <a:spcPct val="105000"/>
              </a:lnSpc>
              <a:spcBef>
                <a:spcPts val="1200"/>
              </a:spcBef>
              <a:spcAft>
                <a:spcPts val="0"/>
              </a:spcAft>
              <a:buClr>
                <a:schemeClr val="dk1"/>
              </a:buClr>
              <a:buSzPts val="1600"/>
              <a:buChar char="●"/>
            </a:pPr>
            <a:r>
              <a:rPr lang="en" sz="1600">
                <a:solidFill>
                  <a:schemeClr val="dk1"/>
                </a:solidFill>
              </a:rPr>
              <a:t>Simpler than existing models (compared to models with attention)</a:t>
            </a:r>
            <a:endParaRPr sz="1600">
              <a:solidFill>
                <a:schemeClr val="dk1"/>
              </a:solidFill>
            </a:endParaRPr>
          </a:p>
          <a:p>
            <a:pPr indent="-330200" lvl="0" marL="457200" rtl="0" algn="l">
              <a:lnSpc>
                <a:spcPct val="105000"/>
              </a:lnSpc>
              <a:spcBef>
                <a:spcPts val="1200"/>
              </a:spcBef>
              <a:spcAft>
                <a:spcPts val="1200"/>
              </a:spcAft>
              <a:buClr>
                <a:schemeClr val="dk1"/>
              </a:buClr>
              <a:buSzPts val="1600"/>
              <a:buChar char="●"/>
            </a:pPr>
            <a:r>
              <a:rPr lang="en" sz="1600">
                <a:solidFill>
                  <a:schemeClr val="dk1"/>
                </a:solidFill>
              </a:rPr>
              <a:t>Can be trained in parallel - not time dependent unlike LSTM models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20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Gated Convolutional Network with Aspect Embedding (GCAE) for </a:t>
            </a:r>
            <a:r>
              <a:rPr lang="en" sz="2020"/>
              <a:t>ACSA</a:t>
            </a:r>
            <a:endParaRPr sz="2020"/>
          </a:p>
        </p:txBody>
      </p:sp>
      <p:pic>
        <p:nvPicPr>
          <p:cNvPr id="139" name="Google Shape;139;p23"/>
          <p:cNvPicPr preferRelativeResize="0"/>
          <p:nvPr/>
        </p:nvPicPr>
        <p:blipFill rotWithShape="1">
          <a:blip r:embed="rId3">
            <a:alphaModFix/>
          </a:blip>
          <a:srcRect b="0" l="0" r="0" t="7612"/>
          <a:stretch/>
        </p:blipFill>
        <p:spPr>
          <a:xfrm>
            <a:off x="825475" y="2019167"/>
            <a:ext cx="1644725" cy="248200"/>
          </a:xfrm>
          <a:prstGeom prst="rect">
            <a:avLst/>
          </a:prstGeom>
          <a:noFill/>
          <a:ln>
            <a:noFill/>
          </a:ln>
        </p:spPr>
      </p:pic>
      <p:pic>
        <p:nvPicPr>
          <p:cNvPr id="140" name="Google Shape;140;p23"/>
          <p:cNvPicPr preferRelativeResize="0"/>
          <p:nvPr/>
        </p:nvPicPr>
        <p:blipFill rotWithShape="1">
          <a:blip r:embed="rId4">
            <a:alphaModFix/>
          </a:blip>
          <a:srcRect b="0" l="0" r="0" t="7612"/>
          <a:stretch/>
        </p:blipFill>
        <p:spPr>
          <a:xfrm>
            <a:off x="2996100" y="2008642"/>
            <a:ext cx="864700" cy="248200"/>
          </a:xfrm>
          <a:prstGeom prst="rect">
            <a:avLst/>
          </a:prstGeom>
          <a:noFill/>
          <a:ln>
            <a:noFill/>
          </a:ln>
        </p:spPr>
      </p:pic>
      <p:pic>
        <p:nvPicPr>
          <p:cNvPr id="141" name="Google Shape;141;p23"/>
          <p:cNvPicPr preferRelativeResize="0"/>
          <p:nvPr/>
        </p:nvPicPr>
        <p:blipFill rotWithShape="1">
          <a:blip r:embed="rId5">
            <a:alphaModFix/>
          </a:blip>
          <a:srcRect b="0" l="0" r="3446" t="0"/>
          <a:stretch/>
        </p:blipFill>
        <p:spPr>
          <a:xfrm>
            <a:off x="4832850" y="1341050"/>
            <a:ext cx="4311150" cy="3381850"/>
          </a:xfrm>
          <a:prstGeom prst="rect">
            <a:avLst/>
          </a:prstGeom>
          <a:noFill/>
          <a:ln>
            <a:noFill/>
          </a:ln>
        </p:spPr>
      </p:pic>
      <p:cxnSp>
        <p:nvCxnSpPr>
          <p:cNvPr id="142" name="Google Shape;142;p23"/>
          <p:cNvCxnSpPr/>
          <p:nvPr/>
        </p:nvCxnSpPr>
        <p:spPr>
          <a:xfrm>
            <a:off x="2552242" y="2130942"/>
            <a:ext cx="361800" cy="3600"/>
          </a:xfrm>
          <a:prstGeom prst="straightConnector1">
            <a:avLst/>
          </a:prstGeom>
          <a:noFill/>
          <a:ln cap="flat" cmpd="sng" w="9525">
            <a:solidFill>
              <a:schemeClr val="dk1"/>
            </a:solidFill>
            <a:prstDash val="solid"/>
            <a:round/>
            <a:headEnd len="med" w="med" type="none"/>
            <a:tailEnd len="med" w="med" type="triangle"/>
          </a:ln>
        </p:spPr>
      </p:cxnSp>
      <p:sp>
        <p:nvSpPr>
          <p:cNvPr id="143" name="Google Shape;143;p23"/>
          <p:cNvSpPr txBox="1"/>
          <p:nvPr>
            <p:ph idx="1" type="body"/>
          </p:nvPr>
        </p:nvSpPr>
        <p:spPr>
          <a:xfrm>
            <a:off x="284750" y="1068925"/>
            <a:ext cx="3980400" cy="3926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Embedding Layer</a:t>
            </a:r>
            <a:endParaRPr sz="1600">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457200" lvl="0" marL="0" rtl="0" algn="l">
              <a:spcBef>
                <a:spcPts val="1200"/>
              </a:spcBef>
              <a:spcAft>
                <a:spcPts val="1200"/>
              </a:spcAft>
              <a:buNone/>
            </a:pPr>
            <a:r>
              <a:t/>
            </a:r>
            <a:endParaRPr sz="1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20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Gated Convolutional Network with Aspect Embedding (GCAE) for ACSA</a:t>
            </a:r>
            <a:endParaRPr sz="2020"/>
          </a:p>
        </p:txBody>
      </p:sp>
      <p:pic>
        <p:nvPicPr>
          <p:cNvPr id="149" name="Google Shape;149;p24"/>
          <p:cNvPicPr preferRelativeResize="0"/>
          <p:nvPr/>
        </p:nvPicPr>
        <p:blipFill>
          <a:blip r:embed="rId3">
            <a:alphaModFix/>
          </a:blip>
          <a:stretch>
            <a:fillRect/>
          </a:stretch>
        </p:blipFill>
        <p:spPr>
          <a:xfrm>
            <a:off x="885825" y="1949500"/>
            <a:ext cx="1798833" cy="269825"/>
          </a:xfrm>
          <a:prstGeom prst="rect">
            <a:avLst/>
          </a:prstGeom>
          <a:noFill/>
          <a:ln>
            <a:noFill/>
          </a:ln>
        </p:spPr>
      </p:pic>
      <p:pic>
        <p:nvPicPr>
          <p:cNvPr id="150" name="Google Shape;150;p24"/>
          <p:cNvPicPr preferRelativeResize="0"/>
          <p:nvPr/>
        </p:nvPicPr>
        <p:blipFill rotWithShape="1">
          <a:blip r:embed="rId4">
            <a:alphaModFix/>
          </a:blip>
          <a:srcRect b="0" l="0" r="0" t="7089"/>
          <a:stretch/>
        </p:blipFill>
        <p:spPr>
          <a:xfrm>
            <a:off x="885825" y="2234575"/>
            <a:ext cx="3400426" cy="949025"/>
          </a:xfrm>
          <a:prstGeom prst="rect">
            <a:avLst/>
          </a:prstGeom>
          <a:noFill/>
          <a:ln>
            <a:noFill/>
          </a:ln>
        </p:spPr>
      </p:pic>
      <p:pic>
        <p:nvPicPr>
          <p:cNvPr id="151" name="Google Shape;151;p24"/>
          <p:cNvPicPr preferRelativeResize="0"/>
          <p:nvPr/>
        </p:nvPicPr>
        <p:blipFill rotWithShape="1">
          <a:blip r:embed="rId5">
            <a:alphaModFix/>
          </a:blip>
          <a:srcRect b="0" l="0" r="3446" t="0"/>
          <a:stretch/>
        </p:blipFill>
        <p:spPr>
          <a:xfrm>
            <a:off x="4832850" y="1341050"/>
            <a:ext cx="4311150" cy="3381850"/>
          </a:xfrm>
          <a:prstGeom prst="rect">
            <a:avLst/>
          </a:prstGeom>
          <a:noFill/>
          <a:ln>
            <a:noFill/>
          </a:ln>
        </p:spPr>
      </p:pic>
      <p:sp>
        <p:nvSpPr>
          <p:cNvPr id="152" name="Google Shape;152;p24"/>
          <p:cNvSpPr txBox="1"/>
          <p:nvPr>
            <p:ph idx="1" type="body"/>
          </p:nvPr>
        </p:nvSpPr>
        <p:spPr>
          <a:xfrm>
            <a:off x="284750" y="1068925"/>
            <a:ext cx="5102400" cy="3926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solidFill>
                <a:schemeClr val="dk1"/>
              </a:solidFill>
            </a:endParaRPr>
          </a:p>
          <a:p>
            <a:pPr indent="0" lvl="0" marL="0" rtl="0" algn="l">
              <a:spcBef>
                <a:spcPts val="1200"/>
              </a:spcBef>
              <a:spcAft>
                <a:spcPts val="0"/>
              </a:spcAft>
              <a:buNone/>
            </a:pPr>
            <a:r>
              <a:rPr lang="en" sz="1600">
                <a:solidFill>
                  <a:schemeClr val="dk1"/>
                </a:solidFill>
              </a:rPr>
              <a:t>2.	</a:t>
            </a:r>
            <a:r>
              <a:rPr lang="en" sz="1600">
                <a:solidFill>
                  <a:schemeClr val="dk1"/>
                </a:solidFill>
              </a:rPr>
              <a:t>Convolutions &amp; Gated Tanh-ReLU Units (GTRU)</a:t>
            </a:r>
            <a:endParaRPr sz="1600">
              <a:solidFill>
                <a:schemeClr val="dk1"/>
              </a:solidFill>
            </a:endParaRPr>
          </a:p>
          <a:p>
            <a:pPr indent="0" lvl="0" marL="0" rtl="0" algn="l">
              <a:spcBef>
                <a:spcPts val="1200"/>
              </a:spcBef>
              <a:spcAft>
                <a:spcPts val="0"/>
              </a:spcAft>
              <a:buNone/>
            </a:pPr>
            <a:r>
              <a:rPr lang="en" sz="1600">
                <a:solidFill>
                  <a:schemeClr val="dk1"/>
                </a:solidFill>
              </a:rPr>
              <a:t>					</a:t>
            </a:r>
            <a:endParaRPr sz="1600">
              <a:solidFill>
                <a:schemeClr val="dk1"/>
              </a:solidFill>
            </a:endParaRPr>
          </a:p>
          <a:p>
            <a:pPr indent="45720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20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Gated Convolutional Network with Aspect Embedding (GCAE) for ACSA</a:t>
            </a:r>
            <a:endParaRPr sz="2020"/>
          </a:p>
        </p:txBody>
      </p:sp>
      <p:pic>
        <p:nvPicPr>
          <p:cNvPr id="158" name="Google Shape;158;p25"/>
          <p:cNvPicPr preferRelativeResize="0"/>
          <p:nvPr/>
        </p:nvPicPr>
        <p:blipFill rotWithShape="1">
          <a:blip r:embed="rId3">
            <a:alphaModFix/>
          </a:blip>
          <a:srcRect b="0" l="0" r="3446" t="0"/>
          <a:stretch/>
        </p:blipFill>
        <p:spPr>
          <a:xfrm>
            <a:off x="4832850" y="1341050"/>
            <a:ext cx="4311150" cy="3381850"/>
          </a:xfrm>
          <a:prstGeom prst="rect">
            <a:avLst/>
          </a:prstGeom>
          <a:noFill/>
          <a:ln>
            <a:noFill/>
          </a:ln>
        </p:spPr>
      </p:pic>
      <p:pic>
        <p:nvPicPr>
          <p:cNvPr id="159" name="Google Shape;159;p25"/>
          <p:cNvPicPr preferRelativeResize="0"/>
          <p:nvPr/>
        </p:nvPicPr>
        <p:blipFill>
          <a:blip r:embed="rId4">
            <a:alphaModFix/>
          </a:blip>
          <a:stretch>
            <a:fillRect/>
          </a:stretch>
        </p:blipFill>
        <p:spPr>
          <a:xfrm>
            <a:off x="959523" y="3511738"/>
            <a:ext cx="162521" cy="197200"/>
          </a:xfrm>
          <a:prstGeom prst="rect">
            <a:avLst/>
          </a:prstGeom>
          <a:noFill/>
          <a:ln>
            <a:noFill/>
          </a:ln>
        </p:spPr>
      </p:pic>
      <p:pic>
        <p:nvPicPr>
          <p:cNvPr id="160" name="Google Shape;160;p25"/>
          <p:cNvPicPr preferRelativeResize="0"/>
          <p:nvPr/>
        </p:nvPicPr>
        <p:blipFill>
          <a:blip r:embed="rId5">
            <a:alphaModFix/>
          </a:blip>
          <a:stretch>
            <a:fillRect/>
          </a:stretch>
        </p:blipFill>
        <p:spPr>
          <a:xfrm>
            <a:off x="953409" y="3849949"/>
            <a:ext cx="162525" cy="248208"/>
          </a:xfrm>
          <a:prstGeom prst="rect">
            <a:avLst/>
          </a:prstGeom>
          <a:noFill/>
          <a:ln>
            <a:noFill/>
          </a:ln>
        </p:spPr>
      </p:pic>
      <p:pic>
        <p:nvPicPr>
          <p:cNvPr id="161" name="Google Shape;161;p25"/>
          <p:cNvPicPr preferRelativeResize="0"/>
          <p:nvPr/>
        </p:nvPicPr>
        <p:blipFill>
          <a:blip r:embed="rId6">
            <a:alphaModFix/>
          </a:blip>
          <a:stretch>
            <a:fillRect/>
          </a:stretch>
        </p:blipFill>
        <p:spPr>
          <a:xfrm>
            <a:off x="938732" y="2919074"/>
            <a:ext cx="1701500" cy="493079"/>
          </a:xfrm>
          <a:prstGeom prst="rect">
            <a:avLst/>
          </a:prstGeom>
          <a:noFill/>
          <a:ln>
            <a:noFill/>
          </a:ln>
        </p:spPr>
      </p:pic>
      <p:sp>
        <p:nvSpPr>
          <p:cNvPr id="162" name="Google Shape;162;p25"/>
          <p:cNvSpPr txBox="1"/>
          <p:nvPr>
            <p:ph idx="1" type="body"/>
          </p:nvPr>
        </p:nvSpPr>
        <p:spPr>
          <a:xfrm>
            <a:off x="284750" y="1068925"/>
            <a:ext cx="4604700" cy="3926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dk1"/>
              </a:solidFill>
            </a:endParaRPr>
          </a:p>
          <a:p>
            <a:pPr indent="0" lvl="0" marL="0" rtl="0" algn="l">
              <a:spcBef>
                <a:spcPts val="1200"/>
              </a:spcBef>
              <a:spcAft>
                <a:spcPts val="0"/>
              </a:spcAft>
              <a:buNone/>
            </a:pPr>
            <a:r>
              <a:rPr lang="en" sz="1600">
                <a:solidFill>
                  <a:schemeClr val="dk1"/>
                </a:solidFill>
              </a:rPr>
              <a:t>3.	Max-over-time pooling layer</a:t>
            </a:r>
            <a:endParaRPr sz="1600">
              <a:solidFill>
                <a:schemeClr val="dk1"/>
              </a:solidFill>
            </a:endParaRPr>
          </a:p>
          <a:p>
            <a:pPr indent="0" lvl="0" marL="0" rtl="0" algn="l">
              <a:spcBef>
                <a:spcPts val="1200"/>
              </a:spcBef>
              <a:spcAft>
                <a:spcPts val="0"/>
              </a:spcAft>
              <a:buNone/>
            </a:pPr>
            <a:r>
              <a:rPr lang="en" sz="1600">
                <a:solidFill>
                  <a:schemeClr val="dk1"/>
                </a:solidFill>
              </a:rPr>
              <a:t>4.	Softmax</a:t>
            </a:r>
            <a:endParaRPr sz="1600">
              <a:solidFill>
                <a:schemeClr val="dk1"/>
              </a:solidFill>
            </a:endParaRPr>
          </a:p>
          <a:p>
            <a:pPr indent="0" lvl="0" marL="0" rtl="0" algn="l">
              <a:spcBef>
                <a:spcPts val="1200"/>
              </a:spcBef>
              <a:spcAft>
                <a:spcPts val="0"/>
              </a:spcAft>
              <a:buNone/>
            </a:pPr>
            <a:r>
              <a:rPr lang="en" sz="1600">
                <a:solidFill>
                  <a:schemeClr val="dk1"/>
                </a:solidFill>
              </a:rPr>
              <a:t>5.	Training - Minimize cross-entropy loss</a:t>
            </a:r>
            <a:endParaRPr sz="1600">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457200" lvl="0" marL="0" rtl="0" algn="l">
              <a:spcBef>
                <a:spcPts val="1200"/>
              </a:spcBef>
              <a:spcAft>
                <a:spcPts val="0"/>
              </a:spcAft>
              <a:buNone/>
            </a:pPr>
            <a:r>
              <a:rPr lang="en" sz="1000">
                <a:solidFill>
                  <a:schemeClr val="dk1"/>
                </a:solidFill>
              </a:rPr>
              <a:t>          </a:t>
            </a:r>
            <a:r>
              <a:rPr lang="en" sz="1300">
                <a:solidFill>
                  <a:schemeClr val="dk1"/>
                </a:solidFill>
              </a:rPr>
              <a:t>= ground-truth</a:t>
            </a:r>
            <a:endParaRPr sz="1300">
              <a:solidFill>
                <a:schemeClr val="dk1"/>
              </a:solidFill>
            </a:endParaRPr>
          </a:p>
          <a:p>
            <a:pPr indent="457200" lvl="0" marL="0" rtl="0" algn="l">
              <a:spcBef>
                <a:spcPts val="1200"/>
              </a:spcBef>
              <a:spcAft>
                <a:spcPts val="1200"/>
              </a:spcAft>
              <a:buNone/>
            </a:pPr>
            <a:r>
              <a:rPr lang="en" sz="1300">
                <a:solidFill>
                  <a:schemeClr val="dk1"/>
                </a:solidFill>
              </a:rPr>
              <a:t>        = predicted value</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33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00"/>
              <a:t>GCAE on ATSA</a:t>
            </a:r>
            <a:endParaRPr sz="2500"/>
          </a:p>
          <a:p>
            <a:pPr indent="0" lvl="0" marL="0" rtl="0" algn="l">
              <a:spcBef>
                <a:spcPts val="0"/>
              </a:spcBef>
              <a:spcAft>
                <a:spcPts val="0"/>
              </a:spcAft>
              <a:buSzPts val="990"/>
              <a:buNone/>
            </a:pPr>
            <a:r>
              <a:t/>
            </a:r>
            <a:endParaRPr sz="2500"/>
          </a:p>
        </p:txBody>
      </p:sp>
      <p:pic>
        <p:nvPicPr>
          <p:cNvPr id="168" name="Google Shape;168;p26"/>
          <p:cNvPicPr preferRelativeResize="0"/>
          <p:nvPr/>
        </p:nvPicPr>
        <p:blipFill>
          <a:blip r:embed="rId3">
            <a:alphaModFix/>
          </a:blip>
          <a:stretch>
            <a:fillRect/>
          </a:stretch>
        </p:blipFill>
        <p:spPr>
          <a:xfrm>
            <a:off x="385075" y="961925"/>
            <a:ext cx="8172639"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pic>
        <p:nvPicPr>
          <p:cNvPr id="174" name="Google Shape;174;p27"/>
          <p:cNvPicPr preferRelativeResize="0"/>
          <p:nvPr/>
        </p:nvPicPr>
        <p:blipFill>
          <a:blip r:embed="rId3">
            <a:alphaModFix/>
          </a:blip>
          <a:stretch>
            <a:fillRect/>
          </a:stretch>
        </p:blipFill>
        <p:spPr>
          <a:xfrm>
            <a:off x="659263" y="2738278"/>
            <a:ext cx="7825474" cy="1422400"/>
          </a:xfrm>
          <a:prstGeom prst="rect">
            <a:avLst/>
          </a:prstGeom>
          <a:noFill/>
          <a:ln>
            <a:noFill/>
          </a:ln>
        </p:spPr>
      </p:pic>
      <p:sp>
        <p:nvSpPr>
          <p:cNvPr id="175" name="Google Shape;175;p27"/>
          <p:cNvSpPr txBox="1"/>
          <p:nvPr>
            <p:ph idx="1" type="body"/>
          </p:nvPr>
        </p:nvSpPr>
        <p:spPr>
          <a:xfrm>
            <a:off x="311700" y="1152475"/>
            <a:ext cx="8520600" cy="158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SemEval Workshops - c</a:t>
            </a:r>
            <a:r>
              <a:rPr lang="en">
                <a:solidFill>
                  <a:schemeClr val="dk1"/>
                </a:solidFill>
              </a:rPr>
              <a:t>ustomer reviews: Restaurant &amp; Laptop</a:t>
            </a:r>
            <a:endParaRPr>
              <a:solidFill>
                <a:schemeClr val="dk1"/>
              </a:solidFill>
            </a:endParaRPr>
          </a:p>
          <a:p>
            <a:pPr indent="-342900" lvl="0" marL="457200" rtl="0" algn="l">
              <a:lnSpc>
                <a:spcPct val="100000"/>
              </a:lnSpc>
              <a:spcBef>
                <a:spcPts val="1000"/>
              </a:spcBef>
              <a:spcAft>
                <a:spcPts val="0"/>
              </a:spcAft>
              <a:buClr>
                <a:schemeClr val="dk1"/>
              </a:buClr>
              <a:buSzPts val="1800"/>
              <a:buChar char="●"/>
            </a:pPr>
            <a:r>
              <a:rPr b="1" lang="en">
                <a:solidFill>
                  <a:schemeClr val="dk1"/>
                </a:solidFill>
              </a:rPr>
              <a:t>Hard Datasets:</a:t>
            </a:r>
            <a:r>
              <a:rPr lang="en">
                <a:solidFill>
                  <a:schemeClr val="dk1"/>
                </a:solidFill>
              </a:rPr>
              <a:t> Sentences having multiple aspect labels associated with multiple sentiments</a:t>
            </a:r>
            <a:endParaRPr>
              <a:solidFill>
                <a:schemeClr val="dk1"/>
              </a:solidFill>
            </a:endParaRPr>
          </a:p>
          <a:p>
            <a:pPr indent="0" lvl="0" marL="0" rtl="0" algn="l">
              <a:spcBef>
                <a:spcPts val="10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 </a:t>
            </a:r>
            <a:r>
              <a:rPr lang="en"/>
              <a:t>ACSA</a:t>
            </a:r>
            <a:r>
              <a:rPr lang="en"/>
              <a:t> Task </a:t>
            </a:r>
            <a:endParaRPr/>
          </a:p>
        </p:txBody>
      </p:sp>
      <p:sp>
        <p:nvSpPr>
          <p:cNvPr id="181" name="Google Shape;18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solidFill>
                  <a:schemeClr val="dk1"/>
                </a:solidFill>
              </a:rPr>
              <a:t>Aspects</a:t>
            </a:r>
            <a:r>
              <a:rPr lang="en" sz="1700">
                <a:solidFill>
                  <a:schemeClr val="dk1"/>
                </a:solidFill>
              </a:rPr>
              <a:t>: food, price, service, ambience, and misc; </a:t>
            </a:r>
            <a:endParaRPr sz="1700">
              <a:solidFill>
                <a:schemeClr val="dk1"/>
              </a:solidFill>
            </a:endParaRPr>
          </a:p>
          <a:p>
            <a:pPr indent="-336550" lvl="0" marL="457200" rtl="0" algn="l">
              <a:spcBef>
                <a:spcPts val="0"/>
              </a:spcBef>
              <a:spcAft>
                <a:spcPts val="0"/>
              </a:spcAft>
              <a:buSzPts val="1700"/>
              <a:buChar char="●"/>
            </a:pPr>
            <a:r>
              <a:rPr b="1" lang="en" sz="1700">
                <a:solidFill>
                  <a:schemeClr val="dk1"/>
                </a:solidFill>
              </a:rPr>
              <a:t>Sentiment polarities</a:t>
            </a:r>
            <a:r>
              <a:rPr lang="en" sz="1700">
                <a:solidFill>
                  <a:schemeClr val="dk1"/>
                </a:solidFill>
              </a:rPr>
              <a:t>: positive, negative, neutral, and conflict.</a:t>
            </a:r>
            <a:endParaRPr sz="1700">
              <a:solidFill>
                <a:schemeClr val="dk1"/>
              </a:solidFill>
            </a:endParaRPr>
          </a:p>
          <a:p>
            <a:pPr indent="-336550" lvl="0" marL="457200" rtl="0" algn="l">
              <a:spcBef>
                <a:spcPts val="0"/>
              </a:spcBef>
              <a:spcAft>
                <a:spcPts val="0"/>
              </a:spcAft>
              <a:buSzPts val="1700"/>
              <a:buChar char="●"/>
            </a:pPr>
            <a:r>
              <a:rPr b="1" lang="en" sz="1700">
                <a:solidFill>
                  <a:schemeClr val="dk1"/>
                </a:solidFill>
              </a:rPr>
              <a:t>Sentence label p</a:t>
            </a:r>
            <a:r>
              <a:rPr lang="en" sz="1700">
                <a:solidFill>
                  <a:schemeClr val="dk1"/>
                </a:solidFill>
              </a:rPr>
              <a:t>: No. of positive labels - No. of negative labels                                 Positive if p&gt;0, Negative if p&lt;0, Neutral if p=0</a:t>
            </a:r>
            <a:endParaRPr sz="17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182" name="Google Shape;182;p28"/>
          <p:cNvPicPr preferRelativeResize="0"/>
          <p:nvPr/>
        </p:nvPicPr>
        <p:blipFill rotWithShape="1">
          <a:blip r:embed="rId3">
            <a:alphaModFix/>
          </a:blip>
          <a:srcRect b="48898" l="3570" r="2971" t="2783"/>
          <a:stretch/>
        </p:blipFill>
        <p:spPr>
          <a:xfrm>
            <a:off x="402088" y="2519725"/>
            <a:ext cx="8339823" cy="2204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9"/>
          <p:cNvPicPr preferRelativeResize="0"/>
          <p:nvPr/>
        </p:nvPicPr>
        <p:blipFill rotWithShape="1">
          <a:blip r:embed="rId3">
            <a:alphaModFix/>
          </a:blip>
          <a:srcRect b="0" l="12956" r="12366" t="53540"/>
          <a:stretch/>
        </p:blipFill>
        <p:spPr>
          <a:xfrm>
            <a:off x="1271587" y="1725175"/>
            <a:ext cx="6600826" cy="2099400"/>
          </a:xfrm>
          <a:prstGeom prst="rect">
            <a:avLst/>
          </a:prstGeom>
          <a:noFill/>
          <a:ln>
            <a:noFill/>
          </a:ln>
        </p:spPr>
      </p:pic>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 ATSA Task</a:t>
            </a:r>
            <a:endParaRPr/>
          </a:p>
        </p:txBody>
      </p:sp>
      <p:pic>
        <p:nvPicPr>
          <p:cNvPr id="189" name="Google Shape;189;p29"/>
          <p:cNvPicPr preferRelativeResize="0"/>
          <p:nvPr/>
        </p:nvPicPr>
        <p:blipFill>
          <a:blip r:embed="rId4">
            <a:alphaModFix/>
          </a:blip>
          <a:stretch>
            <a:fillRect/>
          </a:stretch>
        </p:blipFill>
        <p:spPr>
          <a:xfrm>
            <a:off x="364637" y="1725174"/>
            <a:ext cx="8414726" cy="2671250"/>
          </a:xfrm>
          <a:prstGeom prst="rect">
            <a:avLst/>
          </a:prstGeom>
          <a:noFill/>
          <a:ln>
            <a:noFill/>
          </a:ln>
        </p:spPr>
      </p:pic>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Duplicate each sentence n</a:t>
            </a:r>
            <a:r>
              <a:rPr baseline="-25000" lang="en">
                <a:solidFill>
                  <a:schemeClr val="dk1"/>
                </a:solidFill>
              </a:rPr>
              <a:t>a</a:t>
            </a:r>
            <a:r>
              <a:rPr lang="en">
                <a:solidFill>
                  <a:schemeClr val="dk1"/>
                </a:solidFill>
              </a:rPr>
              <a:t> times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Details</a:t>
            </a:r>
            <a:endParaRPr/>
          </a:p>
        </p:txBody>
      </p:sp>
      <p:sp>
        <p:nvSpPr>
          <p:cNvPr id="196" name="Google Shape;19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solidFill>
                  <a:schemeClr val="dk1"/>
                </a:solidFill>
              </a:rPr>
              <a:t>300-dimension GloVe vectors pre-trained on unlabeled data of 840 billion tokens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Random initialization - uniform distribution</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Adagrad</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Batch size: 32 instances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Learning Rate: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Maximal epochs: 30</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5-fold cross validation</a:t>
            </a:r>
            <a:endParaRPr>
              <a:solidFill>
                <a:schemeClr val="dk1"/>
              </a:solidFill>
            </a:endParaRPr>
          </a:p>
        </p:txBody>
      </p:sp>
      <p:pic>
        <p:nvPicPr>
          <p:cNvPr id="197" name="Google Shape;197;p30"/>
          <p:cNvPicPr preferRelativeResize="0"/>
          <p:nvPr/>
        </p:nvPicPr>
        <p:blipFill>
          <a:blip r:embed="rId3">
            <a:alphaModFix/>
          </a:blip>
          <a:stretch>
            <a:fillRect/>
          </a:stretch>
        </p:blipFill>
        <p:spPr>
          <a:xfrm>
            <a:off x="5223406" y="1783839"/>
            <a:ext cx="1624000" cy="325500"/>
          </a:xfrm>
          <a:prstGeom prst="rect">
            <a:avLst/>
          </a:prstGeom>
          <a:noFill/>
          <a:ln>
            <a:noFill/>
          </a:ln>
        </p:spPr>
      </p:pic>
      <p:pic>
        <p:nvPicPr>
          <p:cNvPr id="198" name="Google Shape;198;p30"/>
          <p:cNvPicPr preferRelativeResize="0"/>
          <p:nvPr/>
        </p:nvPicPr>
        <p:blipFill>
          <a:blip r:embed="rId4">
            <a:alphaModFix/>
          </a:blip>
          <a:stretch>
            <a:fillRect/>
          </a:stretch>
        </p:blipFill>
        <p:spPr>
          <a:xfrm>
            <a:off x="2462150" y="2644209"/>
            <a:ext cx="537025" cy="21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ACSA </a:t>
            </a:r>
            <a:endParaRPr/>
          </a:p>
        </p:txBody>
      </p:sp>
      <p:pic>
        <p:nvPicPr>
          <p:cNvPr id="204" name="Google Shape;204;p31"/>
          <p:cNvPicPr preferRelativeResize="0"/>
          <p:nvPr/>
        </p:nvPicPr>
        <p:blipFill>
          <a:blip r:embed="rId3">
            <a:alphaModFix/>
          </a:blip>
          <a:stretch>
            <a:fillRect/>
          </a:stretch>
        </p:blipFill>
        <p:spPr>
          <a:xfrm>
            <a:off x="558250" y="1206888"/>
            <a:ext cx="8027502" cy="330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Motivation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Problem Statement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Related Work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Proposed Approach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Datasets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Results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Conclusion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Future Directions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References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ATSA</a:t>
            </a:r>
            <a:endParaRPr/>
          </a:p>
        </p:txBody>
      </p:sp>
      <p:pic>
        <p:nvPicPr>
          <p:cNvPr id="210" name="Google Shape;210;p32"/>
          <p:cNvPicPr preferRelativeResize="0"/>
          <p:nvPr/>
        </p:nvPicPr>
        <p:blipFill>
          <a:blip r:embed="rId3">
            <a:alphaModFix/>
          </a:blip>
          <a:stretch>
            <a:fillRect/>
          </a:stretch>
        </p:blipFill>
        <p:spPr>
          <a:xfrm>
            <a:off x="721650" y="1171939"/>
            <a:ext cx="7809224" cy="27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Gating Mechanisms </a:t>
            </a:r>
            <a:endParaRPr/>
          </a:p>
        </p:txBody>
      </p:sp>
      <p:pic>
        <p:nvPicPr>
          <p:cNvPr id="216" name="Google Shape;216;p33"/>
          <p:cNvPicPr preferRelativeResize="0"/>
          <p:nvPr/>
        </p:nvPicPr>
        <p:blipFill>
          <a:blip r:embed="rId3">
            <a:alphaModFix/>
          </a:blip>
          <a:stretch>
            <a:fillRect/>
          </a:stretch>
        </p:blipFill>
        <p:spPr>
          <a:xfrm>
            <a:off x="2092600" y="2153537"/>
            <a:ext cx="4958799" cy="2381526"/>
          </a:xfrm>
          <a:prstGeom prst="rect">
            <a:avLst/>
          </a:prstGeom>
          <a:noFill/>
          <a:ln>
            <a:noFill/>
          </a:ln>
        </p:spPr>
      </p:pic>
      <p:pic>
        <p:nvPicPr>
          <p:cNvPr id="217" name="Google Shape;217;p33"/>
          <p:cNvPicPr preferRelativeResize="0"/>
          <p:nvPr/>
        </p:nvPicPr>
        <p:blipFill>
          <a:blip r:embed="rId4">
            <a:alphaModFix/>
          </a:blip>
          <a:stretch>
            <a:fillRect/>
          </a:stretch>
        </p:blipFill>
        <p:spPr>
          <a:xfrm>
            <a:off x="4716776" y="1198547"/>
            <a:ext cx="2648150" cy="355925"/>
          </a:xfrm>
          <a:prstGeom prst="rect">
            <a:avLst/>
          </a:prstGeom>
          <a:noFill/>
          <a:ln>
            <a:noFill/>
          </a:ln>
        </p:spPr>
      </p:pic>
      <p:pic>
        <p:nvPicPr>
          <p:cNvPr id="218" name="Google Shape;218;p33"/>
          <p:cNvPicPr preferRelativeResize="0"/>
          <p:nvPr/>
        </p:nvPicPr>
        <p:blipFill rotWithShape="1">
          <a:blip r:embed="rId5">
            <a:alphaModFix/>
          </a:blip>
          <a:srcRect b="10" l="27551" r="0" t="0"/>
          <a:stretch/>
        </p:blipFill>
        <p:spPr>
          <a:xfrm>
            <a:off x="3134792" y="1250592"/>
            <a:ext cx="1573500" cy="273025"/>
          </a:xfrm>
          <a:prstGeom prst="rect">
            <a:avLst/>
          </a:prstGeom>
          <a:noFill/>
          <a:ln>
            <a:noFill/>
          </a:ln>
        </p:spPr>
      </p:pic>
      <p:pic>
        <p:nvPicPr>
          <p:cNvPr id="219" name="Google Shape;219;p33"/>
          <p:cNvPicPr preferRelativeResize="0"/>
          <p:nvPr/>
        </p:nvPicPr>
        <p:blipFill rotWithShape="1">
          <a:blip r:embed="rId6">
            <a:alphaModFix/>
          </a:blip>
          <a:srcRect b="0" l="11512" r="0" t="0"/>
          <a:stretch/>
        </p:blipFill>
        <p:spPr>
          <a:xfrm>
            <a:off x="3145375" y="1676058"/>
            <a:ext cx="4895299" cy="355925"/>
          </a:xfrm>
          <a:prstGeom prst="rect">
            <a:avLst/>
          </a:prstGeom>
          <a:noFill/>
          <a:ln>
            <a:noFill/>
          </a:ln>
        </p:spPr>
      </p:pic>
      <p:sp>
        <p:nvSpPr>
          <p:cNvPr id="220" name="Google Shape;220;p33"/>
          <p:cNvSpPr txBox="1"/>
          <p:nvPr>
            <p:ph idx="1" type="body"/>
          </p:nvPr>
        </p:nvSpPr>
        <p:spPr>
          <a:xfrm>
            <a:off x="311700" y="1152475"/>
            <a:ext cx="8520600" cy="10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Gated Tanh Units (</a:t>
            </a:r>
            <a:r>
              <a:rPr b="1" lang="en">
                <a:solidFill>
                  <a:schemeClr val="dk1"/>
                </a:solidFill>
              </a:rPr>
              <a:t>GTU</a:t>
            </a:r>
            <a:r>
              <a:rPr lang="en">
                <a:solidFill>
                  <a:schemeClr val="dk1"/>
                </a:solidFill>
              </a:rPr>
              <a:t>):</a:t>
            </a:r>
            <a:endParaRPr>
              <a:solidFill>
                <a:schemeClr val="dk1"/>
              </a:solidFill>
            </a:endParaRPr>
          </a:p>
          <a:p>
            <a:pPr indent="0" lvl="0" marL="0" rtl="0" algn="l">
              <a:spcBef>
                <a:spcPts val="1200"/>
              </a:spcBef>
              <a:spcAft>
                <a:spcPts val="1200"/>
              </a:spcAft>
              <a:buNone/>
            </a:pPr>
            <a:r>
              <a:rPr lang="en">
                <a:solidFill>
                  <a:schemeClr val="dk1"/>
                </a:solidFill>
              </a:rPr>
              <a:t>Gated Linear Units (</a:t>
            </a:r>
            <a:r>
              <a:rPr b="1" lang="en">
                <a:solidFill>
                  <a:schemeClr val="dk1"/>
                </a:solidFill>
              </a:rPr>
              <a:t>GLU</a:t>
            </a:r>
            <a:r>
              <a:rPr lang="en">
                <a:solidFill>
                  <a:schemeClr val="dk1"/>
                </a:solidFill>
              </a:rPr>
              <a:t>):</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Time</a:t>
            </a:r>
            <a:endParaRPr/>
          </a:p>
        </p:txBody>
      </p:sp>
      <p:pic>
        <p:nvPicPr>
          <p:cNvPr id="226" name="Google Shape;226;p34"/>
          <p:cNvPicPr preferRelativeResize="0"/>
          <p:nvPr/>
        </p:nvPicPr>
        <p:blipFill rotWithShape="1">
          <a:blip r:embed="rId3">
            <a:alphaModFix/>
          </a:blip>
          <a:srcRect b="0" l="4516" r="0" t="0"/>
          <a:stretch/>
        </p:blipFill>
        <p:spPr>
          <a:xfrm>
            <a:off x="2386525" y="2037575"/>
            <a:ext cx="4370926" cy="2457799"/>
          </a:xfrm>
          <a:prstGeom prst="rect">
            <a:avLst/>
          </a:prstGeom>
          <a:noFill/>
          <a:ln>
            <a:noFill/>
          </a:ln>
        </p:spPr>
      </p:pic>
      <p:sp>
        <p:nvSpPr>
          <p:cNvPr id="227" name="Google Shape;22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Training time of all models until convergence on a validation set on a desktop machine with a 1080 Ti GPU</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3" name="Google Shape;23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a:t>
            </a:r>
            <a:r>
              <a:rPr lang="en">
                <a:solidFill>
                  <a:schemeClr val="dk1"/>
                </a:solidFill>
              </a:rPr>
              <a:t>n efficient CNN with gating mechanisms for ACSA and ATSA tasks.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GTRU controls the sentiment flow according to the given aspect information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Performance improvement compared with other neural models by extensive experiments on SemEval datasets.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239" name="Google Shape;23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LSTM → CNN → CNN with Gating Mechanism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Transformers with Gating Mechanism for Sentiment Analysis</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5" name="Google Shape;245;p37"/>
          <p:cNvSpPr txBox="1"/>
          <p:nvPr>
            <p:ph idx="1" type="body"/>
          </p:nvPr>
        </p:nvSpPr>
        <p:spPr>
          <a:xfrm>
            <a:off x="311700" y="1152475"/>
            <a:ext cx="8520600" cy="38205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Char char="●"/>
            </a:pPr>
            <a:r>
              <a:rPr lang="en" sz="1400">
                <a:solidFill>
                  <a:schemeClr val="dk1"/>
                </a:solidFill>
              </a:rPr>
              <a:t>W. Xue and T. Li, ‘‘Aspect based sentiment analysis with gated convolutional networks,’’ in Proc. ACL, vol. 1, 2018, pp. 2514–2523.</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Maria Pontiki, Dimitrios Galanis, John Pavlopoulos, Haris Papageorgiou, Ion Androutsopoulos, and Suresh Manandhar. 2014. Semeval-2014 task 4: Aspect based sentiment analysis. In SemEval@COLING, pages 27–35, Stroudsburg, PA, USA. Association for Computational Linguistics.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Dzmitry Bahdanau, Kyunghyun Cho, and Yoshua Bengio. 2014. Neural Machine Translation by Jointly Learning to Align and Translate. In ICLR, pages CoRR abs–1409.0473.</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Yoon Kim. 2014. Convolutional Neural Networks for Sentence Classification. In EMNLP, pages 1746– 1751</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Yequan Wang, Minlie Huang, Xiaoyan Zhu, and Li Zhao. 2016b. Attention-based LSTM for Aspect level Sentiment Classification. In EMNLP, pages 606–615.</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Duyu Tang, Bing Qin, Xiaocheng Feng, and Ting Liu. 2016a. Effective LSTMs for Target-Dependent Sentiment Classification. In COLING, pages 3298– 3307</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 Kumar, V. T. Narapareddy, V. Aditya Srikanth, L. B. M. Neti and A. Malapati, "Aspect-Based Sentiment Classification Using Interactive Gated Convolutional Network," in IEEE Access, vol. 8, pp. 22445-22453, 2020</a:t>
            </a:r>
            <a:endParaRPr sz="1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90250" y="450150"/>
            <a:ext cx="82197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 Sentiment Analysis</a:t>
            </a:r>
            <a:endParaRPr/>
          </a:p>
        </p:txBody>
      </p:sp>
      <p:pic>
        <p:nvPicPr>
          <p:cNvPr id="71" name="Google Shape;71;p15"/>
          <p:cNvPicPr preferRelativeResize="0"/>
          <p:nvPr/>
        </p:nvPicPr>
        <p:blipFill rotWithShape="1">
          <a:blip r:embed="rId3">
            <a:alphaModFix/>
          </a:blip>
          <a:srcRect b="22830" l="0" r="0" t="22966"/>
          <a:stretch/>
        </p:blipFill>
        <p:spPr>
          <a:xfrm>
            <a:off x="1141300" y="1597725"/>
            <a:ext cx="6861401" cy="2771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sp>
        <p:nvSpPr>
          <p:cNvPr id="77" name="Google Shape;77;p16"/>
          <p:cNvSpPr txBox="1"/>
          <p:nvPr>
            <p:ph idx="1" type="body"/>
          </p:nvPr>
        </p:nvSpPr>
        <p:spPr>
          <a:xfrm>
            <a:off x="880551" y="3389125"/>
            <a:ext cx="18072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400">
                <a:solidFill>
                  <a:schemeClr val="dk1"/>
                </a:solidFill>
              </a:rPr>
              <a:t>Business Insights</a:t>
            </a:r>
            <a:endParaRPr sz="1400">
              <a:solidFill>
                <a:schemeClr val="dk1"/>
              </a:solidFill>
            </a:endParaRPr>
          </a:p>
        </p:txBody>
      </p:sp>
      <p:pic>
        <p:nvPicPr>
          <p:cNvPr id="78" name="Google Shape;78;p16"/>
          <p:cNvPicPr preferRelativeResize="0"/>
          <p:nvPr/>
        </p:nvPicPr>
        <p:blipFill>
          <a:blip r:embed="rId3">
            <a:alphaModFix/>
          </a:blip>
          <a:stretch>
            <a:fillRect/>
          </a:stretch>
        </p:blipFill>
        <p:spPr>
          <a:xfrm>
            <a:off x="3360487" y="1683751"/>
            <a:ext cx="2593440" cy="1458825"/>
          </a:xfrm>
          <a:prstGeom prst="rect">
            <a:avLst/>
          </a:prstGeom>
          <a:noFill/>
          <a:ln>
            <a:noFill/>
          </a:ln>
        </p:spPr>
      </p:pic>
      <p:sp>
        <p:nvSpPr>
          <p:cNvPr id="79" name="Google Shape;79;p16"/>
          <p:cNvSpPr txBox="1"/>
          <p:nvPr>
            <p:ph idx="1" type="body"/>
          </p:nvPr>
        </p:nvSpPr>
        <p:spPr>
          <a:xfrm>
            <a:off x="3967812" y="3389125"/>
            <a:ext cx="137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400">
                <a:solidFill>
                  <a:schemeClr val="dk1"/>
                </a:solidFill>
              </a:rPr>
              <a:t>News Sources</a:t>
            </a:r>
            <a:endParaRPr sz="1400">
              <a:solidFill>
                <a:schemeClr val="dk1"/>
              </a:solidFill>
            </a:endParaRPr>
          </a:p>
        </p:txBody>
      </p:sp>
      <p:pic>
        <p:nvPicPr>
          <p:cNvPr id="80" name="Google Shape;80;p16"/>
          <p:cNvPicPr preferRelativeResize="0"/>
          <p:nvPr/>
        </p:nvPicPr>
        <p:blipFill rotWithShape="1">
          <a:blip r:embed="rId4">
            <a:alphaModFix/>
          </a:blip>
          <a:srcRect b="0" l="9603" r="7532" t="0"/>
          <a:stretch/>
        </p:blipFill>
        <p:spPr>
          <a:xfrm>
            <a:off x="6254676" y="1439726"/>
            <a:ext cx="2748051" cy="1865504"/>
          </a:xfrm>
          <a:prstGeom prst="rect">
            <a:avLst/>
          </a:prstGeom>
          <a:noFill/>
          <a:ln>
            <a:noFill/>
          </a:ln>
        </p:spPr>
      </p:pic>
      <p:sp>
        <p:nvSpPr>
          <p:cNvPr id="81" name="Google Shape;81;p16"/>
          <p:cNvSpPr txBox="1"/>
          <p:nvPr>
            <p:ph idx="1" type="body"/>
          </p:nvPr>
        </p:nvSpPr>
        <p:spPr>
          <a:xfrm>
            <a:off x="6684171" y="3389125"/>
            <a:ext cx="18072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400">
                <a:solidFill>
                  <a:schemeClr val="dk1"/>
                </a:solidFill>
              </a:rPr>
              <a:t>Question Answering</a:t>
            </a:r>
            <a:endParaRPr sz="1400">
              <a:solidFill>
                <a:schemeClr val="dk1"/>
              </a:solidFill>
            </a:endParaRPr>
          </a:p>
        </p:txBody>
      </p:sp>
      <p:pic>
        <p:nvPicPr>
          <p:cNvPr id="82" name="Google Shape;82;p16"/>
          <p:cNvPicPr preferRelativeResize="0"/>
          <p:nvPr/>
        </p:nvPicPr>
        <p:blipFill>
          <a:blip r:embed="rId5">
            <a:alphaModFix/>
          </a:blip>
          <a:stretch>
            <a:fillRect/>
          </a:stretch>
        </p:blipFill>
        <p:spPr>
          <a:xfrm>
            <a:off x="311700" y="1683743"/>
            <a:ext cx="2748051" cy="1458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 Based Sentiment Analysis</a:t>
            </a:r>
            <a:endParaRPr/>
          </a:p>
        </p:txBody>
      </p:sp>
      <p:sp>
        <p:nvSpPr>
          <p:cNvPr id="88" name="Google Shape;88;p17"/>
          <p:cNvSpPr txBox="1"/>
          <p:nvPr>
            <p:ph idx="1" type="body"/>
          </p:nvPr>
        </p:nvSpPr>
        <p:spPr>
          <a:xfrm>
            <a:off x="311700" y="1152475"/>
            <a:ext cx="8383500" cy="3786600"/>
          </a:xfrm>
          <a:prstGeom prst="rect">
            <a:avLst/>
          </a:prstGeom>
        </p:spPr>
        <p:txBody>
          <a:bodyPr anchorCtr="0" anchor="t" bIns="91425" lIns="91425" spcFirstLastPara="1" rIns="91425" wrap="square" tIns="91425">
            <a:normAutofit/>
          </a:bodyPr>
          <a:lstStyle/>
          <a:p>
            <a:pPr indent="0" lvl="0" marL="0" rtl="0" algn="l">
              <a:lnSpc>
                <a:spcPct val="50000"/>
              </a:lnSpc>
              <a:spcBef>
                <a:spcPts val="1000"/>
              </a:spcBef>
              <a:spcAft>
                <a:spcPts val="0"/>
              </a:spcAft>
              <a:buNone/>
            </a:pPr>
            <a:r>
              <a:t/>
            </a:r>
            <a:endParaRPr>
              <a:solidFill>
                <a:schemeClr val="dk1"/>
              </a:solidFill>
            </a:endParaRPr>
          </a:p>
          <a:p>
            <a:pPr indent="0" lvl="0" marL="0" rtl="0" algn="l">
              <a:lnSpc>
                <a:spcPct val="50000"/>
              </a:lnSpc>
              <a:spcBef>
                <a:spcPts val="1200"/>
              </a:spcBef>
              <a:spcAft>
                <a:spcPts val="0"/>
              </a:spcAft>
              <a:buNone/>
            </a:pPr>
            <a:r>
              <a:rPr lang="en" sz="1600">
                <a:solidFill>
                  <a:schemeClr val="dk1"/>
                </a:solidFill>
              </a:rPr>
              <a:t>“</a:t>
            </a:r>
            <a:r>
              <a:rPr lang="en" sz="1600">
                <a:solidFill>
                  <a:srgbClr val="FF0000"/>
                </a:solidFill>
              </a:rPr>
              <a:t>Battery life</a:t>
            </a:r>
            <a:r>
              <a:rPr lang="en" sz="1600">
                <a:solidFill>
                  <a:schemeClr val="dk1"/>
                </a:solidFill>
              </a:rPr>
              <a:t> is</a:t>
            </a:r>
            <a:r>
              <a:rPr lang="en" sz="1600">
                <a:solidFill>
                  <a:srgbClr val="6AA84F"/>
                </a:solidFill>
              </a:rPr>
              <a:t> </a:t>
            </a:r>
            <a:r>
              <a:rPr lang="en" sz="1600">
                <a:solidFill>
                  <a:srgbClr val="0000FF"/>
                </a:solidFill>
              </a:rPr>
              <a:t>good</a:t>
            </a:r>
            <a:r>
              <a:rPr lang="en" sz="1600">
                <a:solidFill>
                  <a:schemeClr val="dk1"/>
                </a:solidFill>
              </a:rPr>
              <a:t>, but the </a:t>
            </a:r>
            <a:r>
              <a:rPr lang="en" sz="1600">
                <a:solidFill>
                  <a:srgbClr val="FF0000"/>
                </a:solidFill>
              </a:rPr>
              <a:t>screen size</a:t>
            </a:r>
            <a:r>
              <a:rPr lang="en" sz="1600">
                <a:solidFill>
                  <a:schemeClr val="dk1"/>
                </a:solidFill>
              </a:rPr>
              <a:t> is </a:t>
            </a:r>
            <a:r>
              <a:rPr lang="en" sz="1600">
                <a:solidFill>
                  <a:srgbClr val="0000FF"/>
                </a:solidFill>
              </a:rPr>
              <a:t>too small</a:t>
            </a:r>
            <a:r>
              <a:rPr lang="en" sz="1600">
                <a:solidFill>
                  <a:schemeClr val="dk1"/>
                </a:solidFill>
              </a:rPr>
              <a:t>.”</a:t>
            </a:r>
            <a:endParaRPr sz="1600">
              <a:solidFill>
                <a:schemeClr val="dk1"/>
              </a:solidFill>
            </a:endParaRPr>
          </a:p>
          <a:p>
            <a:pPr indent="0" lvl="0" marL="0" rtl="0" algn="l">
              <a:lnSpc>
                <a:spcPct val="50000"/>
              </a:lnSpc>
              <a:spcBef>
                <a:spcPts val="1200"/>
              </a:spcBef>
              <a:spcAft>
                <a:spcPts val="0"/>
              </a:spcAft>
              <a:buNone/>
            </a:pPr>
            <a:r>
              <a:t/>
            </a:r>
            <a:endParaRPr sz="1600">
              <a:solidFill>
                <a:schemeClr val="dk1"/>
              </a:solidFill>
            </a:endParaRPr>
          </a:p>
          <a:p>
            <a:pPr indent="0" lvl="0" marL="0" rtl="0" algn="l">
              <a:lnSpc>
                <a:spcPct val="50000"/>
              </a:lnSpc>
              <a:spcBef>
                <a:spcPts val="1200"/>
              </a:spcBef>
              <a:spcAft>
                <a:spcPts val="0"/>
              </a:spcAft>
              <a:buNone/>
            </a:pPr>
            <a:r>
              <a:t/>
            </a:r>
            <a:endParaRPr sz="1600">
              <a:solidFill>
                <a:schemeClr val="dk1"/>
              </a:solidFill>
            </a:endParaRPr>
          </a:p>
          <a:p>
            <a:pPr indent="0" lvl="0" marL="0" rtl="0" algn="l">
              <a:lnSpc>
                <a:spcPct val="50000"/>
              </a:lnSpc>
              <a:spcBef>
                <a:spcPts val="1200"/>
              </a:spcBef>
              <a:spcAft>
                <a:spcPts val="0"/>
              </a:spcAft>
              <a:buNone/>
            </a:pPr>
            <a:r>
              <a:rPr b="1" lang="en" sz="1600">
                <a:solidFill>
                  <a:schemeClr val="dk1"/>
                </a:solidFill>
              </a:rPr>
              <a:t>Aspect: </a:t>
            </a:r>
            <a:r>
              <a:rPr lang="en" sz="1600">
                <a:solidFill>
                  <a:schemeClr val="dk1"/>
                </a:solidFill>
              </a:rPr>
              <a:t>Battery life, </a:t>
            </a:r>
            <a:r>
              <a:rPr b="1" lang="en" sz="1600">
                <a:solidFill>
                  <a:schemeClr val="dk1"/>
                </a:solidFill>
              </a:rPr>
              <a:t>Polarity:</a:t>
            </a:r>
            <a:r>
              <a:rPr lang="en" sz="1600">
                <a:solidFill>
                  <a:schemeClr val="dk1"/>
                </a:solidFill>
              </a:rPr>
              <a:t> Positive</a:t>
            </a:r>
            <a:endParaRPr sz="1600">
              <a:solidFill>
                <a:schemeClr val="dk1"/>
              </a:solidFill>
            </a:endParaRPr>
          </a:p>
          <a:p>
            <a:pPr indent="0" lvl="0" marL="0" rtl="0" algn="l">
              <a:lnSpc>
                <a:spcPct val="50000"/>
              </a:lnSpc>
              <a:spcBef>
                <a:spcPts val="1200"/>
              </a:spcBef>
              <a:spcAft>
                <a:spcPts val="1200"/>
              </a:spcAft>
              <a:buNone/>
            </a:pPr>
            <a:r>
              <a:rPr b="1" lang="en" sz="1600">
                <a:solidFill>
                  <a:schemeClr val="dk1"/>
                </a:solidFill>
              </a:rPr>
              <a:t>Aspect: </a:t>
            </a:r>
            <a:r>
              <a:rPr lang="en" sz="1600">
                <a:solidFill>
                  <a:schemeClr val="dk1"/>
                </a:solidFill>
              </a:rPr>
              <a:t>Screen size, </a:t>
            </a:r>
            <a:r>
              <a:rPr b="1" lang="en" sz="1600">
                <a:solidFill>
                  <a:schemeClr val="dk1"/>
                </a:solidFill>
              </a:rPr>
              <a:t>Polarity:</a:t>
            </a:r>
            <a:r>
              <a:rPr lang="en" sz="1600">
                <a:solidFill>
                  <a:schemeClr val="dk1"/>
                </a:solidFill>
              </a:rPr>
              <a:t> Negative </a:t>
            </a:r>
            <a:endParaRPr sz="1600">
              <a:solidFill>
                <a:schemeClr val="dk1"/>
              </a:solidFill>
            </a:endParaRPr>
          </a:p>
        </p:txBody>
      </p:sp>
      <p:cxnSp>
        <p:nvCxnSpPr>
          <p:cNvPr id="89" name="Google Shape;89;p17"/>
          <p:cNvCxnSpPr/>
          <p:nvPr/>
        </p:nvCxnSpPr>
        <p:spPr>
          <a:xfrm rot="10800000">
            <a:off x="986600" y="1756125"/>
            <a:ext cx="0" cy="3288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7"/>
          <p:cNvCxnSpPr/>
          <p:nvPr/>
        </p:nvCxnSpPr>
        <p:spPr>
          <a:xfrm rot="10800000">
            <a:off x="1908550" y="1756125"/>
            <a:ext cx="0" cy="3288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7"/>
          <p:cNvCxnSpPr/>
          <p:nvPr/>
        </p:nvCxnSpPr>
        <p:spPr>
          <a:xfrm rot="10800000">
            <a:off x="3461925" y="1756125"/>
            <a:ext cx="0" cy="3288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7"/>
          <p:cNvCxnSpPr/>
          <p:nvPr/>
        </p:nvCxnSpPr>
        <p:spPr>
          <a:xfrm rot="10800000">
            <a:off x="4572000" y="1756125"/>
            <a:ext cx="0" cy="3288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7"/>
          <p:cNvCxnSpPr/>
          <p:nvPr/>
        </p:nvCxnSpPr>
        <p:spPr>
          <a:xfrm>
            <a:off x="986600" y="2078450"/>
            <a:ext cx="920700" cy="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17"/>
          <p:cNvCxnSpPr/>
          <p:nvPr/>
        </p:nvCxnSpPr>
        <p:spPr>
          <a:xfrm>
            <a:off x="3463650" y="2075825"/>
            <a:ext cx="1111500" cy="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rPr>
              <a:t>Two subtasks:</a:t>
            </a:r>
            <a:endParaRPr sz="1800">
              <a:solidFill>
                <a:schemeClr val="dk1"/>
              </a:solidFill>
            </a:endParaRPr>
          </a:p>
          <a:p>
            <a:pPr indent="-342900" lvl="0" marL="457200" rtl="0" algn="l">
              <a:spcBef>
                <a:spcPts val="1200"/>
              </a:spcBef>
              <a:spcAft>
                <a:spcPts val="0"/>
              </a:spcAft>
              <a:buClr>
                <a:schemeClr val="dk1"/>
              </a:buClr>
              <a:buSzPts val="1800"/>
              <a:buChar char="●"/>
            </a:pPr>
            <a:r>
              <a:rPr lang="en" sz="1800">
                <a:solidFill>
                  <a:schemeClr val="dk1"/>
                </a:solidFill>
              </a:rPr>
              <a:t>Aspect-Category Sentiment Analysis (ACSA)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Aspect-Term Sentiment Analysis (ATSA)</a:t>
            </a:r>
            <a:endParaRPr sz="1750">
              <a:solidFill>
                <a:schemeClr val="dk1"/>
              </a:solidFill>
            </a:endParaRPr>
          </a:p>
          <a:p>
            <a:pPr indent="0" lvl="0" marL="0" rtl="0" algn="l">
              <a:spcBef>
                <a:spcPts val="1200"/>
              </a:spcBef>
              <a:spcAft>
                <a:spcPts val="1200"/>
              </a:spcAft>
              <a:buNone/>
            </a:pPr>
            <a:r>
              <a:t/>
            </a:r>
            <a:endParaRPr sz="1750">
              <a:solidFill>
                <a:schemeClr val="dk1"/>
              </a:solidFill>
            </a:endParaRPr>
          </a:p>
        </p:txBody>
      </p:sp>
      <p:pic>
        <p:nvPicPr>
          <p:cNvPr id="101" name="Google Shape;101;p18"/>
          <p:cNvPicPr preferRelativeResize="0"/>
          <p:nvPr/>
        </p:nvPicPr>
        <p:blipFill rotWithShape="1">
          <a:blip r:embed="rId3">
            <a:alphaModFix/>
          </a:blip>
          <a:srcRect b="0" l="0" r="45274" t="0"/>
          <a:stretch/>
        </p:blipFill>
        <p:spPr>
          <a:xfrm>
            <a:off x="806125" y="2704075"/>
            <a:ext cx="4121774" cy="943650"/>
          </a:xfrm>
          <a:prstGeom prst="rect">
            <a:avLst/>
          </a:prstGeom>
          <a:noFill/>
          <a:ln>
            <a:noFill/>
          </a:ln>
        </p:spPr>
      </p:pic>
      <p:cxnSp>
        <p:nvCxnSpPr>
          <p:cNvPr id="102" name="Google Shape;102;p18"/>
          <p:cNvCxnSpPr/>
          <p:nvPr/>
        </p:nvCxnSpPr>
        <p:spPr>
          <a:xfrm>
            <a:off x="2457351" y="3889300"/>
            <a:ext cx="655500" cy="30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8"/>
          <p:cNvSpPr txBox="1"/>
          <p:nvPr/>
        </p:nvSpPr>
        <p:spPr>
          <a:xfrm>
            <a:off x="3085026" y="3690700"/>
            <a:ext cx="20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ATSA: Food, Delivery</a:t>
            </a:r>
            <a:endParaRPr/>
          </a:p>
        </p:txBody>
      </p:sp>
      <p:sp>
        <p:nvSpPr>
          <p:cNvPr id="104" name="Google Shape;104;p18"/>
          <p:cNvSpPr txBox="1"/>
          <p:nvPr/>
        </p:nvSpPr>
        <p:spPr>
          <a:xfrm>
            <a:off x="3085026" y="3985234"/>
            <a:ext cx="15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ACSA: Service</a:t>
            </a:r>
            <a:endParaRPr/>
          </a:p>
        </p:txBody>
      </p:sp>
      <p:cxnSp>
        <p:nvCxnSpPr>
          <p:cNvPr id="105" name="Google Shape;105;p18"/>
          <p:cNvCxnSpPr/>
          <p:nvPr/>
        </p:nvCxnSpPr>
        <p:spPr>
          <a:xfrm>
            <a:off x="2460726" y="3575250"/>
            <a:ext cx="0" cy="3048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8"/>
          <p:cNvCxnSpPr/>
          <p:nvPr/>
        </p:nvCxnSpPr>
        <p:spPr>
          <a:xfrm>
            <a:off x="2460726" y="3889300"/>
            <a:ext cx="0" cy="3048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8"/>
          <p:cNvCxnSpPr/>
          <p:nvPr/>
        </p:nvCxnSpPr>
        <p:spPr>
          <a:xfrm>
            <a:off x="2457351" y="4194100"/>
            <a:ext cx="655500" cy="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113" name="Google Shape;113;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Clr>
                <a:schemeClr val="dk1"/>
              </a:buClr>
              <a:buSzPts val="1500"/>
              <a:buChar char="●"/>
            </a:pPr>
            <a:r>
              <a:rPr lang="en" sz="1500">
                <a:solidFill>
                  <a:schemeClr val="dk1"/>
                </a:solidFill>
              </a:rPr>
              <a:t>Earlier research works: labor-intensive handcraft features</a:t>
            </a:r>
            <a:endParaRPr sz="1500">
              <a:solidFill>
                <a:schemeClr val="dk1"/>
              </a:solidFill>
            </a:endParaRPr>
          </a:p>
          <a:p>
            <a:pPr indent="-323850" lvl="0" marL="457200" rtl="0" algn="l">
              <a:lnSpc>
                <a:spcPct val="105000"/>
              </a:lnSpc>
              <a:spcBef>
                <a:spcPts val="1000"/>
              </a:spcBef>
              <a:spcAft>
                <a:spcPts val="0"/>
              </a:spcAft>
              <a:buClr>
                <a:schemeClr val="dk1"/>
              </a:buClr>
              <a:buSzPts val="1500"/>
              <a:buChar char="●"/>
            </a:pPr>
            <a:r>
              <a:rPr lang="en" sz="1500">
                <a:solidFill>
                  <a:schemeClr val="dk1"/>
                </a:solidFill>
              </a:rPr>
              <a:t>Neural network-based approaches</a:t>
            </a:r>
            <a:endParaRPr sz="1500">
              <a:solidFill>
                <a:schemeClr val="dk1"/>
              </a:solidFill>
            </a:endParaRPr>
          </a:p>
          <a:p>
            <a:pPr indent="-323850" lvl="0" marL="457200" rtl="0" algn="l">
              <a:lnSpc>
                <a:spcPct val="105000"/>
              </a:lnSpc>
              <a:spcBef>
                <a:spcPts val="1000"/>
              </a:spcBef>
              <a:spcAft>
                <a:spcPts val="0"/>
              </a:spcAft>
              <a:buClr>
                <a:schemeClr val="dk1"/>
              </a:buClr>
              <a:buSzPts val="1500"/>
              <a:buChar char="●"/>
            </a:pPr>
            <a:r>
              <a:rPr lang="en" sz="1500">
                <a:solidFill>
                  <a:schemeClr val="dk1"/>
                </a:solidFill>
              </a:rPr>
              <a:t>Target-dependent: LSTM &amp; attention mechanisms</a:t>
            </a:r>
            <a:endParaRPr sz="1500">
              <a:solidFill>
                <a:schemeClr val="dk1"/>
              </a:solidFill>
            </a:endParaRPr>
          </a:p>
          <a:p>
            <a:pPr indent="0" lvl="0" marL="0" rtl="0" algn="l">
              <a:lnSpc>
                <a:spcPct val="105000"/>
              </a:lnSpc>
              <a:spcBef>
                <a:spcPts val="1000"/>
              </a:spcBef>
              <a:spcAft>
                <a:spcPts val="1200"/>
              </a:spcAft>
              <a:buSzPts val="1018"/>
              <a:buNone/>
            </a:pPr>
            <a:r>
              <a:t/>
            </a:r>
            <a:endParaRPr sz="1500">
              <a:solidFill>
                <a:schemeClr val="dk1"/>
              </a:solidFill>
            </a:endParaRPr>
          </a:p>
        </p:txBody>
      </p:sp>
      <p:sp>
        <p:nvSpPr>
          <p:cNvPr id="114" name="Google Shape;114;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AutoNum type="arabicPeriod"/>
            </a:pPr>
            <a:r>
              <a:rPr lang="en">
                <a:solidFill>
                  <a:schemeClr val="dk1"/>
                </a:solidFill>
              </a:rPr>
              <a:t>NRC-Canada / SVM </a:t>
            </a:r>
            <a:endParaRPr>
              <a:solidFill>
                <a:schemeClr val="dk1"/>
              </a:solidFill>
            </a:endParaRPr>
          </a:p>
          <a:p>
            <a:pPr indent="-317500" lvl="0" marL="457200" rtl="0" algn="l">
              <a:lnSpc>
                <a:spcPct val="100000"/>
              </a:lnSpc>
              <a:spcBef>
                <a:spcPts val="1000"/>
              </a:spcBef>
              <a:spcAft>
                <a:spcPts val="0"/>
              </a:spcAft>
              <a:buClr>
                <a:schemeClr val="dk1"/>
              </a:buClr>
              <a:buSzPts val="1400"/>
              <a:buAutoNum type="arabicPeriod"/>
            </a:pPr>
            <a:r>
              <a:rPr lang="en">
                <a:solidFill>
                  <a:schemeClr val="dk1"/>
                </a:solidFill>
              </a:rPr>
              <a:t>TD-LSTM </a:t>
            </a:r>
            <a:endParaRPr>
              <a:solidFill>
                <a:schemeClr val="dk1"/>
              </a:solidFill>
            </a:endParaRPr>
          </a:p>
          <a:p>
            <a:pPr indent="-317500" lvl="0" marL="457200" rtl="0" algn="l">
              <a:lnSpc>
                <a:spcPct val="100000"/>
              </a:lnSpc>
              <a:spcBef>
                <a:spcPts val="1000"/>
              </a:spcBef>
              <a:spcAft>
                <a:spcPts val="0"/>
              </a:spcAft>
              <a:buClr>
                <a:schemeClr val="dk1"/>
              </a:buClr>
              <a:buSzPts val="1400"/>
              <a:buAutoNum type="arabicPeriod"/>
            </a:pPr>
            <a:r>
              <a:rPr lang="en">
                <a:solidFill>
                  <a:schemeClr val="dk1"/>
                </a:solidFill>
              </a:rPr>
              <a:t>ATAE-LSTM </a:t>
            </a:r>
            <a:endParaRPr>
              <a:solidFill>
                <a:schemeClr val="dk1"/>
              </a:solidFill>
            </a:endParaRPr>
          </a:p>
          <a:p>
            <a:pPr indent="-317500" lvl="0" marL="457200" rtl="0" algn="l">
              <a:lnSpc>
                <a:spcPct val="100000"/>
              </a:lnSpc>
              <a:spcBef>
                <a:spcPts val="1000"/>
              </a:spcBef>
              <a:spcAft>
                <a:spcPts val="0"/>
              </a:spcAft>
              <a:buClr>
                <a:schemeClr val="dk1"/>
              </a:buClr>
              <a:buSzPts val="1400"/>
              <a:buAutoNum type="arabicPeriod"/>
            </a:pPr>
            <a:r>
              <a:rPr lang="en">
                <a:solidFill>
                  <a:schemeClr val="dk1"/>
                </a:solidFill>
              </a:rPr>
              <a:t>IAN</a:t>
            </a:r>
            <a:endParaRPr>
              <a:solidFill>
                <a:schemeClr val="dk1"/>
              </a:solidFill>
            </a:endParaRPr>
          </a:p>
          <a:p>
            <a:pPr indent="-317500" lvl="0" marL="457200" rtl="0" algn="l">
              <a:lnSpc>
                <a:spcPct val="100000"/>
              </a:lnSpc>
              <a:spcBef>
                <a:spcPts val="1000"/>
              </a:spcBef>
              <a:spcAft>
                <a:spcPts val="0"/>
              </a:spcAft>
              <a:buClr>
                <a:schemeClr val="dk1"/>
              </a:buClr>
              <a:buSzPts val="1400"/>
              <a:buAutoNum type="arabicPeriod"/>
            </a:pPr>
            <a:r>
              <a:rPr lang="en">
                <a:solidFill>
                  <a:schemeClr val="dk1"/>
                </a:solidFill>
              </a:rPr>
              <a:t>RAM </a:t>
            </a:r>
            <a:endParaRPr>
              <a:solidFill>
                <a:schemeClr val="dk1"/>
              </a:solidFill>
            </a:endParaRPr>
          </a:p>
          <a:p>
            <a:pPr indent="-317500" lvl="0" marL="457200" rtl="0" algn="l">
              <a:lnSpc>
                <a:spcPct val="100000"/>
              </a:lnSpc>
              <a:spcBef>
                <a:spcPts val="1000"/>
              </a:spcBef>
              <a:spcAft>
                <a:spcPts val="0"/>
              </a:spcAft>
              <a:buClr>
                <a:schemeClr val="dk1"/>
              </a:buClr>
              <a:buSzPts val="1400"/>
              <a:buAutoNum type="arabicPeriod"/>
            </a:pPr>
            <a:r>
              <a:rPr lang="en">
                <a:solidFill>
                  <a:schemeClr val="dk1"/>
                </a:solidFill>
              </a:rPr>
              <a:t>CNN </a:t>
            </a:r>
            <a:endParaRPr>
              <a:solidFill>
                <a:schemeClr val="dk1"/>
              </a:solidFill>
            </a:endParaRPr>
          </a:p>
          <a:p>
            <a:pPr indent="-317500" lvl="0" marL="457200" rtl="0" algn="l">
              <a:lnSpc>
                <a:spcPct val="100000"/>
              </a:lnSpc>
              <a:spcBef>
                <a:spcPts val="1000"/>
              </a:spcBef>
              <a:spcAft>
                <a:spcPts val="1000"/>
              </a:spcAft>
              <a:buClr>
                <a:schemeClr val="dk1"/>
              </a:buClr>
              <a:buSzPts val="1400"/>
              <a:buAutoNum type="arabicPeriod"/>
            </a:pPr>
            <a:r>
              <a:rPr lang="en">
                <a:solidFill>
                  <a:schemeClr val="dk1"/>
                </a:solidFill>
              </a:rPr>
              <a:t>GCN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Attention-based LSTM (ATAE-LSTM)</a:t>
            </a:r>
            <a:endParaRPr/>
          </a:p>
          <a:p>
            <a:pPr indent="0" lvl="0" marL="0" rtl="0" algn="l">
              <a:spcBef>
                <a:spcPts val="0"/>
              </a:spcBef>
              <a:spcAft>
                <a:spcPts val="0"/>
              </a:spcAft>
              <a:buNone/>
            </a:pPr>
            <a:r>
              <a:rPr lang="en"/>
              <a:t>Architecture &amp; Limitations</a:t>
            </a:r>
            <a:endParaRPr/>
          </a:p>
        </p:txBody>
      </p:sp>
      <p:pic>
        <p:nvPicPr>
          <p:cNvPr id="120" name="Google Shape;120;p20"/>
          <p:cNvPicPr preferRelativeResize="0"/>
          <p:nvPr/>
        </p:nvPicPr>
        <p:blipFill rotWithShape="1">
          <a:blip r:embed="rId3">
            <a:alphaModFix/>
          </a:blip>
          <a:srcRect b="0" l="2210" r="1691" t="0"/>
          <a:stretch/>
        </p:blipFill>
        <p:spPr>
          <a:xfrm>
            <a:off x="1912507" y="1433688"/>
            <a:ext cx="5318975" cy="3090825"/>
          </a:xfrm>
          <a:prstGeom prst="rect">
            <a:avLst/>
          </a:prstGeom>
          <a:noFill/>
          <a:ln>
            <a:noFill/>
          </a:ln>
        </p:spPr>
      </p:pic>
      <p:pic>
        <p:nvPicPr>
          <p:cNvPr id="121" name="Google Shape;121;p20"/>
          <p:cNvPicPr preferRelativeResize="0"/>
          <p:nvPr/>
        </p:nvPicPr>
        <p:blipFill>
          <a:blip r:embed="rId4">
            <a:alphaModFix/>
          </a:blip>
          <a:stretch>
            <a:fillRect/>
          </a:stretch>
        </p:blipFill>
        <p:spPr>
          <a:xfrm>
            <a:off x="3117629" y="4524537"/>
            <a:ext cx="3082626" cy="21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 Architecture &amp; Limitations</a:t>
            </a:r>
            <a:endParaRPr/>
          </a:p>
        </p:txBody>
      </p:sp>
      <p:pic>
        <p:nvPicPr>
          <p:cNvPr id="127" name="Google Shape;127;p21"/>
          <p:cNvPicPr preferRelativeResize="0"/>
          <p:nvPr/>
        </p:nvPicPr>
        <p:blipFill>
          <a:blip r:embed="rId3">
            <a:alphaModFix/>
          </a:blip>
          <a:stretch>
            <a:fillRect/>
          </a:stretch>
        </p:blipFill>
        <p:spPr>
          <a:xfrm>
            <a:off x="311701" y="1170125"/>
            <a:ext cx="8679901" cy="35795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