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EB Garamond"/>
      <p:regular r:id="rId12"/>
      <p:bold r:id="rId13"/>
      <p:italic r:id="rId14"/>
      <p:boldItalic r:id="rId15"/>
    </p:embeddedFon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EC119F-3353-48F5-BE73-DF9FCD844177}">
  <a:tblStyle styleId="{57EC119F-3353-48F5-BE73-DF9FCD8441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EBGaramond-bold.fntdata"/><Relationship Id="rId12" Type="http://schemas.openxmlformats.org/officeDocument/2006/relationships/font" Target="fonts/EBGaramo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BGaramond-boldItalic.fntdata"/><Relationship Id="rId14" Type="http://schemas.openxmlformats.org/officeDocument/2006/relationships/font" Target="fonts/EBGaramond-italic.fntdata"/><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starting off, here is a small introduction to the business. Vijetha supermarkets is a 22 years old retail company. They deal with FMCG, staples, fruits and vegetables, and lifestyle products. They have more than 70 outlets in Hyderabad and Andhra Pradesh.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was among the first retail companies and now one of the biggest Food &amp; Grocery retailers.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outlet from where I have collected is located at My Home Vihanga, Gachibowli in Hyderabad.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And here is the website of the company.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I planned to collect data from few sweet shops near my house. I even asked my friends who knew businesses - but they all eventually couldn’t disclose their data due to because most of them did not collect data consistently or had maintained records. Others denied due to their confidentiality reasons. I was </a:t>
            </a:r>
            <a:r>
              <a:rPr lang="en"/>
              <a:t>finally</a:t>
            </a:r>
            <a:r>
              <a:rPr lang="en"/>
              <a:t> able to obtain data after negotiating with the branch manager at Vijetha Supermarket. This is the supermarket inside my place of residence which is a gated community. So, the branch manager said they can’t share their whole data, but can share a subset of their data like in the category of vegetables. I requested for data over 6 months, and he manually extracted it for each month from their database in their retail management software. The data for each month was aggregated - so I had one data point for each month. He shared 6 excel sheets with me in this way. So I had data from January to June 2021. I added a screenshot of a sample of a sheet from one month. There were columns of SKU Code, SKU description, quantity sold, tax amount, net sales excluding and including tax. Since tax is not applicable on vegetables the last two columns had the same value.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1822e68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1822e6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 had all the 6 months’ sheets, I first tried to combine it all in a single sheet to perform easier analysis. It was then that I realised that there were different set of vegetables every month. I then added all the rows from all sheets using vlookup and sorted them to keep </a:t>
            </a:r>
            <a:r>
              <a:rPr lang="en"/>
              <a:t>only</a:t>
            </a:r>
            <a:r>
              <a:rPr lang="en"/>
              <a:t> the distinct SKUs. This resulted in NA values for vegetables which weren’t available for that month. There were few missing values due to the </a:t>
            </a:r>
            <a:r>
              <a:rPr lang="en"/>
              <a:t>initial</a:t>
            </a:r>
            <a:r>
              <a:rPr lang="en"/>
              <a:t> formatting of the sheet, and I used simple linear regression to get a possible value to be imputed. This brought down the total sales difference from given net sales and my calculated net sales down from 35,000 to about 3,000. </a:t>
            </a:r>
            <a:endParaRPr/>
          </a:p>
          <a:p>
            <a:pPr indent="0" lvl="0" marL="0" rtl="0" algn="l">
              <a:spcBef>
                <a:spcPts val="0"/>
              </a:spcBef>
              <a:spcAft>
                <a:spcPts val="0"/>
              </a:spcAft>
              <a:buNone/>
            </a:pPr>
            <a:r>
              <a:rPr lang="en"/>
              <a:t>( I discarded some values which had sales and quantity sold of less than one rupee.)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looking at the data for each month, another observation I made was that different </a:t>
            </a:r>
            <a:r>
              <a:rPr lang="en"/>
              <a:t>categories</a:t>
            </a:r>
            <a:r>
              <a:rPr lang="en"/>
              <a:t> of vegetables were all clubbed together. Vegetables which were measured in KG, by pieces and by bunches, they were all put together. To make it a meaningful comparison, I segregated these categories for each month. For each month, I identified top SKUs with respect to their average price, net sales and quantity sold. Then using this I tabulated overall top SKUs over the 6 months. These were top SKUs by Net Sales, by Quantity sold in kg, pieces, bunches and average prices. This table i added on the slide here contains these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tried to look at the monthly trends. These plot shows net sales of Top SKUs by month…. We can immediately see that there was a drop in the months of April and May sales </a:t>
            </a:r>
            <a:r>
              <a:rPr lang="en"/>
              <a:t>by more than one lakh rupees. This was during the peak of the second wave of covid 19 pandemic.</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latin typeface="EB Garamond"/>
                <a:ea typeface="EB Garamond"/>
                <a:cs typeface="EB Garamond"/>
                <a:sym typeface="EB Garamond"/>
              </a:rPr>
              <a:t>The possible explanations for this are that many families moved out to their native places, or were hesitant to purchase from the store physically and instead made online purchases during the peak of the second wave of the pandemic - resulting in lower sales. Among the top SKUs, only onions had fluctuating price and sales as compared to the others.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a:solidFill>
                  <a:schemeClr val="dk1"/>
                </a:solidFill>
                <a:latin typeface="EB Garamond"/>
                <a:ea typeface="EB Garamond"/>
                <a:cs typeface="EB Garamond"/>
                <a:sym typeface="EB Garamond"/>
              </a:rPr>
              <a:t>Another plot shows the seasonality trend for the top SKUs in winter and summer. I considered the months Jan &amp; Feb as winter and the rest of the four months as summer. The net sales are the average of these months. Most of the SKUs don’t show much of a seasonal effect apart from onions and lemons. Onions had about 50,000 rupees of more sales in winter compared to summer, while lemons had 14,000 rupees of more sales in summer </a:t>
            </a:r>
            <a:r>
              <a:rPr lang="en">
                <a:solidFill>
                  <a:schemeClr val="dk1"/>
                </a:solidFill>
                <a:latin typeface="EB Garamond"/>
                <a:ea typeface="EB Garamond"/>
                <a:cs typeface="EB Garamond"/>
                <a:sym typeface="EB Garamond"/>
              </a:rPr>
              <a:t>compared</a:t>
            </a:r>
            <a:r>
              <a:rPr lang="en">
                <a:solidFill>
                  <a:schemeClr val="dk1"/>
                </a:solidFill>
                <a:latin typeface="EB Garamond"/>
                <a:ea typeface="EB Garamond"/>
                <a:cs typeface="EB Garamond"/>
                <a:sym typeface="EB Garamond"/>
              </a:rPr>
              <a:t> to winter.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Comparing the contributions we can see that the top major contributors to net sales are onions (15%), potatoes (8%) and coconuts (6%) on average over the six months. The average net sales is ~₹ 5,14,548 and average quantity sold is ~33900 from January through June.</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analysis and interpretation I came up with the following recommendations. </a:t>
            </a:r>
            <a:endParaRPr/>
          </a:p>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Net sales of onions being highest and its prices fluctuating most often, buying more stock when prices are lower and maintaining its quality/shelf life for a longer time will help increase profitability. As we noticed that onions net sales and quantity sold is consistently high, buying more stock at lower prices can be quite beneficial</a:t>
            </a:r>
            <a:endParaRPr>
              <a:solidFill>
                <a:srgbClr val="37474F"/>
              </a:solidFill>
              <a:latin typeface="Average"/>
              <a:ea typeface="Average"/>
              <a:cs typeface="Average"/>
              <a:sym typeface="Average"/>
            </a:endParaRPr>
          </a:p>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Adequate stock for the top selling SKUs must be maintained as demand for them is constantly high. In this way we can ensure good amount of sales.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vijetha.in"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a:t>
            </a:r>
            <a:endParaRPr/>
          </a:p>
          <a:p>
            <a:pPr indent="0" lvl="0" marL="0" rtl="0" algn="ctr">
              <a:spcBef>
                <a:spcPts val="0"/>
              </a:spcBef>
              <a:spcAft>
                <a:spcPts val="0"/>
              </a:spcAft>
              <a:buNone/>
            </a:pPr>
            <a:r>
              <a:rPr lang="en"/>
              <a:t>Vijetha Supermarket Pvt. Ltd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Ananya Mantravadi</a:t>
            </a:r>
            <a:endParaRPr/>
          </a:p>
          <a:p>
            <a:pPr indent="0" lvl="0" marL="0" rtl="0" algn="ctr">
              <a:spcBef>
                <a:spcPts val="0"/>
              </a:spcBef>
              <a:spcAft>
                <a:spcPts val="0"/>
              </a:spcAft>
              <a:buNone/>
            </a:pPr>
            <a:r>
              <a:rPr lang="en"/>
              <a:t>21f1001142</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64050" y="37350"/>
            <a:ext cx="5078100" cy="48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Business in brief</a:t>
            </a:r>
            <a:r>
              <a:rPr b="1" lang="en" sz="3000"/>
              <a:t>: </a:t>
            </a:r>
            <a:endParaRPr b="1" sz="3000"/>
          </a:p>
          <a:p>
            <a:pPr indent="0" lvl="0" marL="0" rtl="0" algn="l">
              <a:spcBef>
                <a:spcPts val="0"/>
              </a:spcBef>
              <a:spcAft>
                <a:spcPts val="0"/>
              </a:spcAft>
              <a:buNone/>
            </a:pPr>
            <a:r>
              <a:t/>
            </a:r>
            <a:endParaRPr b="1" sz="4200"/>
          </a:p>
          <a:p>
            <a:pPr indent="-336550" lvl="0" marL="457200" rtl="0" algn="l">
              <a:spcBef>
                <a:spcPts val="0"/>
              </a:spcBef>
              <a:spcAft>
                <a:spcPts val="0"/>
              </a:spcAft>
              <a:buSzPts val="1700"/>
              <a:buFont typeface="Average"/>
              <a:buChar char="●"/>
            </a:pPr>
            <a:r>
              <a:rPr lang="en" sz="1700">
                <a:latin typeface="Average"/>
                <a:ea typeface="Average"/>
                <a:cs typeface="Average"/>
                <a:sym typeface="Average"/>
              </a:rPr>
              <a:t>Vijetha Supermarkets Pvt ltd is 22 years old company with 70+ outlets in and around Hyderabad &amp; the State of AP. They deal in FMCG, staples, fruits and vegetables and lifestyle products.</a:t>
            </a:r>
            <a:endParaRPr sz="1700">
              <a:latin typeface="Average"/>
              <a:ea typeface="Average"/>
              <a:cs typeface="Average"/>
              <a:sym typeface="Average"/>
            </a:endParaRPr>
          </a:p>
          <a:p>
            <a:pPr indent="-336550" lvl="0" marL="457200" rtl="0" algn="l">
              <a:spcBef>
                <a:spcPts val="0"/>
              </a:spcBef>
              <a:spcAft>
                <a:spcPts val="0"/>
              </a:spcAft>
              <a:buSzPts val="1700"/>
              <a:buFont typeface="Average"/>
              <a:buChar char="●"/>
            </a:pPr>
            <a:r>
              <a:rPr lang="en" sz="1700">
                <a:latin typeface="Average"/>
                <a:ea typeface="Average"/>
                <a:cs typeface="Average"/>
                <a:sym typeface="Average"/>
              </a:rPr>
              <a:t>One of the pioneer </a:t>
            </a:r>
            <a:r>
              <a:rPr lang="en" sz="1700">
                <a:latin typeface="Average"/>
                <a:ea typeface="Average"/>
                <a:cs typeface="Average"/>
                <a:sym typeface="Average"/>
              </a:rPr>
              <a:t>retail</a:t>
            </a:r>
            <a:r>
              <a:rPr lang="en" sz="1700">
                <a:latin typeface="Average"/>
                <a:ea typeface="Average"/>
                <a:cs typeface="Average"/>
                <a:sym typeface="Average"/>
              </a:rPr>
              <a:t> companies, now among the biggest Food &amp; Grocery retailers in Hyderabad &amp; the State of AP</a:t>
            </a:r>
            <a:endParaRPr sz="1700">
              <a:latin typeface="Average"/>
              <a:ea typeface="Average"/>
              <a:cs typeface="Average"/>
              <a:sym typeface="Average"/>
            </a:endParaRPr>
          </a:p>
          <a:p>
            <a:pPr indent="-336550" lvl="0" marL="457200" rtl="0" algn="l">
              <a:spcBef>
                <a:spcPts val="0"/>
              </a:spcBef>
              <a:spcAft>
                <a:spcPts val="0"/>
              </a:spcAft>
              <a:buSzPts val="1700"/>
              <a:buFont typeface="Average"/>
              <a:buChar char="●"/>
            </a:pPr>
            <a:r>
              <a:rPr lang="en" sz="1700">
                <a:latin typeface="Average"/>
                <a:ea typeface="Average"/>
                <a:cs typeface="Average"/>
                <a:sym typeface="Average"/>
              </a:rPr>
              <a:t>Branch/Outlet Location: My Home Vihanga, Gachibowli, Hyderabad - 500032 (Gated Community)</a:t>
            </a:r>
            <a:endParaRPr sz="1700">
              <a:latin typeface="Average"/>
              <a:ea typeface="Average"/>
              <a:cs typeface="Average"/>
              <a:sym typeface="Average"/>
            </a:endParaRPr>
          </a:p>
          <a:p>
            <a:pPr indent="-336550" lvl="0" marL="457200" rtl="0" algn="l">
              <a:spcBef>
                <a:spcPts val="0"/>
              </a:spcBef>
              <a:spcAft>
                <a:spcPts val="0"/>
              </a:spcAft>
              <a:buSzPts val="1700"/>
              <a:buFont typeface="Average"/>
              <a:buChar char="●"/>
            </a:pPr>
            <a:r>
              <a:rPr lang="en" sz="1700">
                <a:latin typeface="Average"/>
                <a:ea typeface="Average"/>
                <a:cs typeface="Average"/>
                <a:sym typeface="Average"/>
              </a:rPr>
              <a:t>Website - </a:t>
            </a:r>
            <a:r>
              <a:rPr lang="en" sz="1700" u="sng">
                <a:solidFill>
                  <a:srgbClr val="0000FF"/>
                </a:solidFill>
                <a:latin typeface="Average"/>
                <a:ea typeface="Average"/>
                <a:cs typeface="Average"/>
                <a:sym typeface="Average"/>
                <a:hlinkClick r:id="rId3">
                  <a:extLst>
                    <a:ext uri="{A12FA001-AC4F-418D-AE19-62706E023703}">
                      <ahyp:hlinkClr val="tx"/>
                    </a:ext>
                  </a:extLst>
                </a:hlinkClick>
              </a:rPr>
              <a:t>http://vijetha.in</a:t>
            </a:r>
            <a:endParaRPr sz="1700">
              <a:solidFill>
                <a:srgbClr val="0000FF"/>
              </a:solidFill>
              <a:latin typeface="Average"/>
              <a:ea typeface="Average"/>
              <a:cs typeface="Average"/>
              <a:sym typeface="Average"/>
            </a:endParaRPr>
          </a:p>
        </p:txBody>
      </p:sp>
      <p:pic>
        <p:nvPicPr>
          <p:cNvPr id="66" name="Google Shape;66;p14"/>
          <p:cNvPicPr preferRelativeResize="0"/>
          <p:nvPr/>
        </p:nvPicPr>
        <p:blipFill>
          <a:blip r:embed="rId4">
            <a:alphaModFix/>
          </a:blip>
          <a:stretch>
            <a:fillRect/>
          </a:stretch>
        </p:blipFill>
        <p:spPr>
          <a:xfrm>
            <a:off x="6369325" y="1490425"/>
            <a:ext cx="2162650" cy="216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Visited Vijetha Supermarket outlet in my residence, a gated community.</a:t>
            </a:r>
            <a:endParaRPr/>
          </a:p>
          <a:p>
            <a:pPr indent="-342900" lvl="0" marL="457200" rtl="0" algn="l">
              <a:spcBef>
                <a:spcPts val="0"/>
              </a:spcBef>
              <a:spcAft>
                <a:spcPts val="0"/>
              </a:spcAft>
              <a:buSzPts val="1800"/>
              <a:buChar char="●"/>
            </a:pPr>
            <a:r>
              <a:rPr lang="en"/>
              <a:t>Negotiated with Branch Manager</a:t>
            </a:r>
            <a:endParaRPr/>
          </a:p>
          <a:p>
            <a:pPr indent="-342900" lvl="0" marL="457200" rtl="0" algn="l">
              <a:spcBef>
                <a:spcPts val="0"/>
              </a:spcBef>
              <a:spcAft>
                <a:spcPts val="0"/>
              </a:spcAft>
              <a:buSzPts val="1800"/>
              <a:buChar char="●"/>
            </a:pPr>
            <a:r>
              <a:rPr lang="en"/>
              <a:t>Agreed to share a subset of their data of vegetables category</a:t>
            </a:r>
            <a:endParaRPr/>
          </a:p>
          <a:p>
            <a:pPr indent="-342900" lvl="0" marL="457200" rtl="0" algn="l">
              <a:spcBef>
                <a:spcPts val="0"/>
              </a:spcBef>
              <a:spcAft>
                <a:spcPts val="0"/>
              </a:spcAft>
              <a:buSzPts val="1800"/>
              <a:buChar char="●"/>
            </a:pPr>
            <a:r>
              <a:rPr lang="en"/>
              <a:t>Data shared in aggregated manner - monthly summary from January to June 2021 in .xls format</a:t>
            </a:r>
            <a:endParaRPr/>
          </a:p>
          <a:p>
            <a:pPr indent="-342900" lvl="0" marL="457200" rtl="0" algn="l">
              <a:spcBef>
                <a:spcPts val="0"/>
              </a:spcBef>
              <a:spcAft>
                <a:spcPts val="0"/>
              </a:spcAft>
              <a:buSzPts val="1800"/>
              <a:buChar char="●"/>
            </a:pPr>
            <a:r>
              <a:rPr lang="en"/>
              <a:t>Sample of the Dataset:</a:t>
            </a:r>
            <a:endParaRPr/>
          </a:p>
          <a:p>
            <a:pPr indent="0" lvl="0" marL="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704375" y="3158925"/>
            <a:ext cx="7454300" cy="129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68925" y="0"/>
            <a:ext cx="4282800" cy="48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Analysis &amp; Interpretation</a:t>
            </a:r>
            <a:r>
              <a:rPr b="1" lang="en" sz="3000"/>
              <a:t>:</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b="1" lang="en" sz="3000"/>
              <a:t> </a:t>
            </a:r>
            <a:endParaRPr b="1" sz="3000"/>
          </a:p>
          <a:p>
            <a:pPr indent="0" lvl="0" marL="0" rtl="0" algn="l">
              <a:spcBef>
                <a:spcPts val="0"/>
              </a:spcBef>
              <a:spcAft>
                <a:spcPts val="0"/>
              </a:spcAft>
              <a:buNone/>
            </a:pPr>
            <a:r>
              <a:t/>
            </a:r>
            <a:endParaRPr b="1" sz="4200"/>
          </a:p>
          <a:p>
            <a:pPr indent="0" lvl="0" marL="457200" rtl="0" algn="l">
              <a:spcBef>
                <a:spcPts val="0"/>
              </a:spcBef>
              <a:spcAft>
                <a:spcPts val="0"/>
              </a:spcAft>
              <a:buNone/>
            </a:pPr>
            <a:r>
              <a:t/>
            </a:r>
            <a:endParaRPr sz="1700">
              <a:solidFill>
                <a:srgbClr val="0000FF"/>
              </a:solidFill>
            </a:endParaRPr>
          </a:p>
        </p:txBody>
      </p:sp>
      <p:pic>
        <p:nvPicPr>
          <p:cNvPr id="79" name="Google Shape;79;p16"/>
          <p:cNvPicPr preferRelativeResize="0"/>
          <p:nvPr/>
        </p:nvPicPr>
        <p:blipFill>
          <a:blip r:embed="rId3">
            <a:alphaModFix/>
          </a:blip>
          <a:stretch>
            <a:fillRect/>
          </a:stretch>
        </p:blipFill>
        <p:spPr>
          <a:xfrm>
            <a:off x="2177437" y="3039250"/>
            <a:ext cx="2770800" cy="1707677"/>
          </a:xfrm>
          <a:prstGeom prst="rect">
            <a:avLst/>
          </a:prstGeom>
          <a:noFill/>
          <a:ln>
            <a:noFill/>
          </a:ln>
        </p:spPr>
      </p:pic>
      <p:graphicFrame>
        <p:nvGraphicFramePr>
          <p:cNvPr id="80" name="Google Shape;80;p16"/>
          <p:cNvGraphicFramePr/>
          <p:nvPr/>
        </p:nvGraphicFramePr>
        <p:xfrm>
          <a:off x="5055825" y="2960488"/>
          <a:ext cx="3000000" cy="3000000"/>
        </p:xfrm>
        <a:graphic>
          <a:graphicData uri="http://schemas.openxmlformats.org/drawingml/2006/table">
            <a:tbl>
              <a:tblPr>
                <a:noFill/>
                <a:tableStyleId>{57EC119F-3353-48F5-BE73-DF9FCD844177}</a:tableStyleId>
              </a:tblPr>
              <a:tblGrid>
                <a:gridCol w="606175"/>
                <a:gridCol w="382850"/>
                <a:gridCol w="546550"/>
                <a:gridCol w="382850"/>
                <a:gridCol w="586000"/>
                <a:gridCol w="382850"/>
                <a:gridCol w="756625"/>
                <a:gridCol w="382850"/>
              </a:tblGrid>
              <a:tr h="209550">
                <a:tc gridSpan="8">
                  <a:txBody>
                    <a:bodyPr/>
                    <a:lstStyle/>
                    <a:p>
                      <a:pPr indent="0" lvl="0" marL="0" rtl="0" algn="ctr">
                        <a:lnSpc>
                          <a:spcPct val="115000"/>
                        </a:lnSpc>
                        <a:spcBef>
                          <a:spcPts val="0"/>
                        </a:spcBef>
                        <a:spcAft>
                          <a:spcPts val="0"/>
                        </a:spcAft>
                        <a:buNone/>
                      </a:pPr>
                      <a:r>
                        <a:rPr b="1" lang="en" sz="800">
                          <a:latin typeface="Oswald"/>
                          <a:ea typeface="Oswald"/>
                          <a:cs typeface="Oswald"/>
                          <a:sym typeface="Oswald"/>
                        </a:rPr>
                        <a:t>Overall</a:t>
                      </a:r>
                      <a:endParaRPr b="1" sz="8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09550">
                <a:tc gridSpan="2">
                  <a:txBody>
                    <a:bodyPr/>
                    <a:lstStyle/>
                    <a:p>
                      <a:pPr indent="0" lvl="0" marL="0" rtl="0" algn="ctr">
                        <a:lnSpc>
                          <a:spcPct val="115000"/>
                        </a:lnSpc>
                        <a:spcBef>
                          <a:spcPts val="0"/>
                        </a:spcBef>
                        <a:spcAft>
                          <a:spcPts val="0"/>
                        </a:spcAft>
                        <a:buNone/>
                      </a:pPr>
                      <a:r>
                        <a:rPr b="1" lang="en" sz="800">
                          <a:latin typeface="Oswald"/>
                          <a:ea typeface="Oswald"/>
                          <a:cs typeface="Oswald"/>
                          <a:sym typeface="Oswald"/>
                        </a:rPr>
                        <a:t>Top SKUs by Net Sales</a:t>
                      </a:r>
                      <a:endParaRPr b="1" sz="8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en" sz="800">
                          <a:latin typeface="Oswald"/>
                          <a:ea typeface="Oswald"/>
                          <a:cs typeface="Oswald"/>
                          <a:sym typeface="Oswald"/>
                        </a:rPr>
                        <a:t>Top SKUs in Qty KG</a:t>
                      </a:r>
                      <a:endParaRPr b="1" sz="8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en" sz="800">
                          <a:latin typeface="Oswald"/>
                          <a:ea typeface="Oswald"/>
                          <a:cs typeface="Oswald"/>
                          <a:sym typeface="Oswald"/>
                        </a:rPr>
                        <a:t>Top SKUs in Qty PC</a:t>
                      </a:r>
                      <a:endParaRPr b="1" sz="8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en" sz="800">
                          <a:latin typeface="Oswald"/>
                          <a:ea typeface="Oswald"/>
                          <a:cs typeface="Oswald"/>
                          <a:sym typeface="Oswald"/>
                        </a:rPr>
                        <a:t>Top SKUs in Qty Bunch</a:t>
                      </a:r>
                      <a:endParaRPr b="1" sz="8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72925">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ONION RED-KG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 75,865</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ONION RED-KG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2363.8</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LEMON-PC</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5216.7</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G LEAVES KOTHIMEERA-BUNCH</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2910.1</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51125">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POTATO-KG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 42,894</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TOMATO LOCAL-KG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2039.9</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COCONUT 1PC</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1078</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G LEAVES PALAKURA-BUNCH</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2079.6</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2925">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COCONUT 1PC</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 29,622</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POTATO-KG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1704.2</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DRUMSTICK-PC</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862.6</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G LEAVES MENTHI-BUNCH</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1626</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9100">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TOMATO LOCAL-KG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 29,469</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CARROT-KG</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535.9</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V MULLANGI (RADISH)-PC</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850</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Oswald"/>
                          <a:ea typeface="Oswald"/>
                          <a:cs typeface="Oswald"/>
                          <a:sym typeface="Oswald"/>
                        </a:rPr>
                        <a:t>G LEAVES CURRY LEAVES-BUNCH</a:t>
                      </a:r>
                      <a:endParaRPr sz="700">
                        <a:latin typeface="Oswald"/>
                        <a:ea typeface="Oswald"/>
                        <a:cs typeface="Oswald"/>
                        <a:sym typeface="Oswa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700">
                          <a:latin typeface="Oswald"/>
                          <a:ea typeface="Oswald"/>
                          <a:cs typeface="Oswald"/>
                          <a:sym typeface="Oswald"/>
                        </a:rPr>
                        <a:t>1021.3</a:t>
                      </a:r>
                      <a:endParaRPr sz="700">
                        <a:latin typeface="Oswald"/>
                        <a:ea typeface="Oswald"/>
                        <a:cs typeface="Oswald"/>
                        <a:sym typeface="Oswald"/>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1" name="Google Shape;81;p16"/>
          <p:cNvSpPr txBox="1"/>
          <p:nvPr/>
        </p:nvSpPr>
        <p:spPr>
          <a:xfrm>
            <a:off x="75825" y="798825"/>
            <a:ext cx="3377400" cy="2089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Font typeface="Average"/>
              <a:buChar char="●"/>
            </a:pPr>
            <a:r>
              <a:rPr lang="en" sz="1100">
                <a:solidFill>
                  <a:schemeClr val="lt1"/>
                </a:solidFill>
                <a:latin typeface="Average"/>
                <a:ea typeface="Average"/>
                <a:cs typeface="Average"/>
                <a:sym typeface="Average"/>
              </a:rPr>
              <a:t>Raw data clubbed SKUs measured in KG, PC and Bunch</a:t>
            </a:r>
            <a:endParaRPr sz="1100">
              <a:solidFill>
                <a:schemeClr val="lt1"/>
              </a:solidFill>
              <a:latin typeface="Average"/>
              <a:ea typeface="Average"/>
              <a:cs typeface="Average"/>
              <a:sym typeface="Average"/>
            </a:endParaRPr>
          </a:p>
          <a:p>
            <a:pPr indent="-298450" lvl="0" marL="457200" rtl="0" algn="l">
              <a:spcBef>
                <a:spcPts val="0"/>
              </a:spcBef>
              <a:spcAft>
                <a:spcPts val="0"/>
              </a:spcAft>
              <a:buClr>
                <a:schemeClr val="lt1"/>
              </a:buClr>
              <a:buSzPts val="1100"/>
              <a:buFont typeface="Average"/>
              <a:buChar char="●"/>
            </a:pPr>
            <a:r>
              <a:rPr lang="en" sz="1100">
                <a:solidFill>
                  <a:schemeClr val="lt1"/>
                </a:solidFill>
                <a:latin typeface="Average"/>
                <a:ea typeface="Average"/>
                <a:cs typeface="Average"/>
                <a:sym typeface="Average"/>
              </a:rPr>
              <a:t>Different set of vegetables every month</a:t>
            </a:r>
            <a:endParaRPr sz="1100">
              <a:solidFill>
                <a:schemeClr val="lt1"/>
              </a:solidFill>
              <a:latin typeface="Average"/>
              <a:ea typeface="Average"/>
              <a:cs typeface="Average"/>
              <a:sym typeface="Average"/>
            </a:endParaRPr>
          </a:p>
          <a:p>
            <a:pPr indent="-298450" lvl="0" marL="457200" rtl="0" algn="l">
              <a:spcBef>
                <a:spcPts val="0"/>
              </a:spcBef>
              <a:spcAft>
                <a:spcPts val="0"/>
              </a:spcAft>
              <a:buClr>
                <a:schemeClr val="lt1"/>
              </a:buClr>
              <a:buSzPts val="1100"/>
              <a:buFont typeface="Average"/>
              <a:buChar char="●"/>
            </a:pPr>
            <a:r>
              <a:rPr lang="en" sz="1100">
                <a:solidFill>
                  <a:schemeClr val="lt1"/>
                </a:solidFill>
                <a:latin typeface="Average"/>
                <a:ea typeface="Average"/>
                <a:cs typeface="Average"/>
                <a:sym typeface="Average"/>
              </a:rPr>
              <a:t>Drop in April &amp; May: Residents leaving to native places during the peak of second wave of Covid-19 / online purchases</a:t>
            </a:r>
            <a:endParaRPr sz="1100">
              <a:solidFill>
                <a:schemeClr val="lt1"/>
              </a:solidFill>
              <a:latin typeface="Average"/>
              <a:ea typeface="Average"/>
              <a:cs typeface="Average"/>
              <a:sym typeface="Average"/>
            </a:endParaRPr>
          </a:p>
          <a:p>
            <a:pPr indent="0" lvl="0" marL="0" rtl="0" algn="l">
              <a:spcBef>
                <a:spcPts val="0"/>
              </a:spcBef>
              <a:spcAft>
                <a:spcPts val="0"/>
              </a:spcAft>
              <a:buNone/>
            </a:pPr>
            <a:r>
              <a:t/>
            </a:r>
            <a:endParaRPr sz="1100">
              <a:solidFill>
                <a:schemeClr val="lt1"/>
              </a:solidFill>
              <a:latin typeface="Average"/>
              <a:ea typeface="Average"/>
              <a:cs typeface="Average"/>
              <a:sym typeface="Average"/>
            </a:endParaRPr>
          </a:p>
          <a:p>
            <a:pPr indent="0" lvl="0" marL="0" rtl="0" algn="l">
              <a:spcBef>
                <a:spcPts val="0"/>
              </a:spcBef>
              <a:spcAft>
                <a:spcPts val="0"/>
              </a:spcAft>
              <a:buNone/>
            </a:pPr>
            <a:r>
              <a:rPr lang="en" sz="1100">
                <a:solidFill>
                  <a:schemeClr val="lt1"/>
                </a:solidFill>
                <a:latin typeface="Average"/>
                <a:ea typeface="Average"/>
                <a:cs typeface="Average"/>
                <a:sym typeface="Average"/>
              </a:rPr>
              <a:t>Major Contributors by sales: Onions (~15%), Potatoes (8%), Coconuts (6%)</a:t>
            </a:r>
            <a:endParaRPr sz="1100">
              <a:solidFill>
                <a:schemeClr val="lt1"/>
              </a:solidFill>
              <a:latin typeface="Average"/>
              <a:ea typeface="Average"/>
              <a:cs typeface="Average"/>
              <a:sym typeface="Average"/>
            </a:endParaRPr>
          </a:p>
          <a:p>
            <a:pPr indent="0" lvl="0" marL="0" rtl="0" algn="l">
              <a:spcBef>
                <a:spcPts val="0"/>
              </a:spcBef>
              <a:spcAft>
                <a:spcPts val="0"/>
              </a:spcAft>
              <a:buNone/>
            </a:pPr>
            <a:r>
              <a:rPr lang="en" sz="1100">
                <a:solidFill>
                  <a:schemeClr val="lt1"/>
                </a:solidFill>
                <a:latin typeface="Average"/>
                <a:ea typeface="Average"/>
                <a:cs typeface="Average"/>
                <a:sym typeface="Average"/>
              </a:rPr>
              <a:t>Avg. Net Sales: </a:t>
            </a:r>
            <a:r>
              <a:rPr b="1" lang="en" sz="1100">
                <a:solidFill>
                  <a:schemeClr val="lt1"/>
                </a:solidFill>
                <a:latin typeface="Average"/>
                <a:ea typeface="Average"/>
                <a:cs typeface="Average"/>
                <a:sym typeface="Average"/>
              </a:rPr>
              <a:t>₹ 5,14,548</a:t>
            </a:r>
            <a:endParaRPr sz="1100">
              <a:solidFill>
                <a:schemeClr val="lt1"/>
              </a:solidFill>
              <a:latin typeface="Average"/>
              <a:ea typeface="Average"/>
              <a:cs typeface="Average"/>
              <a:sym typeface="Average"/>
            </a:endParaRPr>
          </a:p>
          <a:p>
            <a:pPr indent="0" lvl="0" marL="0" rtl="0" algn="l">
              <a:spcBef>
                <a:spcPts val="0"/>
              </a:spcBef>
              <a:spcAft>
                <a:spcPts val="0"/>
              </a:spcAft>
              <a:buNone/>
            </a:pPr>
            <a:r>
              <a:rPr lang="en" sz="1100">
                <a:solidFill>
                  <a:schemeClr val="lt1"/>
                </a:solidFill>
                <a:latin typeface="Average"/>
                <a:ea typeface="Average"/>
                <a:cs typeface="Average"/>
                <a:sym typeface="Average"/>
              </a:rPr>
              <a:t>Avg. Qty Sold: </a:t>
            </a:r>
            <a:r>
              <a:rPr b="1" lang="en" sz="1100">
                <a:solidFill>
                  <a:schemeClr val="lt1"/>
                </a:solidFill>
                <a:latin typeface="Average"/>
                <a:ea typeface="Average"/>
                <a:cs typeface="Average"/>
                <a:sym typeface="Average"/>
              </a:rPr>
              <a:t>33900</a:t>
            </a:r>
            <a:endParaRPr sz="800">
              <a:solidFill>
                <a:schemeClr val="lt1"/>
              </a:solidFill>
              <a:latin typeface="Average"/>
              <a:ea typeface="Average"/>
              <a:cs typeface="Average"/>
              <a:sym typeface="Average"/>
            </a:endParaRPr>
          </a:p>
        </p:txBody>
      </p:sp>
      <p:pic>
        <p:nvPicPr>
          <p:cNvPr id="82" name="Google Shape;82;p16"/>
          <p:cNvPicPr preferRelativeResize="0"/>
          <p:nvPr/>
        </p:nvPicPr>
        <p:blipFill>
          <a:blip r:embed="rId4">
            <a:alphaModFix/>
          </a:blip>
          <a:stretch>
            <a:fillRect/>
          </a:stretch>
        </p:blipFill>
        <p:spPr>
          <a:xfrm>
            <a:off x="3556013" y="805087"/>
            <a:ext cx="2770801" cy="1865175"/>
          </a:xfrm>
          <a:prstGeom prst="rect">
            <a:avLst/>
          </a:prstGeom>
          <a:noFill/>
          <a:ln>
            <a:noFill/>
          </a:ln>
        </p:spPr>
      </p:pic>
      <p:pic>
        <p:nvPicPr>
          <p:cNvPr id="83" name="Google Shape;83;p16"/>
          <p:cNvPicPr preferRelativeResize="0"/>
          <p:nvPr/>
        </p:nvPicPr>
        <p:blipFill>
          <a:blip r:embed="rId5">
            <a:alphaModFix/>
          </a:blip>
          <a:stretch>
            <a:fillRect/>
          </a:stretch>
        </p:blipFill>
        <p:spPr>
          <a:xfrm>
            <a:off x="6430094" y="805088"/>
            <a:ext cx="2652480" cy="1865175"/>
          </a:xfrm>
          <a:prstGeom prst="rect">
            <a:avLst/>
          </a:prstGeom>
          <a:noFill/>
          <a:ln>
            <a:noFill/>
          </a:ln>
        </p:spPr>
      </p:pic>
      <p:pic>
        <p:nvPicPr>
          <p:cNvPr id="84" name="Google Shape;84;p16"/>
          <p:cNvPicPr preferRelativeResize="0"/>
          <p:nvPr/>
        </p:nvPicPr>
        <p:blipFill>
          <a:blip r:embed="rId6">
            <a:alphaModFix/>
          </a:blip>
          <a:stretch>
            <a:fillRect/>
          </a:stretch>
        </p:blipFill>
        <p:spPr>
          <a:xfrm>
            <a:off x="75825" y="3039250"/>
            <a:ext cx="2027851" cy="170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Net sales of onions being highest and its prices fluctuating most often, buying more stock when prices are lower and maintaining its quality/shelf life for a longer time will help increase profitability.</a:t>
            </a:r>
            <a:endParaRPr/>
          </a:p>
          <a:p>
            <a:pPr indent="-342900" lvl="0" marL="457200" rtl="0" algn="l">
              <a:spcBef>
                <a:spcPts val="0"/>
              </a:spcBef>
              <a:spcAft>
                <a:spcPts val="0"/>
              </a:spcAft>
              <a:buSzPts val="1800"/>
              <a:buChar char="●"/>
            </a:pPr>
            <a:r>
              <a:rPr lang="en"/>
              <a:t>Adequate stock for the top selling SKUs must be maintained as demand for them is constantly high.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