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Source Sans Pro SemiBold"/>
      <p:regular r:id="rId36"/>
      <p:bold r:id="rId37"/>
      <p:italic r:id="rId38"/>
      <p:boldItalic r:id="rId39"/>
    </p:embeddedFont>
    <p:embeddedFont>
      <p:font typeface="Source Sans Pr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regular.fntdata"/><Relationship Id="rId20" Type="http://schemas.openxmlformats.org/officeDocument/2006/relationships/slide" Target="slides/slide15.xml"/><Relationship Id="rId42" Type="http://schemas.openxmlformats.org/officeDocument/2006/relationships/font" Target="fonts/SourceSansPro-italic.fntdata"/><Relationship Id="rId41" Type="http://schemas.openxmlformats.org/officeDocument/2006/relationships/font" Target="fonts/SourceSansPr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SourceSansPr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SourceSansProSemiBold-bold.fntdata"/><Relationship Id="rId14" Type="http://schemas.openxmlformats.org/officeDocument/2006/relationships/slide" Target="slides/slide9.xml"/><Relationship Id="rId36" Type="http://schemas.openxmlformats.org/officeDocument/2006/relationships/font" Target="fonts/SourceSansProSemiBold-regular.fntdata"/><Relationship Id="rId17" Type="http://schemas.openxmlformats.org/officeDocument/2006/relationships/slide" Target="slides/slide12.xml"/><Relationship Id="rId39" Type="http://schemas.openxmlformats.org/officeDocument/2006/relationships/font" Target="fonts/SourceSansProSemiBold-boldItalic.fntdata"/><Relationship Id="rId16" Type="http://schemas.openxmlformats.org/officeDocument/2006/relationships/slide" Target="slides/slide11.xml"/><Relationship Id="rId38" Type="http://schemas.openxmlformats.org/officeDocument/2006/relationships/font" Target="fonts/SourceSansProSemi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6f9544c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954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8d9cf4b6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8d9cf4b6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8d9cf4b6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8d9cf4b6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8d9cf4b6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8d9cf4b6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79792178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79792178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8d9cf4b6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8d9cf4b6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79792178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379792178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8d9cf4b6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8d9cf4b6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8d9cf4b6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8d9cf4b6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8d9cf4b6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8d9cf4b6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79792178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79792178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9544c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9544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8d9cf4b6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38d9cf4b6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79792178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379792178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8d9cf4b6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8d9cf4b6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79792178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379792178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8d9cf4b6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8d9cf4b6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38d9cf4b6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38d9cf4b6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38d9cf4b6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38d9cf4b6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544c1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544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79792178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379792178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9544c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9544c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797921786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79792178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8d9cf4b6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8d9cf4b6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79792178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79792178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8d9cf4b6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8d9cf4b6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nlp.stanford.edu/data/glove.6B.zi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multiconer.github.i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multiconer.github.i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0150" y="365800"/>
            <a:ext cx="8183700" cy="21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Named Entity Recognition using MultiCoNER II</a:t>
            </a:r>
            <a:endParaRPr/>
          </a:p>
          <a:p>
            <a:pPr indent="0" lvl="0" marL="0" rtl="0" algn="l">
              <a:spcBef>
                <a:spcPts val="0"/>
              </a:spcBef>
              <a:spcAft>
                <a:spcPts val="0"/>
              </a:spcAft>
              <a:buNone/>
            </a:pPr>
            <a:r>
              <a:rPr lang="en" sz="2400"/>
              <a:t>CS5803: Natural Language Processing</a:t>
            </a:r>
            <a:endParaRPr sz="2400"/>
          </a:p>
        </p:txBody>
      </p:sp>
      <p:sp>
        <p:nvSpPr>
          <p:cNvPr id="59" name="Google Shape;59;p13"/>
          <p:cNvSpPr txBox="1"/>
          <p:nvPr>
            <p:ph idx="1" type="subTitle"/>
          </p:nvPr>
        </p:nvSpPr>
        <p:spPr>
          <a:xfrm>
            <a:off x="480150" y="2905375"/>
            <a:ext cx="8183700" cy="17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Ananya Mantravadi (CS19B1004)</a:t>
            </a:r>
            <a:endParaRPr>
              <a:solidFill>
                <a:schemeClr val="lt1"/>
              </a:solidFill>
            </a:endParaRPr>
          </a:p>
          <a:p>
            <a:pPr indent="0" lvl="0" marL="0" rtl="0" algn="l">
              <a:spcBef>
                <a:spcPts val="0"/>
              </a:spcBef>
              <a:spcAft>
                <a:spcPts val="0"/>
              </a:spcAft>
              <a:buNone/>
            </a:pPr>
            <a:r>
              <a:rPr lang="en">
                <a:solidFill>
                  <a:schemeClr val="lt1"/>
                </a:solidFill>
              </a:rPr>
              <a:t>Sai Yaaminie Ganda (CS19B1022) </a:t>
            </a:r>
            <a:endParaRPr>
              <a:solidFill>
                <a:schemeClr val="lt1"/>
              </a:solidFill>
            </a:endParaRPr>
          </a:p>
          <a:p>
            <a:pPr indent="0" lvl="0" marL="0" rtl="0" algn="l">
              <a:spcBef>
                <a:spcPts val="0"/>
              </a:spcBef>
              <a:spcAft>
                <a:spcPts val="0"/>
              </a:spcAft>
              <a:buNone/>
            </a:pPr>
            <a:r>
              <a:rPr lang="en">
                <a:solidFill>
                  <a:schemeClr val="lt1"/>
                </a:solidFill>
              </a:rPr>
              <a:t>Siddharth Saini (</a:t>
            </a:r>
            <a:r>
              <a:rPr lang="en">
                <a:solidFill>
                  <a:schemeClr val="lt1"/>
                </a:solidFill>
              </a:rPr>
              <a:t>CS19B1024</a:t>
            </a:r>
            <a:r>
              <a:rPr lang="en">
                <a:solidFill>
                  <a:schemeClr val="lt1"/>
                </a:solidFill>
              </a:rPr>
              <a:t>)</a:t>
            </a:r>
            <a:endParaRPr>
              <a:solidFill>
                <a:schemeClr val="lt1"/>
              </a:solidFill>
            </a:endParaRPr>
          </a:p>
          <a:p>
            <a:pPr indent="0" lvl="0" marL="0" rtl="0" algn="l">
              <a:spcBef>
                <a:spcPts val="0"/>
              </a:spcBef>
              <a:spcAft>
                <a:spcPts val="0"/>
              </a:spcAft>
              <a:buNone/>
            </a:pPr>
            <a:r>
              <a:rPr lang="en">
                <a:solidFill>
                  <a:schemeClr val="lt1"/>
                </a:solidFill>
              </a:rPr>
              <a:t>IIIT Raichur</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nvSpPr>
        <p:spPr>
          <a:xfrm>
            <a:off x="312325" y="1396325"/>
            <a:ext cx="57795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Sans Pro"/>
                <a:ea typeface="Source Sans Pro"/>
                <a:cs typeface="Source Sans Pro"/>
                <a:sym typeface="Source Sans Pro"/>
              </a:rPr>
              <a:t>I</a:t>
            </a:r>
            <a:r>
              <a:rPr lang="en" sz="1500">
                <a:latin typeface="Source Sans Pro"/>
                <a:ea typeface="Source Sans Pro"/>
                <a:cs typeface="Source Sans Pro"/>
                <a:sym typeface="Source Sans Pro"/>
              </a:rPr>
              <a:t>ncluded features of the words around the target word - one previous word and one after.</a:t>
            </a:r>
            <a:endParaRPr sz="1500">
              <a:latin typeface="Source Sans Pro"/>
              <a:ea typeface="Source Sans Pro"/>
              <a:cs typeface="Source Sans Pro"/>
              <a:sym typeface="Source Sans Pro"/>
            </a:endParaRPr>
          </a:p>
          <a:p>
            <a:pPr indent="0" lvl="0" marL="457200" rtl="0" algn="l">
              <a:spcBef>
                <a:spcPts val="0"/>
              </a:spcBef>
              <a:spcAft>
                <a:spcPts val="0"/>
              </a:spcAft>
              <a:buNone/>
            </a:pPr>
            <a:r>
              <a:t/>
            </a:r>
            <a:endParaRPr sz="1200">
              <a:latin typeface="Source Sans Pro"/>
              <a:ea typeface="Source Sans Pro"/>
              <a:cs typeface="Source Sans Pro"/>
              <a:sym typeface="Source Sans Pro"/>
            </a:endParaRPr>
          </a:p>
          <a:p>
            <a:pPr indent="0" lvl="0" marL="0" rtl="0" algn="l">
              <a:spcBef>
                <a:spcPts val="0"/>
              </a:spcBef>
              <a:spcAft>
                <a:spcPts val="0"/>
              </a:spcAft>
              <a:buNone/>
            </a:pPr>
            <a:r>
              <a:rPr b="1" lang="en" sz="1500">
                <a:latin typeface="Source Sans Pro"/>
                <a:ea typeface="Source Sans Pro"/>
                <a:cs typeface="Source Sans Pro"/>
                <a:sym typeface="Source Sans Pro"/>
              </a:rPr>
              <a:t>The F1-score</a:t>
            </a:r>
            <a:r>
              <a:rPr lang="en" sz="1500">
                <a:latin typeface="Source Sans Pro"/>
                <a:ea typeface="Source Sans Pro"/>
                <a:cs typeface="Source Sans Pro"/>
                <a:sym typeface="Source Sans Pro"/>
              </a:rPr>
              <a:t> -  85.31%</a:t>
            </a:r>
            <a:endParaRPr sz="1500">
              <a:latin typeface="Source Sans Pro"/>
              <a:ea typeface="Source Sans Pro"/>
              <a:cs typeface="Source Sans Pro"/>
              <a:sym typeface="Source Sans Pro"/>
            </a:endParaRPr>
          </a:p>
          <a:p>
            <a:pPr indent="0" lvl="0" marL="457200" rtl="0" algn="l">
              <a:spcBef>
                <a:spcPts val="0"/>
              </a:spcBef>
              <a:spcAft>
                <a:spcPts val="0"/>
              </a:spcAft>
              <a:buNone/>
            </a:pPr>
            <a:r>
              <a:t/>
            </a:r>
            <a:endParaRPr sz="1200">
              <a:latin typeface="Source Sans Pro"/>
              <a:ea typeface="Source Sans Pro"/>
              <a:cs typeface="Source Sans Pro"/>
              <a:sym typeface="Source Sans Pro"/>
            </a:endParaRPr>
          </a:p>
          <a:p>
            <a:pPr indent="0" lvl="0" marL="0" rtl="0" algn="l">
              <a:spcBef>
                <a:spcPts val="0"/>
              </a:spcBef>
              <a:spcAft>
                <a:spcPts val="0"/>
              </a:spcAft>
              <a:buNone/>
            </a:pPr>
            <a:r>
              <a:rPr b="1" lang="en" sz="1500">
                <a:latin typeface="Source Sans Pro"/>
                <a:ea typeface="Source Sans Pro"/>
                <a:cs typeface="Source Sans Pro"/>
                <a:sym typeface="Source Sans Pro"/>
              </a:rPr>
              <a:t>Observations</a:t>
            </a:r>
            <a:r>
              <a:rPr lang="en" sz="1500">
                <a:latin typeface="Source Sans Pro"/>
                <a:ea typeface="Source Sans Pro"/>
                <a:cs typeface="Source Sans Pro"/>
                <a:sym typeface="Source Sans Pro"/>
              </a:rPr>
              <a:t> - Increment in F1 score by 1.56%</a:t>
            </a:r>
            <a:endParaRPr sz="1500">
              <a:latin typeface="Source Sans Pro"/>
              <a:ea typeface="Source Sans Pro"/>
              <a:cs typeface="Source Sans Pro"/>
              <a:sym typeface="Source Sans Pro"/>
            </a:endParaRPr>
          </a:p>
          <a:p>
            <a:pPr indent="0" lvl="0" marL="457200" rtl="0" algn="l">
              <a:spcBef>
                <a:spcPts val="0"/>
              </a:spcBef>
              <a:spcAft>
                <a:spcPts val="0"/>
              </a:spcAft>
              <a:buNone/>
            </a:pPr>
            <a:r>
              <a:t/>
            </a:r>
            <a:endParaRPr sz="1500">
              <a:latin typeface="Source Sans Pro"/>
              <a:ea typeface="Source Sans Pro"/>
              <a:cs typeface="Source Sans Pro"/>
              <a:sym typeface="Source Sans Pro"/>
            </a:endParaRPr>
          </a:p>
          <a:p>
            <a:pPr indent="0" lvl="0" marL="0" rtl="0" algn="l">
              <a:spcBef>
                <a:spcPts val="0"/>
              </a:spcBef>
              <a:spcAft>
                <a:spcPts val="0"/>
              </a:spcAft>
              <a:buNone/>
            </a:pPr>
            <a:r>
              <a:rPr b="1" lang="en" sz="1500">
                <a:latin typeface="Source Sans Pro"/>
                <a:ea typeface="Source Sans Pro"/>
                <a:cs typeface="Source Sans Pro"/>
                <a:sym typeface="Source Sans Pro"/>
              </a:rPr>
              <a:t>Conclusion</a:t>
            </a:r>
            <a:r>
              <a:rPr lang="en" sz="1500">
                <a:latin typeface="Source Sans Pro"/>
                <a:ea typeface="Source Sans Pro"/>
                <a:cs typeface="Source Sans Pro"/>
                <a:sym typeface="Source Sans Pro"/>
              </a:rPr>
              <a:t> - I</a:t>
            </a:r>
            <a:r>
              <a:rPr lang="en" sz="1500">
                <a:latin typeface="Source Sans Pro"/>
                <a:ea typeface="Source Sans Pro"/>
                <a:cs typeface="Source Sans Pro"/>
                <a:sym typeface="Source Sans Pro"/>
              </a:rPr>
              <a:t>ncluding neighbours' features helps model to predict the target tag better.</a:t>
            </a:r>
            <a:endParaRPr sz="1500">
              <a:latin typeface="Source Sans Pro"/>
              <a:ea typeface="Source Sans Pro"/>
              <a:cs typeface="Source Sans Pro"/>
              <a:sym typeface="Source Sans Pro"/>
            </a:endParaRPr>
          </a:p>
        </p:txBody>
      </p:sp>
      <p:sp>
        <p:nvSpPr>
          <p:cNvPr id="116" name="Google Shape;116;p22"/>
          <p:cNvSpPr txBox="1"/>
          <p:nvPr>
            <p:ph type="title"/>
          </p:nvPr>
        </p:nvSpPr>
        <p:spPr>
          <a:xfrm>
            <a:off x="311700" y="345875"/>
            <a:ext cx="6126900" cy="62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a:t>
            </a:r>
            <a:r>
              <a:rPr lang="en"/>
              <a:t>Basic Features + Neighbours</a:t>
            </a:r>
            <a:endParaRPr/>
          </a:p>
        </p:txBody>
      </p:sp>
      <p:pic>
        <p:nvPicPr>
          <p:cNvPr id="117" name="Google Shape;117;p22"/>
          <p:cNvPicPr preferRelativeResize="0"/>
          <p:nvPr/>
        </p:nvPicPr>
        <p:blipFill>
          <a:blip r:embed="rId3">
            <a:alphaModFix/>
          </a:blip>
          <a:stretch>
            <a:fillRect/>
          </a:stretch>
        </p:blipFill>
        <p:spPr>
          <a:xfrm>
            <a:off x="6591000" y="152400"/>
            <a:ext cx="1949924"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nvSpPr>
        <p:spPr>
          <a:xfrm>
            <a:off x="312325" y="1517025"/>
            <a:ext cx="5861700" cy="263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Part Of Speech (POS) tagging can be used in NER since it can help in identifying named entities.</a:t>
            </a:r>
            <a:endParaRPr sz="1500">
              <a:latin typeface="Source Sans Pro"/>
              <a:ea typeface="Source Sans Pro"/>
              <a:cs typeface="Source Sans Pro"/>
              <a:sym typeface="Source Sans Pro"/>
            </a:endParaRPr>
          </a:p>
          <a:p>
            <a:pPr indent="0" lvl="0" marL="0" rtl="0" algn="l">
              <a:spcBef>
                <a:spcPts val="0"/>
              </a:spcBef>
              <a:spcAft>
                <a:spcPts val="0"/>
              </a:spcAft>
              <a:buNone/>
            </a:pPr>
            <a:r>
              <a:t/>
            </a:r>
            <a:endParaRPr sz="1200">
              <a:latin typeface="Source Sans Pro"/>
              <a:ea typeface="Source Sans Pro"/>
              <a:cs typeface="Source Sans Pro"/>
              <a:sym typeface="Source Sans Pro"/>
            </a:endParaRPr>
          </a:p>
          <a:p>
            <a:pPr indent="0" lvl="0" marL="0" rtl="0" algn="l">
              <a:spcBef>
                <a:spcPts val="0"/>
              </a:spcBef>
              <a:spcAft>
                <a:spcPts val="0"/>
              </a:spcAft>
              <a:buNone/>
            </a:pPr>
            <a:r>
              <a:rPr b="1" lang="en" sz="1500">
                <a:latin typeface="Source Sans Pro"/>
                <a:ea typeface="Source Sans Pro"/>
                <a:cs typeface="Source Sans Pro"/>
                <a:sym typeface="Source Sans Pro"/>
              </a:rPr>
              <a:t>The F1-score</a:t>
            </a:r>
            <a:r>
              <a:rPr lang="en" sz="1500">
                <a:latin typeface="Source Sans Pro"/>
                <a:ea typeface="Source Sans Pro"/>
                <a:cs typeface="Source Sans Pro"/>
                <a:sym typeface="Source Sans Pro"/>
              </a:rPr>
              <a:t> -  84.21%</a:t>
            </a:r>
            <a:endParaRPr sz="1500">
              <a:latin typeface="Source Sans Pro"/>
              <a:ea typeface="Source Sans Pro"/>
              <a:cs typeface="Source Sans Pro"/>
              <a:sym typeface="Source Sans Pro"/>
            </a:endParaRPr>
          </a:p>
          <a:p>
            <a:pPr indent="0" lvl="0" marL="0" rtl="0" algn="l">
              <a:spcBef>
                <a:spcPts val="0"/>
              </a:spcBef>
              <a:spcAft>
                <a:spcPts val="0"/>
              </a:spcAft>
              <a:buNone/>
            </a:pPr>
            <a:r>
              <a:t/>
            </a:r>
            <a:endParaRPr sz="1200">
              <a:latin typeface="Source Sans Pro"/>
              <a:ea typeface="Source Sans Pro"/>
              <a:cs typeface="Source Sans Pro"/>
              <a:sym typeface="Source Sans Pro"/>
            </a:endParaRPr>
          </a:p>
          <a:p>
            <a:pPr indent="0" lvl="0" marL="0" rtl="0" algn="l">
              <a:spcBef>
                <a:spcPts val="0"/>
              </a:spcBef>
              <a:spcAft>
                <a:spcPts val="0"/>
              </a:spcAft>
              <a:buNone/>
            </a:pPr>
            <a:r>
              <a:rPr b="1" lang="en" sz="1500">
                <a:latin typeface="Source Sans Pro"/>
                <a:ea typeface="Source Sans Pro"/>
                <a:cs typeface="Source Sans Pro"/>
                <a:sym typeface="Source Sans Pro"/>
              </a:rPr>
              <a:t>Observations</a:t>
            </a:r>
            <a:r>
              <a:rPr lang="en" sz="1500">
                <a:latin typeface="Source Sans Pro"/>
                <a:ea typeface="Source Sans Pro"/>
                <a:cs typeface="Source Sans Pro"/>
                <a:sym typeface="Source Sans Pro"/>
              </a:rPr>
              <a:t> - Increment in F1 score by 0.46% compared to A), where we consider only basic features and decrement of 1.1% compared to B), including neighbouring features.</a:t>
            </a:r>
            <a:endParaRPr sz="1500">
              <a:latin typeface="Source Sans Pro"/>
              <a:ea typeface="Source Sans Pro"/>
              <a:cs typeface="Source Sans Pro"/>
              <a:sym typeface="Source Sans Pro"/>
            </a:endParaRPr>
          </a:p>
          <a:p>
            <a:pPr indent="0" lvl="0" marL="0" rtl="0" algn="l">
              <a:spcBef>
                <a:spcPts val="0"/>
              </a:spcBef>
              <a:spcAft>
                <a:spcPts val="0"/>
              </a:spcAft>
              <a:buNone/>
            </a:pPr>
            <a:r>
              <a:t/>
            </a:r>
            <a:endParaRPr sz="1500">
              <a:latin typeface="Source Sans Pro"/>
              <a:ea typeface="Source Sans Pro"/>
              <a:cs typeface="Source Sans Pro"/>
              <a:sym typeface="Source Sans Pro"/>
            </a:endParaRPr>
          </a:p>
          <a:p>
            <a:pPr indent="0" lvl="0" marL="0" rtl="0" algn="l">
              <a:spcBef>
                <a:spcPts val="0"/>
              </a:spcBef>
              <a:spcAft>
                <a:spcPts val="0"/>
              </a:spcAft>
              <a:buNone/>
            </a:pPr>
            <a:r>
              <a:rPr b="1" lang="en" sz="1500">
                <a:latin typeface="Source Sans Pro"/>
                <a:ea typeface="Source Sans Pro"/>
                <a:cs typeface="Source Sans Pro"/>
                <a:sym typeface="Source Sans Pro"/>
              </a:rPr>
              <a:t>Conclusion</a:t>
            </a:r>
            <a:r>
              <a:rPr lang="en" sz="1500">
                <a:latin typeface="Source Sans Pro"/>
                <a:ea typeface="Source Sans Pro"/>
                <a:cs typeface="Source Sans Pro"/>
                <a:sym typeface="Source Sans Pro"/>
              </a:rPr>
              <a:t> - Need to i</a:t>
            </a:r>
            <a:r>
              <a:rPr lang="en" sz="1500">
                <a:latin typeface="Source Sans Pro"/>
                <a:ea typeface="Source Sans Pro"/>
                <a:cs typeface="Source Sans Pro"/>
                <a:sym typeface="Source Sans Pro"/>
              </a:rPr>
              <a:t>nclude both POS tags and Neighbours in order to get the best results.</a:t>
            </a:r>
            <a:endParaRPr sz="1500">
              <a:latin typeface="Source Sans Pro"/>
              <a:ea typeface="Source Sans Pro"/>
              <a:cs typeface="Source Sans Pro"/>
              <a:sym typeface="Source Sans Pro"/>
            </a:endParaRPr>
          </a:p>
        </p:txBody>
      </p:sp>
      <p:sp>
        <p:nvSpPr>
          <p:cNvPr id="123" name="Google Shape;123;p23"/>
          <p:cNvSpPr txBox="1"/>
          <p:nvPr>
            <p:ph type="title"/>
          </p:nvPr>
        </p:nvSpPr>
        <p:spPr>
          <a:xfrm>
            <a:off x="311700" y="345875"/>
            <a:ext cx="6126900" cy="62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r>
              <a:rPr lang="en"/>
              <a:t>.  Basic Features + POS tags</a:t>
            </a:r>
            <a:endParaRPr/>
          </a:p>
        </p:txBody>
      </p:sp>
      <p:pic>
        <p:nvPicPr>
          <p:cNvPr id="124" name="Google Shape;124;p23"/>
          <p:cNvPicPr preferRelativeResize="0"/>
          <p:nvPr/>
        </p:nvPicPr>
        <p:blipFill>
          <a:blip r:embed="rId3">
            <a:alphaModFix/>
          </a:blip>
          <a:stretch>
            <a:fillRect/>
          </a:stretch>
        </p:blipFill>
        <p:spPr>
          <a:xfrm>
            <a:off x="6591000" y="152400"/>
            <a:ext cx="1972666"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nvSpPr>
        <p:spPr>
          <a:xfrm>
            <a:off x="312325" y="1799750"/>
            <a:ext cx="59073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C</a:t>
            </a:r>
            <a:r>
              <a:rPr lang="en" sz="1500">
                <a:latin typeface="Source Sans Pro"/>
                <a:ea typeface="Source Sans Pro"/>
                <a:cs typeface="Source Sans Pro"/>
                <a:sym typeface="Source Sans Pro"/>
              </a:rPr>
              <a:t>ombining features including those of neighbours' along with POS tags.</a:t>
            </a:r>
            <a:endParaRPr sz="1500">
              <a:latin typeface="Source Sans Pro"/>
              <a:ea typeface="Source Sans Pro"/>
              <a:cs typeface="Source Sans Pro"/>
              <a:sym typeface="Source Sans Pro"/>
            </a:endParaRPr>
          </a:p>
          <a:p>
            <a:pPr indent="0" lvl="0" marL="0" rtl="0" algn="l">
              <a:spcBef>
                <a:spcPts val="0"/>
              </a:spcBef>
              <a:spcAft>
                <a:spcPts val="0"/>
              </a:spcAft>
              <a:buNone/>
            </a:pPr>
            <a:r>
              <a:t/>
            </a:r>
            <a:endParaRPr sz="1200">
              <a:latin typeface="Source Sans Pro"/>
              <a:ea typeface="Source Sans Pro"/>
              <a:cs typeface="Source Sans Pro"/>
              <a:sym typeface="Source Sans Pro"/>
            </a:endParaRPr>
          </a:p>
          <a:p>
            <a:pPr indent="0" lvl="0" marL="0" rtl="0" algn="l">
              <a:spcBef>
                <a:spcPts val="0"/>
              </a:spcBef>
              <a:spcAft>
                <a:spcPts val="0"/>
              </a:spcAft>
              <a:buNone/>
            </a:pPr>
            <a:r>
              <a:rPr b="1" lang="en" sz="1500">
                <a:latin typeface="Source Sans Pro"/>
                <a:ea typeface="Source Sans Pro"/>
                <a:cs typeface="Source Sans Pro"/>
                <a:sym typeface="Source Sans Pro"/>
              </a:rPr>
              <a:t>The F1-score</a:t>
            </a:r>
            <a:r>
              <a:rPr lang="en" sz="1500">
                <a:latin typeface="Source Sans Pro"/>
                <a:ea typeface="Source Sans Pro"/>
                <a:cs typeface="Source Sans Pro"/>
                <a:sym typeface="Source Sans Pro"/>
              </a:rPr>
              <a:t> -  85.61%, improvement over all previous combinations. </a:t>
            </a:r>
            <a:endParaRPr sz="1500">
              <a:latin typeface="Source Sans Pro"/>
              <a:ea typeface="Source Sans Pro"/>
              <a:cs typeface="Source Sans Pro"/>
              <a:sym typeface="Source Sans Pro"/>
            </a:endParaRPr>
          </a:p>
          <a:p>
            <a:pPr indent="0" lvl="0" marL="0" rtl="0" algn="l">
              <a:spcBef>
                <a:spcPts val="0"/>
              </a:spcBef>
              <a:spcAft>
                <a:spcPts val="0"/>
              </a:spcAft>
              <a:buNone/>
            </a:pPr>
            <a:r>
              <a:t/>
            </a:r>
            <a:endParaRPr sz="1200">
              <a:latin typeface="Source Sans Pro"/>
              <a:ea typeface="Source Sans Pro"/>
              <a:cs typeface="Source Sans Pro"/>
              <a:sym typeface="Source Sans Pro"/>
            </a:endParaRPr>
          </a:p>
          <a:p>
            <a:pPr indent="0" lvl="0" marL="0" rtl="0" algn="l">
              <a:spcBef>
                <a:spcPts val="0"/>
              </a:spcBef>
              <a:spcAft>
                <a:spcPts val="0"/>
              </a:spcAft>
              <a:buNone/>
            </a:pPr>
            <a:r>
              <a:rPr b="1" lang="en" sz="1500">
                <a:latin typeface="Source Sans Pro"/>
                <a:ea typeface="Source Sans Pro"/>
                <a:cs typeface="Source Sans Pro"/>
                <a:sym typeface="Source Sans Pro"/>
              </a:rPr>
              <a:t>Observations</a:t>
            </a:r>
            <a:r>
              <a:rPr lang="en" sz="1500">
                <a:latin typeface="Source Sans Pro"/>
                <a:ea typeface="Source Sans Pro"/>
                <a:cs typeface="Source Sans Pro"/>
                <a:sym typeface="Source Sans Pro"/>
              </a:rPr>
              <a:t> - H</a:t>
            </a:r>
            <a:r>
              <a:rPr lang="en" sz="1500">
                <a:latin typeface="Source Sans Pro"/>
                <a:ea typeface="Source Sans Pro"/>
                <a:cs typeface="Source Sans Pro"/>
                <a:sym typeface="Source Sans Pro"/>
              </a:rPr>
              <a:t>ighest F1 score among all previous iterations</a:t>
            </a:r>
            <a:r>
              <a:rPr lang="en" sz="1500">
                <a:latin typeface="Source Sans Pro"/>
                <a:ea typeface="Source Sans Pro"/>
                <a:cs typeface="Source Sans Pro"/>
                <a:sym typeface="Source Sans Pro"/>
              </a:rPr>
              <a:t>.</a:t>
            </a:r>
            <a:endParaRPr sz="1500">
              <a:latin typeface="Source Sans Pro"/>
              <a:ea typeface="Source Sans Pro"/>
              <a:cs typeface="Source Sans Pro"/>
              <a:sym typeface="Source Sans Pro"/>
            </a:endParaRPr>
          </a:p>
          <a:p>
            <a:pPr indent="0" lvl="0" marL="0" rtl="0" algn="l">
              <a:spcBef>
                <a:spcPts val="0"/>
              </a:spcBef>
              <a:spcAft>
                <a:spcPts val="0"/>
              </a:spcAft>
              <a:buNone/>
            </a:pPr>
            <a:r>
              <a:t/>
            </a:r>
            <a:endParaRPr sz="1500">
              <a:latin typeface="Source Sans Pro"/>
              <a:ea typeface="Source Sans Pro"/>
              <a:cs typeface="Source Sans Pro"/>
              <a:sym typeface="Source Sans Pro"/>
            </a:endParaRPr>
          </a:p>
          <a:p>
            <a:pPr indent="0" lvl="0" marL="0" rtl="0" algn="l">
              <a:spcBef>
                <a:spcPts val="0"/>
              </a:spcBef>
              <a:spcAft>
                <a:spcPts val="0"/>
              </a:spcAft>
              <a:buNone/>
            </a:pPr>
            <a:r>
              <a:rPr b="1" lang="en" sz="1500">
                <a:latin typeface="Source Sans Pro"/>
                <a:ea typeface="Source Sans Pro"/>
                <a:cs typeface="Source Sans Pro"/>
                <a:sym typeface="Source Sans Pro"/>
              </a:rPr>
              <a:t>Conclusion</a:t>
            </a:r>
            <a:r>
              <a:rPr lang="en" sz="1500">
                <a:latin typeface="Source Sans Pro"/>
                <a:ea typeface="Source Sans Pro"/>
                <a:cs typeface="Source Sans Pro"/>
                <a:sym typeface="Source Sans Pro"/>
              </a:rPr>
              <a:t> - Neighborhood features with POS tags results in improvement in model performance.</a:t>
            </a:r>
            <a:endParaRPr sz="1500">
              <a:latin typeface="Source Sans Pro"/>
              <a:ea typeface="Source Sans Pro"/>
              <a:cs typeface="Source Sans Pro"/>
              <a:sym typeface="Source Sans Pro"/>
            </a:endParaRPr>
          </a:p>
        </p:txBody>
      </p:sp>
      <p:sp>
        <p:nvSpPr>
          <p:cNvPr id="130" name="Google Shape;130;p24"/>
          <p:cNvSpPr txBox="1"/>
          <p:nvPr>
            <p:ph type="title"/>
          </p:nvPr>
        </p:nvSpPr>
        <p:spPr>
          <a:xfrm>
            <a:off x="312325" y="546500"/>
            <a:ext cx="6053700" cy="62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a:t>
            </a:r>
            <a:r>
              <a:rPr lang="en"/>
              <a:t>.  Basic Features + POS tags + Neighbours</a:t>
            </a:r>
            <a:endParaRPr/>
          </a:p>
        </p:txBody>
      </p:sp>
      <p:pic>
        <p:nvPicPr>
          <p:cNvPr id="131" name="Google Shape;131;p24"/>
          <p:cNvPicPr preferRelativeResize="0"/>
          <p:nvPr/>
        </p:nvPicPr>
        <p:blipFill>
          <a:blip r:embed="rId3">
            <a:alphaModFix/>
          </a:blip>
          <a:stretch>
            <a:fillRect/>
          </a:stretch>
        </p:blipFill>
        <p:spPr>
          <a:xfrm>
            <a:off x="6517800" y="152400"/>
            <a:ext cx="1946343"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nvSpPr>
        <p:spPr>
          <a:xfrm>
            <a:off x="312325" y="2164525"/>
            <a:ext cx="5916300" cy="29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Add additional features to make crf more robust for NE prediction task. </a:t>
            </a:r>
            <a:endParaRPr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Char char="●"/>
            </a:pPr>
            <a:r>
              <a:rPr lang="en" sz="1500">
                <a:latin typeface="Source Sans Pro"/>
                <a:ea typeface="Source Sans Pro"/>
                <a:cs typeface="Source Sans Pro"/>
                <a:sym typeface="Source Sans Pro"/>
              </a:rPr>
              <a:t>Suffix symbols: ‘!’, ‘?’</a:t>
            </a:r>
            <a:endParaRPr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Char char="●"/>
            </a:pPr>
            <a:r>
              <a:rPr lang="en" sz="1500">
                <a:latin typeface="Source Sans Pro"/>
                <a:ea typeface="Source Sans Pro"/>
                <a:cs typeface="Source Sans Pro"/>
                <a:sym typeface="Source Sans Pro"/>
              </a:rPr>
              <a:t>URL identification: Word starts with "https://" or "http://"</a:t>
            </a:r>
            <a:endParaRPr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Char char="●"/>
            </a:pPr>
            <a:r>
              <a:rPr lang="en" sz="1500">
                <a:latin typeface="Source Sans Pro"/>
                <a:ea typeface="Source Sans Pro"/>
                <a:cs typeface="Source Sans Pro"/>
                <a:sym typeface="Source Sans Pro"/>
              </a:rPr>
              <a:t>P</a:t>
            </a:r>
            <a:r>
              <a:rPr lang="en" sz="1500">
                <a:latin typeface="Source Sans Pro"/>
                <a:ea typeface="Source Sans Pro"/>
                <a:cs typeface="Source Sans Pro"/>
                <a:sym typeface="Source Sans Pro"/>
              </a:rPr>
              <a:t>ositive/negative emotion words: </a:t>
            </a:r>
            <a:r>
              <a:rPr lang="en" sz="1500">
                <a:latin typeface="Source Sans Pro"/>
                <a:ea typeface="Source Sans Pro"/>
                <a:cs typeface="Source Sans Pro"/>
                <a:sym typeface="Source Sans Pro"/>
              </a:rPr>
              <a:t>XD,  yay!,   :D  or  :'(  ,  :(  ,  -.- </a:t>
            </a:r>
            <a:endParaRPr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Char char="●"/>
            </a:pPr>
            <a:r>
              <a:rPr lang="en" sz="1500">
                <a:latin typeface="Source Sans Pro"/>
                <a:ea typeface="Source Sans Pro"/>
                <a:cs typeface="Source Sans Pro"/>
                <a:sym typeface="Source Sans Pro"/>
              </a:rPr>
              <a:t>Word Forms: Words ending with "ing", "es", "ent", "ly", "ery", etc.</a:t>
            </a:r>
            <a:endParaRPr sz="1500">
              <a:latin typeface="Source Sans Pro"/>
              <a:ea typeface="Source Sans Pro"/>
              <a:cs typeface="Source Sans Pro"/>
              <a:sym typeface="Source Sans Pro"/>
            </a:endParaRPr>
          </a:p>
          <a:p>
            <a:pPr indent="0" lvl="0" marL="457200" rtl="0" algn="l">
              <a:spcBef>
                <a:spcPts val="0"/>
              </a:spcBef>
              <a:spcAft>
                <a:spcPts val="0"/>
              </a:spcAft>
              <a:buNone/>
            </a:pPr>
            <a:r>
              <a:t/>
            </a:r>
            <a:endParaRPr sz="1500">
              <a:latin typeface="Source Sans Pro"/>
              <a:ea typeface="Source Sans Pro"/>
              <a:cs typeface="Source Sans Pro"/>
              <a:sym typeface="Source Sans Pro"/>
            </a:endParaRPr>
          </a:p>
          <a:p>
            <a:pPr indent="0" lvl="0" marL="0" rtl="0" algn="l">
              <a:spcBef>
                <a:spcPts val="0"/>
              </a:spcBef>
              <a:spcAft>
                <a:spcPts val="0"/>
              </a:spcAft>
              <a:buNone/>
            </a:pPr>
            <a:r>
              <a:rPr b="1" lang="en" sz="1500">
                <a:latin typeface="Source Sans Pro"/>
                <a:ea typeface="Source Sans Pro"/>
                <a:cs typeface="Source Sans Pro"/>
                <a:sym typeface="Source Sans Pro"/>
              </a:rPr>
              <a:t>The F1-score</a:t>
            </a:r>
            <a:r>
              <a:rPr lang="en" sz="1500">
                <a:latin typeface="Source Sans Pro"/>
                <a:ea typeface="Source Sans Pro"/>
                <a:cs typeface="Source Sans Pro"/>
                <a:sym typeface="Source Sans Pro"/>
              </a:rPr>
              <a:t> -  85.62%, but </a:t>
            </a:r>
            <a:r>
              <a:rPr lang="en" sz="1500">
                <a:latin typeface="Source Sans Pro"/>
                <a:ea typeface="Source Sans Pro"/>
                <a:cs typeface="Source Sans Pro"/>
                <a:sym typeface="Source Sans Pro"/>
              </a:rPr>
              <a:t>negligible</a:t>
            </a:r>
            <a:r>
              <a:rPr lang="en" sz="1500">
                <a:latin typeface="Source Sans Pro"/>
                <a:ea typeface="Source Sans Pro"/>
                <a:cs typeface="Source Sans Pro"/>
                <a:sym typeface="Source Sans Pro"/>
              </a:rPr>
              <a:t> increase over 85.61%. </a:t>
            </a:r>
            <a:endParaRPr sz="1500">
              <a:latin typeface="Source Sans Pro"/>
              <a:ea typeface="Source Sans Pro"/>
              <a:cs typeface="Source Sans Pro"/>
              <a:sym typeface="Source Sans Pro"/>
            </a:endParaRPr>
          </a:p>
          <a:p>
            <a:pPr indent="0" lvl="0" marL="0" rtl="0" algn="l">
              <a:spcBef>
                <a:spcPts val="0"/>
              </a:spcBef>
              <a:spcAft>
                <a:spcPts val="0"/>
              </a:spcAft>
              <a:buNone/>
            </a:pPr>
            <a:r>
              <a:t/>
            </a:r>
            <a:endParaRPr sz="1200">
              <a:latin typeface="Source Sans Pro"/>
              <a:ea typeface="Source Sans Pro"/>
              <a:cs typeface="Source Sans Pro"/>
              <a:sym typeface="Source Sans Pro"/>
            </a:endParaRPr>
          </a:p>
          <a:p>
            <a:pPr indent="0" lvl="0" marL="0" rtl="0" algn="l">
              <a:spcBef>
                <a:spcPts val="0"/>
              </a:spcBef>
              <a:spcAft>
                <a:spcPts val="0"/>
              </a:spcAft>
              <a:buNone/>
            </a:pPr>
            <a:r>
              <a:rPr b="1" lang="en" sz="1500">
                <a:latin typeface="Source Sans Pro"/>
                <a:ea typeface="Source Sans Pro"/>
                <a:cs typeface="Source Sans Pro"/>
                <a:sym typeface="Source Sans Pro"/>
              </a:rPr>
              <a:t>Observations</a:t>
            </a:r>
            <a:r>
              <a:rPr lang="en" sz="1500">
                <a:latin typeface="Source Sans Pro"/>
                <a:ea typeface="Source Sans Pro"/>
                <a:cs typeface="Source Sans Pro"/>
                <a:sym typeface="Source Sans Pro"/>
              </a:rPr>
              <a:t> - Highest F1 score among all the iterations.</a:t>
            </a:r>
            <a:endParaRPr sz="1500">
              <a:latin typeface="Source Sans Pro"/>
              <a:ea typeface="Source Sans Pro"/>
              <a:cs typeface="Source Sans Pro"/>
              <a:sym typeface="Source Sans Pro"/>
            </a:endParaRPr>
          </a:p>
          <a:p>
            <a:pPr indent="0" lvl="0" marL="0" rtl="0" algn="l">
              <a:spcBef>
                <a:spcPts val="0"/>
              </a:spcBef>
              <a:spcAft>
                <a:spcPts val="0"/>
              </a:spcAft>
              <a:buNone/>
            </a:pPr>
            <a:r>
              <a:t/>
            </a:r>
            <a:endParaRPr sz="1500">
              <a:latin typeface="Source Sans Pro"/>
              <a:ea typeface="Source Sans Pro"/>
              <a:cs typeface="Source Sans Pro"/>
              <a:sym typeface="Source Sans Pro"/>
            </a:endParaRPr>
          </a:p>
          <a:p>
            <a:pPr indent="0" lvl="0" marL="0" rtl="0" algn="l">
              <a:spcBef>
                <a:spcPts val="0"/>
              </a:spcBef>
              <a:spcAft>
                <a:spcPts val="0"/>
              </a:spcAft>
              <a:buNone/>
            </a:pPr>
            <a:r>
              <a:rPr b="1" lang="en" sz="1500">
                <a:latin typeface="Source Sans Pro"/>
                <a:ea typeface="Source Sans Pro"/>
                <a:cs typeface="Source Sans Pro"/>
                <a:sym typeface="Source Sans Pro"/>
              </a:rPr>
              <a:t>Conclusion</a:t>
            </a:r>
            <a:r>
              <a:rPr lang="en" sz="1500">
                <a:latin typeface="Source Sans Pro"/>
                <a:ea typeface="Source Sans Pro"/>
                <a:cs typeface="Source Sans Pro"/>
                <a:sym typeface="Source Sans Pro"/>
              </a:rPr>
              <a:t> - </a:t>
            </a:r>
            <a:r>
              <a:rPr lang="en" sz="1500">
                <a:latin typeface="Source Sans Pro"/>
                <a:ea typeface="Source Sans Pro"/>
                <a:cs typeface="Source Sans Pro"/>
                <a:sym typeface="Source Sans Pro"/>
              </a:rPr>
              <a:t>It can be inferred that too many of these handcrafted features does not improve the model's ability. </a:t>
            </a:r>
            <a:endParaRPr sz="1500">
              <a:latin typeface="Source Sans Pro"/>
              <a:ea typeface="Source Sans Pro"/>
              <a:cs typeface="Source Sans Pro"/>
              <a:sym typeface="Source Sans Pro"/>
            </a:endParaRPr>
          </a:p>
        </p:txBody>
      </p:sp>
      <p:sp>
        <p:nvSpPr>
          <p:cNvPr id="137" name="Google Shape;137;p25"/>
          <p:cNvSpPr txBox="1"/>
          <p:nvPr>
            <p:ph type="title"/>
          </p:nvPr>
        </p:nvSpPr>
        <p:spPr>
          <a:xfrm>
            <a:off x="312325" y="546500"/>
            <a:ext cx="6053700" cy="227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5</a:t>
            </a:r>
            <a:r>
              <a:rPr lang="en"/>
              <a:t>.  Basic Features + POS tags + Neighbours + Suffix Symbols + URL + Emotion Symbols + Word Forms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8" name="Google Shape;138;p25"/>
          <p:cNvPicPr preferRelativeResize="0"/>
          <p:nvPr/>
        </p:nvPicPr>
        <p:blipFill>
          <a:blip r:embed="rId3">
            <a:alphaModFix/>
          </a:blip>
          <a:stretch>
            <a:fillRect/>
          </a:stretch>
        </p:blipFill>
        <p:spPr>
          <a:xfrm>
            <a:off x="6518425" y="152400"/>
            <a:ext cx="1962006"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nvSpPr>
        <p:spPr>
          <a:xfrm>
            <a:off x="312325" y="784625"/>
            <a:ext cx="6053700" cy="355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In order to select the best hyperparameters, we performed a Randomized Search which gave us: 'c1': 0.149, 'c2': </a:t>
            </a:r>
            <a:r>
              <a:rPr lang="en" sz="1500">
                <a:latin typeface="Source Sans Pro"/>
                <a:ea typeface="Source Sans Pro"/>
                <a:cs typeface="Source Sans Pro"/>
                <a:sym typeface="Source Sans Pro"/>
              </a:rPr>
              <a:t>0</a:t>
            </a:r>
            <a:r>
              <a:rPr lang="en" sz="1500">
                <a:latin typeface="Source Sans Pro"/>
                <a:ea typeface="Source Sans Pro"/>
                <a:cs typeface="Source Sans Pro"/>
                <a:sym typeface="Source Sans Pro"/>
              </a:rPr>
              <a:t>.0215</a:t>
            </a:r>
            <a:endParaRPr sz="1500">
              <a:latin typeface="Source Sans Pro"/>
              <a:ea typeface="Source Sans Pro"/>
              <a:cs typeface="Source Sans Pro"/>
              <a:sym typeface="Source Sans Pro"/>
            </a:endParaRPr>
          </a:p>
          <a:p>
            <a:pPr indent="0" lvl="0" marL="0" rtl="0" algn="l">
              <a:spcBef>
                <a:spcPts val="0"/>
              </a:spcBef>
              <a:spcAft>
                <a:spcPts val="0"/>
              </a:spcAft>
              <a:buNone/>
            </a:pPr>
            <a:r>
              <a:t/>
            </a:r>
            <a:endParaRPr sz="1200">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rPr b="1" lang="en" sz="1500">
                <a:solidFill>
                  <a:schemeClr val="dk2"/>
                </a:solidFill>
                <a:latin typeface="Source Sans Pro"/>
                <a:ea typeface="Source Sans Pro"/>
                <a:cs typeface="Source Sans Pro"/>
                <a:sym typeface="Source Sans Pro"/>
              </a:rPr>
              <a:t>Accuracy </a:t>
            </a:r>
            <a:r>
              <a:rPr lang="en" sz="1500">
                <a:solidFill>
                  <a:schemeClr val="dk2"/>
                </a:solidFill>
                <a:latin typeface="Source Sans Pro"/>
                <a:ea typeface="Source Sans Pro"/>
                <a:cs typeface="Source Sans Pro"/>
                <a:sym typeface="Source Sans Pro"/>
              </a:rPr>
              <a:t>-</a:t>
            </a:r>
            <a:r>
              <a:rPr b="1" lang="en" sz="1500">
                <a:solidFill>
                  <a:schemeClr val="dk2"/>
                </a:solidFill>
                <a:latin typeface="Source Sans Pro"/>
                <a:ea typeface="Source Sans Pro"/>
                <a:cs typeface="Source Sans Pro"/>
                <a:sym typeface="Source Sans Pro"/>
              </a:rPr>
              <a:t> </a:t>
            </a:r>
            <a:r>
              <a:rPr lang="en" sz="1500">
                <a:solidFill>
                  <a:schemeClr val="dk2"/>
                </a:solidFill>
                <a:latin typeface="Source Sans Pro"/>
                <a:ea typeface="Source Sans Pro"/>
                <a:cs typeface="Source Sans Pro"/>
                <a:sym typeface="Source Sans Pro"/>
              </a:rPr>
              <a:t>87.09%</a:t>
            </a:r>
            <a:endParaRPr sz="1200">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rPr b="1" lang="en" sz="1500">
                <a:solidFill>
                  <a:schemeClr val="dk2"/>
                </a:solidFill>
                <a:latin typeface="Source Sans Pro"/>
                <a:ea typeface="Source Sans Pro"/>
                <a:cs typeface="Source Sans Pro"/>
                <a:sym typeface="Source Sans Pro"/>
              </a:rPr>
              <a:t>Precision </a:t>
            </a:r>
            <a:r>
              <a:rPr lang="en" sz="1500">
                <a:solidFill>
                  <a:schemeClr val="dk2"/>
                </a:solidFill>
                <a:latin typeface="Source Sans Pro"/>
                <a:ea typeface="Source Sans Pro"/>
                <a:cs typeface="Source Sans Pro"/>
                <a:sym typeface="Source Sans Pro"/>
              </a:rPr>
              <a:t>- 85.66%</a:t>
            </a:r>
            <a:endParaRPr sz="1200">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rPr b="1" lang="en" sz="1500">
                <a:solidFill>
                  <a:schemeClr val="dk2"/>
                </a:solidFill>
                <a:latin typeface="Source Sans Pro"/>
                <a:ea typeface="Source Sans Pro"/>
                <a:cs typeface="Source Sans Pro"/>
                <a:sym typeface="Source Sans Pro"/>
              </a:rPr>
              <a:t>Recall </a:t>
            </a:r>
            <a:r>
              <a:rPr lang="en" sz="1500">
                <a:solidFill>
                  <a:schemeClr val="dk2"/>
                </a:solidFill>
                <a:latin typeface="Source Sans Pro"/>
                <a:ea typeface="Source Sans Pro"/>
                <a:cs typeface="Source Sans Pro"/>
                <a:sym typeface="Source Sans Pro"/>
              </a:rPr>
              <a:t>- 87.09%</a:t>
            </a:r>
            <a:endParaRPr sz="1200">
              <a:latin typeface="Source Sans Pro"/>
              <a:ea typeface="Source Sans Pro"/>
              <a:cs typeface="Source Sans Pro"/>
              <a:sym typeface="Source Sans Pro"/>
            </a:endParaRPr>
          </a:p>
          <a:p>
            <a:pPr indent="0" lvl="0" marL="0" rtl="0" algn="l">
              <a:spcBef>
                <a:spcPts val="0"/>
              </a:spcBef>
              <a:spcAft>
                <a:spcPts val="0"/>
              </a:spcAft>
              <a:buNone/>
            </a:pPr>
            <a:r>
              <a:rPr b="1" lang="en" sz="1500">
                <a:latin typeface="Source Sans Pro"/>
                <a:ea typeface="Source Sans Pro"/>
                <a:cs typeface="Source Sans Pro"/>
                <a:sym typeface="Source Sans Pro"/>
              </a:rPr>
              <a:t>F1-score</a:t>
            </a:r>
            <a:r>
              <a:rPr lang="en" sz="1500">
                <a:latin typeface="Source Sans Pro"/>
                <a:ea typeface="Source Sans Pro"/>
                <a:cs typeface="Source Sans Pro"/>
                <a:sym typeface="Source Sans Pro"/>
              </a:rPr>
              <a:t> -  85.79%, improvement over all previous combinations. </a:t>
            </a:r>
            <a:endParaRPr sz="1500">
              <a:latin typeface="Source Sans Pro"/>
              <a:ea typeface="Source Sans Pro"/>
              <a:cs typeface="Source Sans Pro"/>
              <a:sym typeface="Source Sans Pro"/>
            </a:endParaRPr>
          </a:p>
          <a:p>
            <a:pPr indent="0" lvl="0" marL="0" rtl="0" algn="l">
              <a:spcBef>
                <a:spcPts val="0"/>
              </a:spcBef>
              <a:spcAft>
                <a:spcPts val="0"/>
              </a:spcAft>
              <a:buNone/>
            </a:pPr>
            <a:r>
              <a:t/>
            </a:r>
            <a:endParaRPr sz="1200">
              <a:latin typeface="Source Sans Pro"/>
              <a:ea typeface="Source Sans Pro"/>
              <a:cs typeface="Source Sans Pro"/>
              <a:sym typeface="Source Sans Pro"/>
            </a:endParaRPr>
          </a:p>
          <a:p>
            <a:pPr indent="0" lvl="0" marL="0" rtl="0" algn="l">
              <a:spcBef>
                <a:spcPts val="0"/>
              </a:spcBef>
              <a:spcAft>
                <a:spcPts val="0"/>
              </a:spcAft>
              <a:buNone/>
            </a:pPr>
            <a:r>
              <a:rPr b="1" lang="en" sz="1500">
                <a:latin typeface="Source Sans Pro"/>
                <a:ea typeface="Source Sans Pro"/>
                <a:cs typeface="Source Sans Pro"/>
                <a:sym typeface="Source Sans Pro"/>
              </a:rPr>
              <a:t>Observations</a:t>
            </a:r>
            <a:r>
              <a:rPr lang="en" sz="1500">
                <a:latin typeface="Source Sans Pro"/>
                <a:ea typeface="Source Sans Pro"/>
                <a:cs typeface="Source Sans Pro"/>
                <a:sym typeface="Source Sans Pro"/>
              </a:rPr>
              <a:t> - Classes with 0 F1-scores: B-ArtWork, B-Clothing, I-AnatomicalStructure, and I-Clothing (very few samples, I-Clothing: 87). Even second-majority samples class I-Artist has only 58% F1-score</a:t>
            </a:r>
            <a:endParaRPr sz="1500">
              <a:latin typeface="Source Sans Pro"/>
              <a:ea typeface="Source Sans Pro"/>
              <a:cs typeface="Source Sans Pro"/>
              <a:sym typeface="Source Sans Pro"/>
            </a:endParaRPr>
          </a:p>
          <a:p>
            <a:pPr indent="0" lvl="0" marL="0" rtl="0" algn="l">
              <a:spcBef>
                <a:spcPts val="0"/>
              </a:spcBef>
              <a:spcAft>
                <a:spcPts val="0"/>
              </a:spcAft>
              <a:buNone/>
            </a:pPr>
            <a:r>
              <a:t/>
            </a:r>
            <a:endParaRPr sz="1500">
              <a:latin typeface="Source Sans Pro"/>
              <a:ea typeface="Source Sans Pro"/>
              <a:cs typeface="Source Sans Pro"/>
              <a:sym typeface="Source Sans Pro"/>
            </a:endParaRPr>
          </a:p>
          <a:p>
            <a:pPr indent="0" lvl="0" marL="0" rtl="0" algn="l">
              <a:spcBef>
                <a:spcPts val="0"/>
              </a:spcBef>
              <a:spcAft>
                <a:spcPts val="0"/>
              </a:spcAft>
              <a:buNone/>
            </a:pPr>
            <a:r>
              <a:rPr b="1" lang="en" sz="1500">
                <a:latin typeface="Source Sans Pro"/>
                <a:ea typeface="Source Sans Pro"/>
                <a:cs typeface="Source Sans Pro"/>
                <a:sym typeface="Source Sans Pro"/>
              </a:rPr>
              <a:t>Conclusion</a:t>
            </a:r>
            <a:r>
              <a:rPr lang="en" sz="1500">
                <a:latin typeface="Source Sans Pro"/>
                <a:ea typeface="Source Sans Pro"/>
                <a:cs typeface="Source Sans Pro"/>
                <a:sym typeface="Source Sans Pro"/>
              </a:rPr>
              <a:t> - T</a:t>
            </a:r>
            <a:r>
              <a:rPr lang="en" sz="1500">
                <a:latin typeface="Source Sans Pro"/>
                <a:ea typeface="Source Sans Pro"/>
                <a:cs typeface="Source Sans Pro"/>
                <a:sym typeface="Source Sans Pro"/>
              </a:rPr>
              <a:t>he number of samples is not a determining factor, but the semantic, syntactic, and contextual meaning of the word also matter in this task of NER.</a:t>
            </a:r>
            <a:endParaRPr sz="1500">
              <a:latin typeface="Source Sans Pro"/>
              <a:ea typeface="Source Sans Pro"/>
              <a:cs typeface="Source Sans Pro"/>
              <a:sym typeface="Source Sans Pro"/>
            </a:endParaRPr>
          </a:p>
        </p:txBody>
      </p:sp>
      <p:sp>
        <p:nvSpPr>
          <p:cNvPr id="144" name="Google Shape;144;p26"/>
          <p:cNvSpPr txBox="1"/>
          <p:nvPr>
            <p:ph type="title"/>
          </p:nvPr>
        </p:nvSpPr>
        <p:spPr>
          <a:xfrm>
            <a:off x="312325" y="546500"/>
            <a:ext cx="6053700" cy="56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6</a:t>
            </a:r>
            <a:r>
              <a:rPr lang="en"/>
              <a:t>.  Hyperparameter Tuning</a:t>
            </a:r>
            <a:endParaRPr/>
          </a:p>
          <a:p>
            <a:pPr indent="0" lvl="0" marL="0" rtl="0" algn="l">
              <a:spcBef>
                <a:spcPts val="0"/>
              </a:spcBef>
              <a:spcAft>
                <a:spcPts val="0"/>
              </a:spcAft>
              <a:buNone/>
            </a:pPr>
            <a:r>
              <a:t/>
            </a:r>
            <a:endParaRPr/>
          </a:p>
        </p:txBody>
      </p:sp>
      <p:pic>
        <p:nvPicPr>
          <p:cNvPr id="145" name="Google Shape;145;p26"/>
          <p:cNvPicPr preferRelativeResize="0"/>
          <p:nvPr/>
        </p:nvPicPr>
        <p:blipFill>
          <a:blip r:embed="rId3">
            <a:alphaModFix/>
          </a:blip>
          <a:stretch>
            <a:fillRect/>
          </a:stretch>
        </p:blipFill>
        <p:spPr>
          <a:xfrm>
            <a:off x="6518425" y="152400"/>
            <a:ext cx="1923712"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nvSpPr>
        <p:spPr>
          <a:xfrm>
            <a:off x="312325" y="784625"/>
            <a:ext cx="6053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latin typeface="Source Sans Pro"/>
              <a:ea typeface="Source Sans Pro"/>
              <a:cs typeface="Source Sans Pro"/>
              <a:sym typeface="Source Sans Pro"/>
            </a:endParaRPr>
          </a:p>
        </p:txBody>
      </p:sp>
      <p:sp>
        <p:nvSpPr>
          <p:cNvPr id="151" name="Google Shape;151;p27"/>
          <p:cNvSpPr txBox="1"/>
          <p:nvPr>
            <p:ph type="title"/>
          </p:nvPr>
        </p:nvSpPr>
        <p:spPr>
          <a:xfrm>
            <a:off x="311700" y="445025"/>
            <a:ext cx="8520600" cy="62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Qualitative Analysis</a:t>
            </a:r>
            <a:endParaRPr/>
          </a:p>
        </p:txBody>
      </p:sp>
      <p:sp>
        <p:nvSpPr>
          <p:cNvPr id="152" name="Google Shape;152;p27"/>
          <p:cNvSpPr txBox="1"/>
          <p:nvPr>
            <p:ph idx="1" type="body"/>
          </p:nvPr>
        </p:nvSpPr>
        <p:spPr>
          <a:xfrm>
            <a:off x="311700" y="1006550"/>
            <a:ext cx="8832300" cy="3906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2"/>
              </a:buClr>
              <a:buSzPts val="1100"/>
              <a:buFont typeface="Arial"/>
              <a:buNone/>
            </a:pPr>
            <a:r>
              <a:rPr b="1" lang="en" sz="1400">
                <a:solidFill>
                  <a:schemeClr val="dk2"/>
                </a:solidFill>
              </a:rPr>
              <a:t>Sentence 670</a:t>
            </a:r>
            <a:endParaRPr b="1" sz="1400">
              <a:solidFill>
                <a:schemeClr val="dk2"/>
              </a:solidFill>
            </a:endParaRPr>
          </a:p>
          <a:p>
            <a:pPr indent="0" lvl="0" marL="0" rtl="0" algn="l">
              <a:spcBef>
                <a:spcPts val="1200"/>
              </a:spcBef>
              <a:spcAft>
                <a:spcPts val="0"/>
              </a:spcAft>
              <a:buClr>
                <a:schemeClr val="dk2"/>
              </a:buClr>
              <a:buSzPts val="1100"/>
              <a:buFont typeface="Arial"/>
              <a:buNone/>
            </a:pPr>
            <a:r>
              <a:rPr lang="en" sz="1400">
                <a:solidFill>
                  <a:schemeClr val="dk2"/>
                </a:solidFill>
              </a:rPr>
              <a:t>reverse ( O O ) is ( O O ) the ( O O ) fourth ( O O ) album ( O O ) of ( O O ) the ( O O ) progressive ( O O ) metal ( O O ) band ( O O ) eldritch ( B-MusicalGRP B-MusicalGRP ) containing ( O O ) a ( O O ) cover ( O O ) of ( O O )  my ( B-MusicalWork B-VisualWork ) sharona ( I-MusicalWork I-VisualWork ) . ( O O )</a:t>
            </a:r>
            <a:endParaRPr sz="1400">
              <a:solidFill>
                <a:schemeClr val="dk2"/>
              </a:solidFill>
            </a:endParaRPr>
          </a:p>
          <a:p>
            <a:pPr indent="0" lvl="0" marL="0" rtl="0" algn="l">
              <a:spcBef>
                <a:spcPts val="1200"/>
              </a:spcBef>
              <a:spcAft>
                <a:spcPts val="0"/>
              </a:spcAft>
              <a:buClr>
                <a:schemeClr val="dk2"/>
              </a:buClr>
              <a:buSzPts val="1100"/>
              <a:buFont typeface="Arial"/>
              <a:buNone/>
            </a:pPr>
            <a:r>
              <a:rPr b="1" lang="en" sz="1400">
                <a:solidFill>
                  <a:schemeClr val="dk2"/>
                </a:solidFill>
              </a:rPr>
              <a:t>Sentence 39</a:t>
            </a:r>
            <a:endParaRPr b="1" sz="1400">
              <a:solidFill>
                <a:schemeClr val="dk2"/>
              </a:solidFill>
            </a:endParaRPr>
          </a:p>
          <a:p>
            <a:pPr indent="0" lvl="0" marL="0" rtl="0" algn="l">
              <a:spcBef>
                <a:spcPts val="1200"/>
              </a:spcBef>
              <a:spcAft>
                <a:spcPts val="0"/>
              </a:spcAft>
              <a:buClr>
                <a:schemeClr val="dk2"/>
              </a:buClr>
              <a:buSzPts val="1100"/>
              <a:buFont typeface="Arial"/>
              <a:buNone/>
            </a:pPr>
            <a:r>
              <a:rPr lang="en" sz="1400">
                <a:solidFill>
                  <a:schemeClr val="dk2"/>
                </a:solidFill>
              </a:rPr>
              <a:t>da ( B-OtherPER B-Artist ) yanlin ( I-OtherPER I-Artist ) a ( O O ) distant ( O O ) relative ( O O ) of ( O O ) the ( O O ) defunct ( O O ) balhae ( B-HumanSettlement O ) regime ( O O ) rebels ( O O ) ; ( O O ) he ( O O ) is ( O O )                 defeated ( O O )</a:t>
            </a:r>
            <a:endParaRPr sz="1400">
              <a:solidFill>
                <a:schemeClr val="dk2"/>
              </a:solidFill>
            </a:endParaRPr>
          </a:p>
          <a:p>
            <a:pPr indent="0" lvl="0" marL="0" rtl="0" algn="l">
              <a:spcBef>
                <a:spcPts val="1200"/>
              </a:spcBef>
              <a:spcAft>
                <a:spcPts val="0"/>
              </a:spcAft>
              <a:buClr>
                <a:schemeClr val="dk2"/>
              </a:buClr>
              <a:buSzPts val="1100"/>
              <a:buFont typeface="Arial"/>
              <a:buNone/>
            </a:pPr>
            <a:r>
              <a:rPr b="1" lang="en" sz="1400">
                <a:solidFill>
                  <a:schemeClr val="dk2"/>
                </a:solidFill>
              </a:rPr>
              <a:t>Sentence 399</a:t>
            </a:r>
            <a:endParaRPr b="1" sz="1400">
              <a:solidFill>
                <a:schemeClr val="dk2"/>
              </a:solidFill>
            </a:endParaRPr>
          </a:p>
          <a:p>
            <a:pPr indent="0" lvl="0" marL="0" rtl="0" algn="l">
              <a:spcBef>
                <a:spcPts val="1200"/>
              </a:spcBef>
              <a:spcAft>
                <a:spcPts val="1200"/>
              </a:spcAft>
              <a:buNone/>
            </a:pPr>
            <a:r>
              <a:rPr lang="en" sz="1400">
                <a:solidFill>
                  <a:schemeClr val="dk2"/>
                </a:solidFill>
              </a:rPr>
              <a:t>it ( O O ) is ( O O ) partially ( O O ) owned ( O O ) by ( O O ) the ( O O ) west ( B-PublicCorp B-PublicCorp )                      japan ( I-PublicCorp I-PublicCorp ) railway ( I-PublicCorp I-PublicCorp ) company ( I-PublicCorp I-PublicCorp ) . ( O O )</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490250" y="526350"/>
            <a:ext cx="806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Recurrent Neural Network: BiLSTM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BiLSTM </a:t>
            </a:r>
            <a:endParaRPr/>
          </a:p>
        </p:txBody>
      </p:sp>
      <p:sp>
        <p:nvSpPr>
          <p:cNvPr id="163" name="Google Shape;163;p29"/>
          <p:cNvSpPr txBox="1"/>
          <p:nvPr>
            <p:ph idx="1" type="body"/>
          </p:nvPr>
        </p:nvSpPr>
        <p:spPr>
          <a:xfrm>
            <a:off x="311700" y="1380700"/>
            <a:ext cx="7968900" cy="3033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en" sz="1600">
                <a:solidFill>
                  <a:schemeClr val="dk2"/>
                </a:solidFill>
                <a:highlight>
                  <a:srgbClr val="FFFFFF"/>
                </a:highlight>
              </a:rPr>
              <a:t>BiLSTM is a deep learning model, that specialize in sequential data that has temporal characteristics, or time dependencies.</a:t>
            </a:r>
            <a:endParaRPr sz="1600">
              <a:solidFill>
                <a:schemeClr val="dk2"/>
              </a:solidFill>
              <a:highlight>
                <a:srgbClr val="FFFFFF"/>
              </a:highlight>
            </a:endParaRPr>
          </a:p>
          <a:p>
            <a:pPr indent="-330200" lvl="0" marL="457200" rtl="0" algn="l">
              <a:spcBef>
                <a:spcPts val="0"/>
              </a:spcBef>
              <a:spcAft>
                <a:spcPts val="0"/>
              </a:spcAft>
              <a:buClr>
                <a:schemeClr val="dk2"/>
              </a:buClr>
              <a:buSzPts val="1600"/>
              <a:buChar char="●"/>
            </a:pPr>
            <a:r>
              <a:rPr lang="en" sz="1600">
                <a:solidFill>
                  <a:schemeClr val="dk2"/>
                </a:solidFill>
                <a:highlight>
                  <a:srgbClr val="FFFFFF"/>
                </a:highlight>
              </a:rPr>
              <a:t>Preprocessing data before sending as input to BiLSTM </a:t>
            </a:r>
            <a:endParaRPr sz="1600">
              <a:solidFill>
                <a:schemeClr val="dk2"/>
              </a:solidFill>
              <a:highlight>
                <a:srgbClr val="FFFFFF"/>
              </a:highlight>
            </a:endParaRPr>
          </a:p>
          <a:p>
            <a:pPr indent="-330200" lvl="1" marL="914400" rtl="0" algn="l">
              <a:spcBef>
                <a:spcPts val="0"/>
              </a:spcBef>
              <a:spcAft>
                <a:spcPts val="0"/>
              </a:spcAft>
              <a:buClr>
                <a:schemeClr val="dk2"/>
              </a:buClr>
              <a:buSzPts val="1600"/>
              <a:buChar char="○"/>
            </a:pPr>
            <a:r>
              <a:rPr lang="en" sz="1600">
                <a:solidFill>
                  <a:schemeClr val="dk2"/>
                </a:solidFill>
                <a:highlight>
                  <a:srgbClr val="FFFFFF"/>
                </a:highlight>
              </a:rPr>
              <a:t>Assign id to each word in train and validation set (vocabulary)</a:t>
            </a:r>
            <a:endParaRPr sz="1600">
              <a:solidFill>
                <a:schemeClr val="dk2"/>
              </a:solidFill>
              <a:highlight>
                <a:srgbClr val="FFFFFF"/>
              </a:highlight>
            </a:endParaRPr>
          </a:p>
          <a:p>
            <a:pPr indent="-330200" lvl="1" marL="914400" rtl="0" algn="l">
              <a:spcBef>
                <a:spcPts val="0"/>
              </a:spcBef>
              <a:spcAft>
                <a:spcPts val="0"/>
              </a:spcAft>
              <a:buClr>
                <a:schemeClr val="dk2"/>
              </a:buClr>
              <a:buSzPts val="1600"/>
              <a:buChar char="○"/>
            </a:pPr>
            <a:r>
              <a:rPr lang="en" sz="1600">
                <a:solidFill>
                  <a:schemeClr val="dk2"/>
                </a:solidFill>
                <a:highlight>
                  <a:srgbClr val="FFFFFF"/>
                </a:highlight>
              </a:rPr>
              <a:t>Assign id to each ‘ner_tag’ in the dataset.</a:t>
            </a:r>
            <a:endParaRPr sz="1600">
              <a:solidFill>
                <a:schemeClr val="dk2"/>
              </a:solidFill>
              <a:highlight>
                <a:srgbClr val="FFFFFF"/>
              </a:highlight>
            </a:endParaRPr>
          </a:p>
          <a:p>
            <a:pPr indent="-330200" lvl="1" marL="914400" rtl="0" algn="l">
              <a:spcBef>
                <a:spcPts val="0"/>
              </a:spcBef>
              <a:spcAft>
                <a:spcPts val="0"/>
              </a:spcAft>
              <a:buClr>
                <a:schemeClr val="dk2"/>
              </a:buClr>
              <a:buSzPts val="1600"/>
              <a:buChar char="○"/>
            </a:pPr>
            <a:r>
              <a:rPr lang="en" sz="1600">
                <a:solidFill>
                  <a:schemeClr val="dk2"/>
                </a:solidFill>
                <a:highlight>
                  <a:srgbClr val="FFFFFF"/>
                </a:highlight>
              </a:rPr>
              <a:t>Pad the sentences to create dataset with sentences of uniform length (max_length).</a:t>
            </a:r>
            <a:endParaRPr sz="1600">
              <a:solidFill>
                <a:schemeClr val="dk2"/>
              </a:solidFill>
              <a:highlight>
                <a:srgbClr val="FFFFFF"/>
              </a:highlight>
            </a:endParaRPr>
          </a:p>
          <a:p>
            <a:pPr indent="-330200" lvl="0" marL="457200" rtl="0" algn="l">
              <a:spcBef>
                <a:spcPts val="0"/>
              </a:spcBef>
              <a:spcAft>
                <a:spcPts val="0"/>
              </a:spcAft>
              <a:buClr>
                <a:schemeClr val="dk2"/>
              </a:buClr>
              <a:buSzPts val="1600"/>
              <a:buChar char="●"/>
            </a:pPr>
            <a:r>
              <a:rPr lang="en" sz="1600">
                <a:solidFill>
                  <a:schemeClr val="dk2"/>
                </a:solidFill>
                <a:highlight>
                  <a:srgbClr val="FFFFFF"/>
                </a:highlight>
              </a:rPr>
              <a:t>Model is trained on the train set and validated on dev set.</a:t>
            </a:r>
            <a:endParaRPr sz="1600">
              <a:solidFill>
                <a:schemeClr val="dk2"/>
              </a:solidFill>
              <a:highlight>
                <a:srgbClr val="FFFFFF"/>
              </a:highlight>
            </a:endParaRPr>
          </a:p>
          <a:p>
            <a:pPr indent="-330200" lvl="0" marL="457200" rtl="0" algn="l">
              <a:spcBef>
                <a:spcPts val="0"/>
              </a:spcBef>
              <a:spcAft>
                <a:spcPts val="0"/>
              </a:spcAft>
              <a:buClr>
                <a:schemeClr val="dk2"/>
              </a:buClr>
              <a:buSzPts val="1600"/>
              <a:buFont typeface="Arial"/>
              <a:buChar char="●"/>
            </a:pPr>
            <a:r>
              <a:rPr lang="en" sz="1600">
                <a:solidFill>
                  <a:schemeClr val="dk2"/>
                </a:solidFill>
                <a:highlight>
                  <a:srgbClr val="FFFFFF"/>
                </a:highlight>
              </a:rPr>
              <a:t>Hyperparameters - </a:t>
            </a:r>
            <a:r>
              <a:rPr lang="en" sz="1600">
                <a:solidFill>
                  <a:schemeClr val="dk2"/>
                </a:solidFill>
                <a:highlight>
                  <a:srgbClr val="FFFFFE"/>
                </a:highlight>
              </a:rPr>
              <a:t>learning_rate = 0.0001 </a:t>
            </a:r>
            <a:endParaRPr sz="1600">
              <a:solidFill>
                <a:schemeClr val="dk2"/>
              </a:solidFill>
              <a:highlight>
                <a:srgbClr val="FFFFFE"/>
              </a:highlight>
            </a:endParaRPr>
          </a:p>
          <a:p>
            <a:pPr indent="-330200" lvl="0" marL="457200" rtl="0" algn="l">
              <a:spcBef>
                <a:spcPts val="0"/>
              </a:spcBef>
              <a:spcAft>
                <a:spcPts val="0"/>
              </a:spcAft>
              <a:buClr>
                <a:schemeClr val="dk2"/>
              </a:buClr>
              <a:buSzPts val="1600"/>
              <a:buFont typeface="Arial"/>
              <a:buChar char="●"/>
            </a:pPr>
            <a:r>
              <a:rPr lang="en" sz="1600">
                <a:solidFill>
                  <a:schemeClr val="dk2"/>
                </a:solidFill>
                <a:highlight>
                  <a:srgbClr val="FFFFFE"/>
                </a:highlight>
              </a:rPr>
              <a:t>Optimizer - Adam</a:t>
            </a:r>
            <a:endParaRPr sz="1600">
              <a:solidFill>
                <a:schemeClr val="dk2"/>
              </a:solidFill>
              <a:highlight>
                <a:srgbClr val="FFFFFE"/>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98475" y="33347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BiLSTM Model Summary &amp; </a:t>
            </a:r>
            <a:endParaRPr/>
          </a:p>
          <a:p>
            <a:pPr indent="0" lvl="0" marL="0" rtl="0" algn="l">
              <a:spcBef>
                <a:spcPts val="0"/>
              </a:spcBef>
              <a:spcAft>
                <a:spcPts val="0"/>
              </a:spcAft>
              <a:buNone/>
            </a:pPr>
            <a:r>
              <a:rPr lang="en"/>
              <a:t>Results</a:t>
            </a:r>
            <a:endParaRPr/>
          </a:p>
        </p:txBody>
      </p:sp>
      <p:pic>
        <p:nvPicPr>
          <p:cNvPr id="169" name="Google Shape;169;p30"/>
          <p:cNvPicPr preferRelativeResize="0"/>
          <p:nvPr/>
        </p:nvPicPr>
        <p:blipFill>
          <a:blip r:embed="rId3">
            <a:alphaModFix/>
          </a:blip>
          <a:stretch>
            <a:fillRect/>
          </a:stretch>
        </p:blipFill>
        <p:spPr>
          <a:xfrm>
            <a:off x="462325" y="1573200"/>
            <a:ext cx="4744075" cy="2641100"/>
          </a:xfrm>
          <a:prstGeom prst="rect">
            <a:avLst/>
          </a:prstGeom>
          <a:noFill/>
          <a:ln>
            <a:noFill/>
          </a:ln>
        </p:spPr>
      </p:pic>
      <p:pic>
        <p:nvPicPr>
          <p:cNvPr id="170" name="Google Shape;170;p30"/>
          <p:cNvPicPr preferRelativeResize="0"/>
          <p:nvPr/>
        </p:nvPicPr>
        <p:blipFill>
          <a:blip r:embed="rId4">
            <a:alphaModFix/>
          </a:blip>
          <a:stretch>
            <a:fillRect/>
          </a:stretch>
        </p:blipFill>
        <p:spPr>
          <a:xfrm>
            <a:off x="5902000" y="128900"/>
            <a:ext cx="2440500" cy="48956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en" sz="1600">
                <a:solidFill>
                  <a:schemeClr val="dk2"/>
                </a:solidFill>
              </a:rPr>
              <a:t>Accuracy is 95.35% and the weighted F1-score is 93.08%. But the the macro average F1-score is 1.46%.</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The accuracy and weighted F1-score suggest that the model is predicting only the majority class 'O' as we can clearly observe, possibly due to imbalanced class distribution. However, the very low macro average F1 score indicates that the model is performing very poorly on most of the other classes. </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Therefore, while the overall performance of the model may seem good based on the weighted metrics, it is important to examine the macro average metrics to identify which classes the model is struggling with and to address any issues with class imbalance or model representational power for those classes. </a:t>
            </a:r>
            <a:endParaRPr sz="16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265500" y="1678650"/>
            <a:ext cx="4045200" cy="178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Contents </a:t>
            </a:r>
            <a:endParaRPr/>
          </a:p>
        </p:txBody>
      </p:sp>
      <p:sp>
        <p:nvSpPr>
          <p:cNvPr id="65" name="Google Shape;65;p14"/>
          <p:cNvSpPr txBox="1"/>
          <p:nvPr>
            <p:ph idx="2" type="body"/>
          </p:nvPr>
        </p:nvSpPr>
        <p:spPr>
          <a:xfrm>
            <a:off x="4939500" y="540925"/>
            <a:ext cx="3837000" cy="42501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en" sz="2100"/>
              <a:t>Problem Statement</a:t>
            </a:r>
            <a:endParaRPr sz="2100"/>
          </a:p>
          <a:p>
            <a:pPr indent="-361950" lvl="0" marL="457200" rtl="0" algn="l">
              <a:spcBef>
                <a:spcPts val="0"/>
              </a:spcBef>
              <a:spcAft>
                <a:spcPts val="0"/>
              </a:spcAft>
              <a:buSzPts val="2100"/>
              <a:buChar char="●"/>
            </a:pPr>
            <a:r>
              <a:rPr lang="en" sz="2100"/>
              <a:t>Dataset</a:t>
            </a:r>
            <a:endParaRPr sz="2100"/>
          </a:p>
          <a:p>
            <a:pPr indent="-361950" lvl="0" marL="457200" rtl="0" algn="l">
              <a:spcBef>
                <a:spcPts val="0"/>
              </a:spcBef>
              <a:spcAft>
                <a:spcPts val="0"/>
              </a:spcAft>
              <a:buSzPts val="2100"/>
              <a:buChar char="●"/>
            </a:pPr>
            <a:r>
              <a:rPr lang="en" sz="2100"/>
              <a:t>Statistical</a:t>
            </a:r>
            <a:r>
              <a:rPr lang="en" sz="2100"/>
              <a:t> model - CRF</a:t>
            </a:r>
            <a:endParaRPr sz="2100"/>
          </a:p>
          <a:p>
            <a:pPr indent="-361950" lvl="0" marL="457200" rtl="0" algn="l">
              <a:spcBef>
                <a:spcPts val="0"/>
              </a:spcBef>
              <a:spcAft>
                <a:spcPts val="0"/>
              </a:spcAft>
              <a:buSzPts val="2100"/>
              <a:buChar char="●"/>
            </a:pPr>
            <a:r>
              <a:rPr lang="en" sz="2100"/>
              <a:t>DL model - BiLSTM</a:t>
            </a:r>
            <a:endParaRPr sz="2100"/>
          </a:p>
          <a:p>
            <a:pPr indent="-361950" lvl="0" marL="457200" rtl="0" algn="l">
              <a:spcBef>
                <a:spcPts val="0"/>
              </a:spcBef>
              <a:spcAft>
                <a:spcPts val="0"/>
              </a:spcAft>
              <a:buSzPts val="2100"/>
              <a:buChar char="●"/>
            </a:pPr>
            <a:r>
              <a:rPr lang="en" sz="2100"/>
              <a:t>Results - Quantitative and Qualitative</a:t>
            </a:r>
            <a:endParaRPr sz="2100"/>
          </a:p>
          <a:p>
            <a:pPr indent="-361950" lvl="0" marL="457200" rtl="0" algn="l">
              <a:spcBef>
                <a:spcPts val="0"/>
              </a:spcBef>
              <a:spcAft>
                <a:spcPts val="0"/>
              </a:spcAft>
              <a:buSzPts val="2100"/>
              <a:buChar char="●"/>
            </a:pPr>
            <a:r>
              <a:rPr lang="en" sz="2100"/>
              <a:t>Observations</a:t>
            </a:r>
            <a:endParaRPr sz="2100"/>
          </a:p>
          <a:p>
            <a:pPr indent="-361950" lvl="0" marL="457200" rtl="0" algn="l">
              <a:spcBef>
                <a:spcPts val="0"/>
              </a:spcBef>
              <a:spcAft>
                <a:spcPts val="0"/>
              </a:spcAft>
              <a:buSzPts val="2100"/>
              <a:buChar char="●"/>
            </a:pPr>
            <a:r>
              <a:rPr lang="en" sz="2100"/>
              <a:t>Conclusion</a:t>
            </a:r>
            <a:endParaRPr sz="2100"/>
          </a:p>
          <a:p>
            <a:pPr indent="-361950" lvl="0" marL="457200" rtl="0" algn="l">
              <a:spcBef>
                <a:spcPts val="0"/>
              </a:spcBef>
              <a:spcAft>
                <a:spcPts val="0"/>
              </a:spcAft>
              <a:buSzPts val="2100"/>
              <a:buChar char="●"/>
            </a:pPr>
            <a:r>
              <a:rPr lang="en" sz="2100"/>
              <a:t>References </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BiLSTM with GloVe Embeddings</a:t>
            </a:r>
            <a:endParaRPr/>
          </a:p>
        </p:txBody>
      </p:sp>
      <p:sp>
        <p:nvSpPr>
          <p:cNvPr id="182" name="Google Shape;182;p32"/>
          <p:cNvSpPr txBox="1"/>
          <p:nvPr>
            <p:ph idx="1" type="body"/>
          </p:nvPr>
        </p:nvSpPr>
        <p:spPr>
          <a:xfrm>
            <a:off x="311700" y="1256750"/>
            <a:ext cx="8206200" cy="3693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en" sz="1600">
                <a:solidFill>
                  <a:schemeClr val="dk2"/>
                </a:solidFill>
              </a:rPr>
              <a:t>Glove stands for Global Vectors, a word embedding technique.</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We have used pre-trained Glove with 6B tokens and 50-dimensional representation for each vector. </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highlight>
                  <a:srgbClr val="FFFFFF"/>
                </a:highlight>
              </a:rPr>
              <a:t>It creates real-valued vector representations for words based on</a:t>
            </a:r>
            <a:r>
              <a:rPr lang="en" sz="1600">
                <a:solidFill>
                  <a:schemeClr val="dk2"/>
                </a:solidFill>
              </a:rPr>
              <a:t> </a:t>
            </a:r>
            <a:r>
              <a:rPr lang="en" sz="1600">
                <a:solidFill>
                  <a:schemeClr val="dk2"/>
                </a:solidFill>
                <a:highlight>
                  <a:srgbClr val="FFFFFF"/>
                </a:highlight>
              </a:rPr>
              <a:t>the co-occurrence statistics of the words in a corpus.</a:t>
            </a:r>
            <a:endParaRPr sz="1600">
              <a:solidFill>
                <a:schemeClr val="dk2"/>
              </a:solidFill>
              <a:highlight>
                <a:srgbClr val="FFFFFF"/>
              </a:highlight>
            </a:endParaRPr>
          </a:p>
          <a:p>
            <a:pPr indent="0" lvl="0" marL="0" rtl="0" algn="l">
              <a:spcBef>
                <a:spcPts val="0"/>
              </a:spcBef>
              <a:spcAft>
                <a:spcPts val="0"/>
              </a:spcAft>
              <a:buNone/>
            </a:pPr>
            <a:r>
              <a:t/>
            </a:r>
            <a:endParaRPr sz="1600">
              <a:solidFill>
                <a:schemeClr val="dk2"/>
              </a:solidFill>
              <a:highlight>
                <a:srgbClr val="FFFFFF"/>
              </a:highlight>
            </a:endParaRPr>
          </a:p>
          <a:p>
            <a:pPr indent="0" lvl="0" marL="0" rtl="0" algn="l">
              <a:spcBef>
                <a:spcPts val="0"/>
              </a:spcBef>
              <a:spcAft>
                <a:spcPts val="0"/>
              </a:spcAft>
              <a:buNone/>
            </a:pPr>
            <a:r>
              <a:t/>
            </a:r>
            <a:endParaRPr sz="1600">
              <a:solidFill>
                <a:schemeClr val="dk2"/>
              </a:solidFill>
              <a:highlight>
                <a:srgbClr val="FFFFFF"/>
              </a:highlight>
            </a:endParaRPr>
          </a:p>
          <a:p>
            <a:pPr indent="0" lvl="0" marL="0" rtl="0" algn="l">
              <a:spcBef>
                <a:spcPts val="0"/>
              </a:spcBef>
              <a:spcAft>
                <a:spcPts val="1600"/>
              </a:spcAft>
              <a:buNone/>
            </a:pPr>
            <a:r>
              <a:rPr lang="en" sz="1600">
                <a:solidFill>
                  <a:schemeClr val="dk2"/>
                </a:solidFill>
              </a:rPr>
              <a:t>Source (pre-trained glove) -</a:t>
            </a:r>
            <a:r>
              <a:rPr lang="en" sz="1600"/>
              <a:t> </a:t>
            </a:r>
            <a:r>
              <a:rPr lang="en" sz="1600" u="sng">
                <a:solidFill>
                  <a:schemeClr val="hlink"/>
                </a:solidFill>
                <a:highlight>
                  <a:srgbClr val="FFFFFE"/>
                </a:highlight>
                <a:latin typeface="Courier New"/>
                <a:ea typeface="Courier New"/>
                <a:cs typeface="Courier New"/>
                <a:sym typeface="Courier New"/>
                <a:hlinkClick r:id="rId3"/>
              </a:rPr>
              <a:t>http://nlp.stanford.edu/data/glove.6B.zip</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125775" y="128900"/>
            <a:ext cx="5181300" cy="10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BiLSTM with GloVe Model </a:t>
            </a:r>
            <a:endParaRPr/>
          </a:p>
          <a:p>
            <a:pPr indent="0" lvl="0" marL="0" rtl="0" algn="l">
              <a:spcBef>
                <a:spcPts val="0"/>
              </a:spcBef>
              <a:spcAft>
                <a:spcPts val="0"/>
              </a:spcAft>
              <a:buNone/>
            </a:pPr>
            <a:r>
              <a:rPr lang="en"/>
              <a:t>Summary &amp; Results</a:t>
            </a:r>
            <a:endParaRPr/>
          </a:p>
        </p:txBody>
      </p:sp>
      <p:pic>
        <p:nvPicPr>
          <p:cNvPr id="188" name="Google Shape;188;p33"/>
          <p:cNvPicPr preferRelativeResize="0"/>
          <p:nvPr/>
        </p:nvPicPr>
        <p:blipFill>
          <a:blip r:embed="rId3">
            <a:alphaModFix/>
          </a:blip>
          <a:stretch>
            <a:fillRect/>
          </a:stretch>
        </p:blipFill>
        <p:spPr>
          <a:xfrm>
            <a:off x="5963975" y="128900"/>
            <a:ext cx="2478800" cy="4895624"/>
          </a:xfrm>
          <a:prstGeom prst="rect">
            <a:avLst/>
          </a:prstGeom>
          <a:noFill/>
          <a:ln>
            <a:noFill/>
          </a:ln>
        </p:spPr>
      </p:pic>
      <p:pic>
        <p:nvPicPr>
          <p:cNvPr id="189" name="Google Shape;189;p33"/>
          <p:cNvPicPr preferRelativeResize="0"/>
          <p:nvPr/>
        </p:nvPicPr>
        <p:blipFill>
          <a:blip r:embed="rId4">
            <a:alphaModFix/>
          </a:blip>
          <a:stretch>
            <a:fillRect/>
          </a:stretch>
        </p:blipFill>
        <p:spPr>
          <a:xfrm>
            <a:off x="258325" y="1371375"/>
            <a:ext cx="4678250" cy="2252600"/>
          </a:xfrm>
          <a:prstGeom prst="rect">
            <a:avLst/>
          </a:prstGeom>
          <a:noFill/>
          <a:ln>
            <a:noFill/>
          </a:ln>
        </p:spPr>
      </p:pic>
      <p:sp>
        <p:nvSpPr>
          <p:cNvPr id="190" name="Google Shape;190;p33"/>
          <p:cNvSpPr txBox="1"/>
          <p:nvPr/>
        </p:nvSpPr>
        <p:spPr>
          <a:xfrm>
            <a:off x="237975" y="3822300"/>
            <a:ext cx="5498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Source Sans Pro"/>
                <a:ea typeface="Source Sans Pro"/>
                <a:cs typeface="Source Sans Pro"/>
                <a:sym typeface="Source Sans Pro"/>
              </a:rPr>
              <a:t>Since we used pre-trained word embeddings, the non-trainable parameters have increased from 0 to 1,707,000.</a:t>
            </a:r>
            <a:endParaRPr sz="1600">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 </a:t>
            </a:r>
            <a:endParaRPr/>
          </a:p>
        </p:txBody>
      </p:sp>
      <p:sp>
        <p:nvSpPr>
          <p:cNvPr id="196" name="Google Shape;19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en" sz="1600">
                <a:solidFill>
                  <a:schemeClr val="dk2"/>
                </a:solidFill>
              </a:rPr>
              <a:t>The macro F1 score for the BiLSTM model with both assign integer value to words and tags and using GloVe embeddings is very less ( ~ 1.5% ). </a:t>
            </a:r>
            <a:endParaRPr sz="1600">
              <a:solidFill>
                <a:schemeClr val="dk2"/>
              </a:solidFill>
            </a:endParaRPr>
          </a:p>
          <a:p>
            <a:pPr indent="-330200" lvl="0" marL="457200" rtl="0" algn="l">
              <a:spcBef>
                <a:spcPts val="0"/>
              </a:spcBef>
              <a:spcAft>
                <a:spcPts val="0"/>
              </a:spcAft>
              <a:buClr>
                <a:schemeClr val="dk2"/>
              </a:buClr>
              <a:buSzPts val="1600"/>
              <a:buChar char="●"/>
            </a:pPr>
            <a:r>
              <a:rPr b="1" lang="en" sz="1600">
                <a:solidFill>
                  <a:schemeClr val="dk2"/>
                </a:solidFill>
              </a:rPr>
              <a:t>Reason</a:t>
            </a:r>
            <a:r>
              <a:rPr lang="en" sz="1600">
                <a:solidFill>
                  <a:schemeClr val="dk2"/>
                </a:solidFill>
              </a:rPr>
              <a:t> - Complex NEs can take the form of any linguistic constituent and may not look like traditional NEs. This syntactic ambiguity can make it challenging for BiLSTM models to recognize them based on context alone. DL-based models generally are effective in automatically learning useful representations and underlying factors from raw data, but the RNN BiLSTM, in this case, fails to perform well. These models perform significantly worse on complex/unseen entities.</a:t>
            </a:r>
            <a:endParaRPr sz="16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nvSpPr>
        <p:spPr>
          <a:xfrm>
            <a:off x="312325" y="784625"/>
            <a:ext cx="6053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latin typeface="Source Sans Pro"/>
              <a:ea typeface="Source Sans Pro"/>
              <a:cs typeface="Source Sans Pro"/>
              <a:sym typeface="Source Sans Pro"/>
            </a:endParaRPr>
          </a:p>
        </p:txBody>
      </p:sp>
      <p:sp>
        <p:nvSpPr>
          <p:cNvPr id="202" name="Google Shape;202;p35"/>
          <p:cNvSpPr txBox="1"/>
          <p:nvPr>
            <p:ph type="title"/>
          </p:nvPr>
        </p:nvSpPr>
        <p:spPr>
          <a:xfrm>
            <a:off x="311700" y="445025"/>
            <a:ext cx="8520600" cy="62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Qualitative Analysis</a:t>
            </a:r>
            <a:endParaRPr/>
          </a:p>
        </p:txBody>
      </p:sp>
      <p:sp>
        <p:nvSpPr>
          <p:cNvPr id="203" name="Google Shape;203;p35"/>
          <p:cNvSpPr txBox="1"/>
          <p:nvPr>
            <p:ph idx="1" type="body"/>
          </p:nvPr>
        </p:nvSpPr>
        <p:spPr>
          <a:xfrm>
            <a:off x="311700" y="1006550"/>
            <a:ext cx="83154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chemeClr val="dk2"/>
                </a:solidFill>
              </a:rPr>
              <a:t>Sentence 44</a:t>
            </a:r>
            <a:endParaRPr b="1" sz="1400">
              <a:solidFill>
                <a:schemeClr val="dk2"/>
              </a:solidFill>
            </a:endParaRPr>
          </a:p>
          <a:p>
            <a:pPr indent="0" lvl="0" marL="0" rtl="0" algn="l">
              <a:spcBef>
                <a:spcPts val="1200"/>
              </a:spcBef>
              <a:spcAft>
                <a:spcPts val="0"/>
              </a:spcAft>
              <a:buNone/>
            </a:pPr>
            <a:r>
              <a:rPr lang="en" sz="1400">
                <a:solidFill>
                  <a:schemeClr val="dk2"/>
                </a:solidFill>
              </a:rPr>
              <a:t>the ( O O ) cup ( O O ) is ( O O ) named ( O O ) after ( O O ) joe ( B-OtherPER O ) mcdonagh ( OtherPER O ) . ( O O ) </a:t>
            </a:r>
            <a:endParaRPr sz="1400">
              <a:solidFill>
                <a:schemeClr val="dk2"/>
              </a:solidFill>
            </a:endParaRPr>
          </a:p>
          <a:p>
            <a:pPr indent="0" lvl="0" marL="0" rtl="0" algn="l">
              <a:spcBef>
                <a:spcPts val="1200"/>
              </a:spcBef>
              <a:spcAft>
                <a:spcPts val="0"/>
              </a:spcAft>
              <a:buNone/>
            </a:pPr>
            <a:r>
              <a:rPr b="1" lang="en" sz="1400">
                <a:solidFill>
                  <a:schemeClr val="dk2"/>
                </a:solidFill>
              </a:rPr>
              <a:t>Sentence 19</a:t>
            </a:r>
            <a:endParaRPr b="1" sz="1400">
              <a:solidFill>
                <a:schemeClr val="dk2"/>
              </a:solidFill>
            </a:endParaRPr>
          </a:p>
          <a:p>
            <a:pPr indent="0" lvl="0" marL="0" rtl="0" algn="l">
              <a:spcBef>
                <a:spcPts val="1200"/>
              </a:spcBef>
              <a:spcAft>
                <a:spcPts val="0"/>
              </a:spcAft>
              <a:buNone/>
            </a:pPr>
            <a:r>
              <a:rPr lang="en" sz="1400">
                <a:solidFill>
                  <a:schemeClr val="dk2"/>
                </a:solidFill>
              </a:rPr>
              <a:t>it ( O O ) was ( O O ) described ( O O ) by ( O O ) edward ( B-OtherPER O ) meyrick ( I-OtherPER O ) in ( O O )    1928 ( O O ) . ( O O ) </a:t>
            </a:r>
            <a:endParaRPr sz="1400">
              <a:solidFill>
                <a:schemeClr val="dk2"/>
              </a:solidFill>
            </a:endParaRPr>
          </a:p>
          <a:p>
            <a:pPr indent="0" lvl="0" marL="0" rtl="0" algn="l">
              <a:spcBef>
                <a:spcPts val="1200"/>
              </a:spcBef>
              <a:spcAft>
                <a:spcPts val="0"/>
              </a:spcAft>
              <a:buNone/>
            </a:pPr>
            <a:r>
              <a:rPr b="1" lang="en" sz="1400">
                <a:solidFill>
                  <a:schemeClr val="dk2"/>
                </a:solidFill>
              </a:rPr>
              <a:t>Sentence 24</a:t>
            </a:r>
            <a:endParaRPr b="1" sz="1400">
              <a:solidFill>
                <a:schemeClr val="dk2"/>
              </a:solidFill>
            </a:endParaRPr>
          </a:p>
          <a:p>
            <a:pPr indent="0" lvl="0" marL="0" rtl="0" algn="l">
              <a:spcBef>
                <a:spcPts val="1200"/>
              </a:spcBef>
              <a:spcAft>
                <a:spcPts val="1200"/>
              </a:spcAft>
              <a:buNone/>
            </a:pPr>
            <a:r>
              <a:rPr lang="en" sz="1400">
                <a:solidFill>
                  <a:schemeClr val="dk2"/>
                </a:solidFill>
              </a:rPr>
              <a:t>akira ( B-OtherPER O ) nishiguchi ( I-OtherPER O ) : ( O O ) killed ( O O ) five ( O O ) people ( O O ) and ( O O ) engaged ( O O ) in ( O O ) fraud ( O O ) ; ( O O ) executed ( O O ) in ( O O ) 1970 ( O O ) . ( O O ) </a:t>
            </a:r>
            <a:endParaRPr b="1" sz="14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209" name="Google Shape;209;p36"/>
          <p:cNvSpPr txBox="1"/>
          <p:nvPr>
            <p:ph idx="1" type="body"/>
          </p:nvPr>
        </p:nvSpPr>
        <p:spPr>
          <a:xfrm>
            <a:off x="311700" y="1152475"/>
            <a:ext cx="8520600" cy="3500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Char char="●"/>
            </a:pPr>
            <a:r>
              <a:rPr lang="en" sz="1500">
                <a:solidFill>
                  <a:schemeClr val="dk2"/>
                </a:solidFill>
              </a:rPr>
              <a:t>We have explored two different approaches to named entity recognition (NER) - Conditional Random Fields (CRF) and Bi-directional Long Short-Term Memory (BiLSTM) models.</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Tried different feature sets for CRF and different preprocessing/word embedding techniques for BiLSTM.</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Presented Qualitative and Quantitative results for both Task 1 and Task 2. Through various observations, we concluded that CRF model has better qualitative and quantitative results on the given dataset.</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CRF models can be better equipped to handle complex and ambiguous NEs because they take into account the dependencies between adjacent labels in the sequence and can better handle syntactic ambiguity through handcrafted features based on linguistic properties.</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Processing complex and ambiguous NEs is challenging; therefore, it is important to use models that are appropriate for the task.</a:t>
            </a:r>
            <a:endParaRPr sz="15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215" name="Google Shape;215;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Font typeface="Source Sans Pro SemiBold"/>
              <a:buChar char="●"/>
            </a:pPr>
            <a:r>
              <a:rPr lang="en" sz="1700" u="sng">
                <a:solidFill>
                  <a:schemeClr val="dk2"/>
                </a:solidFill>
                <a:latin typeface="Source Sans Pro SemiBold"/>
                <a:ea typeface="Source Sans Pro SemiBold"/>
                <a:cs typeface="Source Sans Pro SemiBold"/>
                <a:sym typeface="Source Sans Pro SemiBold"/>
                <a:hlinkClick r:id="rId3">
                  <a:extLst>
                    <a:ext uri="{A12FA001-AC4F-418D-AE19-62706E023703}">
                      <ahyp:hlinkClr val="tx"/>
                    </a:ext>
                  </a:extLst>
                </a:hlinkClick>
              </a:rPr>
              <a:t>https://multiconer.github.io/</a:t>
            </a:r>
            <a:r>
              <a:rPr lang="en" sz="1700">
                <a:solidFill>
                  <a:schemeClr val="dk2"/>
                </a:solidFill>
                <a:latin typeface="Source Sans Pro SemiBold"/>
                <a:ea typeface="Source Sans Pro SemiBold"/>
                <a:cs typeface="Source Sans Pro SemiBold"/>
                <a:sym typeface="Source Sans Pro SemiBold"/>
              </a:rPr>
              <a:t> </a:t>
            </a:r>
            <a:endParaRPr sz="1700">
              <a:solidFill>
                <a:schemeClr val="dk2"/>
              </a:solidFill>
              <a:latin typeface="Source Sans Pro SemiBold"/>
              <a:ea typeface="Source Sans Pro SemiBold"/>
              <a:cs typeface="Source Sans Pro SemiBold"/>
              <a:sym typeface="Source Sans Pro SemiBold"/>
            </a:endParaRPr>
          </a:p>
          <a:p>
            <a:pPr indent="-336550" lvl="0" marL="457200" rtl="0" algn="l">
              <a:spcBef>
                <a:spcPts val="0"/>
              </a:spcBef>
              <a:spcAft>
                <a:spcPts val="0"/>
              </a:spcAft>
              <a:buClr>
                <a:schemeClr val="dk2"/>
              </a:buClr>
              <a:buSzPts val="1700"/>
              <a:buFont typeface="Source Sans Pro SemiBold"/>
              <a:buChar char="●"/>
            </a:pPr>
            <a:r>
              <a:rPr lang="en" sz="1700">
                <a:solidFill>
                  <a:schemeClr val="dk2"/>
                </a:solidFill>
                <a:latin typeface="Source Sans Pro SemiBold"/>
                <a:ea typeface="Source Sans Pro SemiBold"/>
                <a:cs typeface="Source Sans Pro SemiBold"/>
                <a:sym typeface="Source Sans Pro SemiBold"/>
              </a:rPr>
              <a:t>Bajaj, Payal, et al. "Ms marco: A human generated machine reading comprehension dataset." arXiv preprint arXiv:1611.09268 (2016). </a:t>
            </a:r>
            <a:endParaRPr sz="1700">
              <a:solidFill>
                <a:schemeClr val="dk2"/>
              </a:solidFill>
              <a:latin typeface="Source Sans Pro SemiBold"/>
              <a:ea typeface="Source Sans Pro SemiBold"/>
              <a:cs typeface="Source Sans Pro SemiBold"/>
              <a:sym typeface="Source Sans Pro SemiBold"/>
            </a:endParaRPr>
          </a:p>
          <a:p>
            <a:pPr indent="-336550" lvl="0" marL="457200" rtl="0" algn="l">
              <a:spcBef>
                <a:spcPts val="0"/>
              </a:spcBef>
              <a:spcAft>
                <a:spcPts val="0"/>
              </a:spcAft>
              <a:buClr>
                <a:schemeClr val="dk2"/>
              </a:buClr>
              <a:buSzPts val="1700"/>
              <a:buFont typeface="Source Sans Pro SemiBold"/>
              <a:buChar char="●"/>
            </a:pPr>
            <a:r>
              <a:rPr lang="en" sz="1700">
                <a:solidFill>
                  <a:schemeClr val="dk2"/>
                </a:solidFill>
                <a:latin typeface="Source Sans Pro SemiBold"/>
                <a:ea typeface="Source Sans Pro SemiBold"/>
                <a:cs typeface="Source Sans Pro SemiBold"/>
                <a:sym typeface="Source Sans Pro SemiBold"/>
              </a:rPr>
              <a:t>Craswell, Nick, et al. "ORCAS: 20 million clicked query-document pairs for analyzing search." Proceedings of the 29th ACM International Conference on Information \&amp; Knowledge Management. 2020.</a:t>
            </a:r>
            <a:endParaRPr sz="1700">
              <a:solidFill>
                <a:schemeClr val="dk2"/>
              </a:solidFill>
              <a:latin typeface="Source Sans Pro SemiBold"/>
              <a:ea typeface="Source Sans Pro SemiBold"/>
              <a:cs typeface="Source Sans Pro SemiBold"/>
              <a:sym typeface="Source Sans Pro SemiBold"/>
            </a:endParaRPr>
          </a:p>
          <a:p>
            <a:pPr indent="-336550" lvl="0" marL="457200" rtl="0" algn="l">
              <a:spcBef>
                <a:spcPts val="0"/>
              </a:spcBef>
              <a:spcAft>
                <a:spcPts val="0"/>
              </a:spcAft>
              <a:buClr>
                <a:schemeClr val="dk2"/>
              </a:buClr>
              <a:buSzPts val="1700"/>
              <a:buFont typeface="Source Sans Pro SemiBold"/>
              <a:buChar char="●"/>
            </a:pPr>
            <a:r>
              <a:rPr lang="en" sz="1700">
                <a:solidFill>
                  <a:schemeClr val="dk2"/>
                </a:solidFill>
                <a:latin typeface="Source Sans Pro SemiBold"/>
                <a:ea typeface="Source Sans Pro SemiBold"/>
                <a:cs typeface="Source Sans Pro SemiBold"/>
                <a:sym typeface="Source Sans Pro SemiBold"/>
              </a:rPr>
              <a:t>Jeffrey Pennington, Richard Socher, and Christopher Manning. 2014. GloVe: Global Vectors for Word Representation. In Proceedings of the 2014 Conference on Empirical Methods in Natural Language Processing (EMNLP), pages 1532–1543, Doha, Qatar. Association for Computational Linguistics.</a:t>
            </a:r>
            <a:endParaRPr sz="1700">
              <a:solidFill>
                <a:schemeClr val="dk2"/>
              </a:solidFill>
              <a:latin typeface="Source Sans Pro SemiBold"/>
              <a:ea typeface="Source Sans Pro SemiBold"/>
              <a:cs typeface="Source Sans Pro SemiBold"/>
              <a:sym typeface="Source Sans Pro Semi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2716750" y="1752500"/>
            <a:ext cx="3377400" cy="141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1" name="Google Shape;71;p15"/>
          <p:cNvSpPr txBox="1"/>
          <p:nvPr>
            <p:ph idx="4294967295" type="body"/>
          </p:nvPr>
        </p:nvSpPr>
        <p:spPr>
          <a:xfrm>
            <a:off x="311700" y="1299975"/>
            <a:ext cx="8341800" cy="34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highlight>
                  <a:srgbClr val="FFFFFF"/>
                </a:highlight>
              </a:rPr>
              <a:t>Study and develop solutions for  the Named Entity Recognition problem defined in the SemEval 2023 MultiCoNER 2 Task:</a:t>
            </a:r>
            <a:endParaRPr>
              <a:solidFill>
                <a:schemeClr val="dk2"/>
              </a:solidFill>
              <a:highlight>
                <a:srgbClr val="FFFFFF"/>
              </a:highlight>
            </a:endParaRPr>
          </a:p>
          <a:p>
            <a:pPr indent="-247650" lvl="0" marL="457200" rtl="0" algn="l">
              <a:spcBef>
                <a:spcPts val="1600"/>
              </a:spcBef>
              <a:spcAft>
                <a:spcPts val="0"/>
              </a:spcAft>
              <a:buClr>
                <a:schemeClr val="dk2"/>
              </a:buClr>
              <a:buSzPts val="300"/>
              <a:buChar char="●"/>
            </a:pPr>
            <a:r>
              <a:t/>
            </a:r>
            <a:endParaRPr sz="300">
              <a:solidFill>
                <a:schemeClr val="dk2"/>
              </a:solidFill>
              <a:highlight>
                <a:srgbClr val="FFFFFF"/>
              </a:highlight>
            </a:endParaRPr>
          </a:p>
          <a:p>
            <a:pPr indent="-342900" lvl="0" marL="457200" rtl="0" algn="l">
              <a:spcBef>
                <a:spcPts val="0"/>
              </a:spcBef>
              <a:spcAft>
                <a:spcPts val="0"/>
              </a:spcAft>
              <a:buClr>
                <a:schemeClr val="dk2"/>
              </a:buClr>
              <a:buSzPts val="1800"/>
              <a:buChar char="●"/>
            </a:pPr>
            <a:r>
              <a:rPr lang="en">
                <a:solidFill>
                  <a:schemeClr val="dk2"/>
                </a:solidFill>
                <a:highlight>
                  <a:srgbClr val="FFFFFF"/>
                </a:highlight>
              </a:rPr>
              <a:t>Task 1 - Apply one statistical model (non-neural network based  sequence labelling model) such as  HMM, MEMM, or CRF to perform NER defined in the MultiCoNER 2 Task. </a:t>
            </a:r>
            <a:endParaRPr>
              <a:solidFill>
                <a:schemeClr val="dk2"/>
              </a:solidFill>
              <a:highlight>
                <a:srgbClr val="FFFFFF"/>
              </a:highlight>
            </a:endParaRPr>
          </a:p>
          <a:p>
            <a:pPr indent="-247650" lvl="0" marL="457200" rtl="0" algn="l">
              <a:spcBef>
                <a:spcPts val="0"/>
              </a:spcBef>
              <a:spcAft>
                <a:spcPts val="0"/>
              </a:spcAft>
              <a:buClr>
                <a:schemeClr val="dk2"/>
              </a:buClr>
              <a:buSzPts val="300"/>
              <a:buChar char="●"/>
            </a:pPr>
            <a:r>
              <a:t/>
            </a:r>
            <a:endParaRPr sz="300">
              <a:solidFill>
                <a:schemeClr val="dk2"/>
              </a:solidFill>
              <a:highlight>
                <a:srgbClr val="FFFFFF"/>
              </a:highlight>
            </a:endParaRPr>
          </a:p>
          <a:p>
            <a:pPr indent="-342900" lvl="0" marL="457200" rtl="0" algn="l">
              <a:spcBef>
                <a:spcPts val="0"/>
              </a:spcBef>
              <a:spcAft>
                <a:spcPts val="0"/>
              </a:spcAft>
              <a:buClr>
                <a:schemeClr val="dk2"/>
              </a:buClr>
              <a:buSzPts val="1800"/>
              <a:buChar char="●"/>
            </a:pPr>
            <a:r>
              <a:rPr lang="en">
                <a:solidFill>
                  <a:schemeClr val="dk2"/>
                </a:solidFill>
                <a:highlight>
                  <a:srgbClr val="FFFFFF"/>
                </a:highlight>
              </a:rPr>
              <a:t>Task 2 - Apply one deep learning model (RNNs, transformers etc.)  to perform NER defined in the MultiCoNER 2 Task.</a:t>
            </a:r>
            <a:endParaRPr sz="2100">
              <a:solidFill>
                <a:schemeClr val="dk2"/>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37207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MultiCoNER II Multilingual Complex Named Entity Recognition Dataset</a:t>
            </a:r>
            <a:endParaRPr/>
          </a:p>
        </p:txBody>
      </p:sp>
      <p:sp>
        <p:nvSpPr>
          <p:cNvPr id="77" name="Google Shape;77;p16"/>
          <p:cNvSpPr txBox="1"/>
          <p:nvPr>
            <p:ph idx="1" type="body"/>
          </p:nvPr>
        </p:nvSpPr>
        <p:spPr>
          <a:xfrm>
            <a:off x="311700" y="1441950"/>
            <a:ext cx="5351700" cy="323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a:solidFill>
                  <a:schemeClr val="dk2"/>
                </a:solidFill>
              </a:rPr>
              <a:t>Represents challenges of complex named entities like imperative clauses, complex syntactic structures, and long-tail entity distributions. </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Dataset sources - Various domains, including news, social media, and Wikipedia, providing diverse range of text types and styles.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The dataset consists of 6 broad range named entities - medical, location, creative works, group, product, and person</a:t>
            </a:r>
            <a:r>
              <a:rPr lang="en">
                <a:solidFill>
                  <a:schemeClr val="dk2"/>
                </a:solidFill>
              </a:rPr>
              <a:t>; each further divided into finer groups.  </a:t>
            </a:r>
            <a:endParaRPr>
              <a:solidFill>
                <a:schemeClr val="dk2"/>
              </a:solidFill>
            </a:endParaRPr>
          </a:p>
        </p:txBody>
      </p:sp>
      <p:pic>
        <p:nvPicPr>
          <p:cNvPr id="78" name="Google Shape;78;p16"/>
          <p:cNvPicPr preferRelativeResize="0"/>
          <p:nvPr/>
        </p:nvPicPr>
        <p:blipFill>
          <a:blip r:embed="rId3">
            <a:alphaModFix/>
          </a:blip>
          <a:stretch>
            <a:fillRect/>
          </a:stretch>
        </p:blipFill>
        <p:spPr>
          <a:xfrm>
            <a:off x="5786600" y="1268625"/>
            <a:ext cx="3045699" cy="3017925"/>
          </a:xfrm>
          <a:prstGeom prst="rect">
            <a:avLst/>
          </a:prstGeom>
          <a:noFill/>
          <a:ln>
            <a:noFill/>
          </a:ln>
        </p:spPr>
      </p:pic>
      <p:sp>
        <p:nvSpPr>
          <p:cNvPr id="79" name="Google Shape;79;p16"/>
          <p:cNvSpPr txBox="1"/>
          <p:nvPr/>
        </p:nvSpPr>
        <p:spPr>
          <a:xfrm>
            <a:off x="6000750" y="4378450"/>
            <a:ext cx="29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Source Sans Pro"/>
                <a:ea typeface="Source Sans Pro"/>
                <a:cs typeface="Source Sans Pro"/>
                <a:sym typeface="Source Sans Pro"/>
              </a:rPr>
              <a:t>Source:</a:t>
            </a:r>
            <a:r>
              <a:rPr lang="en">
                <a:solidFill>
                  <a:schemeClr val="accent5"/>
                </a:solidFill>
                <a:latin typeface="Source Sans Pro"/>
                <a:ea typeface="Source Sans Pro"/>
                <a:cs typeface="Source Sans Pro"/>
                <a:sym typeface="Source Sans Pro"/>
              </a:rPr>
              <a:t> </a:t>
            </a:r>
            <a:r>
              <a:rPr lang="en" u="sng">
                <a:solidFill>
                  <a:schemeClr val="accent5"/>
                </a:solidFill>
                <a:latin typeface="Source Sans Pro"/>
                <a:ea typeface="Source Sans Pro"/>
                <a:cs typeface="Source Sans Pro"/>
                <a:sym typeface="Source Sans Pro"/>
                <a:hlinkClick r:id="rId4">
                  <a:extLst>
                    <a:ext uri="{A12FA001-AC4F-418D-AE19-62706E023703}">
                      <ahyp:hlinkClr val="tx"/>
                    </a:ext>
                  </a:extLst>
                </a:hlinkClick>
              </a:rPr>
              <a:t>https://multiconer.github.io/</a:t>
            </a:r>
            <a:endParaRPr>
              <a:solidFill>
                <a:schemeClr val="accent5"/>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45875"/>
            <a:ext cx="8520600" cy="62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a:t>
            </a:r>
            <a:r>
              <a:rPr lang="en"/>
              <a:t> Preparation and Loading</a:t>
            </a:r>
            <a:endParaRPr/>
          </a:p>
        </p:txBody>
      </p:sp>
      <p:sp>
        <p:nvSpPr>
          <p:cNvPr id="85" name="Google Shape;85;p17"/>
          <p:cNvSpPr txBox="1"/>
          <p:nvPr>
            <p:ph idx="1" type="body"/>
          </p:nvPr>
        </p:nvSpPr>
        <p:spPr>
          <a:xfrm>
            <a:off x="311700" y="1256300"/>
            <a:ext cx="8520600" cy="353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a:solidFill>
                  <a:schemeClr val="dk2"/>
                </a:solidFill>
              </a:rPr>
              <a:t>The dataset is hosted on the AWS cloud. First, install the AWS CLI (AWS command line interface). Then load the multiconer2023 dataset from the multiconer bucket. </a:t>
            </a:r>
            <a:r>
              <a:rPr lang="en">
                <a:solidFill>
                  <a:schemeClr val="dk2"/>
                </a:solidFill>
                <a:highlight>
                  <a:srgbClr val="FFFFFF"/>
                </a:highlight>
              </a:rPr>
              <a:t>(Amazon S3 is an object storage service that stores data as objects within buckets.)</a:t>
            </a:r>
            <a:endParaRPr>
              <a:solidFill>
                <a:schemeClr val="dk2"/>
              </a:solidFill>
              <a:highlight>
                <a:srgbClr val="FFFFFF"/>
              </a:highlight>
            </a:endParaRPr>
          </a:p>
          <a:p>
            <a:pPr indent="-342900" lvl="0" marL="457200" rtl="0" algn="l">
              <a:spcBef>
                <a:spcPts val="0"/>
              </a:spcBef>
              <a:spcAft>
                <a:spcPts val="0"/>
              </a:spcAft>
              <a:buClr>
                <a:schemeClr val="dk2"/>
              </a:buClr>
              <a:buSzPts val="1800"/>
              <a:buChar char="●"/>
            </a:pPr>
            <a:r>
              <a:rPr lang="en">
                <a:solidFill>
                  <a:schemeClr val="dk2"/>
                </a:solidFill>
                <a:highlight>
                  <a:srgbClr val="FFFFFF"/>
                </a:highlight>
              </a:rPr>
              <a:t>Choice of language = English (EN) (monolingual task).</a:t>
            </a:r>
            <a:endParaRPr>
              <a:solidFill>
                <a:schemeClr val="dk2"/>
              </a:solidFill>
              <a:highlight>
                <a:srgbClr val="FFFFFF"/>
              </a:highlight>
            </a:endParaRPr>
          </a:p>
          <a:p>
            <a:pPr indent="-342900" lvl="0" marL="457200" rtl="0" algn="l">
              <a:spcBef>
                <a:spcPts val="0"/>
              </a:spcBef>
              <a:spcAft>
                <a:spcPts val="0"/>
              </a:spcAft>
              <a:buClr>
                <a:schemeClr val="dk2"/>
              </a:buClr>
              <a:buSzPts val="1800"/>
              <a:buChar char="●"/>
            </a:pPr>
            <a:r>
              <a:rPr lang="en">
                <a:solidFill>
                  <a:schemeClr val="dk2"/>
                </a:solidFill>
                <a:highlight>
                  <a:srgbClr val="FFFFFF"/>
                </a:highlight>
              </a:rPr>
              <a:t>The CoNLL file has 4 parts :</a:t>
            </a:r>
            <a:endParaRPr>
              <a:solidFill>
                <a:schemeClr val="dk2"/>
              </a:solidFill>
              <a:highlight>
                <a:srgbClr val="FFFFFF"/>
              </a:highlight>
            </a:endParaRPr>
          </a:p>
          <a:p>
            <a:pPr indent="-342900" lvl="1" marL="914400" rtl="0" algn="l">
              <a:spcBef>
                <a:spcPts val="0"/>
              </a:spcBef>
              <a:spcAft>
                <a:spcPts val="0"/>
              </a:spcAft>
              <a:buClr>
                <a:schemeClr val="dk2"/>
              </a:buClr>
              <a:buSzPts val="1800"/>
              <a:buChar char="○"/>
            </a:pPr>
            <a:r>
              <a:rPr lang="en" sz="1800">
                <a:solidFill>
                  <a:schemeClr val="dk2"/>
                </a:solidFill>
                <a:highlight>
                  <a:srgbClr val="FFFFFF"/>
                </a:highlight>
              </a:rPr>
              <a:t>Id (in comments ) -  one id for one sentence</a:t>
            </a:r>
            <a:endParaRPr sz="1800">
              <a:solidFill>
                <a:schemeClr val="dk2"/>
              </a:solidFill>
              <a:highlight>
                <a:srgbClr val="FFFFFF"/>
              </a:highlight>
            </a:endParaRPr>
          </a:p>
          <a:p>
            <a:pPr indent="-342900" lvl="1" marL="914400" rtl="0" algn="l">
              <a:spcBef>
                <a:spcPts val="0"/>
              </a:spcBef>
              <a:spcAft>
                <a:spcPts val="0"/>
              </a:spcAft>
              <a:buClr>
                <a:schemeClr val="dk2"/>
              </a:buClr>
              <a:buSzPts val="1800"/>
              <a:buChar char="○"/>
            </a:pPr>
            <a:r>
              <a:rPr lang="en" sz="1800">
                <a:solidFill>
                  <a:schemeClr val="dk2"/>
                </a:solidFill>
                <a:highlight>
                  <a:srgbClr val="FFFFFF"/>
                </a:highlight>
              </a:rPr>
              <a:t>Domain = EN </a:t>
            </a:r>
            <a:endParaRPr sz="1800">
              <a:solidFill>
                <a:schemeClr val="dk2"/>
              </a:solidFill>
              <a:highlight>
                <a:srgbClr val="FFFFFF"/>
              </a:highlight>
            </a:endParaRPr>
          </a:p>
          <a:p>
            <a:pPr indent="-342900" lvl="1" marL="914400" rtl="0" algn="l">
              <a:spcBef>
                <a:spcPts val="0"/>
              </a:spcBef>
              <a:spcAft>
                <a:spcPts val="0"/>
              </a:spcAft>
              <a:buClr>
                <a:schemeClr val="dk2"/>
              </a:buClr>
              <a:buSzPts val="1800"/>
              <a:buChar char="○"/>
            </a:pPr>
            <a:r>
              <a:rPr lang="en" sz="1800">
                <a:solidFill>
                  <a:schemeClr val="dk2"/>
                </a:solidFill>
                <a:highlight>
                  <a:srgbClr val="FFFFFF"/>
                </a:highlight>
              </a:rPr>
              <a:t>Words/Tokens - words in English vocabulary</a:t>
            </a:r>
            <a:endParaRPr sz="1800">
              <a:solidFill>
                <a:schemeClr val="dk2"/>
              </a:solidFill>
              <a:highlight>
                <a:srgbClr val="FFFFFF"/>
              </a:highlight>
            </a:endParaRPr>
          </a:p>
          <a:p>
            <a:pPr indent="-342900" lvl="1" marL="914400" rtl="0" algn="l">
              <a:spcBef>
                <a:spcPts val="0"/>
              </a:spcBef>
              <a:spcAft>
                <a:spcPts val="0"/>
              </a:spcAft>
              <a:buClr>
                <a:schemeClr val="dk2"/>
              </a:buClr>
              <a:buSzPts val="1800"/>
              <a:buChar char="○"/>
            </a:pPr>
            <a:r>
              <a:rPr lang="en" sz="1800">
                <a:solidFill>
                  <a:schemeClr val="dk2"/>
                </a:solidFill>
                <a:highlight>
                  <a:srgbClr val="FFFFFF"/>
                </a:highlight>
              </a:rPr>
              <a:t>Corresponding NER tag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45875"/>
            <a:ext cx="8520600" cy="62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Statistical model - CRF</a:t>
            </a:r>
            <a:endParaRPr/>
          </a:p>
        </p:txBody>
      </p:sp>
      <p:sp>
        <p:nvSpPr>
          <p:cNvPr id="91" name="Google Shape;91;p18"/>
          <p:cNvSpPr txBox="1"/>
          <p:nvPr>
            <p:ph idx="1" type="body"/>
          </p:nvPr>
        </p:nvSpPr>
        <p:spPr>
          <a:xfrm>
            <a:off x="311700" y="1256300"/>
            <a:ext cx="8520600" cy="353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a:solidFill>
                  <a:schemeClr val="dk2"/>
                </a:solidFill>
              </a:rPr>
              <a:t>Conditional Random Fields is a discriminative log-linear model used for sequence labeling tasks by using conditional probability P(Y|X) of the output sequence given the input sequence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They are able to look into the context of a word.</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Feature functions are a key component of CRF that one can decide to be able to capture arbitrary features, capitalization, or morphology. </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Example -</a:t>
            </a:r>
            <a:endParaRPr>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Linear chain CRF is a special case of CRF where the feature functions that we select are restricted to depend on only the current and previous labels, rather than arbitrary labels throughout the sentence. </a:t>
            </a:r>
            <a:endParaRPr sz="16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65000" cy="42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500">
                <a:highlight>
                  <a:srgbClr val="FFFFFF"/>
                </a:highlight>
                <a:latin typeface="Source Sans Pro SemiBold"/>
                <a:ea typeface="Source Sans Pro SemiBold"/>
                <a:cs typeface="Source Sans Pro SemiBold"/>
                <a:sym typeface="Source Sans Pro SemiBold"/>
              </a:rPr>
              <a:t>general form of a feature function for an input of size </a:t>
            </a:r>
            <a:r>
              <a:rPr b="0" i="1" lang="en" sz="1500">
                <a:highlight>
                  <a:srgbClr val="FFFFFF"/>
                </a:highlight>
                <a:latin typeface="Source Sans Pro SemiBold"/>
                <a:ea typeface="Source Sans Pro SemiBold"/>
                <a:cs typeface="Source Sans Pro SemiBold"/>
                <a:sym typeface="Source Sans Pro SemiBold"/>
              </a:rPr>
              <a:t>n</a:t>
            </a:r>
            <a:r>
              <a:rPr b="0" lang="en" sz="1500">
                <a:highlight>
                  <a:srgbClr val="FFFFFF"/>
                </a:highlight>
                <a:latin typeface="Source Sans Pro SemiBold"/>
                <a:ea typeface="Source Sans Pro SemiBold"/>
                <a:cs typeface="Source Sans Pro SemiBold"/>
                <a:sym typeface="Source Sans Pro SemiBold"/>
              </a:rPr>
              <a:t> - </a:t>
            </a:r>
            <a:endParaRPr b="0" sz="1500">
              <a:highlight>
                <a:srgbClr val="FFFFFF"/>
              </a:highlight>
              <a:latin typeface="Source Sans Pro SemiBold"/>
              <a:ea typeface="Source Sans Pro SemiBold"/>
              <a:cs typeface="Source Sans Pro SemiBold"/>
              <a:sym typeface="Source Sans Pro SemiBold"/>
            </a:endParaRPr>
          </a:p>
          <a:p>
            <a:pPr indent="0" lvl="0" marL="0" rtl="0" algn="l">
              <a:lnSpc>
                <a:spcPct val="115000"/>
              </a:lnSpc>
              <a:spcBef>
                <a:spcPts val="0"/>
              </a:spcBef>
              <a:spcAft>
                <a:spcPts val="0"/>
              </a:spcAft>
              <a:buClr>
                <a:schemeClr val="dk2"/>
              </a:buClr>
              <a:buSzPts val="1100"/>
              <a:buFont typeface="Arial"/>
              <a:buNone/>
            </a:pPr>
            <a:r>
              <a:t/>
            </a:r>
            <a:endParaRPr b="0" sz="1500">
              <a:highlight>
                <a:srgbClr val="FFFFFF"/>
              </a:highlight>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t/>
            </a:r>
            <a:endParaRPr/>
          </a:p>
        </p:txBody>
      </p:sp>
      <p:pic>
        <p:nvPicPr>
          <p:cNvPr id="97" name="Google Shape;97;p19"/>
          <p:cNvPicPr preferRelativeResize="0"/>
          <p:nvPr/>
        </p:nvPicPr>
        <p:blipFill>
          <a:blip r:embed="rId3">
            <a:alphaModFix/>
          </a:blip>
          <a:stretch>
            <a:fillRect/>
          </a:stretch>
        </p:blipFill>
        <p:spPr>
          <a:xfrm>
            <a:off x="462250" y="1173750"/>
            <a:ext cx="7658700" cy="727475"/>
          </a:xfrm>
          <a:prstGeom prst="rect">
            <a:avLst/>
          </a:prstGeom>
          <a:noFill/>
          <a:ln>
            <a:noFill/>
          </a:ln>
        </p:spPr>
      </p:pic>
      <p:sp>
        <p:nvSpPr>
          <p:cNvPr id="98" name="Google Shape;98;p19"/>
          <p:cNvSpPr txBox="1"/>
          <p:nvPr/>
        </p:nvSpPr>
        <p:spPr>
          <a:xfrm>
            <a:off x="485850" y="2260650"/>
            <a:ext cx="6990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y</a:t>
            </a:r>
            <a:r>
              <a:rPr baseline="-25000" lang="en">
                <a:latin typeface="Source Sans Pro"/>
                <a:ea typeface="Source Sans Pro"/>
                <a:cs typeface="Source Sans Pro"/>
                <a:sym typeface="Source Sans Pro"/>
              </a:rPr>
              <a:t>i-1  </a:t>
            </a:r>
            <a:r>
              <a:rPr lang="en">
                <a:latin typeface="Source Sans Pro"/>
                <a:ea typeface="Source Sans Pro"/>
                <a:cs typeface="Source Sans Pro"/>
                <a:sym typeface="Source Sans Pro"/>
              </a:rPr>
              <a:t> -   previous tokens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y</a:t>
            </a:r>
            <a:r>
              <a:rPr baseline="-25000" lang="en">
                <a:latin typeface="Source Sans Pro"/>
                <a:ea typeface="Source Sans Pro"/>
                <a:cs typeface="Source Sans Pro"/>
                <a:sym typeface="Source Sans Pro"/>
              </a:rPr>
              <a:t>i       </a:t>
            </a:r>
            <a:r>
              <a:rPr lang="en">
                <a:latin typeface="Source Sans Pro"/>
                <a:ea typeface="Source Sans Pro"/>
                <a:cs typeface="Source Sans Pro"/>
                <a:sym typeface="Source Sans Pro"/>
              </a:rPr>
              <a:t> -   current tokens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X     -   input sequence</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i</a:t>
            </a:r>
            <a:r>
              <a:rPr lang="en">
                <a:latin typeface="Source Sans Pro"/>
                <a:ea typeface="Source Sans Pro"/>
                <a:cs typeface="Source Sans Pro"/>
                <a:sym typeface="Source Sans Pro"/>
              </a:rPr>
              <a:t>      -   position in the sequence</a:t>
            </a:r>
            <a:endParaRPr>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490250" y="526350"/>
            <a:ext cx="8191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CRF: </a:t>
            </a:r>
            <a:endParaRPr/>
          </a:p>
          <a:p>
            <a:pPr indent="0" lvl="0" marL="0" rtl="0" algn="l">
              <a:spcBef>
                <a:spcPts val="0"/>
              </a:spcBef>
              <a:spcAft>
                <a:spcPts val="0"/>
              </a:spcAft>
              <a:buNone/>
            </a:pPr>
            <a:r>
              <a:rPr lang="en"/>
              <a:t>M</a:t>
            </a:r>
            <a:r>
              <a:rPr lang="en"/>
              <a:t>ethodology and feature engineering iterations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nvSpPr>
        <p:spPr>
          <a:xfrm>
            <a:off x="311700" y="1007650"/>
            <a:ext cx="62811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The basic feature functions include the following - bias, if the word is at sentence beginning or end, if the word is alphanumeric, numeric, or digit, uppercase, lowercase, word length, hash length, and byte length of the word. While training, the CRF parameters c1 and c2 which are the coefficients for L1 and L2 regularization have been set to 0.1 each.</a:t>
            </a:r>
            <a:endParaRPr sz="1500">
              <a:latin typeface="Source Sans Pro"/>
              <a:ea typeface="Source Sans Pro"/>
              <a:cs typeface="Source Sans Pro"/>
              <a:sym typeface="Source Sans Pro"/>
            </a:endParaRPr>
          </a:p>
          <a:p>
            <a:pPr indent="0" lvl="0" marL="0" rtl="0" algn="l">
              <a:spcBef>
                <a:spcPts val="0"/>
              </a:spcBef>
              <a:spcAft>
                <a:spcPts val="0"/>
              </a:spcAft>
              <a:buNone/>
            </a:pPr>
            <a:r>
              <a:t/>
            </a:r>
            <a:endParaRPr sz="1200">
              <a:latin typeface="Source Sans Pro"/>
              <a:ea typeface="Source Sans Pro"/>
              <a:cs typeface="Source Sans Pro"/>
              <a:sym typeface="Source Sans Pro"/>
            </a:endParaRPr>
          </a:p>
          <a:p>
            <a:pPr indent="0" lvl="0" marL="0" rtl="0" algn="l">
              <a:spcBef>
                <a:spcPts val="0"/>
              </a:spcBef>
              <a:spcAft>
                <a:spcPts val="0"/>
              </a:spcAft>
              <a:buNone/>
            </a:pPr>
            <a:r>
              <a:rPr b="1" lang="en" sz="1500">
                <a:latin typeface="Source Sans Pro"/>
                <a:ea typeface="Source Sans Pro"/>
                <a:cs typeface="Source Sans Pro"/>
                <a:sym typeface="Source Sans Pro"/>
              </a:rPr>
              <a:t>The F1-score</a:t>
            </a:r>
            <a:r>
              <a:rPr lang="en" sz="1500">
                <a:latin typeface="Source Sans Pro"/>
                <a:ea typeface="Source Sans Pro"/>
                <a:cs typeface="Source Sans Pro"/>
                <a:sym typeface="Source Sans Pro"/>
              </a:rPr>
              <a:t> -  83.75%</a:t>
            </a:r>
            <a:endParaRPr sz="1500">
              <a:latin typeface="Source Sans Pro"/>
              <a:ea typeface="Source Sans Pro"/>
              <a:cs typeface="Source Sans Pro"/>
              <a:sym typeface="Source Sans Pro"/>
            </a:endParaRPr>
          </a:p>
          <a:p>
            <a:pPr indent="0" lvl="0" marL="0" rtl="0" algn="l">
              <a:spcBef>
                <a:spcPts val="0"/>
              </a:spcBef>
              <a:spcAft>
                <a:spcPts val="0"/>
              </a:spcAft>
              <a:buNone/>
            </a:pPr>
            <a:r>
              <a:t/>
            </a:r>
            <a:endParaRPr sz="1200">
              <a:latin typeface="Source Sans Pro"/>
              <a:ea typeface="Source Sans Pro"/>
              <a:cs typeface="Source Sans Pro"/>
              <a:sym typeface="Source Sans Pro"/>
            </a:endParaRPr>
          </a:p>
          <a:p>
            <a:pPr indent="0" lvl="0" marL="0" rtl="0" algn="l">
              <a:spcBef>
                <a:spcPts val="0"/>
              </a:spcBef>
              <a:spcAft>
                <a:spcPts val="0"/>
              </a:spcAft>
              <a:buNone/>
            </a:pPr>
            <a:r>
              <a:rPr b="1" lang="en" sz="1500">
                <a:latin typeface="Source Sans Pro"/>
                <a:ea typeface="Source Sans Pro"/>
                <a:cs typeface="Source Sans Pro"/>
                <a:sym typeface="Source Sans Pro"/>
              </a:rPr>
              <a:t>Observations</a:t>
            </a:r>
            <a:r>
              <a:rPr lang="en" sz="1500">
                <a:latin typeface="Source Sans Pro"/>
                <a:ea typeface="Source Sans Pro"/>
                <a:cs typeface="Source Sans Pro"/>
                <a:sym typeface="Source Sans Pro"/>
              </a:rPr>
              <a:t> - Most likely/unlikely transitions; state features with large positive/weights.</a:t>
            </a:r>
            <a:endParaRPr sz="1500">
              <a:latin typeface="Source Sans Pro"/>
              <a:ea typeface="Source Sans Pro"/>
              <a:cs typeface="Source Sans Pro"/>
              <a:sym typeface="Source Sans Pro"/>
            </a:endParaRPr>
          </a:p>
          <a:p>
            <a:pPr indent="0" lvl="0" marL="0" rtl="0" algn="l">
              <a:spcBef>
                <a:spcPts val="0"/>
              </a:spcBef>
              <a:spcAft>
                <a:spcPts val="0"/>
              </a:spcAft>
              <a:buNone/>
            </a:pPr>
            <a:r>
              <a:rPr lang="en" sz="1500">
                <a:latin typeface="Source Sans Pro"/>
                <a:ea typeface="Source Sans Pro"/>
                <a:cs typeface="Source Sans Pro"/>
                <a:sym typeface="Source Sans Pro"/>
              </a:rPr>
              <a:t>Likely transitions: B-OtherPER -&gt;  I-OtherPER, B-VisualWork -&gt;  I-VisualWork, B-Athlete -&gt; I-Athlete.</a:t>
            </a:r>
            <a:endParaRPr sz="1500">
              <a:latin typeface="Source Sans Pro"/>
              <a:ea typeface="Source Sans Pro"/>
              <a:cs typeface="Source Sans Pro"/>
              <a:sym typeface="Source Sans Pro"/>
            </a:endParaRPr>
          </a:p>
          <a:p>
            <a:pPr indent="0" lvl="0" marL="0" rtl="0" algn="l">
              <a:spcBef>
                <a:spcPts val="0"/>
              </a:spcBef>
              <a:spcAft>
                <a:spcPts val="0"/>
              </a:spcAft>
              <a:buNone/>
            </a:pPr>
            <a:r>
              <a:rPr lang="en" sz="1500">
                <a:latin typeface="Source Sans Pro"/>
                <a:ea typeface="Source Sans Pro"/>
                <a:cs typeface="Source Sans Pro"/>
                <a:sym typeface="Source Sans Pro"/>
              </a:rPr>
              <a:t>Top state features: bias, lowercase, and hash length for the label 'O'.</a:t>
            </a:r>
            <a:endParaRPr sz="1500">
              <a:latin typeface="Source Sans Pro"/>
              <a:ea typeface="Source Sans Pro"/>
              <a:cs typeface="Source Sans Pro"/>
              <a:sym typeface="Source Sans Pro"/>
            </a:endParaRPr>
          </a:p>
          <a:p>
            <a:pPr indent="0" lvl="0" marL="0" rtl="0" algn="l">
              <a:spcBef>
                <a:spcPts val="0"/>
              </a:spcBef>
              <a:spcAft>
                <a:spcPts val="0"/>
              </a:spcAft>
              <a:buNone/>
            </a:pPr>
            <a:r>
              <a:t/>
            </a:r>
            <a:endParaRPr sz="1500">
              <a:latin typeface="Source Sans Pro"/>
              <a:ea typeface="Source Sans Pro"/>
              <a:cs typeface="Source Sans Pro"/>
              <a:sym typeface="Source Sans Pro"/>
            </a:endParaRPr>
          </a:p>
          <a:p>
            <a:pPr indent="0" lvl="0" marL="0" rtl="0" algn="l">
              <a:spcBef>
                <a:spcPts val="0"/>
              </a:spcBef>
              <a:spcAft>
                <a:spcPts val="0"/>
              </a:spcAft>
              <a:buNone/>
            </a:pPr>
            <a:r>
              <a:rPr b="1" lang="en" sz="1500">
                <a:latin typeface="Source Sans Pro"/>
                <a:ea typeface="Source Sans Pro"/>
                <a:cs typeface="Source Sans Pro"/>
                <a:sym typeface="Source Sans Pro"/>
              </a:rPr>
              <a:t>Conclusion</a:t>
            </a:r>
            <a:r>
              <a:rPr lang="en" sz="1500">
                <a:latin typeface="Source Sans Pro"/>
                <a:ea typeface="Source Sans Pro"/>
                <a:cs typeface="Source Sans Pro"/>
                <a:sym typeface="Source Sans Pro"/>
              </a:rPr>
              <a:t> - The model is able to correctly find the relationships between the tags since the B tags are followed by I tags in the same class.</a:t>
            </a:r>
            <a:endParaRPr sz="1500">
              <a:latin typeface="Source Sans Pro"/>
              <a:ea typeface="Source Sans Pro"/>
              <a:cs typeface="Source Sans Pro"/>
              <a:sym typeface="Source Sans Pro"/>
            </a:endParaRPr>
          </a:p>
        </p:txBody>
      </p:sp>
      <p:sp>
        <p:nvSpPr>
          <p:cNvPr id="109" name="Google Shape;109;p21"/>
          <p:cNvSpPr txBox="1"/>
          <p:nvPr>
            <p:ph type="title"/>
          </p:nvPr>
        </p:nvSpPr>
        <p:spPr>
          <a:xfrm>
            <a:off x="311700" y="345875"/>
            <a:ext cx="6126900" cy="623400"/>
          </a:xfrm>
          <a:prstGeom prst="rect">
            <a:avLst/>
          </a:prstGeom>
        </p:spPr>
        <p:txBody>
          <a:bodyPr anchorCtr="0" anchor="ctr" bIns="91425" lIns="91425" spcFirstLastPara="1" rIns="91425" wrap="square" tIns="91425">
            <a:noAutofit/>
          </a:bodyPr>
          <a:lstStyle/>
          <a:p>
            <a:pPr indent="-419100" lvl="0" marL="457200" rtl="0" algn="l">
              <a:spcBef>
                <a:spcPts val="0"/>
              </a:spcBef>
              <a:spcAft>
                <a:spcPts val="0"/>
              </a:spcAft>
              <a:buSzPts val="3000"/>
              <a:buAutoNum type="arabicPeriod"/>
            </a:pPr>
            <a:r>
              <a:rPr lang="en"/>
              <a:t>Basic Features</a:t>
            </a:r>
            <a:endParaRPr/>
          </a:p>
        </p:txBody>
      </p:sp>
      <p:pic>
        <p:nvPicPr>
          <p:cNvPr id="110" name="Google Shape;110;p21"/>
          <p:cNvPicPr preferRelativeResize="0"/>
          <p:nvPr/>
        </p:nvPicPr>
        <p:blipFill>
          <a:blip r:embed="rId3">
            <a:alphaModFix/>
          </a:blip>
          <a:stretch>
            <a:fillRect/>
          </a:stretch>
        </p:blipFill>
        <p:spPr>
          <a:xfrm>
            <a:off x="6745200" y="152400"/>
            <a:ext cx="1944567"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