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Century Gothic Paneuropean" charset="1" panose="020B0502020202020204"/>
      <p:regular r:id="rId15"/>
    </p:embeddedFont>
    <p:embeddedFont>
      <p:font typeface="Open Sans Bold" charset="1" panose="020B0806030504020204"/>
      <p:regular r:id="rId16"/>
    </p:embeddedFont>
    <p:embeddedFont>
      <p:font typeface="Century Gothic Paneuropean Bold" charset="1" panose="020B07020202020202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933201" y="6948837"/>
            <a:ext cx="8221286" cy="1844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935"/>
              </a:lnSpc>
            </a:pPr>
            <a:r>
              <a:rPr lang="en-US" sz="3525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  Aarthee A              25030242001</a:t>
            </a:r>
          </a:p>
          <a:p>
            <a:pPr algn="r">
              <a:lnSpc>
                <a:spcPts val="4935"/>
              </a:lnSpc>
            </a:pPr>
            <a:r>
              <a:rPr lang="en-US" sz="3525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Ananya Dileep       25030242004</a:t>
            </a:r>
          </a:p>
          <a:p>
            <a:pPr algn="r">
              <a:lnSpc>
                <a:spcPts val="4935"/>
              </a:lnSpc>
            </a:pPr>
            <a:r>
              <a:rPr lang="en-US" sz="3525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Ananays Goel       25030242005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123216" y="3180097"/>
            <a:ext cx="13619969" cy="2112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92"/>
              </a:lnSpc>
              <a:spcBef>
                <a:spcPct val="0"/>
              </a:spcBef>
            </a:pPr>
            <a:r>
              <a:rPr lang="en-US" b="true" sz="606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AI CHATBOT FOR COLLEGE HELPDESK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725547" y="1194757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INTRODUCTION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69057" y="4093645"/>
            <a:ext cx="14850157" cy="3165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This project presents an AI-powered chatbot designed to automate and streamline the college enquiry process. Using advanced natural language processing and a customized FAQ dataset, the chatbot can provide instant, accurate answers to students’ common questions—anytime and anywhere</a:t>
            </a:r>
          </a:p>
        </p:txBody>
      </p: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90726" y="895350"/>
            <a:ext cx="12306549" cy="1225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75"/>
              </a:lnSpc>
            </a:pPr>
            <a:r>
              <a:rPr lang="en-US" b="true" sz="7196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PROBLEM STATEMENT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69057" y="2808141"/>
            <a:ext cx="15149885" cy="5691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4089" indent="-352045" lvl="1">
              <a:lnSpc>
                <a:spcPts val="4565"/>
              </a:lnSpc>
              <a:buFont typeface="Arial"/>
              <a:buChar char="•"/>
            </a:pPr>
            <a:r>
              <a:rPr lang="en-US" sz="3261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Colleges receive thousands of routine enquiries about admissions, courses, hostel facilities, placements, and exams, leading to overwhelming workloads for helpdesk staff.</a:t>
            </a:r>
          </a:p>
          <a:p>
            <a:pPr algn="l" marL="704089" indent="-352045" lvl="1">
              <a:lnSpc>
                <a:spcPts val="4565"/>
              </a:lnSpc>
              <a:buFont typeface="Arial"/>
              <a:buChar char="•"/>
            </a:pPr>
            <a:r>
              <a:rPr lang="en-US" sz="3261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Manual enquiry systems, such as email and phone calls, result in slow response times, frequent information bottlenecks, repeated questions, and poor student satisfaction.</a:t>
            </a:r>
          </a:p>
          <a:p>
            <a:pPr algn="l" marL="704089" indent="-352045" lvl="1">
              <a:lnSpc>
                <a:spcPts val="4565"/>
              </a:lnSpc>
              <a:buFont typeface="Arial"/>
              <a:buChar char="•"/>
            </a:pPr>
            <a:r>
              <a:rPr lang="en-US" sz="3261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Students often struggle to access timely, accurate information. Staff are burdened by repetitive tasks that divert attention from more complex, value-added support</a:t>
            </a:r>
          </a:p>
          <a:p>
            <a:pPr algn="l">
              <a:lnSpc>
                <a:spcPts val="4565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19233" y="895350"/>
            <a:ext cx="13399553" cy="11860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02"/>
              </a:lnSpc>
            </a:pPr>
            <a:r>
              <a:rPr lang="en-US" b="true" sz="693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OBJECTIVES AND SCOPE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19078" y="2415320"/>
            <a:ext cx="15399865" cy="6842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4407" indent="-347204" lvl="1">
              <a:lnSpc>
                <a:spcPts val="4502"/>
              </a:lnSpc>
              <a:buFont typeface="Arial"/>
              <a:buChar char="•"/>
            </a:pPr>
            <a:r>
              <a:rPr lang="en-US" sz="3216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Automate and streamline responses to common college queries such as admissions, courses, exams, hostel, and placements.</a:t>
            </a:r>
          </a:p>
          <a:p>
            <a:pPr algn="l">
              <a:lnSpc>
                <a:spcPts val="4502"/>
              </a:lnSpc>
            </a:pPr>
          </a:p>
          <a:p>
            <a:pPr algn="l" marL="694407" indent="-347204" lvl="1">
              <a:lnSpc>
                <a:spcPts val="4502"/>
              </a:lnSpc>
              <a:buFont typeface="Arial"/>
              <a:buChar char="•"/>
            </a:pPr>
            <a:r>
              <a:rPr lang="en-US" sz="3216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Provide instant, accurate information to students, applicants, and parents, improving satisfaction and reducing wait times.</a:t>
            </a:r>
          </a:p>
          <a:p>
            <a:pPr algn="l">
              <a:lnSpc>
                <a:spcPts val="4502"/>
              </a:lnSpc>
            </a:pPr>
          </a:p>
          <a:p>
            <a:pPr algn="l" marL="694407" indent="-347204" lvl="1">
              <a:lnSpc>
                <a:spcPts val="4502"/>
              </a:lnSpc>
              <a:buFont typeface="Arial"/>
              <a:buChar char="•"/>
            </a:pPr>
            <a:r>
              <a:rPr lang="en-US" sz="3216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Handles FAQs covering admissions, fee structure, registration, courses, hostel facilities, placements, campus resources, and academic support </a:t>
            </a:r>
          </a:p>
          <a:p>
            <a:pPr algn="l">
              <a:lnSpc>
                <a:spcPts val="4502"/>
              </a:lnSpc>
            </a:pPr>
          </a:p>
          <a:p>
            <a:pPr algn="l" marL="694407" indent="-347204" lvl="1">
              <a:lnSpc>
                <a:spcPts val="4502"/>
              </a:lnSpc>
              <a:buFont typeface="Arial"/>
              <a:buChar char="•"/>
            </a:pPr>
            <a:r>
              <a:rPr lang="en-US" sz="3216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Provides detailed information on course offerings, campus infrastructure, faculty, clubs, scholarships, and student activities.</a:t>
            </a:r>
          </a:p>
          <a:p>
            <a:pPr algn="l">
              <a:lnSpc>
                <a:spcPts val="4502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04875"/>
            <a:ext cx="16230600" cy="2400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95"/>
              </a:lnSpc>
            </a:pPr>
            <a:r>
              <a:rPr lang="en-US" b="true" sz="6925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SYSTEM ARCHITECTURE &amp; WORKFLOW</a:t>
            </a:r>
          </a:p>
          <a:p>
            <a:pPr algn="ctr">
              <a:lnSpc>
                <a:spcPts val="9695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297398" y="2264243"/>
            <a:ext cx="15961902" cy="8361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8"/>
              </a:lnSpc>
            </a:pPr>
            <a:r>
              <a:rPr lang="en-US" sz="3206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1. User Interface:</a:t>
            </a:r>
          </a:p>
          <a:p>
            <a:pPr algn="l" marL="692267" indent="-346133" lvl="1">
              <a:lnSpc>
                <a:spcPts val="4488"/>
              </a:lnSpc>
              <a:buFont typeface="Arial"/>
              <a:buChar char="•"/>
            </a:pPr>
            <a:r>
              <a:rPr lang="en-US" sz="3206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The front end where users input their questions, implemented using Gradio for a simple web-based chat interface.</a:t>
            </a:r>
          </a:p>
          <a:p>
            <a:pPr algn="l" marL="692267" indent="-346133" lvl="1">
              <a:lnSpc>
                <a:spcPts val="4488"/>
              </a:lnSpc>
              <a:buFont typeface="Arial"/>
              <a:buChar char="•"/>
            </a:pPr>
            <a:r>
              <a:rPr lang="en-US" sz="3206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Supports text input and displays AI-generated answers instantly.</a:t>
            </a:r>
          </a:p>
          <a:p>
            <a:pPr algn="l">
              <a:lnSpc>
                <a:spcPts val="4488"/>
              </a:lnSpc>
            </a:pPr>
            <a:r>
              <a:rPr lang="en-US" sz="3206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2. Input Preprocessing:</a:t>
            </a:r>
          </a:p>
          <a:p>
            <a:pPr algn="l" marL="649088" indent="-324544" lvl="1">
              <a:lnSpc>
                <a:spcPts val="4208"/>
              </a:lnSpc>
              <a:buFont typeface="Arial"/>
              <a:buChar char="•"/>
            </a:pPr>
            <a:r>
              <a:rPr lang="en-US" sz="3006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User questions are tokenized and encoded using the Hugging Face AutoTokenizer to convert text into model-readable format, ensuring appropriate length and padding.</a:t>
            </a:r>
          </a:p>
          <a:p>
            <a:pPr algn="l">
              <a:lnSpc>
                <a:spcPts val="4208"/>
              </a:lnSpc>
            </a:pPr>
            <a:r>
              <a:rPr lang="en-US" sz="3006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3. AI Model (Flan-T5-small):</a:t>
            </a:r>
          </a:p>
          <a:p>
            <a:pPr algn="l" marL="649088" indent="-324544" lvl="1">
              <a:lnSpc>
                <a:spcPts val="4208"/>
              </a:lnSpc>
              <a:buFont typeface="Arial"/>
              <a:buChar char="•"/>
            </a:pPr>
            <a:r>
              <a:rPr lang="en-US" sz="3006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 fine-tuned sequence-to-sequence transformer model trained on the college FAQ dataset.</a:t>
            </a:r>
          </a:p>
          <a:p>
            <a:pPr algn="l" marL="649088" indent="-324544" lvl="1">
              <a:lnSpc>
                <a:spcPts val="4208"/>
              </a:lnSpc>
              <a:buFont typeface="Arial"/>
              <a:buChar char="•"/>
            </a:pPr>
            <a:r>
              <a:rPr lang="en-US" sz="3006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It processes encoded inputs to generate relevant and contextually accurate answers as output token sequences.</a:t>
            </a:r>
          </a:p>
          <a:p>
            <a:pPr algn="l">
              <a:lnSpc>
                <a:spcPts val="4208"/>
              </a:lnSpc>
            </a:pPr>
          </a:p>
          <a:p>
            <a:pPr algn="l">
              <a:lnSpc>
                <a:spcPts val="6168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405867" y="1548082"/>
            <a:ext cx="15476265" cy="77121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72"/>
              </a:lnSpc>
            </a:pPr>
            <a:r>
              <a:rPr lang="en-US" sz="3122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4. Output Decoding:</a:t>
            </a:r>
          </a:p>
          <a:p>
            <a:pPr algn="l" marL="674235" indent="-337117" lvl="1">
              <a:lnSpc>
                <a:spcPts val="4372"/>
              </a:lnSpc>
              <a:buFont typeface="Arial"/>
              <a:buChar char="•"/>
            </a:pPr>
            <a:r>
              <a:rPr lang="en-US" sz="3122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Generated token sequences are decoded back into human-readable text that constitutes the chatbot's response.</a:t>
            </a:r>
          </a:p>
          <a:p>
            <a:pPr algn="l">
              <a:lnSpc>
                <a:spcPts val="4372"/>
              </a:lnSpc>
              <a:spcBef>
                <a:spcPct val="0"/>
              </a:spcBef>
            </a:pPr>
            <a:r>
              <a:rPr lang="en-US" sz="3122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5. Dataset &amp; Knowledge Base:</a:t>
            </a:r>
          </a:p>
          <a:p>
            <a:pPr algn="l" marL="674235" indent="-337117" lvl="1">
              <a:lnSpc>
                <a:spcPts val="4372"/>
              </a:lnSpc>
              <a:buFont typeface="Arial"/>
              <a:buChar char="•"/>
            </a:pPr>
            <a:r>
              <a:rPr lang="en-US" sz="3122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FAQ dataset curated from college official info forms the knowledge foundation.</a:t>
            </a:r>
          </a:p>
          <a:p>
            <a:pPr algn="l" marL="674235" indent="-337117" lvl="1">
              <a:lnSpc>
                <a:spcPts val="4372"/>
              </a:lnSpc>
              <a:buFont typeface="Arial"/>
              <a:buChar char="•"/>
            </a:pPr>
            <a:r>
              <a:rPr lang="en-US" sz="3122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The model learns from this data to provide precise answers to commonly asked questions.</a:t>
            </a:r>
          </a:p>
          <a:p>
            <a:pPr algn="l">
              <a:lnSpc>
                <a:spcPts val="4372"/>
              </a:lnSpc>
              <a:spcBef>
                <a:spcPct val="0"/>
              </a:spcBef>
            </a:pPr>
            <a:r>
              <a:rPr lang="en-US" sz="3122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6. Training Pipeline:</a:t>
            </a:r>
          </a:p>
          <a:p>
            <a:pPr algn="l" marL="674235" indent="-337117" lvl="1">
              <a:lnSpc>
                <a:spcPts val="4372"/>
              </a:lnSpc>
              <a:buFont typeface="Arial"/>
              <a:buChar char="•"/>
            </a:pPr>
            <a:r>
              <a:rPr lang="en-US" sz="3122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Dataset loading → text preprocessing → tokenization → model fine-tuning with training arguments → saving the trained model.</a:t>
            </a:r>
          </a:p>
          <a:p>
            <a:pPr algn="l">
              <a:lnSpc>
                <a:spcPts val="4372"/>
              </a:lnSpc>
              <a:spcBef>
                <a:spcPct val="0"/>
              </a:spcBef>
            </a:pPr>
            <a:r>
              <a:rPr lang="en-US" sz="3122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7. Deployment:</a:t>
            </a:r>
          </a:p>
          <a:p>
            <a:pPr algn="l" marL="674235" indent="-337117" lvl="1">
              <a:lnSpc>
                <a:spcPts val="4372"/>
              </a:lnSpc>
              <a:buFont typeface="Arial"/>
              <a:buChar char="•"/>
            </a:pPr>
            <a:r>
              <a:rPr lang="en-US" sz="3122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The fine-tuned model integration with Gradio interface enables online  querying by end users through browsers, accessible 24/7.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69057" y="895350"/>
            <a:ext cx="14906439" cy="2414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02"/>
              </a:lnSpc>
            </a:pPr>
            <a:r>
              <a:rPr lang="en-US" b="true" sz="693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FEATURES AND FUNCTIONS</a:t>
            </a:r>
          </a:p>
          <a:p>
            <a:pPr algn="ctr">
              <a:lnSpc>
                <a:spcPts val="9702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2750929" y="3018498"/>
            <a:ext cx="12786142" cy="5079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3667" indent="-391833" lvl="1">
              <a:lnSpc>
                <a:spcPts val="5081"/>
              </a:lnSpc>
              <a:buFont typeface="Arial"/>
              <a:buChar char="•"/>
            </a:pPr>
            <a:r>
              <a:rPr lang="en-US" sz="362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Instant Query Response</a:t>
            </a:r>
          </a:p>
          <a:p>
            <a:pPr algn="l" marL="783667" indent="-391833" lvl="1">
              <a:lnSpc>
                <a:spcPts val="5081"/>
              </a:lnSpc>
              <a:buFont typeface="Arial"/>
              <a:buChar char="•"/>
            </a:pPr>
            <a:r>
              <a:rPr lang="en-US" sz="362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24/7 Availability</a:t>
            </a:r>
          </a:p>
          <a:p>
            <a:pPr algn="l" marL="783667" indent="-391833" lvl="1">
              <a:lnSpc>
                <a:spcPts val="5081"/>
              </a:lnSpc>
              <a:buFont typeface="Arial"/>
              <a:buChar char="•"/>
            </a:pPr>
            <a:r>
              <a:rPr lang="en-US" sz="362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User-Friendly Interface</a:t>
            </a:r>
          </a:p>
          <a:p>
            <a:pPr algn="l" marL="783667" indent="-391833" lvl="1">
              <a:lnSpc>
                <a:spcPts val="5081"/>
              </a:lnSpc>
              <a:buFont typeface="Arial"/>
              <a:buChar char="•"/>
            </a:pPr>
            <a:r>
              <a:rPr lang="en-US" sz="362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Automated FAQ Handling</a:t>
            </a:r>
          </a:p>
          <a:p>
            <a:pPr algn="l" marL="783667" indent="-391833" lvl="1">
              <a:lnSpc>
                <a:spcPts val="5081"/>
              </a:lnSpc>
              <a:buFont typeface="Arial"/>
              <a:buChar char="•"/>
            </a:pPr>
            <a:r>
              <a:rPr lang="en-US" sz="362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Personalized Guidance</a:t>
            </a:r>
          </a:p>
          <a:p>
            <a:pPr algn="l" marL="783667" indent="-391833" lvl="1">
              <a:lnSpc>
                <a:spcPts val="5081"/>
              </a:lnSpc>
              <a:buFont typeface="Arial"/>
              <a:buChar char="•"/>
            </a:pPr>
            <a:r>
              <a:rPr lang="en-US" sz="362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Efficient Data Management</a:t>
            </a:r>
          </a:p>
          <a:p>
            <a:pPr algn="l" marL="783667" indent="-391833" lvl="1">
              <a:lnSpc>
                <a:spcPts val="5081"/>
              </a:lnSpc>
              <a:buFont typeface="Arial"/>
              <a:buChar char="•"/>
            </a:pPr>
            <a:r>
              <a:rPr lang="en-US" sz="362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Multiplatform Integration</a:t>
            </a:r>
          </a:p>
          <a:p>
            <a:pPr algn="l" marL="783667" indent="-391833" lvl="1">
              <a:lnSpc>
                <a:spcPts val="5081"/>
              </a:lnSpc>
              <a:buFont typeface="Arial"/>
              <a:buChar char="•"/>
            </a:pPr>
            <a:r>
              <a:rPr lang="en-US" sz="362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Scalability and Extendibility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5411" y="876300"/>
            <a:ext cx="8537178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RESULTS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70770" y="2826305"/>
            <a:ext cx="15149885" cy="6355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Trained for </a:t>
            </a:r>
            <a:r>
              <a:rPr lang="en-US" b="true" sz="364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10 epochs</a:t>
            </a: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/ </a:t>
            </a:r>
            <a:r>
              <a:rPr lang="en-US" b="true" sz="364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130 steps</a:t>
            </a: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on ~100 Q&amp;A pairs in just 33 seconds.</a:t>
            </a:r>
          </a:p>
          <a:p>
            <a:pPr algn="l">
              <a:lnSpc>
                <a:spcPts val="5096"/>
              </a:lnSpc>
            </a:pP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Achieved a final training loss of </a:t>
            </a:r>
            <a:r>
              <a:rPr lang="en-US" b="true" sz="364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~1.89</a:t>
            </a: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, showing the model successfully learned mappings.</a:t>
            </a:r>
          </a:p>
          <a:p>
            <a:pPr algn="l">
              <a:lnSpc>
                <a:spcPts val="5096"/>
              </a:lnSpc>
            </a:pP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Fast throughput: ~31 samples/second (~</a:t>
            </a:r>
            <a:r>
              <a:rPr lang="en-US" b="true" sz="364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4 </a:t>
            </a: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steps/second).</a:t>
            </a:r>
          </a:p>
          <a:p>
            <a:pPr algn="l">
              <a:lnSpc>
                <a:spcPts val="5096"/>
              </a:lnSpc>
            </a:pP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Needs a validation split to confirm generalization &amp; avoid overfitting.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50481" y="4013348"/>
            <a:ext cx="12387037" cy="2031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641"/>
              </a:lnSpc>
            </a:pPr>
            <a:r>
              <a:rPr lang="en-US" b="true" sz="11886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THANK YOU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DAGzhKNivew</dc:identifier>
  <dcterms:modified xsi:type="dcterms:W3CDTF">2011-08-01T06:04:30Z</dcterms:modified>
  <cp:revision>1</cp:revision>
  <dc:title>Black Yellow Modern Minimalist Elegant Presentation</dc:title>
</cp:coreProperties>
</file>