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100" d="100"/>
          <a:sy n="100" d="100"/>
        </p:scale>
        <p:origin x="-77"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C02DBA-57F5-48B1-8996-1ACB1BE8D45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26750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96810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432771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72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238844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C02DBA-57F5-48B1-8996-1ACB1BE8D452}"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278622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C02DBA-57F5-48B1-8996-1ACB1BE8D452}"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176657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02DBA-57F5-48B1-8996-1ACB1BE8D45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922073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02DBA-57F5-48B1-8996-1ACB1BE8D45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181139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02DBA-57F5-48B1-8996-1ACB1BE8D45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59038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02DBA-57F5-48B1-8996-1ACB1BE8D45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347469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33912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C02DBA-57F5-48B1-8996-1ACB1BE8D452}"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143612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C02DBA-57F5-48B1-8996-1ACB1BE8D452}"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396543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02DBA-57F5-48B1-8996-1ACB1BE8D452}"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337049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238361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2DBA-57F5-48B1-8996-1ACB1BE8D45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04CC2E-D01A-4414-9C07-304DB5D143AB}" type="slidenum">
              <a:rPr lang="en-IN" smtClean="0"/>
              <a:t>‹#›</a:t>
            </a:fld>
            <a:endParaRPr lang="en-IN"/>
          </a:p>
        </p:txBody>
      </p:sp>
    </p:spTree>
    <p:extLst>
      <p:ext uri="{BB962C8B-B14F-4D97-AF65-F5344CB8AC3E}">
        <p14:creationId xmlns:p14="http://schemas.microsoft.com/office/powerpoint/2010/main" val="28479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C02DBA-57F5-48B1-8996-1ACB1BE8D452}" type="datetimeFigureOut">
              <a:rPr lang="en-IN" smtClean="0"/>
              <a:t>12-01-2023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04CC2E-D01A-4414-9C07-304DB5D143AB}" type="slidenum">
              <a:rPr lang="en-IN" smtClean="0"/>
              <a:t>‹#›</a:t>
            </a:fld>
            <a:endParaRPr lang="en-IN"/>
          </a:p>
        </p:txBody>
      </p:sp>
    </p:spTree>
    <p:extLst>
      <p:ext uri="{BB962C8B-B14F-4D97-AF65-F5344CB8AC3E}">
        <p14:creationId xmlns:p14="http://schemas.microsoft.com/office/powerpoint/2010/main" val="32499273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1;p1">
            <a:extLst>
              <a:ext uri="{FF2B5EF4-FFF2-40B4-BE49-F238E27FC236}">
                <a16:creationId xmlns:a16="http://schemas.microsoft.com/office/drawing/2014/main" id="{F8C22515-6523-F96D-9CB7-C714E1E5B0DE}"/>
              </a:ext>
            </a:extLst>
          </p:cNvPr>
          <p:cNvSpPr txBox="1"/>
          <p:nvPr/>
        </p:nvSpPr>
        <p:spPr>
          <a:xfrm>
            <a:off x="1229222" y="321960"/>
            <a:ext cx="9999760" cy="6463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3600" b="0" i="0" u="none" strike="noStrike" cap="none" dirty="0">
                <a:solidFill>
                  <a:schemeClr val="lt1"/>
                </a:solidFill>
                <a:latin typeface="Rockwell"/>
                <a:ea typeface="Rockwell"/>
                <a:cs typeface="Rockwell"/>
                <a:sym typeface="Rockwell"/>
              </a:rPr>
              <a:t>KIET GROUP OF INSTITUTIONS,GHAZIABAD</a:t>
            </a:r>
            <a:endParaRPr dirty="0"/>
          </a:p>
        </p:txBody>
      </p:sp>
      <p:cxnSp>
        <p:nvCxnSpPr>
          <p:cNvPr id="5" name="Google Shape;142;p1">
            <a:extLst>
              <a:ext uri="{FF2B5EF4-FFF2-40B4-BE49-F238E27FC236}">
                <a16:creationId xmlns:a16="http://schemas.microsoft.com/office/drawing/2014/main" id="{865B2B40-9EEA-D0EC-951E-0C5C7D88EC8A}"/>
              </a:ext>
            </a:extLst>
          </p:cNvPr>
          <p:cNvCxnSpPr>
            <a:cxnSpLocks/>
          </p:cNvCxnSpPr>
          <p:nvPr/>
        </p:nvCxnSpPr>
        <p:spPr>
          <a:xfrm flipH="1">
            <a:off x="1327835" y="959428"/>
            <a:ext cx="9203800" cy="1"/>
          </a:xfrm>
          <a:prstGeom prst="straightConnector1">
            <a:avLst/>
          </a:prstGeom>
          <a:noFill/>
          <a:ln w="25400" cap="flat" cmpd="sng">
            <a:solidFill>
              <a:schemeClr val="dk1"/>
            </a:solidFill>
            <a:prstDash val="solid"/>
            <a:round/>
            <a:headEnd type="none" w="sm" len="sm"/>
            <a:tailEnd type="none" w="sm" len="sm"/>
          </a:ln>
          <a:effectLst>
            <a:outerShdw blurRad="50800" dist="38100" dir="5400000" sy="96000" rotWithShape="0">
              <a:srgbClr val="000000">
                <a:alpha val="53725"/>
              </a:srgbClr>
            </a:outerShdw>
          </a:effectLst>
        </p:spPr>
      </p:cxnSp>
      <p:sp>
        <p:nvSpPr>
          <p:cNvPr id="6" name="Google Shape;143;p1">
            <a:extLst>
              <a:ext uri="{FF2B5EF4-FFF2-40B4-BE49-F238E27FC236}">
                <a16:creationId xmlns:a16="http://schemas.microsoft.com/office/drawing/2014/main" id="{6B8AFAAE-D4F2-8379-F3A1-1C0ED06D5023}"/>
              </a:ext>
            </a:extLst>
          </p:cNvPr>
          <p:cNvSpPr txBox="1"/>
          <p:nvPr/>
        </p:nvSpPr>
        <p:spPr>
          <a:xfrm>
            <a:off x="1229222" y="5128004"/>
            <a:ext cx="9203801"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400" dirty="0">
                <a:solidFill>
                  <a:schemeClr val="lt1"/>
                </a:solidFill>
                <a:latin typeface="Rockwell"/>
                <a:ea typeface="Rockwell"/>
                <a:cs typeface="Rockwell"/>
                <a:sym typeface="Rockwell"/>
              </a:rPr>
              <a:t>Department of Computer Science and Information Technology</a:t>
            </a:r>
            <a:endParaRPr dirty="0"/>
          </a:p>
        </p:txBody>
      </p:sp>
      <p:sp>
        <p:nvSpPr>
          <p:cNvPr id="7" name="Google Shape;144;p1">
            <a:extLst>
              <a:ext uri="{FF2B5EF4-FFF2-40B4-BE49-F238E27FC236}">
                <a16:creationId xmlns:a16="http://schemas.microsoft.com/office/drawing/2014/main" id="{FE331956-5193-FA0D-5880-94054A0DC376}"/>
              </a:ext>
            </a:extLst>
          </p:cNvPr>
          <p:cNvSpPr txBox="1"/>
          <p:nvPr/>
        </p:nvSpPr>
        <p:spPr>
          <a:xfrm>
            <a:off x="3767394" y="5658774"/>
            <a:ext cx="4511040"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2400" dirty="0">
                <a:solidFill>
                  <a:schemeClr val="lt1"/>
                </a:solidFill>
                <a:latin typeface="Rockwell"/>
                <a:ea typeface="Rockwell"/>
                <a:cs typeface="Rockwell"/>
                <a:sym typeface="Rockwell"/>
              </a:rPr>
              <a:t>Academic Year 2022-23</a:t>
            </a:r>
            <a:endParaRPr dirty="0"/>
          </a:p>
        </p:txBody>
      </p:sp>
      <p:pic>
        <p:nvPicPr>
          <p:cNvPr id="9" name="Picture 8">
            <a:extLst>
              <a:ext uri="{FF2B5EF4-FFF2-40B4-BE49-F238E27FC236}">
                <a16:creationId xmlns:a16="http://schemas.microsoft.com/office/drawing/2014/main" id="{B0A05DF5-DD5F-F2F2-2A4F-DE7EB7A78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327" y="1388160"/>
            <a:ext cx="4155143" cy="3739844"/>
          </a:xfrm>
          <a:prstGeom prst="rect">
            <a:avLst/>
          </a:prstGeom>
        </p:spPr>
      </p:pic>
    </p:spTree>
    <p:extLst>
      <p:ext uri="{BB962C8B-B14F-4D97-AF65-F5344CB8AC3E}">
        <p14:creationId xmlns:p14="http://schemas.microsoft.com/office/powerpoint/2010/main" val="261651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5F2E6-5613-CBC7-67AA-19120065BD46}"/>
              </a:ext>
            </a:extLst>
          </p:cNvPr>
          <p:cNvSpPr txBox="1"/>
          <p:nvPr/>
        </p:nvSpPr>
        <p:spPr>
          <a:xfrm>
            <a:off x="3355941" y="2318994"/>
            <a:ext cx="6853287" cy="1200329"/>
          </a:xfrm>
          <a:prstGeom prst="rect">
            <a:avLst/>
          </a:prstGeom>
          <a:noFill/>
        </p:spPr>
        <p:txBody>
          <a:bodyPr wrap="square" rtlCol="0">
            <a:spAutoFit/>
          </a:bodyPr>
          <a:lstStyle/>
          <a:p>
            <a:r>
              <a:rPr lang="en-IN" sz="7200" dirty="0">
                <a:latin typeface="DejaVu Sans Mono" panose="020B0609030804020204" pitchFamily="49" charset="0"/>
                <a:ea typeface="DejaVu Sans Mono" panose="020B0609030804020204" pitchFamily="49" charset="0"/>
                <a:cs typeface="DejaVu Sans Mono" panose="020B0609030804020204" pitchFamily="49" charset="0"/>
              </a:rPr>
              <a:t>Thank You</a:t>
            </a:r>
          </a:p>
        </p:txBody>
      </p:sp>
    </p:spTree>
    <p:extLst>
      <p:ext uri="{BB962C8B-B14F-4D97-AF65-F5344CB8AC3E}">
        <p14:creationId xmlns:p14="http://schemas.microsoft.com/office/powerpoint/2010/main" val="296037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A957D-F013-3999-36C2-6F6896C726EB}"/>
              </a:ext>
            </a:extLst>
          </p:cNvPr>
          <p:cNvSpPr txBox="1"/>
          <p:nvPr/>
        </p:nvSpPr>
        <p:spPr>
          <a:xfrm>
            <a:off x="-114300" y="107367"/>
            <a:ext cx="4373880" cy="584775"/>
          </a:xfrm>
          <a:prstGeom prst="rect">
            <a:avLst/>
          </a:prstGeom>
          <a:noFill/>
        </p:spPr>
        <p:txBody>
          <a:bodyPr wrap="square" rtlCol="0">
            <a:spAutoFit/>
          </a:bodyPr>
          <a:lstStyle/>
          <a:p>
            <a:pPr lvl="1"/>
            <a:r>
              <a:rPr lang="en-IN" sz="3200" b="1" dirty="0"/>
              <a:t>PROJECT  TITLE :</a:t>
            </a:r>
          </a:p>
        </p:txBody>
      </p:sp>
      <p:sp>
        <p:nvSpPr>
          <p:cNvPr id="3" name="TextBox 2">
            <a:extLst>
              <a:ext uri="{FF2B5EF4-FFF2-40B4-BE49-F238E27FC236}">
                <a16:creationId xmlns:a16="http://schemas.microsoft.com/office/drawing/2014/main" id="{B4C4FA5B-5389-9B8B-53E4-7AA49455B835}"/>
              </a:ext>
            </a:extLst>
          </p:cNvPr>
          <p:cNvSpPr txBox="1"/>
          <p:nvPr/>
        </p:nvSpPr>
        <p:spPr>
          <a:xfrm>
            <a:off x="4753820" y="191240"/>
            <a:ext cx="4880374" cy="1077218"/>
          </a:xfrm>
          <a:prstGeom prst="rect">
            <a:avLst/>
          </a:prstGeom>
          <a:noFill/>
        </p:spPr>
        <p:txBody>
          <a:bodyPr wrap="square" rtlCol="0">
            <a:spAutoFit/>
          </a:bodyPr>
          <a:lstStyle/>
          <a:p>
            <a:pPr algn="ctr"/>
            <a:r>
              <a:rPr lang="en-IN" sz="3200" i="0" dirty="0">
                <a:solidFill>
                  <a:schemeClr val="accent3">
                    <a:lumMod val="40000"/>
                    <a:lumOff val="60000"/>
                  </a:schemeClr>
                </a:solidFill>
                <a:effectLst/>
                <a:latin typeface="system-ui"/>
              </a:rPr>
              <a:t>CRICKET SCORE</a:t>
            </a:r>
            <a:r>
              <a:rPr lang="en-IN" sz="2800" i="0" dirty="0">
                <a:solidFill>
                  <a:schemeClr val="accent3">
                    <a:lumMod val="40000"/>
                    <a:lumOff val="60000"/>
                  </a:schemeClr>
                </a:solidFill>
                <a:effectLst/>
                <a:latin typeface="system-ui"/>
              </a:rPr>
              <a:t> </a:t>
            </a:r>
            <a:r>
              <a:rPr lang="en-IN" sz="3200" i="0" dirty="0">
                <a:solidFill>
                  <a:schemeClr val="accent3">
                    <a:lumMod val="40000"/>
                    <a:lumOff val="60000"/>
                  </a:schemeClr>
                </a:solidFill>
                <a:effectLst/>
                <a:latin typeface="system-ui"/>
              </a:rPr>
              <a:t>DISPLAY</a:t>
            </a:r>
            <a:r>
              <a:rPr lang="en-IN" sz="2800" i="0" dirty="0">
                <a:solidFill>
                  <a:schemeClr val="accent3">
                    <a:lumMod val="40000"/>
                    <a:lumOff val="60000"/>
                  </a:schemeClr>
                </a:solidFill>
                <a:effectLst/>
                <a:latin typeface="system-ui"/>
              </a:rPr>
              <a:t> </a:t>
            </a:r>
            <a:r>
              <a:rPr lang="en-IN" sz="3200" i="0" dirty="0">
                <a:solidFill>
                  <a:schemeClr val="accent3">
                    <a:lumMod val="40000"/>
                    <a:lumOff val="60000"/>
                  </a:schemeClr>
                </a:solidFill>
                <a:effectLst/>
                <a:latin typeface="system-ui"/>
              </a:rPr>
              <a:t>PROJECT</a:t>
            </a:r>
          </a:p>
        </p:txBody>
      </p:sp>
      <p:cxnSp>
        <p:nvCxnSpPr>
          <p:cNvPr id="5" name="Straight Connector 4">
            <a:extLst>
              <a:ext uri="{FF2B5EF4-FFF2-40B4-BE49-F238E27FC236}">
                <a16:creationId xmlns:a16="http://schemas.microsoft.com/office/drawing/2014/main" id="{A8F9558F-B090-2F64-0D90-706DDD08C000}"/>
              </a:ext>
            </a:extLst>
          </p:cNvPr>
          <p:cNvCxnSpPr/>
          <p:nvPr/>
        </p:nvCxnSpPr>
        <p:spPr>
          <a:xfrm>
            <a:off x="7299960" y="139446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1D57DEC-11DF-9634-49DF-F6306141006B}"/>
              </a:ext>
            </a:extLst>
          </p:cNvPr>
          <p:cNvCxnSpPr/>
          <p:nvPr/>
        </p:nvCxnSpPr>
        <p:spPr>
          <a:xfrm>
            <a:off x="377072" y="729849"/>
            <a:ext cx="3497344"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711583E-BC6A-8125-6F43-64EDC3EC2E74}"/>
              </a:ext>
            </a:extLst>
          </p:cNvPr>
          <p:cNvSpPr txBox="1"/>
          <p:nvPr/>
        </p:nvSpPr>
        <p:spPr>
          <a:xfrm>
            <a:off x="6633142" y="2828936"/>
            <a:ext cx="5639540" cy="1815882"/>
          </a:xfrm>
          <a:prstGeom prst="rect">
            <a:avLst/>
          </a:prstGeom>
          <a:noFill/>
        </p:spPr>
        <p:txBody>
          <a:bodyPr wrap="square" rtlCol="0">
            <a:spAutoFit/>
          </a:bodyPr>
          <a:lstStyle/>
          <a:p>
            <a:r>
              <a:rPr lang="en-IN" sz="2800" dirty="0">
                <a:solidFill>
                  <a:schemeClr val="tx2">
                    <a:lumMod val="75000"/>
                  </a:schemeClr>
                </a:solidFill>
              </a:rPr>
              <a:t>Mentor</a:t>
            </a:r>
            <a:r>
              <a:rPr lang="en-IN" sz="2800" dirty="0"/>
              <a:t> : </a:t>
            </a:r>
          </a:p>
          <a:p>
            <a:r>
              <a:rPr lang="en-IN" sz="2800" dirty="0"/>
              <a:t>                  </a:t>
            </a:r>
            <a:r>
              <a:rPr lang="en-IN" sz="2800" dirty="0">
                <a:latin typeface="Lucida Sans" panose="020B0602030504020204" pitchFamily="34" charset="0"/>
              </a:rPr>
              <a:t>Mr. Vinay Kumar</a:t>
            </a:r>
          </a:p>
          <a:p>
            <a:r>
              <a:rPr lang="en-IN" sz="2800" dirty="0">
                <a:latin typeface="Lucida Sans" panose="020B0602030504020204" pitchFamily="34" charset="0"/>
              </a:rPr>
              <a:t>              Mrs. Garima Singh</a:t>
            </a:r>
          </a:p>
          <a:p>
            <a:r>
              <a:rPr lang="en-IN" sz="2800" dirty="0">
                <a:latin typeface="Lucida Sans" panose="020B0602030504020204" pitchFamily="34" charset="0"/>
              </a:rPr>
              <a:t>             Miss  Rhea Srivastava</a:t>
            </a:r>
          </a:p>
        </p:txBody>
      </p:sp>
      <p:cxnSp>
        <p:nvCxnSpPr>
          <p:cNvPr id="12" name="Straight Connector 11">
            <a:extLst>
              <a:ext uri="{FF2B5EF4-FFF2-40B4-BE49-F238E27FC236}">
                <a16:creationId xmlns:a16="http://schemas.microsoft.com/office/drawing/2014/main" id="{2E7E0715-C3AD-E4FC-9028-191325B60628}"/>
              </a:ext>
            </a:extLst>
          </p:cNvPr>
          <p:cNvCxnSpPr>
            <a:cxnSpLocks/>
          </p:cNvCxnSpPr>
          <p:nvPr/>
        </p:nvCxnSpPr>
        <p:spPr>
          <a:xfrm>
            <a:off x="7037109" y="3289403"/>
            <a:ext cx="1366887"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2C77A9C7-3CDC-7511-B5C5-867A1F16F684}"/>
              </a:ext>
            </a:extLst>
          </p:cNvPr>
          <p:cNvSpPr txBox="1"/>
          <p:nvPr/>
        </p:nvSpPr>
        <p:spPr>
          <a:xfrm>
            <a:off x="1112363" y="1621220"/>
            <a:ext cx="3524368" cy="523220"/>
          </a:xfrm>
          <a:prstGeom prst="rect">
            <a:avLst/>
          </a:prstGeom>
          <a:noFill/>
        </p:spPr>
        <p:txBody>
          <a:bodyPr wrap="square" rtlCol="0">
            <a:spAutoFit/>
          </a:bodyPr>
          <a:lstStyle/>
          <a:p>
            <a:r>
              <a:rPr lang="en-IN" sz="2800" dirty="0">
                <a:solidFill>
                  <a:schemeClr val="bg2">
                    <a:lumMod val="60000"/>
                    <a:lumOff val="40000"/>
                  </a:schemeClr>
                </a:solidFill>
              </a:rPr>
              <a:t>Member</a:t>
            </a:r>
            <a:r>
              <a:rPr lang="en-IN" sz="2400" dirty="0">
                <a:solidFill>
                  <a:schemeClr val="bg2">
                    <a:lumMod val="60000"/>
                    <a:lumOff val="40000"/>
                  </a:schemeClr>
                </a:solidFill>
              </a:rPr>
              <a:t> </a:t>
            </a:r>
            <a:r>
              <a:rPr lang="en-IN" sz="2800" dirty="0">
                <a:solidFill>
                  <a:schemeClr val="bg2">
                    <a:lumMod val="60000"/>
                    <a:lumOff val="40000"/>
                  </a:schemeClr>
                </a:solidFill>
              </a:rPr>
              <a:t>Involved</a:t>
            </a:r>
          </a:p>
        </p:txBody>
      </p:sp>
      <p:cxnSp>
        <p:nvCxnSpPr>
          <p:cNvPr id="17" name="Straight Connector 16">
            <a:extLst>
              <a:ext uri="{FF2B5EF4-FFF2-40B4-BE49-F238E27FC236}">
                <a16:creationId xmlns:a16="http://schemas.microsoft.com/office/drawing/2014/main" id="{AF630301-FF6A-80DE-0678-A04A3294706A}"/>
              </a:ext>
            </a:extLst>
          </p:cNvPr>
          <p:cNvCxnSpPr>
            <a:cxnSpLocks/>
          </p:cNvCxnSpPr>
          <p:nvPr/>
        </p:nvCxnSpPr>
        <p:spPr>
          <a:xfrm>
            <a:off x="1206631" y="2129511"/>
            <a:ext cx="2884602" cy="0"/>
          </a:xfrm>
          <a:prstGeom prst="line">
            <a:avLst/>
          </a:prstGeom>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A25E4103-DD0F-FF2B-A764-B41A962D940D}"/>
              </a:ext>
            </a:extLst>
          </p:cNvPr>
          <p:cNvSpPr txBox="1"/>
          <p:nvPr/>
        </p:nvSpPr>
        <p:spPr>
          <a:xfrm flipH="1">
            <a:off x="690350" y="2550740"/>
            <a:ext cx="5464878" cy="954107"/>
          </a:xfrm>
          <a:prstGeom prst="rect">
            <a:avLst/>
          </a:prstGeom>
          <a:noFill/>
        </p:spPr>
        <p:txBody>
          <a:bodyPr wrap="square" rtlCol="0">
            <a:spAutoFit/>
          </a:bodyPr>
          <a:lstStyle/>
          <a:p>
            <a:r>
              <a:rPr lang="en-IN" sz="2800" dirty="0">
                <a:latin typeface="Lucida Sans" panose="020B0602030504020204" pitchFamily="34" charset="0"/>
              </a:rPr>
              <a:t>Name :    Avinash Tiwari </a:t>
            </a:r>
          </a:p>
          <a:p>
            <a:r>
              <a:rPr lang="en-IN" sz="2800" dirty="0">
                <a:latin typeface="Lucida Sans" panose="020B0602030504020204" pitchFamily="34" charset="0"/>
              </a:rPr>
              <a:t>Roll no.   2100290110041</a:t>
            </a:r>
          </a:p>
        </p:txBody>
      </p:sp>
      <p:sp>
        <p:nvSpPr>
          <p:cNvPr id="24" name="TextBox 23">
            <a:extLst>
              <a:ext uri="{FF2B5EF4-FFF2-40B4-BE49-F238E27FC236}">
                <a16:creationId xmlns:a16="http://schemas.microsoft.com/office/drawing/2014/main" id="{2C6CC118-4ECF-E5F0-36A2-7919F741A282}"/>
              </a:ext>
            </a:extLst>
          </p:cNvPr>
          <p:cNvSpPr txBox="1"/>
          <p:nvPr/>
        </p:nvSpPr>
        <p:spPr>
          <a:xfrm>
            <a:off x="674164" y="3833022"/>
            <a:ext cx="4619134" cy="954107"/>
          </a:xfrm>
          <a:prstGeom prst="rect">
            <a:avLst/>
          </a:prstGeom>
          <a:noFill/>
        </p:spPr>
        <p:txBody>
          <a:bodyPr wrap="square" rtlCol="0">
            <a:spAutoFit/>
          </a:bodyPr>
          <a:lstStyle/>
          <a:p>
            <a:r>
              <a:rPr lang="en-IN" sz="2800" dirty="0">
                <a:latin typeface="Lucida Sans" panose="020B0602030504020204" pitchFamily="34" charset="0"/>
              </a:rPr>
              <a:t>Name :  Ananya  Singh</a:t>
            </a:r>
          </a:p>
          <a:p>
            <a:r>
              <a:rPr lang="en-IN" sz="2800" dirty="0">
                <a:latin typeface="Lucida Sans" panose="020B0602030504020204" pitchFamily="34" charset="0"/>
              </a:rPr>
              <a:t>Roll no. 2100290110025 </a:t>
            </a:r>
          </a:p>
        </p:txBody>
      </p:sp>
      <p:sp>
        <p:nvSpPr>
          <p:cNvPr id="26" name="TextBox 25">
            <a:extLst>
              <a:ext uri="{FF2B5EF4-FFF2-40B4-BE49-F238E27FC236}">
                <a16:creationId xmlns:a16="http://schemas.microsoft.com/office/drawing/2014/main" id="{294668C9-A0CF-F9D0-A714-AC187DFC5BF6}"/>
              </a:ext>
            </a:extLst>
          </p:cNvPr>
          <p:cNvSpPr txBox="1"/>
          <p:nvPr/>
        </p:nvSpPr>
        <p:spPr>
          <a:xfrm>
            <a:off x="674164" y="5363445"/>
            <a:ext cx="5147035" cy="954107"/>
          </a:xfrm>
          <a:prstGeom prst="rect">
            <a:avLst/>
          </a:prstGeom>
          <a:noFill/>
        </p:spPr>
        <p:txBody>
          <a:bodyPr wrap="square" rtlCol="0">
            <a:spAutoFit/>
          </a:bodyPr>
          <a:lstStyle/>
          <a:p>
            <a:r>
              <a:rPr lang="en-IN" sz="2800" dirty="0">
                <a:latin typeface="Lucida Sans" panose="020B0602030504020204" pitchFamily="34" charset="0"/>
              </a:rPr>
              <a:t>Name :  Anurag Mishra </a:t>
            </a:r>
          </a:p>
          <a:p>
            <a:r>
              <a:rPr lang="en-IN" sz="2800" dirty="0">
                <a:latin typeface="Lucida Sans" panose="020B0602030504020204" pitchFamily="34" charset="0"/>
              </a:rPr>
              <a:t>Roll no. 2100290110031</a:t>
            </a:r>
          </a:p>
        </p:txBody>
      </p:sp>
    </p:spTree>
    <p:extLst>
      <p:ext uri="{BB962C8B-B14F-4D97-AF65-F5344CB8AC3E}">
        <p14:creationId xmlns:p14="http://schemas.microsoft.com/office/powerpoint/2010/main" val="186934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3">
            <a:extLst>
              <a:ext uri="{FF2B5EF4-FFF2-40B4-BE49-F238E27FC236}">
                <a16:creationId xmlns:a16="http://schemas.microsoft.com/office/drawing/2014/main" id="{99CB8393-A1BC-BB77-D937-ED08830873FE}"/>
              </a:ext>
            </a:extLst>
          </p:cNvPr>
          <p:cNvSpPr txBox="1"/>
          <p:nvPr/>
        </p:nvSpPr>
        <p:spPr>
          <a:xfrm>
            <a:off x="1139190" y="392230"/>
            <a:ext cx="3916680"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3600" b="1" u="sng" dirty="0">
                <a:solidFill>
                  <a:schemeClr val="tx2">
                    <a:lumMod val="75000"/>
                  </a:schemeClr>
                </a:solidFill>
                <a:latin typeface="Rockwell"/>
                <a:ea typeface="Rockwell"/>
                <a:cs typeface="Rockwell"/>
                <a:sym typeface="Rockwell"/>
              </a:rPr>
              <a:t>Content: </a:t>
            </a:r>
            <a:endParaRPr sz="3600" dirty="0">
              <a:solidFill>
                <a:schemeClr val="tx2">
                  <a:lumMod val="75000"/>
                </a:schemeClr>
              </a:solidFill>
            </a:endParaRPr>
          </a:p>
        </p:txBody>
      </p:sp>
      <p:sp>
        <p:nvSpPr>
          <p:cNvPr id="5" name="Google Shape;166;p3">
            <a:extLst>
              <a:ext uri="{FF2B5EF4-FFF2-40B4-BE49-F238E27FC236}">
                <a16:creationId xmlns:a16="http://schemas.microsoft.com/office/drawing/2014/main" id="{6F7CD621-3139-E835-A8B1-FDB9324004FA}"/>
              </a:ext>
            </a:extLst>
          </p:cNvPr>
          <p:cNvSpPr txBox="1"/>
          <p:nvPr/>
        </p:nvSpPr>
        <p:spPr>
          <a:xfrm>
            <a:off x="1131569" y="1544465"/>
            <a:ext cx="3845783" cy="116951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gn="l" rtl="0">
              <a:spcBef>
                <a:spcPts val="0"/>
              </a:spcBef>
              <a:spcAft>
                <a:spcPts val="0"/>
              </a:spcAft>
              <a:buClr>
                <a:schemeClr val="lt1"/>
              </a:buClr>
              <a:buSzPts val="2400"/>
            </a:pPr>
            <a:endParaRPr sz="2800" dirty="0"/>
          </a:p>
          <a:p>
            <a:pPr marL="0" marR="0" lvl="0" indent="0" algn="l" rtl="0">
              <a:spcBef>
                <a:spcPts val="0"/>
              </a:spcBef>
              <a:spcAft>
                <a:spcPts val="0"/>
              </a:spcAft>
              <a:buNone/>
            </a:pPr>
            <a:endParaRPr sz="2400" dirty="0">
              <a:solidFill>
                <a:schemeClr val="lt1"/>
              </a:solidFill>
              <a:latin typeface="Rockwell"/>
              <a:ea typeface="Rockwell"/>
              <a:cs typeface="Rockwell"/>
              <a:sym typeface="Rockwell"/>
            </a:endParaRPr>
          </a:p>
          <a:p>
            <a:pPr marL="285750" marR="0" lvl="0" indent="-171450" algn="l" rtl="0">
              <a:spcBef>
                <a:spcPts val="0"/>
              </a:spcBef>
              <a:spcAft>
                <a:spcPts val="0"/>
              </a:spcAft>
              <a:buClr>
                <a:schemeClr val="lt1"/>
              </a:buClr>
              <a:buSzPts val="1800"/>
              <a:buFont typeface="Noto Sans Symbols"/>
              <a:buNone/>
            </a:pPr>
            <a:endParaRPr sz="1800" dirty="0">
              <a:solidFill>
                <a:schemeClr val="lt1"/>
              </a:solidFill>
              <a:latin typeface="Rockwell"/>
              <a:ea typeface="Rockwell"/>
              <a:cs typeface="Rockwell"/>
              <a:sym typeface="Rockwell"/>
            </a:endParaRPr>
          </a:p>
        </p:txBody>
      </p:sp>
      <p:sp>
        <p:nvSpPr>
          <p:cNvPr id="7" name="Google Shape;168;p3">
            <a:extLst>
              <a:ext uri="{FF2B5EF4-FFF2-40B4-BE49-F238E27FC236}">
                <a16:creationId xmlns:a16="http://schemas.microsoft.com/office/drawing/2014/main" id="{E029459E-6546-44C5-2210-24D784E6ED89}"/>
              </a:ext>
            </a:extLst>
          </p:cNvPr>
          <p:cNvSpPr txBox="1"/>
          <p:nvPr/>
        </p:nvSpPr>
        <p:spPr>
          <a:xfrm>
            <a:off x="1157062" y="3862552"/>
            <a:ext cx="3916680" cy="129266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dirty="0">
              <a:solidFill>
                <a:schemeClr val="lt1"/>
              </a:solidFill>
              <a:latin typeface="Rockwell"/>
              <a:ea typeface="Rockwell"/>
              <a:cs typeface="Rockwell"/>
              <a:sym typeface="Rockwell"/>
            </a:endParaRPr>
          </a:p>
          <a:p>
            <a:pPr marR="0" lvl="0" algn="l" rtl="0">
              <a:spcBef>
                <a:spcPts val="0"/>
              </a:spcBef>
              <a:spcAft>
                <a:spcPts val="0"/>
              </a:spcAft>
              <a:buClr>
                <a:schemeClr val="lt1"/>
              </a:buClr>
              <a:buSzPts val="2400"/>
            </a:pPr>
            <a:r>
              <a:rPr lang="en-IN" sz="2400" dirty="0">
                <a:solidFill>
                  <a:schemeClr val="lt1"/>
                </a:solidFill>
                <a:latin typeface="Rockwell"/>
                <a:ea typeface="Rockwell"/>
                <a:cs typeface="Rockwell"/>
                <a:sym typeface="Rockwell"/>
              </a:rPr>
              <a:t> </a:t>
            </a:r>
            <a:endParaRPr sz="2400" dirty="0"/>
          </a:p>
          <a:p>
            <a:pPr marL="0" marR="0" lvl="0" indent="0" algn="l" rtl="0">
              <a:spcBef>
                <a:spcPts val="0"/>
              </a:spcBef>
              <a:spcAft>
                <a:spcPts val="0"/>
              </a:spcAft>
              <a:buNone/>
            </a:pPr>
            <a:endParaRPr sz="1800" dirty="0">
              <a:solidFill>
                <a:schemeClr val="lt1"/>
              </a:solidFill>
              <a:latin typeface="Rockwell"/>
              <a:ea typeface="Rockwell"/>
              <a:cs typeface="Rockwell"/>
              <a:sym typeface="Rockwell"/>
            </a:endParaRPr>
          </a:p>
          <a:p>
            <a:pPr marL="0" marR="0" lvl="0" indent="0" algn="l" rtl="0">
              <a:spcBef>
                <a:spcPts val="0"/>
              </a:spcBef>
              <a:spcAft>
                <a:spcPts val="0"/>
              </a:spcAft>
              <a:buNone/>
            </a:pPr>
            <a:endParaRPr sz="1800" dirty="0">
              <a:solidFill>
                <a:schemeClr val="lt1"/>
              </a:solidFill>
              <a:latin typeface="Rockwell"/>
              <a:ea typeface="Rockwell"/>
              <a:cs typeface="Rockwell"/>
              <a:sym typeface="Rockwell"/>
            </a:endParaRPr>
          </a:p>
        </p:txBody>
      </p:sp>
      <p:sp>
        <p:nvSpPr>
          <p:cNvPr id="9" name="Google Shape;170;p3">
            <a:extLst>
              <a:ext uri="{FF2B5EF4-FFF2-40B4-BE49-F238E27FC236}">
                <a16:creationId xmlns:a16="http://schemas.microsoft.com/office/drawing/2014/main" id="{779C5E46-2C50-8C8F-EE8B-30C73C1ECC57}"/>
              </a:ext>
            </a:extLst>
          </p:cNvPr>
          <p:cNvSpPr txBox="1"/>
          <p:nvPr/>
        </p:nvSpPr>
        <p:spPr>
          <a:xfrm>
            <a:off x="111669" y="4059846"/>
            <a:ext cx="5384158" cy="52318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buClr>
                <a:schemeClr val="lt1"/>
              </a:buClr>
              <a:buSzPts val="2400"/>
            </a:pPr>
            <a:r>
              <a:rPr lang="en-IN" sz="2800" dirty="0">
                <a:solidFill>
                  <a:schemeClr val="lt1"/>
                </a:solidFill>
                <a:latin typeface="Rockwell"/>
                <a:ea typeface="Rockwell"/>
                <a:cs typeface="Rockwell"/>
                <a:sym typeface="Rockwell"/>
              </a:rPr>
              <a:t> </a:t>
            </a:r>
            <a:endParaRPr sz="2800" dirty="0"/>
          </a:p>
        </p:txBody>
      </p:sp>
      <p:sp>
        <p:nvSpPr>
          <p:cNvPr id="2" name="TextBox 1">
            <a:extLst>
              <a:ext uri="{FF2B5EF4-FFF2-40B4-BE49-F238E27FC236}">
                <a16:creationId xmlns:a16="http://schemas.microsoft.com/office/drawing/2014/main" id="{65E0E3AA-5CA3-FA1D-9182-808CF98CC935}"/>
              </a:ext>
            </a:extLst>
          </p:cNvPr>
          <p:cNvSpPr txBox="1"/>
          <p:nvPr/>
        </p:nvSpPr>
        <p:spPr>
          <a:xfrm>
            <a:off x="998220" y="2948793"/>
            <a:ext cx="3978111" cy="800219"/>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solidFill>
                  <a:schemeClr val="lt1"/>
                </a:solidFill>
                <a:latin typeface="Rockwell"/>
                <a:ea typeface="Rockwell"/>
                <a:cs typeface="Rockwell"/>
                <a:sym typeface="Rockwell"/>
              </a:rPr>
              <a:t>Technology Used </a:t>
            </a:r>
            <a:endParaRPr lang="en-IN" sz="2800"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49403AB9-6087-9CA1-A552-C961BD3B9A7B}"/>
              </a:ext>
            </a:extLst>
          </p:cNvPr>
          <p:cNvSpPr txBox="1"/>
          <p:nvPr/>
        </p:nvSpPr>
        <p:spPr>
          <a:xfrm>
            <a:off x="998220" y="1439690"/>
            <a:ext cx="4213782"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a:t>
            </a:r>
            <a:r>
              <a:rPr lang="en-IN" sz="2800" dirty="0">
                <a:latin typeface="Rockwell "/>
              </a:rPr>
              <a:t>Introduction</a:t>
            </a:r>
          </a:p>
        </p:txBody>
      </p:sp>
      <p:sp>
        <p:nvSpPr>
          <p:cNvPr id="10" name="TextBox 9">
            <a:extLst>
              <a:ext uri="{FF2B5EF4-FFF2-40B4-BE49-F238E27FC236}">
                <a16:creationId xmlns:a16="http://schemas.microsoft.com/office/drawing/2014/main" id="{B00E5CC5-49BA-966C-8F90-0B693817751A}"/>
              </a:ext>
            </a:extLst>
          </p:cNvPr>
          <p:cNvSpPr txBox="1"/>
          <p:nvPr/>
        </p:nvSpPr>
        <p:spPr>
          <a:xfrm>
            <a:off x="1031764" y="2207245"/>
            <a:ext cx="4025245"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Objective</a:t>
            </a:r>
          </a:p>
        </p:txBody>
      </p:sp>
      <p:sp>
        <p:nvSpPr>
          <p:cNvPr id="11" name="TextBox 10">
            <a:extLst>
              <a:ext uri="{FF2B5EF4-FFF2-40B4-BE49-F238E27FC236}">
                <a16:creationId xmlns:a16="http://schemas.microsoft.com/office/drawing/2014/main" id="{FDDDB8EE-75C9-1862-C6ED-9EFAF1A6E3A3}"/>
              </a:ext>
            </a:extLst>
          </p:cNvPr>
          <p:cNvSpPr txBox="1"/>
          <p:nvPr/>
        </p:nvSpPr>
        <p:spPr>
          <a:xfrm>
            <a:off x="1040208" y="5222076"/>
            <a:ext cx="3440783"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Application</a:t>
            </a:r>
          </a:p>
        </p:txBody>
      </p:sp>
      <p:sp>
        <p:nvSpPr>
          <p:cNvPr id="12" name="TextBox 11">
            <a:extLst>
              <a:ext uri="{FF2B5EF4-FFF2-40B4-BE49-F238E27FC236}">
                <a16:creationId xmlns:a16="http://schemas.microsoft.com/office/drawing/2014/main" id="{A7CE561C-0D54-F732-E8EF-36C63B5BE4CC}"/>
              </a:ext>
            </a:extLst>
          </p:cNvPr>
          <p:cNvSpPr txBox="1"/>
          <p:nvPr/>
        </p:nvSpPr>
        <p:spPr>
          <a:xfrm>
            <a:off x="1040208" y="5629167"/>
            <a:ext cx="4213782" cy="523220"/>
          </a:xfrm>
          <a:prstGeom prst="rect">
            <a:avLst/>
          </a:prstGeom>
          <a:noFill/>
        </p:spPr>
        <p:txBody>
          <a:bodyPr wrap="square" rtlCol="0">
            <a:spAutoFit/>
          </a:bodyPr>
          <a:lstStyle/>
          <a:p>
            <a:r>
              <a:rPr lang="en-IN" sz="2800" dirty="0"/>
              <a:t> </a:t>
            </a:r>
          </a:p>
        </p:txBody>
      </p:sp>
      <p:sp>
        <p:nvSpPr>
          <p:cNvPr id="13" name="TextBox 12">
            <a:extLst>
              <a:ext uri="{FF2B5EF4-FFF2-40B4-BE49-F238E27FC236}">
                <a16:creationId xmlns:a16="http://schemas.microsoft.com/office/drawing/2014/main" id="{F64801DE-4274-3F72-98E3-BBE20B52619E}"/>
              </a:ext>
            </a:extLst>
          </p:cNvPr>
          <p:cNvSpPr txBox="1"/>
          <p:nvPr/>
        </p:nvSpPr>
        <p:spPr>
          <a:xfrm>
            <a:off x="960513" y="3648783"/>
            <a:ext cx="5135487"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Source Code and Output</a:t>
            </a:r>
          </a:p>
        </p:txBody>
      </p:sp>
      <p:sp>
        <p:nvSpPr>
          <p:cNvPr id="14" name="TextBox 13">
            <a:extLst>
              <a:ext uri="{FF2B5EF4-FFF2-40B4-BE49-F238E27FC236}">
                <a16:creationId xmlns:a16="http://schemas.microsoft.com/office/drawing/2014/main" id="{C9FA0449-636C-9BFF-79B6-9CD8676B3818}"/>
              </a:ext>
            </a:extLst>
          </p:cNvPr>
          <p:cNvSpPr txBox="1"/>
          <p:nvPr/>
        </p:nvSpPr>
        <p:spPr>
          <a:xfrm>
            <a:off x="1031764" y="4449002"/>
            <a:ext cx="4590853"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Program   Explaination</a:t>
            </a:r>
          </a:p>
        </p:txBody>
      </p:sp>
    </p:spTree>
    <p:extLst>
      <p:ext uri="{BB962C8B-B14F-4D97-AF65-F5344CB8AC3E}">
        <p14:creationId xmlns:p14="http://schemas.microsoft.com/office/powerpoint/2010/main" val="28632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64F5043-EE4C-BFEA-AD24-4C72E4853240}"/>
              </a:ext>
            </a:extLst>
          </p:cNvPr>
          <p:cNvSpPr txBox="1"/>
          <p:nvPr/>
        </p:nvSpPr>
        <p:spPr>
          <a:xfrm>
            <a:off x="998220" y="699254"/>
            <a:ext cx="3997986" cy="646331"/>
          </a:xfrm>
          <a:prstGeom prst="rect">
            <a:avLst/>
          </a:prstGeom>
          <a:noFill/>
        </p:spPr>
        <p:txBody>
          <a:bodyPr wrap="square">
            <a:spAutoFit/>
          </a:bodyPr>
          <a:lstStyle/>
          <a:p>
            <a:pPr marL="0" marR="0" lvl="0" indent="0" algn="l" rtl="0">
              <a:spcBef>
                <a:spcPts val="0"/>
              </a:spcBef>
              <a:spcAft>
                <a:spcPts val="0"/>
              </a:spcAft>
              <a:buNone/>
            </a:pPr>
            <a:r>
              <a:rPr lang="en-IN" sz="3600" b="1" u="sng" dirty="0">
                <a:solidFill>
                  <a:schemeClr val="tx2">
                    <a:lumMod val="75000"/>
                  </a:schemeClr>
                </a:solidFill>
                <a:latin typeface="Rockwell"/>
                <a:ea typeface="Rockwell"/>
                <a:cs typeface="Rockwell"/>
                <a:sym typeface="Rockwell"/>
              </a:rPr>
              <a:t>Introduction: </a:t>
            </a:r>
            <a:endParaRPr lang="en-IN" sz="3600" dirty="0">
              <a:solidFill>
                <a:schemeClr val="tx2">
                  <a:lumMod val="75000"/>
                </a:schemeClr>
              </a:solidFill>
            </a:endParaRPr>
          </a:p>
        </p:txBody>
      </p:sp>
      <p:sp>
        <p:nvSpPr>
          <p:cNvPr id="10" name="TextBox 9">
            <a:extLst>
              <a:ext uri="{FF2B5EF4-FFF2-40B4-BE49-F238E27FC236}">
                <a16:creationId xmlns:a16="http://schemas.microsoft.com/office/drawing/2014/main" id="{266481A1-17B5-0899-4657-F348FEE30775}"/>
              </a:ext>
            </a:extLst>
          </p:cNvPr>
          <p:cNvSpPr txBox="1"/>
          <p:nvPr/>
        </p:nvSpPr>
        <p:spPr>
          <a:xfrm>
            <a:off x="944880" y="1659285"/>
            <a:ext cx="9593580" cy="3539430"/>
          </a:xfrm>
          <a:prstGeom prst="rect">
            <a:avLst/>
          </a:prstGeom>
          <a:noFill/>
        </p:spPr>
        <p:txBody>
          <a:bodyPr wrap="square" rtlCol="0">
            <a:spAutoFit/>
          </a:bodyPr>
          <a:lstStyle/>
          <a:p>
            <a:pPr algn="just"/>
            <a:r>
              <a:rPr lang="en-US" sz="2800" b="0" i="0" dirty="0">
                <a:solidFill>
                  <a:schemeClr val="tx1">
                    <a:lumMod val="95000"/>
                  </a:schemeClr>
                </a:solidFill>
                <a:effectLst/>
                <a:latin typeface="system-ui"/>
              </a:rPr>
              <a:t>The Cricket Score Sheet project is a simple application written in the C programming language. It employs file management to store data like as runs, wickets, overs, and extras, among other things. The application may show runs, wickets, batsman and bowler names, overs, extras, bowler economy, batsman strike rate, and so on. It also shows the game's start and end times. The source code is comprehensive, devoid of errors, and simple to comprehend.</a:t>
            </a:r>
            <a:endParaRPr lang="en-IN" sz="2800" dirty="0">
              <a:solidFill>
                <a:schemeClr val="tx1">
                  <a:lumMod val="95000"/>
                </a:schemeClr>
              </a:solidFill>
            </a:endParaRPr>
          </a:p>
        </p:txBody>
      </p:sp>
    </p:spTree>
    <p:extLst>
      <p:ext uri="{BB962C8B-B14F-4D97-AF65-F5344CB8AC3E}">
        <p14:creationId xmlns:p14="http://schemas.microsoft.com/office/powerpoint/2010/main" val="254084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FE7923-C98B-6395-13AA-CB3B8C246FB7}"/>
              </a:ext>
            </a:extLst>
          </p:cNvPr>
          <p:cNvSpPr txBox="1"/>
          <p:nvPr/>
        </p:nvSpPr>
        <p:spPr>
          <a:xfrm>
            <a:off x="883919" y="577334"/>
            <a:ext cx="2669985" cy="646331"/>
          </a:xfrm>
          <a:prstGeom prst="rect">
            <a:avLst/>
          </a:prstGeom>
          <a:noFill/>
        </p:spPr>
        <p:txBody>
          <a:bodyPr wrap="square">
            <a:spAutoFit/>
          </a:bodyPr>
          <a:lstStyle/>
          <a:p>
            <a:pPr marL="0" marR="0" lvl="0" indent="0" algn="l" rtl="0">
              <a:spcBef>
                <a:spcPts val="0"/>
              </a:spcBef>
              <a:spcAft>
                <a:spcPts val="0"/>
              </a:spcAft>
              <a:buNone/>
            </a:pPr>
            <a:r>
              <a:rPr lang="en-IN" sz="3600" b="1" u="sng" dirty="0">
                <a:solidFill>
                  <a:schemeClr val="tx2">
                    <a:lumMod val="75000"/>
                  </a:schemeClr>
                </a:solidFill>
                <a:latin typeface="Rockwell"/>
                <a:ea typeface="Rockwell"/>
                <a:cs typeface="Rockwell"/>
                <a:sym typeface="Rockwell"/>
              </a:rPr>
              <a:t>Objective</a:t>
            </a:r>
            <a:r>
              <a:rPr lang="en-IN" sz="3200" b="1" dirty="0">
                <a:solidFill>
                  <a:schemeClr val="tx2">
                    <a:lumMod val="75000"/>
                  </a:schemeClr>
                </a:solidFill>
                <a:latin typeface="Rockwell"/>
                <a:ea typeface="Rockwell"/>
                <a:cs typeface="Rockwell"/>
                <a:sym typeface="Rockwell"/>
              </a:rPr>
              <a:t>:</a:t>
            </a:r>
            <a:endParaRPr lang="en-IN" sz="3200" dirty="0">
              <a:solidFill>
                <a:schemeClr val="tx2">
                  <a:lumMod val="75000"/>
                </a:schemeClr>
              </a:solidFill>
            </a:endParaRPr>
          </a:p>
        </p:txBody>
      </p:sp>
      <p:sp>
        <p:nvSpPr>
          <p:cNvPr id="4" name="TextBox 3">
            <a:extLst>
              <a:ext uri="{FF2B5EF4-FFF2-40B4-BE49-F238E27FC236}">
                <a16:creationId xmlns:a16="http://schemas.microsoft.com/office/drawing/2014/main" id="{3FB5E804-1B94-38EA-C05E-AF7D16D157AD}"/>
              </a:ext>
            </a:extLst>
          </p:cNvPr>
          <p:cNvSpPr txBox="1"/>
          <p:nvPr/>
        </p:nvSpPr>
        <p:spPr>
          <a:xfrm>
            <a:off x="949907" y="1634668"/>
            <a:ext cx="8427720"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It provides separate data set of each player which helps to provide a better understanding about different layers in the match.</a:t>
            </a:r>
          </a:p>
        </p:txBody>
      </p:sp>
      <p:sp>
        <p:nvSpPr>
          <p:cNvPr id="2" name="TextBox 1">
            <a:extLst>
              <a:ext uri="{FF2B5EF4-FFF2-40B4-BE49-F238E27FC236}">
                <a16:creationId xmlns:a16="http://schemas.microsoft.com/office/drawing/2014/main" id="{A58F650A-B81F-D4A1-0D5E-37B878284863}"/>
              </a:ext>
            </a:extLst>
          </p:cNvPr>
          <p:cNvSpPr txBox="1"/>
          <p:nvPr/>
        </p:nvSpPr>
        <p:spPr>
          <a:xfrm>
            <a:off x="949907" y="3314224"/>
            <a:ext cx="8862061"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t> It helps to tabulate a series of different kinds of player such as man of the , match , series of the match, the highest </a:t>
            </a:r>
            <a:r>
              <a:rPr lang="en-IN" sz="2400" dirty="0" err="1"/>
              <a:t>scorer,etc</a:t>
            </a:r>
            <a:r>
              <a:rPr lang="en-IN" sz="2400" dirty="0"/>
              <a:t>.</a:t>
            </a:r>
          </a:p>
        </p:txBody>
      </p:sp>
      <p:sp>
        <p:nvSpPr>
          <p:cNvPr id="6" name="TextBox 5">
            <a:extLst>
              <a:ext uri="{FF2B5EF4-FFF2-40B4-BE49-F238E27FC236}">
                <a16:creationId xmlns:a16="http://schemas.microsoft.com/office/drawing/2014/main" id="{978DE70C-6A26-3B31-B56F-2AF68D6B2C65}"/>
              </a:ext>
            </a:extLst>
          </p:cNvPr>
          <p:cNvSpPr txBox="1"/>
          <p:nvPr/>
        </p:nvSpPr>
        <p:spPr>
          <a:xfrm flipH="1">
            <a:off x="949907" y="4993780"/>
            <a:ext cx="8268800"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 It may be beneficial when our aim is choose a good  player  </a:t>
            </a:r>
          </a:p>
          <a:p>
            <a:endParaRPr lang="en-IN" sz="2400" dirty="0"/>
          </a:p>
        </p:txBody>
      </p:sp>
    </p:spTree>
    <p:extLst>
      <p:ext uri="{BB962C8B-B14F-4D97-AF65-F5344CB8AC3E}">
        <p14:creationId xmlns:p14="http://schemas.microsoft.com/office/powerpoint/2010/main" val="285723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397F9-9047-CD6E-BD46-4E27266DB2F6}"/>
              </a:ext>
            </a:extLst>
          </p:cNvPr>
          <p:cNvSpPr txBox="1"/>
          <p:nvPr/>
        </p:nvSpPr>
        <p:spPr>
          <a:xfrm>
            <a:off x="961533" y="674611"/>
            <a:ext cx="4110085" cy="646331"/>
          </a:xfrm>
          <a:prstGeom prst="rect">
            <a:avLst/>
          </a:prstGeom>
          <a:noFill/>
        </p:spPr>
        <p:txBody>
          <a:bodyPr wrap="square" rtlCol="0">
            <a:spAutoFit/>
          </a:bodyPr>
          <a:lstStyle/>
          <a:p>
            <a:r>
              <a:rPr lang="en-IN" sz="3600" dirty="0">
                <a:solidFill>
                  <a:schemeClr val="tx2">
                    <a:lumMod val="75000"/>
                  </a:schemeClr>
                </a:solidFill>
              </a:rPr>
              <a:t>Technology Used</a:t>
            </a:r>
          </a:p>
        </p:txBody>
      </p:sp>
      <p:sp>
        <p:nvSpPr>
          <p:cNvPr id="6" name="TextBox 5">
            <a:extLst>
              <a:ext uri="{FF2B5EF4-FFF2-40B4-BE49-F238E27FC236}">
                <a16:creationId xmlns:a16="http://schemas.microsoft.com/office/drawing/2014/main" id="{04E60569-71C6-84B2-55DE-658D1A800CE0}"/>
              </a:ext>
            </a:extLst>
          </p:cNvPr>
          <p:cNvSpPr txBox="1"/>
          <p:nvPr/>
        </p:nvSpPr>
        <p:spPr>
          <a:xfrm>
            <a:off x="857839" y="1659118"/>
            <a:ext cx="4440025"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Structure in C</a:t>
            </a:r>
          </a:p>
        </p:txBody>
      </p:sp>
      <p:sp>
        <p:nvSpPr>
          <p:cNvPr id="7" name="TextBox 6">
            <a:extLst>
              <a:ext uri="{FF2B5EF4-FFF2-40B4-BE49-F238E27FC236}">
                <a16:creationId xmlns:a16="http://schemas.microsoft.com/office/drawing/2014/main" id="{92009B2F-EE26-5A3F-3F5A-5D06C67DBF5C}"/>
              </a:ext>
            </a:extLst>
          </p:cNvPr>
          <p:cNvSpPr txBox="1"/>
          <p:nvPr/>
        </p:nvSpPr>
        <p:spPr>
          <a:xfrm>
            <a:off x="862554" y="2520514"/>
            <a:ext cx="3751867"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File Handling</a:t>
            </a:r>
          </a:p>
        </p:txBody>
      </p:sp>
      <p:cxnSp>
        <p:nvCxnSpPr>
          <p:cNvPr id="9" name="Straight Connector 8">
            <a:extLst>
              <a:ext uri="{FF2B5EF4-FFF2-40B4-BE49-F238E27FC236}">
                <a16:creationId xmlns:a16="http://schemas.microsoft.com/office/drawing/2014/main" id="{A2E90811-E4C2-3F77-FC3E-6B2B4C5195B0}"/>
              </a:ext>
            </a:extLst>
          </p:cNvPr>
          <p:cNvCxnSpPr>
            <a:cxnSpLocks/>
          </p:cNvCxnSpPr>
          <p:nvPr/>
        </p:nvCxnSpPr>
        <p:spPr>
          <a:xfrm flipH="1">
            <a:off x="1065227" y="1272118"/>
            <a:ext cx="3723589" cy="1189"/>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70CF9F6-D265-6451-D3C2-A950B7C3BCDC}"/>
              </a:ext>
            </a:extLst>
          </p:cNvPr>
          <p:cNvSpPr txBox="1"/>
          <p:nvPr/>
        </p:nvSpPr>
        <p:spPr>
          <a:xfrm>
            <a:off x="815418" y="3381910"/>
            <a:ext cx="8088197" cy="954107"/>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Some important concept Data structure and  algorithm</a:t>
            </a:r>
          </a:p>
        </p:txBody>
      </p:sp>
      <p:sp>
        <p:nvSpPr>
          <p:cNvPr id="13" name="TextBox 12">
            <a:extLst>
              <a:ext uri="{FF2B5EF4-FFF2-40B4-BE49-F238E27FC236}">
                <a16:creationId xmlns:a16="http://schemas.microsoft.com/office/drawing/2014/main" id="{D857354A-6B5A-8A78-0E3A-A32093EB9D72}"/>
              </a:ext>
            </a:extLst>
          </p:cNvPr>
          <p:cNvSpPr txBox="1"/>
          <p:nvPr/>
        </p:nvSpPr>
        <p:spPr>
          <a:xfrm>
            <a:off x="754143" y="4721828"/>
            <a:ext cx="8210745" cy="954107"/>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Power-bi for graph representation in different   ways </a:t>
            </a:r>
          </a:p>
        </p:txBody>
      </p:sp>
    </p:spTree>
    <p:extLst>
      <p:ext uri="{BB962C8B-B14F-4D97-AF65-F5344CB8AC3E}">
        <p14:creationId xmlns:p14="http://schemas.microsoft.com/office/powerpoint/2010/main" val="26431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EEC19-A94D-1F82-833B-0B5730E09D31}"/>
              </a:ext>
            </a:extLst>
          </p:cNvPr>
          <p:cNvSpPr txBox="1"/>
          <p:nvPr/>
        </p:nvSpPr>
        <p:spPr>
          <a:xfrm>
            <a:off x="499622" y="169525"/>
            <a:ext cx="3403076" cy="584775"/>
          </a:xfrm>
          <a:prstGeom prst="rect">
            <a:avLst/>
          </a:prstGeom>
          <a:noFill/>
        </p:spPr>
        <p:txBody>
          <a:bodyPr wrap="square" rtlCol="0">
            <a:spAutoFit/>
          </a:bodyPr>
          <a:lstStyle/>
          <a:p>
            <a:r>
              <a:rPr lang="en-IN" sz="3200" dirty="0">
                <a:solidFill>
                  <a:schemeClr val="tx2">
                    <a:lumMod val="75000"/>
                  </a:schemeClr>
                </a:solidFill>
              </a:rPr>
              <a:t>Source Code</a:t>
            </a:r>
          </a:p>
        </p:txBody>
      </p:sp>
      <p:pic>
        <p:nvPicPr>
          <p:cNvPr id="9" name="Picture 8">
            <a:extLst>
              <a:ext uri="{FF2B5EF4-FFF2-40B4-BE49-F238E27FC236}">
                <a16:creationId xmlns:a16="http://schemas.microsoft.com/office/drawing/2014/main" id="{2B8B6BD4-6652-4DFD-AA5D-352A5848F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23" y="782502"/>
            <a:ext cx="4466399" cy="3978111"/>
          </a:xfrm>
          <a:prstGeom prst="rect">
            <a:avLst/>
          </a:prstGeom>
        </p:spPr>
      </p:pic>
      <p:pic>
        <p:nvPicPr>
          <p:cNvPr id="13" name="Picture 12">
            <a:extLst>
              <a:ext uri="{FF2B5EF4-FFF2-40B4-BE49-F238E27FC236}">
                <a16:creationId xmlns:a16="http://schemas.microsoft.com/office/drawing/2014/main" id="{AB56671C-4F67-3ACB-D45D-9F2C075A5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23" y="4760613"/>
            <a:ext cx="4466399" cy="1878292"/>
          </a:xfrm>
          <a:prstGeom prst="rect">
            <a:avLst/>
          </a:prstGeom>
        </p:spPr>
      </p:pic>
      <p:pic>
        <p:nvPicPr>
          <p:cNvPr id="15" name="Picture 14">
            <a:extLst>
              <a:ext uri="{FF2B5EF4-FFF2-40B4-BE49-F238E27FC236}">
                <a16:creationId xmlns:a16="http://schemas.microsoft.com/office/drawing/2014/main" id="{45164E9D-147C-9584-EC26-DC681B4EF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430" y="1378303"/>
            <a:ext cx="5762747" cy="5449060"/>
          </a:xfrm>
          <a:prstGeom prst="rect">
            <a:avLst/>
          </a:prstGeom>
        </p:spPr>
      </p:pic>
      <p:sp>
        <p:nvSpPr>
          <p:cNvPr id="16" name="TextBox 15">
            <a:extLst>
              <a:ext uri="{FF2B5EF4-FFF2-40B4-BE49-F238E27FC236}">
                <a16:creationId xmlns:a16="http://schemas.microsoft.com/office/drawing/2014/main" id="{9D78DFD7-F8F9-7214-6644-68AEDB0C2D96}"/>
              </a:ext>
            </a:extLst>
          </p:cNvPr>
          <p:cNvSpPr txBox="1"/>
          <p:nvPr/>
        </p:nvSpPr>
        <p:spPr>
          <a:xfrm>
            <a:off x="5891753" y="612742"/>
            <a:ext cx="3073138" cy="461665"/>
          </a:xfrm>
          <a:prstGeom prst="rect">
            <a:avLst/>
          </a:prstGeom>
          <a:noFill/>
        </p:spPr>
        <p:txBody>
          <a:bodyPr wrap="square" rtlCol="0">
            <a:spAutoFit/>
          </a:bodyPr>
          <a:lstStyle/>
          <a:p>
            <a:r>
              <a:rPr lang="en-IN" sz="2400" u="sng" dirty="0">
                <a:solidFill>
                  <a:schemeClr val="tx2">
                    <a:lumMod val="75000"/>
                  </a:schemeClr>
                </a:solidFill>
              </a:rPr>
              <a:t>Output of Program:</a:t>
            </a:r>
          </a:p>
        </p:txBody>
      </p:sp>
    </p:spTree>
    <p:extLst>
      <p:ext uri="{BB962C8B-B14F-4D97-AF65-F5344CB8AC3E}">
        <p14:creationId xmlns:p14="http://schemas.microsoft.com/office/powerpoint/2010/main" val="128047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EB0F25-00EB-3940-7BDE-FC38863002B8}"/>
              </a:ext>
            </a:extLst>
          </p:cNvPr>
          <p:cNvSpPr txBox="1"/>
          <p:nvPr/>
        </p:nvSpPr>
        <p:spPr>
          <a:xfrm rot="10800000" flipH="1" flipV="1">
            <a:off x="1026106" y="506707"/>
            <a:ext cx="6477629" cy="584775"/>
          </a:xfrm>
          <a:prstGeom prst="rect">
            <a:avLst/>
          </a:prstGeom>
          <a:noFill/>
        </p:spPr>
        <p:txBody>
          <a:bodyPr wrap="square" rtlCol="0">
            <a:spAutoFit/>
          </a:bodyPr>
          <a:lstStyle/>
          <a:p>
            <a:r>
              <a:rPr lang="en-IN" sz="3200" dirty="0">
                <a:solidFill>
                  <a:schemeClr val="tx2">
                    <a:lumMod val="75000"/>
                  </a:schemeClr>
                </a:solidFill>
              </a:rPr>
              <a:t>Program Working Explanation</a:t>
            </a:r>
          </a:p>
        </p:txBody>
      </p:sp>
      <p:cxnSp>
        <p:nvCxnSpPr>
          <p:cNvPr id="4" name="Straight Connector 3">
            <a:extLst>
              <a:ext uri="{FF2B5EF4-FFF2-40B4-BE49-F238E27FC236}">
                <a16:creationId xmlns:a16="http://schemas.microsoft.com/office/drawing/2014/main" id="{30823749-9F87-1432-10F3-67F0614C3C5A}"/>
              </a:ext>
            </a:extLst>
          </p:cNvPr>
          <p:cNvCxnSpPr>
            <a:cxnSpLocks/>
          </p:cNvCxnSpPr>
          <p:nvPr/>
        </p:nvCxnSpPr>
        <p:spPr>
          <a:xfrm flipH="1">
            <a:off x="1093509" y="1091483"/>
            <a:ext cx="5703217"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A3DF92CA-2B19-F17E-EB07-F72DE49973FE}"/>
              </a:ext>
            </a:extLst>
          </p:cNvPr>
          <p:cNvSpPr txBox="1"/>
          <p:nvPr/>
        </p:nvSpPr>
        <p:spPr>
          <a:xfrm>
            <a:off x="1026106" y="1460684"/>
            <a:ext cx="8070760" cy="3416320"/>
          </a:xfrm>
          <a:prstGeom prst="rect">
            <a:avLst/>
          </a:prstGeom>
          <a:noFill/>
        </p:spPr>
        <p:txBody>
          <a:bodyPr wrap="square">
            <a:spAutoFit/>
          </a:bodyPr>
          <a:lstStyle/>
          <a:p>
            <a:pPr algn="l"/>
            <a:r>
              <a:rPr lang="en-US" sz="2400" b="0" i="0" dirty="0">
                <a:effectLst/>
                <a:latin typeface="system-ui"/>
              </a:rPr>
              <a:t>The project begins by displaying the welcome screen, which fades up to reveal the main menu. There are three choices on the main menu:</a:t>
            </a:r>
          </a:p>
          <a:p>
            <a:pPr algn="l"/>
            <a:endParaRPr lang="en-US" sz="2400" b="0" i="0" dirty="0">
              <a:effectLst/>
              <a:latin typeface="system-ui"/>
            </a:endParaRPr>
          </a:p>
          <a:p>
            <a:pPr algn="l">
              <a:buFont typeface="Arial" panose="020B0604020202020204" pitchFamily="34" charset="0"/>
              <a:buChar char="•"/>
            </a:pPr>
            <a:r>
              <a:rPr lang="en-US" sz="2400" b="0" i="0" dirty="0">
                <a:effectLst/>
                <a:latin typeface="system-ui"/>
              </a:rPr>
              <a:t>  Create a new score sheet </a:t>
            </a:r>
          </a:p>
          <a:p>
            <a:pPr algn="l"/>
            <a:endParaRPr lang="en-US" sz="2400" b="0" i="0" dirty="0">
              <a:effectLst/>
              <a:latin typeface="system-ui"/>
            </a:endParaRPr>
          </a:p>
          <a:p>
            <a:pPr algn="l">
              <a:buFont typeface="Arial" panose="020B0604020202020204" pitchFamily="34" charset="0"/>
              <a:buChar char="•"/>
            </a:pPr>
            <a:r>
              <a:rPr lang="en-US" sz="2400" b="0" i="0" dirty="0">
                <a:effectLst/>
                <a:latin typeface="system-ui"/>
              </a:rPr>
              <a:t>  View a previous score sheet</a:t>
            </a:r>
          </a:p>
          <a:p>
            <a:pPr algn="l"/>
            <a:endParaRPr lang="en-US" sz="2400" b="0" i="0" dirty="0">
              <a:effectLst/>
              <a:latin typeface="system-ui"/>
            </a:endParaRPr>
          </a:p>
          <a:p>
            <a:pPr algn="l">
              <a:buFont typeface="Arial" panose="020B0604020202020204" pitchFamily="34" charset="0"/>
              <a:buChar char="•"/>
            </a:pPr>
            <a:r>
              <a:rPr lang="en-US" sz="2400" b="0" i="0" dirty="0">
                <a:effectLst/>
                <a:latin typeface="system-ui"/>
              </a:rPr>
              <a:t>  Exit</a:t>
            </a:r>
          </a:p>
        </p:txBody>
      </p:sp>
    </p:spTree>
    <p:extLst>
      <p:ext uri="{BB962C8B-B14F-4D97-AF65-F5344CB8AC3E}">
        <p14:creationId xmlns:p14="http://schemas.microsoft.com/office/powerpoint/2010/main" val="173751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E9D25-9F62-6B69-C545-474C9D8A638A}"/>
              </a:ext>
            </a:extLst>
          </p:cNvPr>
          <p:cNvSpPr txBox="1"/>
          <p:nvPr/>
        </p:nvSpPr>
        <p:spPr>
          <a:xfrm>
            <a:off x="816990" y="433633"/>
            <a:ext cx="5279010" cy="646331"/>
          </a:xfrm>
          <a:prstGeom prst="rect">
            <a:avLst/>
          </a:prstGeom>
          <a:noFill/>
        </p:spPr>
        <p:txBody>
          <a:bodyPr wrap="square" rtlCol="0">
            <a:spAutoFit/>
          </a:bodyPr>
          <a:lstStyle/>
          <a:p>
            <a:r>
              <a:rPr lang="en-IN" sz="3600" dirty="0">
                <a:solidFill>
                  <a:schemeClr val="tx2">
                    <a:lumMod val="75000"/>
                  </a:schemeClr>
                </a:solidFill>
              </a:rPr>
              <a:t>Application</a:t>
            </a:r>
          </a:p>
        </p:txBody>
      </p:sp>
      <p:sp>
        <p:nvSpPr>
          <p:cNvPr id="3" name="TextBox 2">
            <a:extLst>
              <a:ext uri="{FF2B5EF4-FFF2-40B4-BE49-F238E27FC236}">
                <a16:creationId xmlns:a16="http://schemas.microsoft.com/office/drawing/2014/main" id="{9DCC7BDB-2FDF-E2AF-87C8-A212BC1A8050}"/>
              </a:ext>
            </a:extLst>
          </p:cNvPr>
          <p:cNvSpPr txBox="1"/>
          <p:nvPr/>
        </p:nvSpPr>
        <p:spPr>
          <a:xfrm>
            <a:off x="1046375" y="1414302"/>
            <a:ext cx="6089716"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It is used in tournament.</a:t>
            </a:r>
          </a:p>
        </p:txBody>
      </p:sp>
      <p:sp>
        <p:nvSpPr>
          <p:cNvPr id="4" name="TextBox 3">
            <a:extLst>
              <a:ext uri="{FF2B5EF4-FFF2-40B4-BE49-F238E27FC236}">
                <a16:creationId xmlns:a16="http://schemas.microsoft.com/office/drawing/2014/main" id="{03248DB6-00F7-DB1B-8592-AA1C1AF0E8BD}"/>
              </a:ext>
            </a:extLst>
          </p:cNvPr>
          <p:cNvSpPr txBox="1"/>
          <p:nvPr/>
        </p:nvSpPr>
        <p:spPr>
          <a:xfrm>
            <a:off x="1046375" y="2168165"/>
            <a:ext cx="8908330" cy="52322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  It is used to compare the matches. </a:t>
            </a:r>
          </a:p>
        </p:txBody>
      </p:sp>
      <p:sp>
        <p:nvSpPr>
          <p:cNvPr id="6" name="TextBox 5">
            <a:extLst>
              <a:ext uri="{FF2B5EF4-FFF2-40B4-BE49-F238E27FC236}">
                <a16:creationId xmlns:a16="http://schemas.microsoft.com/office/drawing/2014/main" id="{99BAAE25-6429-5961-A75C-53FE7A58CAB3}"/>
              </a:ext>
            </a:extLst>
          </p:cNvPr>
          <p:cNvSpPr txBox="1"/>
          <p:nvPr/>
        </p:nvSpPr>
        <p:spPr>
          <a:xfrm>
            <a:off x="1046375" y="3101418"/>
            <a:ext cx="8719794" cy="120032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 It helps to know the performance of different player in order to select some particular player for providing some award.</a:t>
            </a:r>
          </a:p>
        </p:txBody>
      </p:sp>
    </p:spTree>
    <p:extLst>
      <p:ext uri="{BB962C8B-B14F-4D97-AF65-F5344CB8AC3E}">
        <p14:creationId xmlns:p14="http://schemas.microsoft.com/office/powerpoint/2010/main" val="2743587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232</TotalTime>
  <Words>363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Bookman Old Style</vt:lpstr>
      <vt:lpstr>DejaVu Sans Mono</vt:lpstr>
      <vt:lpstr>Lucida Sans</vt:lpstr>
      <vt:lpstr>Noto Sans Symbols</vt:lpstr>
      <vt:lpstr>Rockwell</vt:lpstr>
      <vt:lpstr>Rockwell </vt:lpstr>
      <vt:lpstr>system-ui</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TIWARI</dc:creator>
  <cp:lastModifiedBy>AVINASH TIWARI</cp:lastModifiedBy>
  <cp:revision>8</cp:revision>
  <dcterms:created xsi:type="dcterms:W3CDTF">2023-01-11T14:25:24Z</dcterms:created>
  <dcterms:modified xsi:type="dcterms:W3CDTF">2023-01-11T18:52:28Z</dcterms:modified>
</cp:coreProperties>
</file>