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 Medium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Nuni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Medium-bold.fntdata"/><Relationship Id="rId41" Type="http://schemas.openxmlformats.org/officeDocument/2006/relationships/font" Target="fonts/RobotoMedium-regular.fntdata"/><Relationship Id="rId44" Type="http://schemas.openxmlformats.org/officeDocument/2006/relationships/font" Target="fonts/RobotoMedium-boldItalic.fntdata"/><Relationship Id="rId43" Type="http://schemas.openxmlformats.org/officeDocument/2006/relationships/font" Target="fonts/RobotoMedium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Nuni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Nunito-italic.fntdata"/><Relationship Id="rId50" Type="http://schemas.openxmlformats.org/officeDocument/2006/relationships/font" Target="fonts/Nunito-bold.fntdata"/><Relationship Id="rId52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nalyticsvidhya.com/blog/2019/09/demystifying-bert-groundbreaking-nlp-framework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997d3eb7_21_6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4997d3eb7_21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2efc49c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2efc49c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2efc9ad7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2efc9ad7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4997d3eb7_9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4997d3eb7_9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4997d3eb7_1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4997d3eb7_1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Started with 4 forums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Divided teams Analyzed factors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Rejection of some forums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Final selection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4997d3eb7_1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4997d3eb7_1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4997d3eb7_11_8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4997d3eb7_11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4997d3eb7_21_1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4997d3eb7_21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4997d3eb7_2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4997d3eb7_2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4997d3eb7_2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4997d3eb7_2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4997d3eb7_11_8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4997d3eb7_11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4997d3eb7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4997d3eb7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4997d3eb7_21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4997d3eb7_21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4997d3eb7_18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4997d3eb7_18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4997d3eb7_2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4997d3eb7_2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https://www.analyticsvidhya.com/blog/2019/09/demystifying-bert-groundbreaking-nlp-framework/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4997d3eb7_11_8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4997d3eb7_11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4997d3eb7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4997d3eb7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4997d3eb7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4997d3eb7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4997d3eb7_1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4997d3eb7_1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4997d3eb7_1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4997d3eb7_1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4997d3eb7_2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4997d3eb7_2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Talk quantitatively about the size, speed and performance 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4997d3eb7_2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4997d3eb7_2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working of the class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4997d3eb7_18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4997d3eb7_18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4997d3eb7_2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4997d3eb7_2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Train, validate, test division + scope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4e4b373d4_0_28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4e4b373d4_0_2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4e4b373d4_0_4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4e4b373d4_0_4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4 sites: StackExchange/StackOverflow, Codecademy, CodeChef, MetaDiscourse (ended with StackOverflow)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Preprocessing: removed 100k rows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DistilBERT: 93% accuracy, BERT: 65% accuracy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305ba07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305ba07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Infinite scrolling: solved w/ Selenium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Time-consuming: ended up pushing through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Dataset Training time: using DistilBERT helped as well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305ba075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305ba075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Output layers: only using 1 at the moment, just softmax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Skewed categories: Python and HTML categories had the majority of posts, meant that some of the smaller categories didn’t have enough quality posts to become as accurate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Deployment: can work on AWS deployment next, needs to be slightly adapted for a full production environment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4997d3eb7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4997d3eb7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4997d3eb7_1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4997d3eb7_1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4997d3eb7_1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4997d3eb7_1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4997d3eb7_1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4997d3eb7_1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6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4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60" name="Google Shape;60;p14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9">
    <p:bg>
      <p:bgPr>
        <a:solidFill>
          <a:srgbClr val="37474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5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28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28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28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8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9"/>
          <p:cNvSpPr/>
          <p:nvPr/>
        </p:nvSpPr>
        <p:spPr>
          <a:xfrm>
            <a:off x="2316574" y="3364649"/>
            <a:ext cx="1632000" cy="16320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9"/>
          <p:cNvSpPr/>
          <p:nvPr/>
        </p:nvSpPr>
        <p:spPr>
          <a:xfrm>
            <a:off x="6118424" y="1414824"/>
            <a:ext cx="1632000" cy="16320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9"/>
          <p:cNvSpPr/>
          <p:nvPr/>
        </p:nvSpPr>
        <p:spPr>
          <a:xfrm>
            <a:off x="7500225" y="4086700"/>
            <a:ext cx="831300" cy="8313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9"/>
          <p:cNvSpPr/>
          <p:nvPr/>
        </p:nvSpPr>
        <p:spPr>
          <a:xfrm>
            <a:off x="794188" y="1494263"/>
            <a:ext cx="831300" cy="8313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/>
          <p:nvPr/>
        </p:nvSpPr>
        <p:spPr>
          <a:xfrm>
            <a:off x="1080300" y="1677388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9"/>
          <p:cNvSpPr/>
          <p:nvPr/>
        </p:nvSpPr>
        <p:spPr>
          <a:xfrm>
            <a:off x="4611275" y="1677388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9"/>
          <p:cNvSpPr/>
          <p:nvPr/>
        </p:nvSpPr>
        <p:spPr>
          <a:xfrm>
            <a:off x="4611300" y="3204100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9"/>
          <p:cNvSpPr/>
          <p:nvPr/>
        </p:nvSpPr>
        <p:spPr>
          <a:xfrm>
            <a:off x="1080325" y="3204100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9"/>
          <p:cNvSpPr txBox="1"/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1347925" y="177290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9" name="Google Shape;139;p29"/>
          <p:cNvSpPr txBox="1"/>
          <p:nvPr>
            <p:ph idx="2" type="body"/>
          </p:nvPr>
        </p:nvSpPr>
        <p:spPr>
          <a:xfrm>
            <a:off x="4878875" y="177290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29"/>
          <p:cNvSpPr txBox="1"/>
          <p:nvPr>
            <p:ph idx="3" type="body"/>
          </p:nvPr>
        </p:nvSpPr>
        <p:spPr>
          <a:xfrm>
            <a:off x="1347900" y="329965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29"/>
          <p:cNvSpPr txBox="1"/>
          <p:nvPr>
            <p:ph idx="4" type="body"/>
          </p:nvPr>
        </p:nvSpPr>
        <p:spPr>
          <a:xfrm>
            <a:off x="4878875" y="329965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0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jpg"/><Relationship Id="rId5" Type="http://schemas.openxmlformats.org/officeDocument/2006/relationships/image" Target="../media/image17.png"/><Relationship Id="rId6" Type="http://schemas.openxmlformats.org/officeDocument/2006/relationships/image" Target="../media/image29.jpg"/><Relationship Id="rId7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15.png"/><Relationship Id="rId5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Topic </a:t>
            </a:r>
            <a:r>
              <a:rPr lang="en">
                <a:solidFill>
                  <a:schemeClr val="lt2"/>
                </a:solidFill>
              </a:rPr>
              <a:t>Recommender</a:t>
            </a:r>
            <a:r>
              <a:rPr lang="en">
                <a:solidFill>
                  <a:schemeClr val="lt2"/>
                </a:solidFill>
              </a:rPr>
              <a:t> System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8" name="Google Shape;148;p30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2020 ML-Team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41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- Libraries</a:t>
            </a:r>
            <a:endParaRPr/>
          </a:p>
        </p:txBody>
      </p:sp>
      <p:sp>
        <p:nvSpPr>
          <p:cNvPr id="236" name="Google Shape;236;p39"/>
          <p:cNvSpPr txBox="1"/>
          <p:nvPr/>
        </p:nvSpPr>
        <p:spPr>
          <a:xfrm>
            <a:off x="682025" y="1040525"/>
            <a:ext cx="7611600" cy="235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00FF"/>
                </a:solidFill>
                <a:highlight>
                  <a:srgbClr val="000000"/>
                </a:highlight>
              </a:rPr>
              <a:t>B</a:t>
            </a:r>
            <a:r>
              <a:rPr lang="en" sz="1800">
                <a:solidFill>
                  <a:srgbClr val="FF00FF"/>
                </a:solidFill>
                <a:highlight>
                  <a:srgbClr val="000000"/>
                </a:highlight>
              </a:rPr>
              <a:t>eautifulSoup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</a:rPr>
              <a:t> - 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</a:rPr>
              <a:t>BeautifulSoup is a Python package for parsing HTML and XML documents and used to extract the data from HTML.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00FF00"/>
                </a:solidFill>
              </a:rPr>
              <a:t>Selenium</a:t>
            </a:r>
            <a:r>
              <a:rPr lang="en" sz="1800">
                <a:solidFill>
                  <a:srgbClr val="FFFFFF"/>
                </a:solidFill>
              </a:rPr>
              <a:t> - A driver that is used to control google chrome so as to perform tasks.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926" y="3509551"/>
            <a:ext cx="2802575" cy="120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niumHQ Browser Automation" id="238" name="Google Shape;23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3547" y="3538175"/>
            <a:ext cx="1095125" cy="11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17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Scraping</a:t>
            </a:r>
            <a:r>
              <a:rPr b="1" lang="en"/>
              <a:t> Demo</a:t>
            </a:r>
            <a:endParaRPr b="1"/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825" y="804750"/>
            <a:ext cx="6860950" cy="41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167375" y="671950"/>
            <a:ext cx="260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Scraping from Different Forums</a:t>
            </a:r>
            <a:endParaRPr b="1"/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313" y="995875"/>
            <a:ext cx="5628625" cy="379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ademy Review | PCMag" id="251" name="Google Shape;25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9738" y="358875"/>
            <a:ext cx="1164526" cy="40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tting started on CodeChef using JavaScript. | by Shobhit Singh ..." id="252" name="Google Shape;25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925" y="251200"/>
            <a:ext cx="581400" cy="618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urse (@discourse) | Twitter" id="253" name="Google Shape;25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7225" y="251201"/>
            <a:ext cx="618048" cy="618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 - Stack Overflow" id="254" name="Google Shape;254;p41"/>
          <p:cNvPicPr preferRelativeResize="0"/>
          <p:nvPr/>
        </p:nvPicPr>
        <p:blipFill rotWithShape="1">
          <a:blip r:embed="rId7">
            <a:alphaModFix/>
          </a:blip>
          <a:srcRect b="0" l="2959" r="3678" t="0"/>
          <a:stretch/>
        </p:blipFill>
        <p:spPr>
          <a:xfrm>
            <a:off x="7310050" y="371075"/>
            <a:ext cx="1233875" cy="3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52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Rejection of Forums</a:t>
            </a:r>
            <a:endParaRPr b="1"/>
          </a:p>
        </p:txBody>
      </p:sp>
      <p:sp>
        <p:nvSpPr>
          <p:cNvPr id="260" name="Google Shape;260;p42"/>
          <p:cNvSpPr txBox="1"/>
          <p:nvPr/>
        </p:nvSpPr>
        <p:spPr>
          <a:xfrm>
            <a:off x="696200" y="1239400"/>
            <a:ext cx="7852500" cy="2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 started with 4 forums in all namely Stackoverflow, Codechef, Codecademy and Meta Discourse.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Analyzed each forum on many parameters like number of posts, tags, quality of posts and many other parameters.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Some forums got rejected due to the quality of posts like Discourse, some due to the number of posts.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At last we shortlisted Stack Overflow as it satisfied all of the crucial criterias.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descr="Green check mark icon checkmark in circle for Vector Image" id="261" name="Google Shape;261;p42"/>
          <p:cNvPicPr preferRelativeResize="0"/>
          <p:nvPr/>
        </p:nvPicPr>
        <p:blipFill rotWithShape="1">
          <a:blip r:embed="rId3">
            <a:alphaModFix/>
          </a:blip>
          <a:srcRect b="22349" l="13058" r="0" t="12166"/>
          <a:stretch/>
        </p:blipFill>
        <p:spPr>
          <a:xfrm>
            <a:off x="4314225" y="4115375"/>
            <a:ext cx="909775" cy="74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 - Stack Overflow" id="262" name="Google Shape;26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200" y="4115375"/>
            <a:ext cx="3075299" cy="74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ademy Review | PCMag" id="263" name="Google Shape;26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3850" y="4115375"/>
            <a:ext cx="2572550" cy="7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17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Actual Data Scraped</a:t>
            </a:r>
            <a:endParaRPr b="1"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199" cy="369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3"/>
          <p:cNvSpPr txBox="1"/>
          <p:nvPr/>
        </p:nvSpPr>
        <p:spPr>
          <a:xfrm>
            <a:off x="383950" y="781450"/>
            <a:ext cx="6960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actual data which was scraped had 708,000 rows or topics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Data Cleaning</a:t>
            </a:r>
            <a:endParaRPr b="1" sz="3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Cleaning Steps</a:t>
            </a:r>
            <a:endParaRPr b="1"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Removal of unnecessary columns like Number_of_Answers and Date_posted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Removing all Punctuations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Converting to Lowercase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Removal of Stopwords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Tokenization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Lemmatization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Stemming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5"/>
          <p:cNvPicPr preferRelativeResize="0"/>
          <p:nvPr/>
        </p:nvPicPr>
        <p:blipFill rotWithShape="1">
          <a:blip r:embed="rId3">
            <a:alphaModFix/>
          </a:blip>
          <a:srcRect b="36402" l="0" r="0" t="0"/>
          <a:stretch/>
        </p:blipFill>
        <p:spPr>
          <a:xfrm>
            <a:off x="5077572" y="2041925"/>
            <a:ext cx="2278029" cy="16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5"/>
          <p:cNvSpPr/>
          <p:nvPr/>
        </p:nvSpPr>
        <p:spPr>
          <a:xfrm>
            <a:off x="5022850" y="2079644"/>
            <a:ext cx="1884900" cy="64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</p:txBody>
      </p:sp>
      <p:sp>
        <p:nvSpPr>
          <p:cNvPr id="289" name="Google Shape;289;p46"/>
          <p:cNvSpPr txBox="1"/>
          <p:nvPr>
            <p:ph idx="1" type="body"/>
          </p:nvPr>
        </p:nvSpPr>
        <p:spPr>
          <a:xfrm>
            <a:off x="311700" y="4328350"/>
            <a:ext cx="2053500" cy="2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25" y="841675"/>
            <a:ext cx="7838126" cy="14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775" y="3094675"/>
            <a:ext cx="7838124" cy="13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6"/>
          <p:cNvSpPr txBox="1"/>
          <p:nvPr/>
        </p:nvSpPr>
        <p:spPr>
          <a:xfrm>
            <a:off x="3432825" y="419625"/>
            <a:ext cx="19173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Original dataset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2789875" y="2756400"/>
            <a:ext cx="33066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Cleaned Dataset (with stemming)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94" name="Google Shape;294;p46"/>
          <p:cNvSpPr/>
          <p:nvPr/>
        </p:nvSpPr>
        <p:spPr>
          <a:xfrm>
            <a:off x="6912200" y="3334425"/>
            <a:ext cx="1779900" cy="1423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75" y="2120925"/>
            <a:ext cx="7993049" cy="12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7"/>
          <p:cNvSpPr txBox="1"/>
          <p:nvPr/>
        </p:nvSpPr>
        <p:spPr>
          <a:xfrm>
            <a:off x="2769450" y="1707600"/>
            <a:ext cx="3605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Cleaned Dataset (without stemming)</a:t>
            </a:r>
            <a:endParaRPr b="1"/>
          </a:p>
        </p:txBody>
      </p:sp>
      <p:sp>
        <p:nvSpPr>
          <p:cNvPr id="301" name="Google Shape;301;p47"/>
          <p:cNvSpPr/>
          <p:nvPr/>
        </p:nvSpPr>
        <p:spPr>
          <a:xfrm>
            <a:off x="6969875" y="2263550"/>
            <a:ext cx="1779900" cy="1423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Methods of Data Modeling</a:t>
            </a:r>
            <a:endParaRPr b="1"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ML July Team-6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Project Lead: </a:t>
            </a:r>
            <a:r>
              <a:rPr lang="en">
                <a:solidFill>
                  <a:schemeClr val="dk1"/>
                </a:solidFill>
              </a:rPr>
              <a:t>Anshu Singh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PM Lead:</a:t>
            </a:r>
            <a:r>
              <a:rPr lang="en">
                <a:solidFill>
                  <a:schemeClr val="dk1"/>
                </a:solidFill>
              </a:rPr>
              <a:t> Zoey Vu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Mentor:</a:t>
            </a:r>
            <a:r>
              <a:rPr lang="en">
                <a:solidFill>
                  <a:schemeClr val="dk1"/>
                </a:solidFill>
              </a:rPr>
              <a:t> Sai Likhith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PM Task Lead:</a:t>
            </a:r>
            <a:r>
              <a:rPr lang="en">
                <a:solidFill>
                  <a:schemeClr val="dk1"/>
                </a:solidFill>
              </a:rPr>
              <a:t> Aseem Sangalay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Participants:</a:t>
            </a:r>
            <a:r>
              <a:rPr lang="en">
                <a:solidFill>
                  <a:schemeClr val="dk1"/>
                </a:solidFill>
              </a:rPr>
              <a:t> McCarthy Nolan, Samarth Shah, Justin Ngo, Mandar Mhaske, Priyanka Shah, Nikhil Bhutani, Urvi Chaudhary, Ananya V Kumar, Sanik Malepati, Ethan Lee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Observers:</a:t>
            </a:r>
            <a:r>
              <a:rPr lang="en">
                <a:solidFill>
                  <a:schemeClr val="dk1"/>
                </a:solidFill>
              </a:rPr>
              <a:t> Emma Mantel, Kaylyn Phan, Rohit Roy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STEM-Away® - The level Playing Field in STEM"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33" y="2406817"/>
            <a:ext cx="2376749" cy="8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Observations</a:t>
            </a:r>
            <a:endParaRPr b="1"/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Our input training data set contained a large amount of words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Our labels were the “topics” column of the data set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While executing the model, we needed to write an input as a sentence where we would then tokenize and extract keywords out of 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Then, we pass those keywords as inputs and predict the output </a:t>
            </a:r>
            <a:r>
              <a:rPr b="1" lang="en"/>
              <a:t>Topic Name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Modeling Methods</a:t>
            </a:r>
            <a:endParaRPr b="1"/>
          </a:p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>
            <a:off x="311700" y="1344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BERT</a:t>
            </a:r>
            <a:r>
              <a:rPr lang="en">
                <a:solidFill>
                  <a:srgbClr val="FFFFFF"/>
                </a:solidFill>
              </a:rPr>
              <a:t> - Cutting edge language model for NLP, </a:t>
            </a:r>
            <a:r>
              <a:rPr lang="en">
                <a:solidFill>
                  <a:srgbClr val="FFFFFF"/>
                </a:solidFill>
              </a:rPr>
              <a:t>recently</a:t>
            </a:r>
            <a:r>
              <a:rPr lang="en">
                <a:solidFill>
                  <a:srgbClr val="FFFFFF"/>
                </a:solidFill>
              </a:rPr>
              <a:t> developed by Google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DistilBERT</a:t>
            </a:r>
            <a:r>
              <a:rPr lang="en">
                <a:solidFill>
                  <a:srgbClr val="FFFFFF"/>
                </a:solidFill>
              </a:rPr>
              <a:t> - Compact and faster version of BERT, but lower performance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TF-IDF - Term Frequency-Inverse Document Frequency. </a:t>
            </a:r>
            <a:r>
              <a:rPr lang="en">
                <a:solidFill>
                  <a:srgbClr val="FFFFFF"/>
                </a:solidFill>
              </a:rPr>
              <a:t>							</a:t>
            </a:r>
            <a:r>
              <a:rPr lang="en">
                <a:solidFill>
                  <a:srgbClr val="FFFFFF"/>
                </a:solidFill>
              </a:rPr>
              <a:t>“Old fashioned” bag of words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Simple Transformer - Easy to use but lower performance on a larger data sets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5 Key Takeaways About Google's BERT Update | by Amarpreet Singh ..."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175" y="3653762"/>
            <a:ext cx="2229650" cy="11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0"/>
          <p:cNvSpPr/>
          <p:nvPr/>
        </p:nvSpPr>
        <p:spPr>
          <a:xfrm>
            <a:off x="76350" y="1138625"/>
            <a:ext cx="8991300" cy="1244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BERT?</a:t>
            </a:r>
            <a:endParaRPr b="1"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1347925" y="177290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BERT is a </a:t>
            </a:r>
            <a:r>
              <a:rPr b="1" lang="en"/>
              <a:t>pre-trained</a:t>
            </a:r>
            <a:r>
              <a:rPr lang="en"/>
              <a:t>, only needs one more output layer to be able to solve a wide variety of NLP problems</a:t>
            </a:r>
            <a:endParaRPr/>
          </a:p>
        </p:txBody>
      </p:sp>
      <p:sp>
        <p:nvSpPr>
          <p:cNvPr id="327" name="Google Shape;327;p51"/>
          <p:cNvSpPr txBox="1"/>
          <p:nvPr>
            <p:ph idx="2" type="body"/>
          </p:nvPr>
        </p:nvSpPr>
        <p:spPr>
          <a:xfrm>
            <a:off x="4878875" y="177290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BERT has been trained on </a:t>
            </a:r>
            <a:r>
              <a:rPr b="1" lang="en"/>
              <a:t>large datasets</a:t>
            </a:r>
            <a:r>
              <a:rPr lang="en"/>
              <a:t> that allow it to have a deeper understanding of how a language works</a:t>
            </a:r>
            <a:endParaRPr/>
          </a:p>
        </p:txBody>
      </p:sp>
      <p:sp>
        <p:nvSpPr>
          <p:cNvPr id="328" name="Google Shape;328;p51"/>
          <p:cNvSpPr txBox="1"/>
          <p:nvPr>
            <p:ph idx="3" type="body"/>
          </p:nvPr>
        </p:nvSpPr>
        <p:spPr>
          <a:xfrm>
            <a:off x="1347900" y="329965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Older models have </a:t>
            </a:r>
            <a:r>
              <a:rPr b="1" lang="en"/>
              <a:t>limitations to the amount of data</a:t>
            </a:r>
            <a:r>
              <a:rPr lang="en"/>
              <a:t> they can take in, making many models too complex and also causing problems like </a:t>
            </a:r>
            <a:r>
              <a:rPr b="1" lang="en"/>
              <a:t>overfitting</a:t>
            </a:r>
            <a:endParaRPr b="1"/>
          </a:p>
        </p:txBody>
      </p:sp>
      <p:sp>
        <p:nvSpPr>
          <p:cNvPr id="329" name="Google Shape;329;p51"/>
          <p:cNvSpPr txBox="1"/>
          <p:nvPr>
            <p:ph idx="4" type="body"/>
          </p:nvPr>
        </p:nvSpPr>
        <p:spPr>
          <a:xfrm>
            <a:off x="4878875" y="329965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Older models </a:t>
            </a:r>
            <a:r>
              <a:rPr b="1" lang="en"/>
              <a:t>don’t take in the context</a:t>
            </a:r>
            <a:r>
              <a:rPr lang="en"/>
              <a:t>, or even if they do its one sided causing many words with different meanings in different contexts to have the same vector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Data Modeling</a:t>
            </a:r>
            <a:endParaRPr b="1" sz="3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BERT</a:t>
            </a:r>
            <a:r>
              <a:rPr b="1" lang="en"/>
              <a:t> </a:t>
            </a:r>
            <a:endParaRPr b="1"/>
          </a:p>
        </p:txBody>
      </p:sp>
      <p:sp>
        <p:nvSpPr>
          <p:cNvPr id="340" name="Google Shape;340;p53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Bidirectional Encoder Representations from Transformers (BERT)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BERT is designed to pre-train deep bidirectional representations from unlabeled text by jointly conditioning on both left and right context in all layers.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use a pre-trained BERT model checkpoint to build a general-purpose text feature extractor.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Then we use k-NN (k-nearest neighbour) search to find the topics which are most similar to the </a:t>
            </a:r>
            <a:r>
              <a:rPr lang="en">
                <a:solidFill>
                  <a:srgbClr val="FFFFFF"/>
                </a:solidFill>
              </a:rPr>
              <a:t>given</a:t>
            </a:r>
            <a:r>
              <a:rPr lang="en">
                <a:solidFill>
                  <a:srgbClr val="FFFFFF"/>
                </a:solidFill>
              </a:rPr>
              <a:t> query.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vectorize the topics and use the search engine to find nearest neighbours.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That allows us to build a simple topic recommendation system, which suggests similar topics.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BERT: how Google changed NLP - Codemotion Magazine" id="341" name="Google Shape;34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178" y="0"/>
            <a:ext cx="2048822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50" y="1110600"/>
            <a:ext cx="3485423" cy="29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4"/>
          <p:cNvPicPr preferRelativeResize="0"/>
          <p:nvPr/>
        </p:nvPicPr>
        <p:blipFill rotWithShape="1">
          <a:blip r:embed="rId4">
            <a:alphaModFix/>
          </a:blip>
          <a:srcRect b="0" l="0" r="5829" t="0"/>
          <a:stretch/>
        </p:blipFill>
        <p:spPr>
          <a:xfrm>
            <a:off x="3786700" y="1110600"/>
            <a:ext cx="5184974" cy="29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BERT Example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 txBox="1"/>
          <p:nvPr>
            <p:ph idx="4294967295" type="body"/>
          </p:nvPr>
        </p:nvSpPr>
        <p:spPr>
          <a:xfrm>
            <a:off x="311100" y="1033350"/>
            <a:ext cx="8521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Similar topics are found by calculating euclidean distance of a given query.</a:t>
            </a:r>
            <a:endParaRPr>
              <a:solidFill>
                <a:srgbClr val="FFFFFF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4" name="Google Shape;35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BERT Results </a:t>
            </a:r>
            <a:endParaRPr b="1"/>
          </a:p>
        </p:txBody>
      </p:sp>
      <p:pic>
        <p:nvPicPr>
          <p:cNvPr id="355" name="Google Shape;3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150" y="1730575"/>
            <a:ext cx="4977701" cy="14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325" y="3231275"/>
            <a:ext cx="36373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BERT Performance Metrics</a:t>
            </a:r>
            <a:r>
              <a:rPr b="1" lang="en"/>
              <a:t> </a:t>
            </a:r>
            <a:endParaRPr b="1"/>
          </a:p>
        </p:txBody>
      </p:sp>
      <p:pic>
        <p:nvPicPr>
          <p:cNvPr id="362" name="Google Shape;36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25" y="1075425"/>
            <a:ext cx="54483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6"/>
          <p:cNvSpPr txBox="1"/>
          <p:nvPr>
            <p:ph idx="4294967295" type="body"/>
          </p:nvPr>
        </p:nvSpPr>
        <p:spPr>
          <a:xfrm>
            <a:off x="411125" y="1580375"/>
            <a:ext cx="8521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Logistic Regression					Random Forest Classifier</a:t>
            </a:r>
            <a:endParaRPr>
              <a:solidFill>
                <a:srgbClr val="FFFFFF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64" name="Google Shape;36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800" y="2261975"/>
            <a:ext cx="3137573" cy="257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127" y="2261975"/>
            <a:ext cx="3128498" cy="25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>
            <p:ph type="title"/>
          </p:nvPr>
        </p:nvSpPr>
        <p:spPr>
          <a:xfrm>
            <a:off x="311700" y="428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DistilBERT</a:t>
            </a:r>
            <a:endParaRPr b="1" sz="4000"/>
          </a:p>
        </p:txBody>
      </p:sp>
      <p:sp>
        <p:nvSpPr>
          <p:cNvPr id="371" name="Google Shape;371;p57"/>
          <p:cNvSpPr txBox="1"/>
          <p:nvPr/>
        </p:nvSpPr>
        <p:spPr>
          <a:xfrm>
            <a:off x="482700" y="1595025"/>
            <a:ext cx="8349600" cy="3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Char char="●"/>
            </a:pPr>
            <a:r>
              <a:rPr lang="en" sz="2900">
                <a:solidFill>
                  <a:srgbClr val="FFFFFF"/>
                </a:solidFill>
              </a:rPr>
              <a:t>“Distilled” version of the BERT model</a:t>
            </a:r>
            <a:endParaRPr sz="2900">
              <a:solidFill>
                <a:srgbClr val="FFFFFF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Char char="●"/>
            </a:pPr>
            <a:r>
              <a:rPr lang="en" sz="2900">
                <a:solidFill>
                  <a:srgbClr val="FFFFFF"/>
                </a:solidFill>
              </a:rPr>
              <a:t>Smaller </a:t>
            </a:r>
            <a:endParaRPr sz="2900">
              <a:solidFill>
                <a:srgbClr val="FFFFFF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Char char="●"/>
            </a:pPr>
            <a:r>
              <a:rPr lang="en" sz="2900">
                <a:solidFill>
                  <a:srgbClr val="FFFFFF"/>
                </a:solidFill>
              </a:rPr>
              <a:t>Faster</a:t>
            </a:r>
            <a:endParaRPr sz="2900">
              <a:solidFill>
                <a:srgbClr val="FFFFFF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Char char="●"/>
            </a:pPr>
            <a:r>
              <a:rPr lang="en" sz="2900">
                <a:solidFill>
                  <a:srgbClr val="FFFFFF"/>
                </a:solidFill>
              </a:rPr>
              <a:t>Less number of parameters</a:t>
            </a:r>
            <a:endParaRPr sz="2900">
              <a:solidFill>
                <a:srgbClr val="FFFFFF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Char char="●"/>
            </a:pPr>
            <a:r>
              <a:rPr lang="en" sz="2900">
                <a:solidFill>
                  <a:srgbClr val="FFFFFF"/>
                </a:solidFill>
              </a:rPr>
              <a:t>Nearly same performance as BERT</a:t>
            </a:r>
            <a:endParaRPr sz="29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/>
          <p:nvPr>
            <p:ph type="title"/>
          </p:nvPr>
        </p:nvSpPr>
        <p:spPr>
          <a:xfrm>
            <a:off x="311688" y="-1081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Tokenizer class </a:t>
            </a:r>
            <a:endParaRPr b="1" sz="3000"/>
          </a:p>
        </p:txBody>
      </p:sp>
      <p:grpSp>
        <p:nvGrpSpPr>
          <p:cNvPr id="377" name="Google Shape;377;p58"/>
          <p:cNvGrpSpPr/>
          <p:nvPr/>
        </p:nvGrpSpPr>
        <p:grpSpPr>
          <a:xfrm>
            <a:off x="109020" y="588973"/>
            <a:ext cx="6690920" cy="3827249"/>
            <a:chOff x="1057000" y="1119000"/>
            <a:chExt cx="6678231" cy="3827249"/>
          </a:xfrm>
        </p:grpSpPr>
        <p:pic>
          <p:nvPicPr>
            <p:cNvPr id="378" name="Google Shape;378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7000" y="1119000"/>
              <a:ext cx="6678231" cy="3827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58"/>
            <p:cNvSpPr txBox="1"/>
            <p:nvPr/>
          </p:nvSpPr>
          <p:spPr>
            <a:xfrm>
              <a:off x="2937500" y="4378750"/>
              <a:ext cx="3782700" cy="261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“What do you mean by machine learning”</a:t>
              </a:r>
              <a:endParaRPr/>
            </a:p>
          </p:txBody>
        </p:sp>
        <p:sp>
          <p:nvSpPr>
            <p:cNvPr id="380" name="Google Shape;380;p58"/>
            <p:cNvSpPr txBox="1"/>
            <p:nvPr/>
          </p:nvSpPr>
          <p:spPr>
            <a:xfrm>
              <a:off x="2758025" y="3232050"/>
              <a:ext cx="462000" cy="2244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What</a:t>
              </a:r>
              <a:endParaRPr sz="900"/>
            </a:p>
          </p:txBody>
        </p:sp>
        <p:sp>
          <p:nvSpPr>
            <p:cNvPr id="381" name="Google Shape;381;p58"/>
            <p:cNvSpPr txBox="1"/>
            <p:nvPr/>
          </p:nvSpPr>
          <p:spPr>
            <a:xfrm>
              <a:off x="3300113" y="3232050"/>
              <a:ext cx="462000" cy="2244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do</a:t>
              </a:r>
              <a:endParaRPr sz="900"/>
            </a:p>
          </p:txBody>
        </p:sp>
        <p:sp>
          <p:nvSpPr>
            <p:cNvPr id="382" name="Google Shape;382;p58"/>
            <p:cNvSpPr txBox="1"/>
            <p:nvPr/>
          </p:nvSpPr>
          <p:spPr>
            <a:xfrm>
              <a:off x="3842200" y="3232050"/>
              <a:ext cx="462000" cy="2244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you</a:t>
              </a:r>
              <a:endParaRPr sz="900"/>
            </a:p>
          </p:txBody>
        </p:sp>
        <p:sp>
          <p:nvSpPr>
            <p:cNvPr id="383" name="Google Shape;383;p58"/>
            <p:cNvSpPr txBox="1"/>
            <p:nvPr/>
          </p:nvSpPr>
          <p:spPr>
            <a:xfrm>
              <a:off x="4385225" y="3232050"/>
              <a:ext cx="496800" cy="2244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mean</a:t>
              </a:r>
              <a:endParaRPr sz="900"/>
            </a:p>
          </p:txBody>
        </p:sp>
        <p:sp>
          <p:nvSpPr>
            <p:cNvPr id="384" name="Google Shape;384;p58"/>
            <p:cNvSpPr txBox="1"/>
            <p:nvPr/>
          </p:nvSpPr>
          <p:spPr>
            <a:xfrm>
              <a:off x="4928250" y="3232050"/>
              <a:ext cx="496800" cy="2244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by</a:t>
              </a:r>
              <a:endParaRPr sz="900"/>
            </a:p>
          </p:txBody>
        </p:sp>
        <p:sp>
          <p:nvSpPr>
            <p:cNvPr id="385" name="Google Shape;385;p58"/>
            <p:cNvSpPr txBox="1"/>
            <p:nvPr/>
          </p:nvSpPr>
          <p:spPr>
            <a:xfrm>
              <a:off x="5411475" y="3232050"/>
              <a:ext cx="615900" cy="2244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machine</a:t>
              </a:r>
              <a:endParaRPr sz="900"/>
            </a:p>
          </p:txBody>
        </p:sp>
        <p:sp>
          <p:nvSpPr>
            <p:cNvPr id="386" name="Google Shape;386;p58"/>
            <p:cNvSpPr txBox="1"/>
            <p:nvPr/>
          </p:nvSpPr>
          <p:spPr>
            <a:xfrm>
              <a:off x="5942800" y="3232050"/>
              <a:ext cx="657900" cy="2244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learning</a:t>
              </a:r>
              <a:endParaRPr sz="900"/>
            </a:p>
          </p:txBody>
        </p:sp>
        <p:cxnSp>
          <p:nvCxnSpPr>
            <p:cNvPr id="387" name="Google Shape;387;p58"/>
            <p:cNvCxnSpPr/>
            <p:nvPr/>
          </p:nvCxnSpPr>
          <p:spPr>
            <a:xfrm>
              <a:off x="5428263" y="3176525"/>
              <a:ext cx="7500" cy="343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58"/>
            <p:cNvCxnSpPr/>
            <p:nvPr/>
          </p:nvCxnSpPr>
          <p:spPr>
            <a:xfrm>
              <a:off x="5981988" y="3176525"/>
              <a:ext cx="7500" cy="343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58"/>
            <p:cNvCxnSpPr/>
            <p:nvPr/>
          </p:nvCxnSpPr>
          <p:spPr>
            <a:xfrm>
              <a:off x="6522575" y="3176525"/>
              <a:ext cx="7500" cy="343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90" name="Google Shape;390;p58"/>
          <p:cNvPicPr preferRelativeResize="0"/>
          <p:nvPr/>
        </p:nvPicPr>
        <p:blipFill rotWithShape="1">
          <a:blip r:embed="rId4">
            <a:alphaModFix/>
          </a:blip>
          <a:srcRect b="0" l="10257" r="0" t="7321"/>
          <a:stretch/>
        </p:blipFill>
        <p:spPr>
          <a:xfrm>
            <a:off x="6506225" y="2296475"/>
            <a:ext cx="2548325" cy="27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838225" y="11129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609625" y="23292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/>
              <a:t>Team Setup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/>
              <a:t>Data Collection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/>
              <a:t>Data Cleaning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/>
              <a:t>Methods of Data Modeling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/>
              <a:t>Data Modeling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/>
              <a:t>Conclusion</a:t>
            </a:r>
            <a:endParaRPr b="1"/>
          </a:p>
        </p:txBody>
      </p:sp>
      <p:pic>
        <p:nvPicPr>
          <p:cNvPr id="162" name="Google Shape;162;p32"/>
          <p:cNvPicPr preferRelativeResize="0"/>
          <p:nvPr/>
        </p:nvPicPr>
        <p:blipFill rotWithShape="1">
          <a:blip r:embed="rId3">
            <a:alphaModFix/>
          </a:blip>
          <a:srcRect b="53733" l="0" r="0" t="0"/>
          <a:stretch/>
        </p:blipFill>
        <p:spPr>
          <a:xfrm>
            <a:off x="3461452" y="1409425"/>
            <a:ext cx="5682551" cy="193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9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Model Evaluation</a:t>
            </a:r>
            <a:endParaRPr b="1" sz="3200"/>
          </a:p>
        </p:txBody>
      </p:sp>
      <p:sp>
        <p:nvSpPr>
          <p:cNvPr id="396" name="Google Shape;396;p59"/>
          <p:cNvSpPr txBox="1"/>
          <p:nvPr>
            <p:ph idx="1" type="body"/>
          </p:nvPr>
        </p:nvSpPr>
        <p:spPr>
          <a:xfrm>
            <a:off x="4891175" y="1069200"/>
            <a:ext cx="39426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The model was trained on 150k rows of the dataset for which it returned an overall accuracy of 93%.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The second row depicts the metrics for the Data Science category. The values are low because it had less content.</a:t>
            </a:r>
            <a:endParaRPr sz="1300"/>
          </a:p>
        </p:txBody>
      </p:sp>
      <p:pic>
        <p:nvPicPr>
          <p:cNvPr id="397" name="Google Shape;397;p59"/>
          <p:cNvPicPr preferRelativeResize="0"/>
          <p:nvPr/>
        </p:nvPicPr>
        <p:blipFill rotWithShape="1">
          <a:blip r:embed="rId3">
            <a:alphaModFix/>
          </a:blip>
          <a:srcRect b="0" l="7295" r="0" t="0"/>
          <a:stretch/>
        </p:blipFill>
        <p:spPr>
          <a:xfrm>
            <a:off x="4791425" y="2099950"/>
            <a:ext cx="4142100" cy="29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Conclusion</a:t>
            </a:r>
            <a:endParaRPr b="1" sz="3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 txBox="1"/>
          <p:nvPr>
            <p:ph type="title"/>
          </p:nvPr>
        </p:nvSpPr>
        <p:spPr>
          <a:xfrm>
            <a:off x="311700" y="428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Takeaways</a:t>
            </a:r>
            <a:endParaRPr b="1"/>
          </a:p>
        </p:txBody>
      </p:sp>
      <p:sp>
        <p:nvSpPr>
          <p:cNvPr id="408" name="Google Shape;408;p61"/>
          <p:cNvSpPr txBox="1"/>
          <p:nvPr/>
        </p:nvSpPr>
        <p:spPr>
          <a:xfrm>
            <a:off x="532550" y="1270450"/>
            <a:ext cx="8349600" cy="3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Successes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800">
                <a:solidFill>
                  <a:srgbClr val="FFFFFF"/>
                </a:solidFill>
              </a:rPr>
              <a:t>We were able to scrap relevant data from four forum sites having 800k+ rows in total.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800">
                <a:solidFill>
                  <a:srgbClr val="FFFFFF"/>
                </a:solidFill>
              </a:rPr>
              <a:t>We performed data cleaning and preprocessing on the dataset as well as removed all the irrelevant columns.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800">
                <a:solidFill>
                  <a:srgbClr val="FFFFFF"/>
                </a:solidFill>
              </a:rPr>
              <a:t>We were able to implement the model using two methods BERT and DistilBERT.</a:t>
            </a:r>
            <a:endParaRPr b="1"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2"/>
          <p:cNvSpPr txBox="1"/>
          <p:nvPr>
            <p:ph type="title"/>
          </p:nvPr>
        </p:nvSpPr>
        <p:spPr>
          <a:xfrm>
            <a:off x="311700" y="428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Takeaways</a:t>
            </a:r>
            <a:endParaRPr b="1"/>
          </a:p>
        </p:txBody>
      </p:sp>
      <p:sp>
        <p:nvSpPr>
          <p:cNvPr id="414" name="Google Shape;414;p62"/>
          <p:cNvSpPr txBox="1"/>
          <p:nvPr/>
        </p:nvSpPr>
        <p:spPr>
          <a:xfrm>
            <a:off x="532550" y="1270450"/>
            <a:ext cx="8349600" cy="3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Challenges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800">
                <a:solidFill>
                  <a:srgbClr val="FFFFFF"/>
                </a:solidFill>
              </a:rPr>
              <a:t>Scraping data from sites with pagination was easy, however for websites with </a:t>
            </a:r>
            <a:r>
              <a:rPr b="1" lang="en" sz="1800">
                <a:solidFill>
                  <a:srgbClr val="FFFFFF"/>
                </a:solidFill>
              </a:rPr>
              <a:t>infinite</a:t>
            </a:r>
            <a:r>
              <a:rPr b="1" lang="en" sz="1800">
                <a:solidFill>
                  <a:srgbClr val="FFFFFF"/>
                </a:solidFill>
              </a:rPr>
              <a:t> scrolling (eg. Codecademy) it was difficult.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800">
                <a:solidFill>
                  <a:srgbClr val="FFFFFF"/>
                </a:solidFill>
              </a:rPr>
              <a:t>Performing data cleaning on such a large dataset was time consuming (~5hr), especially for lemmatization and stemming.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800">
                <a:solidFill>
                  <a:srgbClr val="FFFFFF"/>
                </a:solidFill>
              </a:rPr>
              <a:t>We had to perform data cleaning again as we found out that stemming was giving inaccurate results for our model.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800">
                <a:solidFill>
                  <a:srgbClr val="FFFFFF"/>
                </a:solidFill>
              </a:rPr>
              <a:t>Training such a large dataset was also not feasible (12+ hours) so we had to train the model in batches, the same problem </a:t>
            </a:r>
            <a:r>
              <a:rPr b="1" lang="en" sz="1800">
                <a:solidFill>
                  <a:srgbClr val="FFFFFF"/>
                </a:solidFill>
              </a:rPr>
              <a:t>occurred while applying classification models on it. 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endParaRPr b="1"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3"/>
          <p:cNvSpPr txBox="1"/>
          <p:nvPr>
            <p:ph type="title"/>
          </p:nvPr>
        </p:nvSpPr>
        <p:spPr>
          <a:xfrm>
            <a:off x="311700" y="428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Takeaways</a:t>
            </a:r>
            <a:endParaRPr b="1"/>
          </a:p>
        </p:txBody>
      </p:sp>
      <p:sp>
        <p:nvSpPr>
          <p:cNvPr id="420" name="Google Shape;420;p63"/>
          <p:cNvSpPr txBox="1"/>
          <p:nvPr/>
        </p:nvSpPr>
        <p:spPr>
          <a:xfrm>
            <a:off x="532550" y="1270450"/>
            <a:ext cx="8349600" cy="3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Future Improvements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○"/>
            </a:pPr>
            <a:r>
              <a:rPr b="1" lang="en" sz="1800">
                <a:solidFill>
                  <a:schemeClr val="dk1"/>
                </a:solidFill>
              </a:rPr>
              <a:t>Fine tuning BERT by using additional output layers and using Neural Networks to improve the model.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Figuring out methods to handle skewed categories to improve the performance metrics of the model.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Deploying the final version of the model using AWS.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Team Setup</a:t>
            </a:r>
            <a:endParaRPr b="1" sz="3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Setup </a:t>
            </a:r>
            <a:r>
              <a:rPr b="1" lang="en"/>
              <a:t>– Communication</a:t>
            </a:r>
            <a:endParaRPr b="1"/>
          </a:p>
        </p:txBody>
      </p:sp>
      <p:sp>
        <p:nvSpPr>
          <p:cNvPr id="173" name="Google Shape;173;p34"/>
          <p:cNvSpPr txBox="1"/>
          <p:nvPr/>
        </p:nvSpPr>
        <p:spPr>
          <a:xfrm>
            <a:off x="4595175" y="1248100"/>
            <a:ext cx="34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Action</a:t>
            </a:r>
            <a:endParaRPr b="1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34"/>
          <p:cNvSpPr txBox="1"/>
          <p:nvPr/>
        </p:nvSpPr>
        <p:spPr>
          <a:xfrm>
            <a:off x="1007975" y="1248100"/>
            <a:ext cx="34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Goal</a:t>
            </a:r>
            <a:endParaRPr b="1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5" name="Google Shape;175;p34"/>
          <p:cNvPicPr preferRelativeResize="0"/>
          <p:nvPr/>
        </p:nvPicPr>
        <p:blipFill rotWithShape="1">
          <a:blip r:embed="rId3">
            <a:alphaModFix/>
          </a:blip>
          <a:srcRect b="0" l="0" r="50953" t="0"/>
          <a:stretch/>
        </p:blipFill>
        <p:spPr>
          <a:xfrm>
            <a:off x="6014625" y="2900653"/>
            <a:ext cx="2551999" cy="1447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ana logo and design styles · Asana" id="176" name="Google Shape;1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800" y="2827182"/>
            <a:ext cx="2400300" cy="1716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ck — Librato Knowledge Base" id="177" name="Google Shape;17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375" y="3264125"/>
            <a:ext cx="2400300" cy="7200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34"/>
          <p:cNvGrpSpPr/>
          <p:nvPr/>
        </p:nvGrpSpPr>
        <p:grpSpPr>
          <a:xfrm>
            <a:off x="744008" y="1661172"/>
            <a:ext cx="7655998" cy="826897"/>
            <a:chOff x="1593000" y="2322568"/>
            <a:chExt cx="5957975" cy="643500"/>
          </a:xfrm>
        </p:grpSpPr>
        <p:sp>
          <p:nvSpPr>
            <p:cNvPr id="179" name="Google Shape;179;p3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Establish Team Communications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3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34"/>
            <p:cNvSpPr/>
            <p:nvPr/>
          </p:nvSpPr>
          <p:spPr>
            <a:xfrm>
              <a:off x="44471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Set up Slack workspace and invite members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Set up team on Asana and invite members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Create Slack channels for various topics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Setup </a:t>
            </a:r>
            <a:r>
              <a:rPr b="1" lang="en"/>
              <a:t>– Project Introduction</a:t>
            </a:r>
            <a:endParaRPr b="1"/>
          </a:p>
        </p:txBody>
      </p:sp>
      <p:grpSp>
        <p:nvGrpSpPr>
          <p:cNvPr id="191" name="Google Shape;191;p35"/>
          <p:cNvGrpSpPr/>
          <p:nvPr/>
        </p:nvGrpSpPr>
        <p:grpSpPr>
          <a:xfrm>
            <a:off x="744008" y="1655561"/>
            <a:ext cx="7655998" cy="826897"/>
            <a:chOff x="1593000" y="2322568"/>
            <a:chExt cx="5957975" cy="643500"/>
          </a:xfrm>
        </p:grpSpPr>
        <p:sp>
          <p:nvSpPr>
            <p:cNvPr id="192" name="Google Shape;192;p3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Get Members Introduced to Project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44471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Send out resources for members to learn about topics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Online articles from towardsdatascience.com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Video Webinars from STEM-Away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99" name="Google Shape;199;p35"/>
          <p:cNvPicPr preferRelativeResize="0"/>
          <p:nvPr/>
        </p:nvPicPr>
        <p:blipFill rotWithShape="1">
          <a:blip r:embed="rId3">
            <a:alphaModFix/>
          </a:blip>
          <a:srcRect b="56299" l="0" r="31506" t="0"/>
          <a:stretch/>
        </p:blipFill>
        <p:spPr>
          <a:xfrm>
            <a:off x="488375" y="3120263"/>
            <a:ext cx="3430501" cy="1203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Meet - Wikipedia" id="200" name="Google Shape;2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925" y="3222200"/>
            <a:ext cx="2682701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wards Data Science" id="201" name="Google Shape;20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2063" y="3120263"/>
            <a:ext cx="1147650" cy="11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5"/>
          <p:cNvSpPr txBox="1"/>
          <p:nvPr/>
        </p:nvSpPr>
        <p:spPr>
          <a:xfrm>
            <a:off x="4595175" y="1248100"/>
            <a:ext cx="34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Action</a:t>
            </a:r>
            <a:endParaRPr b="1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1007975" y="1248100"/>
            <a:ext cx="34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Goal</a:t>
            </a:r>
            <a:endParaRPr b="1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Setup </a:t>
            </a:r>
            <a:r>
              <a:rPr b="1" lang="en"/>
              <a:t>– Team Building</a:t>
            </a:r>
            <a:endParaRPr b="1"/>
          </a:p>
        </p:txBody>
      </p:sp>
      <p:grpSp>
        <p:nvGrpSpPr>
          <p:cNvPr id="209" name="Google Shape;209;p36"/>
          <p:cNvGrpSpPr/>
          <p:nvPr/>
        </p:nvGrpSpPr>
        <p:grpSpPr>
          <a:xfrm>
            <a:off x="744008" y="1744863"/>
            <a:ext cx="7655998" cy="826897"/>
            <a:chOff x="1593000" y="2322568"/>
            <a:chExt cx="5957975" cy="643500"/>
          </a:xfrm>
        </p:grpSpPr>
        <p:sp>
          <p:nvSpPr>
            <p:cNvPr id="210" name="Google Shape;210;p3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Begin Team Building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3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36"/>
            <p:cNvSpPr/>
            <p:nvPr/>
          </p:nvSpPr>
          <p:spPr>
            <a:xfrm>
              <a:off x="44471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Conduct first meeting with team members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Have everyone introduce themselves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Play games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descr="The Difference Between Teamwork and Team Building"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700" y="2855765"/>
            <a:ext cx="3120600" cy="1748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6"/>
          <p:cNvSpPr txBox="1"/>
          <p:nvPr/>
        </p:nvSpPr>
        <p:spPr>
          <a:xfrm>
            <a:off x="4595175" y="1248100"/>
            <a:ext cx="34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Action</a:t>
            </a:r>
            <a:endParaRPr b="1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1007975" y="1248100"/>
            <a:ext cx="34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Goal</a:t>
            </a:r>
            <a:endParaRPr b="1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Data Collection</a:t>
            </a:r>
            <a:endParaRPr b="1" sz="3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 scraping?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325" y="1341201"/>
            <a:ext cx="6033349" cy="31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