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60"/>
  </p:normalViewPr>
  <p:slideViewPr>
    <p:cSldViewPr>
      <p:cViewPr varScale="1">
        <p:scale>
          <a:sx n="119" d="100"/>
          <a:sy n="119" d="100"/>
        </p:scale>
        <p:origin x="224" y="2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3/31/21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3/31/21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lgn="ctr">
              <a:defRPr sz="3799">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4492" y="4352544"/>
            <a:ext cx="6799841" cy="1239894"/>
          </a:xfrm>
          <a:noFill/>
        </p:spPr>
        <p:txBody>
          <a:bodyPr>
            <a:normAutofit/>
          </a:bodyPr>
          <a:lstStyle>
            <a:lvl1pPr marL="0" indent="0" algn="ctr">
              <a:buNone/>
              <a:defRPr sz="1999">
                <a:solidFill>
                  <a:schemeClr val="tx1">
                    <a:lumMod val="75000"/>
                    <a:lumOff val="25000"/>
                  </a:schemeClr>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3/31/21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7915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3/31/21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8629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0858" y="937260"/>
            <a:ext cx="1298270"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0555" y="937260"/>
            <a:ext cx="6196875"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3/31/21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6659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3/31/21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331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defRPr sz="3799">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4492" y="4352465"/>
            <a:ext cx="6799841" cy="1265082"/>
          </a:xfrm>
        </p:spPr>
        <p:txBody>
          <a:bodyPr anchor="t" anchorCtr="1">
            <a:normAutofit/>
          </a:bodyPr>
          <a:lstStyle>
            <a:lvl1pPr marL="0" indent="0">
              <a:buNone/>
              <a:defRPr sz="1999">
                <a:solidFill>
                  <a:schemeClr val="tx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EDF33987-6305-4E2A-BF18-EF013ECE927B}" type="datetimeFigureOut">
              <a:rPr lang="en-US" smtClean="0"/>
              <a:t>3/31/21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6569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500" y="2638044"/>
            <a:ext cx="4270659"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665" y="2638044"/>
            <a:ext cx="4269135"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EDF33987-6305-4E2A-BF18-EF013ECE927B}" type="datetimeFigureOut">
              <a:rPr lang="en-US" smtClean="0"/>
              <a:t>3/31/21</a:t>
            </a:fld>
            <a:endParaRPr lang="en-US"/>
          </a:p>
        </p:txBody>
      </p:sp>
      <p:sp>
        <p:nvSpPr>
          <p:cNvPr id="9" name="Footer Placeholder 8"/>
          <p:cNvSpPr>
            <a:spLocks noGrp="1"/>
          </p:cNvSpPr>
          <p:nvPr>
            <p:ph type="ftr" sz="quarter" idx="11"/>
          </p:nvPr>
        </p:nvSpPr>
        <p:spPr/>
        <p:txBody>
          <a:bodyPr/>
          <a:lstStyle/>
          <a:p>
            <a:r>
              <a:rPr lang="en-US"/>
              <a:t>Add a footer</a:t>
            </a:r>
            <a:endParaRPr lang="en-US" dirty="0"/>
          </a:p>
        </p:txBody>
      </p:sp>
      <p:sp>
        <p:nvSpPr>
          <p:cNvPr id="10" name="Slide Number Placeholder 9"/>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155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024" y="2313434"/>
            <a:ext cx="4269136" cy="704087"/>
          </a:xfrm>
        </p:spPr>
        <p:txBody>
          <a:bodyPr anchor="b" anchorCtr="1">
            <a:normAutofit/>
          </a:bodyPr>
          <a:lstStyle>
            <a:lvl1pPr marL="0" indent="0" algn="ctr">
              <a:buNone/>
              <a:defRPr sz="1899" b="0" cap="all" spc="100" baseline="0">
                <a:solidFill>
                  <a:schemeClr val="accent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024" y="3143250"/>
            <a:ext cx="4269136"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6666" y="3143250"/>
            <a:ext cx="425237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6665" y="2313434"/>
            <a:ext cx="4269136" cy="704087"/>
          </a:xfrm>
        </p:spPr>
        <p:txBody>
          <a:bodyPr anchor="b" anchorCtr="1">
            <a:normAutofit/>
          </a:bodyPr>
          <a:lstStyle>
            <a:lvl1pPr marL="0" indent="0" algn="ctr">
              <a:buNone/>
              <a:defRPr sz="1899" b="0" cap="all" spc="100" baseline="0">
                <a:solidFill>
                  <a:schemeClr val="accent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EDF33987-6305-4E2A-BF18-EF013ECE927B}" type="datetimeFigureOut">
              <a:rPr lang="en-US" smtClean="0"/>
              <a:pPr/>
              <a:t>3/31/21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49097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3/31/21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4395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3/31/21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7397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462" y="2243829"/>
            <a:ext cx="4485488" cy="1141497"/>
          </a:xfrm>
          <a:solidFill>
            <a:srgbClr val="FFFFFF"/>
          </a:solidFill>
          <a:ln>
            <a:solidFill>
              <a:srgbClr val="404040"/>
            </a:solidFill>
          </a:ln>
        </p:spPr>
        <p:txBody>
          <a:bodyPr anchor="ctr" anchorCtr="1">
            <a:normAutofit/>
          </a:bodyPr>
          <a:lstStyle>
            <a:lvl1pPr>
              <a:defRPr sz="2199">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4326" y="804672"/>
            <a:ext cx="4814586" cy="5248656"/>
          </a:xfrm>
        </p:spPr>
        <p:txBody>
          <a:bodyPr>
            <a:normAutofit/>
          </a:bodyPr>
          <a:lstStyle>
            <a:lvl1pPr>
              <a:defRPr sz="1899">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277" y="3549918"/>
            <a:ext cx="3793772" cy="2194036"/>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EDF33987-6305-4E2A-BF18-EF013ECE927B}" type="datetimeFigureOut">
              <a:rPr lang="en-US" smtClean="0"/>
              <a:t>3/31/21</a:t>
            </a:fld>
            <a:endParaRPr lang="en-US"/>
          </a:p>
        </p:txBody>
      </p:sp>
      <p:sp>
        <p:nvSpPr>
          <p:cNvPr id="10" name="Footer Placeholder 9"/>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r>
              <a:rPr lang="en-US"/>
              <a:t>Add a footer</a:t>
            </a:r>
            <a:endParaRPr lang="en-US" dirty="0"/>
          </a:p>
        </p:txBody>
      </p:sp>
      <p:sp>
        <p:nvSpPr>
          <p:cNvPr id="11" name="Slide Number Placeholder 10"/>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89147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4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313" y="2243828"/>
            <a:ext cx="4493827" cy="1134640"/>
          </a:xfrm>
          <a:solidFill>
            <a:srgbClr val="FFFFFF"/>
          </a:solidFill>
          <a:ln>
            <a:solidFill>
              <a:srgbClr val="404040"/>
            </a:solidFill>
          </a:ln>
        </p:spPr>
        <p:txBody>
          <a:bodyPr anchor="ctr" anchorCtr="1">
            <a:noAutofit/>
          </a:bodyPr>
          <a:lstStyle>
            <a:lvl1pPr>
              <a:defRPr sz="2199">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4412" y="0"/>
            <a:ext cx="6100508" cy="6858000"/>
          </a:xfrm>
          <a:solidFill>
            <a:schemeClr val="tx1">
              <a:lumMod val="85000"/>
            </a:schemeClr>
          </a:solidFill>
        </p:spPr>
        <p:txBody>
          <a:bodyPr anchor="t"/>
          <a:lstStyle>
            <a:lvl1pPr marL="0" indent="0">
              <a:buNone/>
              <a:defRPr sz="3199">
                <a:solidFill>
                  <a:schemeClr val="bg1">
                    <a:lumMod val="85000"/>
                    <a:lumOff val="15000"/>
                  </a:schemeClr>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GB"/>
              <a:t>Click icon to add picture</a:t>
            </a:r>
            <a:endParaRPr lang="en-US" dirty="0"/>
          </a:p>
        </p:txBody>
      </p:sp>
      <p:sp>
        <p:nvSpPr>
          <p:cNvPr id="4" name="Text Placeholder 3"/>
          <p:cNvSpPr>
            <a:spLocks noGrp="1"/>
          </p:cNvSpPr>
          <p:nvPr>
            <p:ph type="body" sz="half" idx="2"/>
          </p:nvPr>
        </p:nvSpPr>
        <p:spPr>
          <a:xfrm>
            <a:off x="1115277" y="3549919"/>
            <a:ext cx="3793772" cy="2194037"/>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F33987-6305-4E2A-BF18-EF013ECE927B}" type="datetimeFigureOut">
              <a:rPr lang="en-US" smtClean="0"/>
              <a:t>3/31/21</a:t>
            </a:fld>
            <a:endParaRPr lang="en-US"/>
          </a:p>
        </p:txBody>
      </p:sp>
      <p:sp>
        <p:nvSpPr>
          <p:cNvPr id="9" name="Footer Placeholder 8"/>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r>
              <a:rPr lang="en-US"/>
              <a:t>Add a footer</a:t>
            </a:r>
            <a:endParaRPr lang="en-US" dirty="0"/>
          </a:p>
        </p:txBody>
      </p:sp>
      <p:sp>
        <p:nvSpPr>
          <p:cNvPr id="10" name="Slide Number Placeholder 9"/>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97866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0555" y="964692"/>
            <a:ext cx="7727715"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0555" y="2638045"/>
            <a:ext cx="772771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19392" y="6238816"/>
            <a:ext cx="2753029"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F33987-6305-4E2A-BF18-EF013ECE927B}" type="datetimeFigureOut">
              <a:rPr lang="en-US" smtClean="0"/>
              <a:pPr/>
              <a:t>3/31/21</a:t>
            </a:fld>
            <a:endParaRPr lang="en-US" dirty="0"/>
          </a:p>
        </p:txBody>
      </p:sp>
      <p:sp>
        <p:nvSpPr>
          <p:cNvPr id="5" name="Footer Placeholder 4"/>
          <p:cNvSpPr>
            <a:spLocks noGrp="1"/>
          </p:cNvSpPr>
          <p:nvPr>
            <p:ph type="ftr" sz="quarter" idx="3"/>
          </p:nvPr>
        </p:nvSpPr>
        <p:spPr>
          <a:xfrm>
            <a:off x="1599784" y="6236208"/>
            <a:ext cx="5899652"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56120" y="6217920"/>
            <a:ext cx="365665"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9F0D4DAC-C82A-FC4F-A25D-6D5F4BC63C00}"/>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7266515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126" rtl="0" eaLnBrk="1" latinLnBrk="0" hangingPunct="1">
        <a:lnSpc>
          <a:spcPct val="90000"/>
        </a:lnSpc>
        <a:spcBef>
          <a:spcPct val="0"/>
        </a:spcBef>
        <a:buNone/>
        <a:defRPr sz="2799" kern="1200" cap="all" spc="200" baseline="0">
          <a:solidFill>
            <a:schemeClr val="tx1">
              <a:lumMod val="85000"/>
              <a:lumOff val="15000"/>
            </a:schemeClr>
          </a:solidFill>
          <a:latin typeface="+mj-lt"/>
          <a:ea typeface="+mj-ea"/>
          <a:cs typeface="+mj-cs"/>
        </a:defRPr>
      </a:lvl1pPr>
    </p:titleStyle>
    <p:bodyStyle>
      <a:lvl1pPr marL="228531" indent="-228531" algn="l" defTabSz="914126" rtl="0" eaLnBrk="1" latinLnBrk="0" hangingPunct="1">
        <a:lnSpc>
          <a:spcPct val="100000"/>
        </a:lnSpc>
        <a:spcBef>
          <a:spcPts val="1000"/>
        </a:spcBef>
        <a:buClr>
          <a:schemeClr val="accent2"/>
        </a:buClr>
        <a:buFont typeface="Arial" panose="020B0604020202020204" pitchFamily="34" charset="0"/>
        <a:buChar char="•"/>
        <a:defRPr sz="1799" kern="1200">
          <a:solidFill>
            <a:schemeClr val="tx1">
              <a:lumMod val="85000"/>
              <a:lumOff val="15000"/>
            </a:schemeClr>
          </a:solidFill>
          <a:latin typeface="+mn-lt"/>
          <a:ea typeface="+mn-ea"/>
          <a:cs typeface="+mn-cs"/>
        </a:defRPr>
      </a:lvl1pPr>
      <a:lvl2pPr marL="45706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594"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126"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2657"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469"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3868"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685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210"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77500" lnSpcReduction="20000"/>
          </a:bodyPr>
          <a:lstStyle/>
          <a:p>
            <a:r>
              <a:rPr lang="en-US" dirty="0"/>
              <a:t>By,</a:t>
            </a:r>
          </a:p>
          <a:p>
            <a:r>
              <a:rPr lang="en-US" dirty="0"/>
              <a:t>Mohit M Tejsinghani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354" y="1248156"/>
            <a:ext cx="9690116"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951" y="1060704"/>
            <a:ext cx="10064922"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230554" y="467418"/>
            <a:ext cx="7727716" cy="1188720"/>
          </a:xfrm>
          <a:solidFill>
            <a:schemeClr val="bg1"/>
          </a:solidFill>
        </p:spPr>
        <p:txBody>
          <a:bodyPr>
            <a:normAutofit/>
          </a:bodyPr>
          <a:lstStyle/>
          <a:p>
            <a:r>
              <a:rPr lang="en-IN" b="1" dirty="0"/>
              <a:t>Introduction: </a:t>
            </a:r>
            <a:endParaRPr lang="en-IN"/>
          </a:p>
        </p:txBody>
      </p:sp>
      <p:sp>
        <p:nvSpPr>
          <p:cNvPr id="2" name="Content Placeholder 1"/>
          <p:cNvSpPr>
            <a:spLocks noGrp="1"/>
          </p:cNvSpPr>
          <p:nvPr>
            <p:ph idx="1"/>
          </p:nvPr>
        </p:nvSpPr>
        <p:spPr>
          <a:xfrm>
            <a:off x="1705617" y="2291262"/>
            <a:ext cx="8777226" cy="2879256"/>
          </a:xfrm>
        </p:spPr>
        <p:txBody>
          <a:bodyPr>
            <a:normAutofit/>
          </a:bodyPr>
          <a:lstStyle/>
          <a:p>
            <a:pPr>
              <a:lnSpc>
                <a:spcPct val="90000"/>
              </a:lnSpc>
            </a:pPr>
            <a:r>
              <a:rPr lang="en-IN" sz="1300">
                <a:solidFill>
                  <a:srgbClr val="40404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nSpc>
                <a:spcPct val="90000"/>
              </a:lnSpc>
            </a:pPr>
            <a:r>
              <a:rPr lang="en-IN" sz="1300">
                <a:solidFill>
                  <a:srgbClr val="404040"/>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nSpc>
                <a:spcPct val="90000"/>
              </a:lnSpc>
            </a:pPr>
            <a:r>
              <a:rPr lang="en-IN" sz="1300">
                <a:solidFill>
                  <a:srgbClr val="404040"/>
                </a:solidFill>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354" y="1248156"/>
            <a:ext cx="9690116"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951" y="1060704"/>
            <a:ext cx="10064922"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230554" y="467418"/>
            <a:ext cx="7727716" cy="1188720"/>
          </a:xfrm>
          <a:solidFill>
            <a:schemeClr val="bg1"/>
          </a:solidFill>
        </p:spPr>
        <p:txBody>
          <a:bodyPr vert="horz" lIns="182880" tIns="182880" rIns="182880" bIns="182880" rtlCol="0" anchor="ctr">
            <a:normAutofit/>
          </a:bodyPr>
          <a:lstStyle/>
          <a:p>
            <a:pPr defTabSz="914400"/>
            <a:r>
              <a:rPr lang="en-US" sz="2800" b="1"/>
              <a:t>Problem:</a:t>
            </a:r>
            <a:endParaRPr lang="en-US" sz="2800"/>
          </a:p>
        </p:txBody>
      </p:sp>
      <p:sp>
        <p:nvSpPr>
          <p:cNvPr id="2" name="Content Placeholder 1"/>
          <p:cNvSpPr>
            <a:spLocks noGrp="1"/>
          </p:cNvSpPr>
          <p:nvPr>
            <p:ph sz="half" idx="1"/>
          </p:nvPr>
        </p:nvSpPr>
        <p:spPr>
          <a:xfrm>
            <a:off x="1705617" y="2291262"/>
            <a:ext cx="8777226" cy="2879256"/>
          </a:xfrm>
        </p:spPr>
        <p:txBody>
          <a:bodyPr vert="horz" lIns="91440" tIns="45720" rIns="91440" bIns="45720" rtlCol="0">
            <a:normAutofit/>
          </a:bodyPr>
          <a:lstStyle/>
          <a:p>
            <a:pPr indent="-228600" defTabSz="914400"/>
            <a:r>
              <a:rPr lang="en-US">
                <a:solidFill>
                  <a:srgbClr val="404040"/>
                </a:solidFill>
              </a:rPr>
              <a:t>To find the answers to the following questions: </a:t>
            </a:r>
          </a:p>
          <a:p>
            <a:pPr indent="-228600" defTabSz="914400"/>
            <a:r>
              <a:rPr lang="en-US">
                <a:solidFill>
                  <a:srgbClr val="404040"/>
                </a:solidFill>
              </a:rPr>
              <a:t>Q1) List and visualize all major parts of New York City that has great Indian restaurants.</a:t>
            </a:r>
          </a:p>
          <a:p>
            <a:pPr indent="-228600" defTabSz="914400"/>
            <a:r>
              <a:rPr lang="en-US">
                <a:solidFill>
                  <a:srgbClr val="404040"/>
                </a:solidFill>
              </a:rPr>
              <a:t>Q2) What is best location in New York City for Indian Cuisine?</a:t>
            </a:r>
          </a:p>
          <a:p>
            <a:pPr indent="-228600" defTabSz="914400"/>
            <a:r>
              <a:rPr lang="en-US">
                <a:solidFill>
                  <a:srgbClr val="404040"/>
                </a:solidFill>
              </a:rPr>
              <a:t>Q3) Which areas have potential Indian Restaurant Market?</a:t>
            </a:r>
          </a:p>
          <a:p>
            <a:pPr indent="-228600" defTabSz="914400"/>
            <a:r>
              <a:rPr lang="en-US">
                <a:solidFill>
                  <a:srgbClr val="404040"/>
                </a:solidFill>
              </a:rPr>
              <a:t>Q4) Which all areas lack Indian Restaurants?</a:t>
            </a:r>
          </a:p>
          <a:p>
            <a:pPr indent="-228600" defTabSz="914400"/>
            <a:r>
              <a:rPr lang="en-US">
                <a:solidFill>
                  <a:srgbClr val="404040"/>
                </a:solidFill>
              </a:rPr>
              <a:t>Q5) Which is the best place to stay if you prefer Indian Cuisine?</a:t>
            </a:r>
          </a:p>
        </p:txBody>
      </p:sp>
    </p:spTree>
    <p:extLst>
      <p:ext uri="{BB962C8B-B14F-4D97-AF65-F5344CB8AC3E}">
        <p14:creationId xmlns:p14="http://schemas.microsoft.com/office/powerpoint/2010/main" val="11922600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354" y="1248156"/>
            <a:ext cx="9690116"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951" y="1060704"/>
            <a:ext cx="10064922"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230554" y="467418"/>
            <a:ext cx="7727716" cy="1188720"/>
          </a:xfrm>
          <a:solidFill>
            <a:schemeClr val="bg1"/>
          </a:solidFill>
        </p:spPr>
        <p:txBody>
          <a:bodyPr vert="horz" lIns="182880" tIns="182880" rIns="182880" bIns="182880" rtlCol="0" anchor="ctr">
            <a:normAutofit/>
          </a:bodyPr>
          <a:lstStyle/>
          <a:p>
            <a:pPr defTabSz="914400"/>
            <a:r>
              <a:rPr lang="en-US" sz="2800" b="1"/>
              <a:t>Data Section:</a:t>
            </a:r>
            <a:endParaRPr lang="en-US" sz="2800"/>
          </a:p>
        </p:txBody>
      </p:sp>
      <p:sp>
        <p:nvSpPr>
          <p:cNvPr id="3" name="Text Placeholder 2"/>
          <p:cNvSpPr>
            <a:spLocks noGrp="1"/>
          </p:cNvSpPr>
          <p:nvPr>
            <p:ph sz="half" idx="1"/>
          </p:nvPr>
        </p:nvSpPr>
        <p:spPr>
          <a:xfrm>
            <a:off x="1705617" y="2291262"/>
            <a:ext cx="8777226" cy="2879256"/>
          </a:xfrm>
        </p:spPr>
        <p:txBody>
          <a:bodyPr vert="horz" lIns="91440" tIns="45720" rIns="91440" bIns="45720" rtlCol="0">
            <a:normAutofit lnSpcReduction="10000"/>
          </a:bodyPr>
          <a:lstStyle/>
          <a:p>
            <a:pPr marL="45720" indent="-228600" defTabSz="914400">
              <a:lnSpc>
                <a:spcPct val="90000"/>
              </a:lnSpc>
            </a:pPr>
            <a:r>
              <a:rPr lang="en-US" sz="1100">
                <a:solidFill>
                  <a:srgbClr val="404040"/>
                </a:solidFill>
              </a:rPr>
              <a:t>For this project we need the following data:</a:t>
            </a:r>
          </a:p>
          <a:p>
            <a:pPr marL="502920" indent="-228600" defTabSz="914400">
              <a:lnSpc>
                <a:spcPct val="90000"/>
              </a:lnSpc>
            </a:pPr>
            <a:r>
              <a:rPr lang="en-US" sz="1100">
                <a:solidFill>
                  <a:srgbClr val="404040"/>
                </a:solidFill>
              </a:rPr>
              <a:t>New York City data that contains list Boroughs, Neighbourhoods along with their latitude and longitude.</a:t>
            </a:r>
          </a:p>
          <a:p>
            <a:pPr lvl="1" indent="-228600" defTabSz="914400">
              <a:lnSpc>
                <a:spcPct val="90000"/>
              </a:lnSpc>
            </a:pPr>
            <a:r>
              <a:rPr lang="en-US" sz="1100">
                <a:solidFill>
                  <a:srgbClr val="404040"/>
                </a:solidFill>
              </a:rPr>
              <a:t>Data source : </a:t>
            </a:r>
            <a:r>
              <a:rPr lang="en-US" sz="1100">
                <a:solidFill>
                  <a:srgbClr val="404040"/>
                </a:solidFill>
                <a:hlinkClick r:id="rId3"/>
              </a:rPr>
              <a:t>https://cocl.us/new_york_dataset</a:t>
            </a:r>
            <a:endParaRPr lang="en-US" sz="1100">
              <a:solidFill>
                <a:srgbClr val="404040"/>
              </a:solidFill>
            </a:endParaRPr>
          </a:p>
          <a:p>
            <a:pPr lvl="1" indent="-228600" defTabSz="914400">
              <a:lnSpc>
                <a:spcPct val="90000"/>
              </a:lnSpc>
            </a:pPr>
            <a:r>
              <a:rPr lang="en-US" sz="1100">
                <a:solidFill>
                  <a:srgbClr val="404040"/>
                </a:solidFill>
              </a:rPr>
              <a:t>Description: This data set contains the required information. And we will use this data set to explore various neighbourhoods of New York City.</a:t>
            </a:r>
          </a:p>
          <a:p>
            <a:pPr marL="502920" indent="-228600" defTabSz="914400">
              <a:lnSpc>
                <a:spcPct val="90000"/>
              </a:lnSpc>
            </a:pPr>
            <a:r>
              <a:rPr lang="en-US" sz="1100">
                <a:solidFill>
                  <a:srgbClr val="404040"/>
                </a:solidFill>
              </a:rPr>
              <a:t>Indian restaurants in each neighbourhood of New York City.</a:t>
            </a:r>
          </a:p>
          <a:p>
            <a:pPr lvl="1" indent="-228600" defTabSz="914400">
              <a:lnSpc>
                <a:spcPct val="90000"/>
              </a:lnSpc>
            </a:pPr>
            <a:r>
              <a:rPr lang="en-US" sz="1100">
                <a:solidFill>
                  <a:srgbClr val="404040"/>
                </a:solidFill>
              </a:rPr>
              <a:t>Data source : Foursquare API</a:t>
            </a:r>
          </a:p>
          <a:p>
            <a:pPr lvl="1" indent="-228600" defTabSz="914400">
              <a:lnSpc>
                <a:spcPct val="90000"/>
              </a:lnSpc>
            </a:pPr>
            <a:r>
              <a:rPr lang="en-US" sz="1100">
                <a:solidFill>
                  <a:srgbClr val="404040"/>
                </a:solidFill>
              </a:rPr>
              <a:t>Description: By using this API we will get all the venues in each neighbourhood. We can filter these venues to get only Indian restaurants.</a:t>
            </a:r>
          </a:p>
          <a:p>
            <a:pPr marL="502920" indent="-228600" defTabSz="914400">
              <a:lnSpc>
                <a:spcPct val="90000"/>
              </a:lnSpc>
            </a:pPr>
            <a:r>
              <a:rPr lang="en-US" sz="1100">
                <a:solidFill>
                  <a:srgbClr val="404040"/>
                </a:solidFill>
              </a:rPr>
              <a:t>GeoSpace data</a:t>
            </a:r>
          </a:p>
          <a:p>
            <a:pPr lvl="1" indent="-228600" defTabSz="914400">
              <a:lnSpc>
                <a:spcPct val="90000"/>
              </a:lnSpc>
            </a:pPr>
            <a:r>
              <a:rPr lang="en-US" sz="1100">
                <a:solidFill>
                  <a:srgbClr val="404040"/>
                </a:solidFill>
              </a:rPr>
              <a:t>Data source : </a:t>
            </a:r>
            <a:r>
              <a:rPr lang="en-US" sz="1100" u="sng">
                <a:solidFill>
                  <a:srgbClr val="404040"/>
                </a:solidFill>
                <a:hlinkClick r:id="rId4"/>
              </a:rPr>
              <a:t>https://data.cityofnewyork.us/City-Government/Borough-Boundaries/tqmj-j8zm</a:t>
            </a:r>
            <a:endParaRPr lang="en-US" sz="1100">
              <a:solidFill>
                <a:srgbClr val="404040"/>
              </a:solidFill>
            </a:endParaRPr>
          </a:p>
          <a:p>
            <a:pPr lvl="1" indent="-228600" defTabSz="914400">
              <a:lnSpc>
                <a:spcPct val="90000"/>
              </a:lnSpc>
            </a:pPr>
            <a:r>
              <a:rPr lang="en-US" sz="1100">
                <a:solidFill>
                  <a:srgbClr val="404040"/>
                </a:solidFill>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354" y="1248156"/>
            <a:ext cx="9690116"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951" y="1060704"/>
            <a:ext cx="10064922"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2230554" y="467418"/>
            <a:ext cx="7727716" cy="1188720"/>
          </a:xfrm>
          <a:solidFill>
            <a:schemeClr val="bg1"/>
          </a:solidFill>
        </p:spPr>
        <p:txBody>
          <a:bodyPr vert="horz" lIns="182880" tIns="182880" rIns="182880" bIns="182880" rtlCol="0" anchor="ctr">
            <a:normAutofit/>
          </a:bodyPr>
          <a:lstStyle/>
          <a:p>
            <a:pPr defTabSz="914400"/>
            <a:r>
              <a:rPr lang="en-US" sz="2800" b="1"/>
              <a:t>Methodology:</a:t>
            </a:r>
            <a:endParaRPr lang="en-US" sz="2800"/>
          </a:p>
        </p:txBody>
      </p:sp>
      <p:sp>
        <p:nvSpPr>
          <p:cNvPr id="6" name="Content Placeholder 5"/>
          <p:cNvSpPr>
            <a:spLocks noGrp="1"/>
          </p:cNvSpPr>
          <p:nvPr>
            <p:ph sz="half" idx="1"/>
          </p:nvPr>
        </p:nvSpPr>
        <p:spPr>
          <a:xfrm>
            <a:off x="1705617" y="2291262"/>
            <a:ext cx="8777226" cy="2879256"/>
          </a:xfrm>
        </p:spPr>
        <p:txBody>
          <a:bodyPr vert="horz" lIns="91440" tIns="45720" rIns="91440" bIns="45720" rtlCol="0">
            <a:normAutofit/>
          </a:bodyPr>
          <a:lstStyle/>
          <a:p>
            <a:pPr marL="502920" lvl="0" indent="-228600" defTabSz="914400">
              <a:lnSpc>
                <a:spcPct val="90000"/>
              </a:lnSpc>
            </a:pPr>
            <a:r>
              <a:rPr lang="en-US" sz="1400">
                <a:solidFill>
                  <a:srgbClr val="404040"/>
                </a:solidFill>
              </a:rPr>
              <a:t>We begin by collecting the New York city data from the following link "</a:t>
            </a:r>
            <a:r>
              <a:rPr lang="en-US" sz="1400">
                <a:solidFill>
                  <a:srgbClr val="404040"/>
                </a:solidFill>
                <a:hlinkClick r:id="rId3"/>
              </a:rPr>
              <a:t>https://cocl.us/new_york_dataset“</a:t>
            </a:r>
            <a:endParaRPr lang="en-US" sz="1400">
              <a:solidFill>
                <a:srgbClr val="404040"/>
              </a:solidFill>
            </a:endParaRPr>
          </a:p>
          <a:p>
            <a:pPr marL="502920" lvl="0" indent="-228600" defTabSz="914400">
              <a:lnSpc>
                <a:spcPct val="90000"/>
              </a:lnSpc>
            </a:pPr>
            <a:r>
              <a:rPr lang="en-US" sz="1400">
                <a:solidFill>
                  <a:srgbClr val="404040"/>
                </a:solidFill>
              </a:rPr>
              <a:t>We will find all venues for each neighbourhood using Foursquare API.</a:t>
            </a:r>
          </a:p>
          <a:p>
            <a:pPr marL="502920" lvl="0" indent="-228600" defTabSz="914400">
              <a:lnSpc>
                <a:spcPct val="90000"/>
              </a:lnSpc>
            </a:pPr>
            <a:r>
              <a:rPr lang="en-US" sz="1400">
                <a:solidFill>
                  <a:srgbClr val="404040"/>
                </a:solidFill>
              </a:rPr>
              <a:t>We will then filter out all venues with Indian restaurant for further analysis.</a:t>
            </a:r>
          </a:p>
          <a:p>
            <a:pPr marL="502920" indent="-228600" defTabSz="914400">
              <a:lnSpc>
                <a:spcPct val="90000"/>
              </a:lnSpc>
            </a:pPr>
            <a:r>
              <a:rPr lang="en-US" sz="1400">
                <a:solidFill>
                  <a:srgbClr val="404040"/>
                </a:solidFill>
              </a:rPr>
              <a:t>Next using Foursquare API, we will find the Ratings, Tips, and Number of Likes for all the Indian Restaurants.</a:t>
            </a:r>
          </a:p>
          <a:p>
            <a:pPr marL="502920" indent="-228600" defTabSz="914400">
              <a:lnSpc>
                <a:spcPct val="90000"/>
              </a:lnSpc>
            </a:pPr>
            <a:r>
              <a:rPr lang="en-US" sz="1400">
                <a:solidFill>
                  <a:srgbClr val="404040"/>
                </a:solidFill>
              </a:rPr>
              <a:t>We will then sort Neighbourhoods and Borough the data keeping Ratings as the constraint.</a:t>
            </a:r>
          </a:p>
          <a:p>
            <a:pPr marL="502920" indent="-228600" defTabSz="914400">
              <a:lnSpc>
                <a:spcPct val="90000"/>
              </a:lnSpc>
            </a:pPr>
            <a:r>
              <a:rPr lang="en-US" sz="1400">
                <a:solidFill>
                  <a:srgbClr val="404040"/>
                </a:solidFill>
              </a:rPr>
              <a:t>Next we will consider all the neighbourhoods with average rating greater or equal 9.0 to visualize on map.</a:t>
            </a:r>
          </a:p>
          <a:p>
            <a:pPr marL="502920" indent="-228600" defTabSz="914400">
              <a:lnSpc>
                <a:spcPct val="90000"/>
              </a:lnSpc>
            </a:pPr>
            <a:r>
              <a:rPr lang="en-US" sz="1400">
                <a:solidFill>
                  <a:srgbClr val="404040"/>
                </a:solidFill>
              </a:rPr>
              <a:t>We will join this dataset to original New York data to get longitude and latitude.</a:t>
            </a:r>
          </a:p>
          <a:p>
            <a:pPr marL="502920" indent="-228600" defTabSz="914400">
              <a:lnSpc>
                <a:spcPct val="90000"/>
              </a:lnSpc>
            </a:pPr>
            <a:r>
              <a:rPr lang="en-US" sz="1400">
                <a:solidFill>
                  <a:srgbClr val="404040"/>
                </a:solidFill>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A3867FA9-F34E-4C6A-9418-227749D1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133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04462" y="1290025"/>
            <a:ext cx="4474726" cy="1188720"/>
          </a:xfrm>
          <a:solidFill>
            <a:srgbClr val="FFFFFF"/>
          </a:solidFill>
          <a:ln>
            <a:solidFill>
              <a:srgbClr val="404040"/>
            </a:solidFill>
          </a:ln>
        </p:spPr>
        <p:txBody>
          <a:bodyPr>
            <a:normAutofit/>
          </a:bodyPr>
          <a:lstStyle/>
          <a:p>
            <a:r>
              <a:rPr lang="en-IN" b="1">
                <a:solidFill>
                  <a:srgbClr val="262626"/>
                </a:solidFill>
              </a:rPr>
              <a:t>Conclusion:</a:t>
            </a:r>
            <a:endParaRPr lang="en-US">
              <a:solidFill>
                <a:srgbClr val="262626"/>
              </a:solidFill>
            </a:endParaRPr>
          </a:p>
        </p:txBody>
      </p:sp>
      <p:sp>
        <p:nvSpPr>
          <p:cNvPr id="9" name="Content Placeholder 8"/>
          <p:cNvSpPr>
            <a:spLocks noGrp="1"/>
          </p:cNvSpPr>
          <p:nvPr>
            <p:ph idx="1"/>
          </p:nvPr>
        </p:nvSpPr>
        <p:spPr>
          <a:xfrm>
            <a:off x="804462" y="2858703"/>
            <a:ext cx="4474726" cy="3042547"/>
          </a:xfrm>
        </p:spPr>
        <p:txBody>
          <a:bodyPr>
            <a:normAutofit/>
          </a:bodyPr>
          <a:lstStyle/>
          <a:p>
            <a:pPr marL="45720" indent="0">
              <a:lnSpc>
                <a:spcPct val="90000"/>
              </a:lnSpc>
              <a:buNone/>
            </a:pPr>
            <a:r>
              <a:rPr lang="en-IN" sz="1100" dirty="0">
                <a:solidFill>
                  <a:srgbClr val="FFFFFF"/>
                </a:solidFill>
              </a:rPr>
              <a:t>So now we can answer the questions asked above in the Questions section:</a:t>
            </a:r>
            <a:endParaRPr lang="en-US" sz="1100" dirty="0">
              <a:solidFill>
                <a:srgbClr val="FFFFFF"/>
              </a:solidFill>
            </a:endParaRPr>
          </a:p>
          <a:p>
            <a:pPr marL="45720" indent="0">
              <a:lnSpc>
                <a:spcPct val="90000"/>
              </a:lnSpc>
              <a:buNone/>
            </a:pPr>
            <a:r>
              <a:rPr lang="en-IN" sz="1100" dirty="0">
                <a:solidFill>
                  <a:srgbClr val="FFFFFF"/>
                </a:solidFill>
              </a:rPr>
              <a:t>Answers:-</a:t>
            </a:r>
          </a:p>
          <a:p>
            <a:pPr marL="45720" indent="0">
              <a:lnSpc>
                <a:spcPct val="90000"/>
              </a:lnSpc>
              <a:buNone/>
            </a:pPr>
            <a:r>
              <a:rPr lang="en-IN" sz="1100" dirty="0">
                <a:solidFill>
                  <a:srgbClr val="FFFFFF"/>
                </a:solidFill>
              </a:rPr>
              <a:t>The following location in New York City has great Indian restaurants - </a:t>
            </a:r>
          </a:p>
          <a:p>
            <a:pPr marL="45720" indent="0">
              <a:lnSpc>
                <a:spcPct val="90000"/>
              </a:lnSpc>
              <a:buNone/>
            </a:pPr>
            <a:r>
              <a:rPr lang="en-IN" sz="1100" dirty="0">
                <a:solidFill>
                  <a:srgbClr val="FFFFFF"/>
                </a:solidFill>
              </a:rPr>
              <a:t>  Astoria (Queens), </a:t>
            </a:r>
            <a:r>
              <a:rPr lang="en-IN" sz="1100" dirty="0" err="1">
                <a:solidFill>
                  <a:srgbClr val="FFFFFF"/>
                </a:solidFill>
              </a:rPr>
              <a:t>Blissville</a:t>
            </a:r>
            <a:r>
              <a:rPr lang="en-IN" sz="1100" dirty="0">
                <a:solidFill>
                  <a:srgbClr val="FFFFFF"/>
                </a:solidFill>
              </a:rPr>
              <a:t> (Queens), Civic </a:t>
            </a:r>
            <a:r>
              <a:rPr lang="en-IN" sz="1100" dirty="0" err="1">
                <a:solidFill>
                  <a:srgbClr val="FFFFFF"/>
                </a:solidFill>
              </a:rPr>
              <a:t>Center</a:t>
            </a:r>
            <a:r>
              <a:rPr lang="en-IN" sz="1100" dirty="0">
                <a:solidFill>
                  <a:srgbClr val="FFFFFF"/>
                </a:solidFill>
              </a:rPr>
              <a:t> (Manhattan) are some of the best neighbourhoods for Indian cuisine.</a:t>
            </a:r>
          </a:p>
          <a:p>
            <a:pPr marL="45720" indent="0">
              <a:lnSpc>
                <a:spcPct val="90000"/>
              </a:lnSpc>
              <a:buNone/>
            </a:pPr>
            <a:r>
              <a:rPr lang="en-IN" sz="1100" dirty="0">
                <a:solidFill>
                  <a:srgbClr val="FFFFFF"/>
                </a:solidFill>
              </a:rPr>
              <a:t>Manhattan has potential Indian Restaurant Market.</a:t>
            </a:r>
          </a:p>
          <a:p>
            <a:pPr marL="45720" indent="0">
              <a:lnSpc>
                <a:spcPct val="90000"/>
              </a:lnSpc>
              <a:buNone/>
            </a:pPr>
            <a:r>
              <a:rPr lang="en-IN" sz="1100" dirty="0">
                <a:solidFill>
                  <a:srgbClr val="FFFFFF"/>
                </a:solidFill>
              </a:rPr>
              <a:t>Staten Island ranks last in average rating of Indian Restaurants.</a:t>
            </a:r>
          </a:p>
          <a:p>
            <a:pPr marL="45720" indent="0">
              <a:lnSpc>
                <a:spcPct val="90000"/>
              </a:lnSpc>
              <a:buNone/>
            </a:pPr>
            <a:r>
              <a:rPr lang="en-IN" sz="1100" dirty="0">
                <a:solidFill>
                  <a:srgbClr val="FFFFFF"/>
                </a:solidFill>
              </a:rPr>
              <a:t>Manhattan is the best place to stay if you prefer Indian Cuisine.</a:t>
            </a:r>
          </a:p>
          <a:p>
            <a:pPr marL="274320" lvl="1" indent="0">
              <a:lnSpc>
                <a:spcPct val="90000"/>
              </a:lnSpc>
              <a:buNone/>
            </a:pPr>
            <a:endParaRPr lang="en-IN" sz="1100" dirty="0">
              <a:solidFill>
                <a:srgbClr val="FFFFFF"/>
              </a:solidFill>
            </a:endParaRPr>
          </a:p>
          <a:p>
            <a:pPr marL="45720" indent="0">
              <a:lnSpc>
                <a:spcPct val="90000"/>
              </a:lnSpc>
              <a:buNone/>
            </a:pPr>
            <a:endParaRPr lang="en-US" sz="1100" dirty="0">
              <a:solidFill>
                <a:srgbClr val="FFFFFF"/>
              </a:solidFill>
            </a:endParaRPr>
          </a:p>
        </p:txBody>
      </p:sp>
      <p:sp>
        <p:nvSpPr>
          <p:cNvPr id="30" name="Rectangle 24">
            <a:extLst>
              <a:ext uri="{FF2B5EF4-FFF2-40B4-BE49-F238E27FC236}">
                <a16:creationId xmlns:a16="http://schemas.microsoft.com/office/drawing/2014/main" id="{2706870B-1C8C-4F56-BE6F-32C120A2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278" y="640080"/>
            <a:ext cx="4817633"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6">
            <a:extLst>
              <a:ext uri="{FF2B5EF4-FFF2-40B4-BE49-F238E27FC236}">
                <a16:creationId xmlns:a16="http://schemas.microsoft.com/office/drawing/2014/main" id="{D9846419-992A-4596-AD2F-FC827020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794" y="806357"/>
            <a:ext cx="451009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able&#10;&#10;Description automatically generated"/>
          <p:cNvPicPr/>
          <p:nvPr/>
        </p:nvPicPr>
        <p:blipFill rotWithShape="1">
          <a:blip r:embed="rId3"/>
          <a:srcRect r="41869"/>
          <a:stretch/>
        </p:blipFill>
        <p:spPr>
          <a:xfrm>
            <a:off x="7062852" y="2546358"/>
            <a:ext cx="4158485" cy="1448613"/>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{3874B5AA-6D37-8346-A0C5-C8215A42BDB7}tf10001120</Template>
  <TotalTime>67</TotalTime>
  <Words>791</Words>
  <Application>Microsoft Macintosh PowerPoint</Application>
  <PresentationFormat>Custom</PresentationFormat>
  <Paragraphs>52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Gill Sans MT</vt:lpstr>
      <vt:lpstr>Parcel</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Vijayalakshmi Shyamsundar</cp:lastModifiedBy>
  <cp:revision>5</cp:revision>
  <dcterms:created xsi:type="dcterms:W3CDTF">2020-01-05T08:05:09Z</dcterms:created>
  <dcterms:modified xsi:type="dcterms:W3CDTF">2021-03-31T13:09:10Z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