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Nunito"/>
      <p:regular r:id="rId63"/>
      <p:bold r:id="rId64"/>
      <p:italic r:id="rId65"/>
      <p:boldItalic r:id="rId66"/>
    </p:embeddedFont>
    <p:embeddedFont>
      <p:font typeface="Abril Fatface"/>
      <p:regular r:id="rId67"/>
    </p:embeddedFont>
    <p:embeddedFont>
      <p:font typeface="Spectral"/>
      <p:regular r:id="rId68"/>
      <p:bold r:id="rId69"/>
      <p:italic r:id="rId70"/>
      <p:boldItalic r:id="rId71"/>
    </p:embeddedFont>
    <p:embeddedFont>
      <p:font typeface="Roboto Mono"/>
      <p:regular r:id="rId72"/>
      <p:bold r:id="rId73"/>
      <p:italic r:id="rId74"/>
      <p:boldItalic r:id="rId75"/>
    </p:embeddedFont>
    <p:embeddedFont>
      <p:font typeface="Spectral ExtraBold"/>
      <p:bold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bold.fntdata"/><Relationship Id="rId72" Type="http://schemas.openxmlformats.org/officeDocument/2006/relationships/font" Target="fonts/RobotoMono-regular.fntdata"/><Relationship Id="rId31" Type="http://schemas.openxmlformats.org/officeDocument/2006/relationships/slide" Target="slides/slide26.xml"/><Relationship Id="rId75" Type="http://schemas.openxmlformats.org/officeDocument/2006/relationships/font" Target="fonts/RobotoMono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Mono-italic.fntdata"/><Relationship Id="rId33" Type="http://schemas.openxmlformats.org/officeDocument/2006/relationships/slide" Target="slides/slide28.xml"/><Relationship Id="rId77" Type="http://schemas.openxmlformats.org/officeDocument/2006/relationships/font" Target="fonts/SpectralExtra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SpectralExtraBold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Spectral-boldItalic.fntdata"/><Relationship Id="rId70" Type="http://schemas.openxmlformats.org/officeDocument/2006/relationships/font" Target="fonts/Spectral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Nunito-bold.fntdata"/><Relationship Id="rId63" Type="http://schemas.openxmlformats.org/officeDocument/2006/relationships/font" Target="fonts/Nunito-regular.fntdata"/><Relationship Id="rId22" Type="http://schemas.openxmlformats.org/officeDocument/2006/relationships/slide" Target="slides/slide17.xml"/><Relationship Id="rId66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65" Type="http://schemas.openxmlformats.org/officeDocument/2006/relationships/font" Target="fonts/Nunito-italic.fntdata"/><Relationship Id="rId24" Type="http://schemas.openxmlformats.org/officeDocument/2006/relationships/slide" Target="slides/slide19.xml"/><Relationship Id="rId68" Type="http://schemas.openxmlformats.org/officeDocument/2006/relationships/font" Target="fonts/Spectral-regular.fntdata"/><Relationship Id="rId23" Type="http://schemas.openxmlformats.org/officeDocument/2006/relationships/slide" Target="slides/slide18.xml"/><Relationship Id="rId67" Type="http://schemas.openxmlformats.org/officeDocument/2006/relationships/font" Target="fonts/AbrilFatface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pectral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b6d89c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b6d89c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b6d89c26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b6d89c26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b6d89c26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b6d89c26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b6d89c2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b6d89c2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3b6d89c26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3b6d89c26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b6d89c2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b6d89c2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b6d89c26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3b6d89c2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3b6d89c26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3b6d89c26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3b6d89c2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3b6d89c2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b6d89c26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3b6d89c26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3b6d89c26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3b6d89c26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b6d89c26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b6d89c26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3b6d89c26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3b6d89c26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b6d89c26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3b6d89c26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3b6d89c26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3b6d89c2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3b6d89c26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3b6d89c26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3b6d89c26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3b6d89c26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3b6d89c26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3b6d89c26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b6d89c26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b6d89c26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3b6d89c26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3b6d89c26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3b6d89c26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3b6d89c26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3b6d89c26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3b6d89c26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b6d89c26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b6d89c26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3b6d89c26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3b6d89c26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3b6d89c26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3b6d89c26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3b6d89c26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3b6d89c26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3b6d89c26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3b6d89c26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3b6d89c26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3b6d89c26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3b6d89c26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3b6d89c26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3b6d89c26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3b6d89c26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3b6d89c26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3b6d89c26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3b6d89c26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3b6d89c26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3b6d89c26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3b6d89c2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b6d89c26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b6d89c26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3b6d89c2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3b6d89c2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3b6d89c26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3b6d89c26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3b6d89c26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3b6d89c26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3b6d89c26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3b6d89c26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3b6d89c26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3b6d89c26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3b6d89c26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3b6d89c26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3b6d89c26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3b6d89c26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3b6d89c26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3b6d89c26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3b6d89c26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3b6d89c26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3b6d89c26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3b6d89c26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b6d89c26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b6d89c26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3b6d89c2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3b6d89c2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3b98c2c9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3b98c2c9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3bb134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3bb13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3bb1347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3bb13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3bb1347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3bb1347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3c4b1c6d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3c4b1c6d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3c4b1c6d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3c4b1c6d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3c4b1c6d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3c4b1c6d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b6d89c2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3b6d89c2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b6d89c26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b6d89c26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b6d89c2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b6d89c2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b6d89c26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b6d89c26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80400" y="1681275"/>
            <a:ext cx="8383200" cy="2121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Analysis  of accidents in UK </a:t>
            </a:r>
            <a:endParaRPr sz="4200">
              <a:solidFill>
                <a:schemeClr val="dk2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(2005-2014)</a:t>
            </a:r>
            <a:endParaRPr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238425" y="3802875"/>
            <a:ext cx="24072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906750" y="3710325"/>
            <a:ext cx="22788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5601650" y="3820875"/>
            <a:ext cx="28959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Ananya (180020401001)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Anirudh Kashyap(180020401001)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B.Tech CSE - 2nd Year.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21575" y="35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FILE-1</a:t>
            </a:r>
            <a:endParaRPr b="1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182250"/>
            <a:ext cx="7795200" cy="3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2005:-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a=f[f$Year==2005,]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198735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2006:-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b=f[f$Year==2006,]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nrow(b)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189161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2007:-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c=f[f$Year==2007,]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nrow(c)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182115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534125" y="367650"/>
            <a:ext cx="82041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674EA7"/>
                </a:solidFill>
                <a:latin typeface="Spectral"/>
                <a:ea typeface="Spectral"/>
                <a:cs typeface="Spectral"/>
                <a:sym typeface="Spectral"/>
              </a:rPr>
              <a:t>Number of accidents per year.</a:t>
            </a:r>
            <a:endParaRPr b="1" sz="2400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00" y="1253375"/>
            <a:ext cx="5738526" cy="35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6031925" y="1444875"/>
            <a:ext cx="27063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Code-</a:t>
            </a:r>
            <a:r>
              <a:rPr b="1" lang="en" sz="1800"/>
              <a:t> 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&gt;ggplot(r, aes(Year, fill=Year))+geom_bar(color="black")+labs(x="Year", y="Number of Accidents", title="Year Wise Accidents")+theme_light()</a:t>
            </a:r>
            <a:endParaRPr b="1">
              <a:solidFill>
                <a:srgbClr val="741B4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197325" y="305400"/>
            <a:ext cx="8139600" cy="4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025" y="780575"/>
            <a:ext cx="5496451" cy="35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2146625" y="305400"/>
            <a:ext cx="44325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8E7CC3"/>
                </a:solidFill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="1" lang="en" sz="1800" u="sng">
                <a:solidFill>
                  <a:srgbClr val="674EA7"/>
                </a:solidFill>
                <a:latin typeface="Spectral"/>
                <a:ea typeface="Spectral"/>
                <a:cs typeface="Spectral"/>
                <a:sym typeface="Spectral"/>
              </a:rPr>
              <a:t>ie-chart representation of the same.</a:t>
            </a:r>
            <a:endParaRPr b="1" sz="1800" u="sng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07625" y="1061975"/>
            <a:ext cx="30054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CODE:-</a:t>
            </a:r>
            <a:endParaRPr b="1" sz="18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>
                <a:solidFill>
                  <a:srgbClr val="741B47"/>
                </a:solidFill>
              </a:rPr>
              <a:t> ggplot(r, aes(Day_of_Week, fill=Day_of_Week))+geom_bar(color="black")+labs(x="Day", y="Number of Accidents", title="WeekDay Wise Accidents")+theme_dark()+coord_polar("x")</a:t>
            </a:r>
            <a:endParaRPr b="1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34875" y="333825"/>
            <a:ext cx="84672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Number of Vehicles Involved in the accident?</a:t>
            </a:r>
            <a:endParaRPr b="1" sz="14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Number of Vehicles:-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mean(r$Number_of_Vehicles)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1.840773	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of Number of vehicles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&gt;v=sort(r$Number_of_Vehicles)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median(v)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2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for Number of Vehicles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a=table(r$Number_of_Vehicles)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a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1      2      3      4      5      6      7      8      9     10     11     12     13     14     15     16     17     18     20     22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171697 336662  48029  10154   2290    706    251    113     52     21      9      7      3      5      3      2      1      2      2      1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28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max(a)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336662           #for 2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2 is mode for number of vehicles.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InterQuartile Range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IQR(r$Number_of_Vehicles)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vehicles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28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537750" y="278775"/>
            <a:ext cx="8068500" cy="44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Main Code For the boxplot:-</a:t>
            </a:r>
            <a:endParaRPr b="1" sz="14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&gt; boxplot(r$Number_of_Vehicles, col="Red", range=0, ylab="Value Axis", xlab="No. of Vehicles")</a:t>
            </a:r>
            <a:endParaRPr b="1" sz="14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5" y="1239150"/>
            <a:ext cx="5836748" cy="36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6258625" y="1163050"/>
            <a:ext cx="23697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Explanation:-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The red zone shows the interquartile range 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the the upper bold black line shows the median i.e. 2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Others are the outliers </a:t>
            </a:r>
            <a:r>
              <a:rPr b="1" lang="en" sz="1000"/>
              <a:t>in the graph shown by the dotted line </a:t>
            </a:r>
            <a:r>
              <a:rPr b="1" lang="en" sz="1000"/>
              <a:t>because number of vehicles (1 and 2) are in abundance.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The maximum value is shown by the topmost horizontal line i.e. 28.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76350" y="312750"/>
            <a:ext cx="8279700" cy="4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Number of Casualties in the accidents?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Number of Casualties:-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mean(r$Number_of_Casualties)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1.363484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for Number of Casualties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&gt;t=sort(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r$Number_of_Casualties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median(t)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for Number of Vehicles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b=table(r$Number_of_Casualties)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1      2      3      4      5      6      7      8      9     10     11     12     13     14     15     16     17     18     19     20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432213  95218  26860   9718   3685   1382    459    201     98     45     33     11     17     10      9      7      6      4      5      3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21     22     23     25     26     28     29     35     36     40     41     42     45     68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1      7      3      1      3      1      4      1      1      1      1      1      1      1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max(b)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432213      #for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 Quartile Range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IQR(r$Number_of_Casualties)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0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Casualties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68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456725" y="319350"/>
            <a:ext cx="8352600" cy="4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  <a:latin typeface="Spectral"/>
                <a:ea typeface="Spectral"/>
                <a:cs typeface="Spectral"/>
                <a:sym typeface="Spectral"/>
              </a:rPr>
              <a:t>Code and graph:-</a:t>
            </a:r>
            <a:endParaRPr b="1" sz="1400">
              <a:solidFill>
                <a:srgbClr val="741B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 boxplot(r$Number_of_Casualties, col="Yellow", range=0, ylab="Value Axis", xlab="No. of Casualties")</a:t>
            </a:r>
            <a:endParaRPr b="1" sz="14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00" y="1346475"/>
            <a:ext cx="5773550" cy="360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6147100" y="1407850"/>
            <a:ext cx="23976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Explanation:-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Yellow zone shows the interquartile range i.e 0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the upper bold black line shows the median i.e. 1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Others are the outliers in the graph shown by the dotted line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maximum value is shown by the topmost horizontal line i.e. 68.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41550" y="290150"/>
            <a:ext cx="8398200" cy="4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Spectral"/>
                <a:ea typeface="Spectral"/>
                <a:cs typeface="Spectral"/>
                <a:sym typeface="Spectral"/>
              </a:rPr>
              <a:t>NUMBER OF ACCIDENTS PER DAY</a:t>
            </a:r>
            <a:endParaRPr b="1" sz="1800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 (FOR THE BAR CHART OF THE SAME.)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" sz="12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 ggplot(r, aes(Day_of_Week, fill=Day_of_Week))+geom_bar(color="black")+labs(x="Day", y="Number of Accidents", title="WeekDay Wise Accidents")+theme_light()</a:t>
            </a:r>
            <a:endParaRPr b="1" sz="12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0" y="1800200"/>
            <a:ext cx="4599875" cy="28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5059875" y="2571750"/>
            <a:ext cx="35544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First instinct from the graph is 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Most of the accidents occur on Saturday.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Reason can be drink and drive.</a:t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18175" y="460000"/>
            <a:ext cx="82800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PIE-CHART FOR THE SAME.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00" y="1143000"/>
            <a:ext cx="5645351" cy="37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5659250" y="1449650"/>
            <a:ext cx="28854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CODE:-</a:t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ggplot(r, aes(Day_of_Week, fill=Day_of_Week))+geom_bar(color="black")+labs(x="Day", y="Number of Accidents", title="WeekDay Wise Accidents")+theme_light()+coord_polar("x")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19150" y="378000"/>
            <a:ext cx="75057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Accidents on the basis of speed limit</a:t>
            </a:r>
            <a:endParaRPr b="1" sz="18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479900" y="805200"/>
            <a:ext cx="82815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b="1" sz="12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&gt; ggplot(r, aes(Speed_limit, fill=Speed_limit))+geom_bar(color="black")+labs(x="Speed Limit", y="Number of Accidents", title="Speed limit Wise Accidents")+theme_light()</a:t>
            </a:r>
            <a:endParaRPr b="1" sz="12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98" y="1735000"/>
            <a:ext cx="4773100" cy="298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5709525" y="1771925"/>
            <a:ext cx="28671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Explanaton:-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It’s quite ironical that roads with higher speed limit have less accidents.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Most of the accidents happen on the roads with speed limit 30mph.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It might be because such roads are congested and narrow so they will also have more traffic density.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489525"/>
            <a:ext cx="7505700" cy="95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WHY ROAD ACCIDENTS?</a:t>
            </a:r>
            <a:endParaRPr b="1" sz="3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947325" y="1549200"/>
            <a:ext cx="75057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Road accidents as the name itself suggests, are random events that are caused by the interplay of diverse factors relating to the various conditions.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important to put light on the various factors and conditions </a:t>
            </a:r>
            <a:r>
              <a:rPr lang="en" sz="2400"/>
              <a:t>at the site of accident 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819150" y="268650"/>
            <a:ext cx="75057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Accidents analysis according to Light Conditions:</a:t>
            </a:r>
            <a:r>
              <a:rPr lang="en" sz="12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2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35025" y="699700"/>
            <a:ext cx="8568300" cy="4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graph:-</a:t>
            </a:r>
            <a:endParaRPr sz="1200"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425" y="799823"/>
            <a:ext cx="6035249" cy="33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650600" y="4154550"/>
            <a:ext cx="805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41B47"/>
                </a:solidFill>
              </a:rPr>
              <a:t>&gt; ggplot(r, aes(Light_Conditions, fill=Light_Conditions))+geom_bar(color="black")+labs(x="Light Conditions", y="Number of Accidents", title="Analysis of Accidents As per light conditions")+theme_light()</a:t>
            </a:r>
            <a:endParaRPr b="1" sz="9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404100" y="278975"/>
            <a:ext cx="8335800" cy="4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Facet wrap for the same</a:t>
            </a:r>
            <a:endParaRPr b="1" sz="1800">
              <a:solidFill>
                <a:srgbClr val="674EA7"/>
              </a:solidFill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2380" l="0" r="0" t="-2380"/>
          <a:stretch/>
        </p:blipFill>
        <p:spPr>
          <a:xfrm>
            <a:off x="259300" y="676788"/>
            <a:ext cx="5788274" cy="36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6312600" y="375275"/>
            <a:ext cx="2427300" cy="4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Explanation:-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This is also very ironical since most of the accidents occured in the daylight.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Street Lights are also present.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Least took place in the dark on the roads with unlit street lights.</a:t>
            </a:r>
            <a:endParaRPr b="1" sz="1200"/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These conclusions are same for all the three years.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27850" y="675150"/>
            <a:ext cx="6223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306900" y="4198275"/>
            <a:ext cx="66657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Code:-</a:t>
            </a:r>
            <a:endParaRPr b="1" sz="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&gt; ggplot(r, aes(Light_Conditions, fill=Light_Conditions))+geom_bar(color="black")+labs(x="Light Conditions", y="Number of Accidents", title="Light Condition-wise analysis")+facet_wrap(r$Year)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684125" y="354575"/>
            <a:ext cx="75057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Accidents according to Weather conditions:-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429650" y="724175"/>
            <a:ext cx="82245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50" y="724175"/>
            <a:ext cx="5799802" cy="362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6229450" y="891350"/>
            <a:ext cx="181500" cy="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312475" y="903650"/>
            <a:ext cx="22149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&gt; ggplot(r, aes(Weather_Conditions, fill=Weather_Conditions))+geom_bar(color="black")+labs(x="Weather Conditions", y="Number of Accidents", title="Weather Condition-wise analysis")+facet_wrap(r$Year)</a:t>
            </a:r>
            <a:endParaRPr b="1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05100" y="331450"/>
            <a:ext cx="8236800" cy="4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74EA7"/>
                </a:solidFill>
              </a:rPr>
              <a:t>BAR GARPH FOR THE SAME</a:t>
            </a:r>
            <a:endParaRPr b="1" sz="1400">
              <a:solidFill>
                <a:srgbClr val="674EA7"/>
              </a:solidFill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00" y="1232200"/>
            <a:ext cx="5727751" cy="35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/>
        </p:nvSpPr>
        <p:spPr>
          <a:xfrm>
            <a:off x="552400" y="662875"/>
            <a:ext cx="823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41B47"/>
                </a:solidFill>
              </a:rPr>
              <a:t>ggplot(r, aes(Weather_Conditions, fill=Weather_Conditions))+geom_bar(color="black")+labs(x="Weather Conditions", y="Number of Accidents", title="Weather Condition-wise analysis")+theme_dark()</a:t>
            </a:r>
            <a:endParaRPr b="1" sz="12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6113275" y="1350325"/>
            <a:ext cx="23568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Explanation:-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Most of the accidents happened in the fine weather with no winds which is also ironic.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And almost no accidents in the snow with high winds.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819150" y="446625"/>
            <a:ext cx="75057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Accidents according to the Road Surface Conditions:-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518675" y="850050"/>
            <a:ext cx="82266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" sz="14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 ggplot(r, aes(Road_Surface_Conditions, fill=Road_Surface_Conditions))+geom_bar(color="black")+labs(x="Road Surface Conditions", y="Number of Accidents", title="Road Surface Condition-wise analysis")+theme_dark()</a:t>
            </a:r>
            <a:endParaRPr b="1" sz="14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900" y="1942849"/>
            <a:ext cx="4427525" cy="27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60200" y="360150"/>
            <a:ext cx="8284200" cy="4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ggplot(r, aes(Road_Surface_Conditions, fill=Road_Surface_Conditions))+geom_bar(color="black")+labs(x="Road Surface Conditions", y="Number of Accidents", title="Road Surface Condition-wise analysis")+facet_wrap(r$Year)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0" y="965375"/>
            <a:ext cx="5855249" cy="365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6137625" y="1311100"/>
            <a:ext cx="20604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Explanation:-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Most of the accidents happened on the dry roads.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Least happened on the flooded roads with water over 3 c.m.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19150" y="288150"/>
            <a:ext cx="75057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Location analysis of Accidents (In urban or Rural Locality):-</a:t>
            </a:r>
            <a:endParaRPr b="1" sz="1400">
              <a:solidFill>
                <a:srgbClr val="674EA7"/>
              </a:solidFill>
            </a:endParaRPr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461050" y="720500"/>
            <a:ext cx="82842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50" y="648450"/>
            <a:ext cx="5855051" cy="36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 txBox="1"/>
          <p:nvPr/>
        </p:nvSpPr>
        <p:spPr>
          <a:xfrm>
            <a:off x="273750" y="4192600"/>
            <a:ext cx="5532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41B47"/>
                </a:solidFill>
              </a:rPr>
              <a:t>&gt; ggplot(r, aes(Urban_or_Rural_Area, fill=Urban_or_Rural_Area))+geom_bar(color="black")+labs(x="Locality", y="Number of Accidents", title="Loacality Wise Accidents")+theme_light()</a:t>
            </a:r>
            <a:endParaRPr b="1" sz="1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6224075" y="1000425"/>
            <a:ext cx="23484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Explanation:-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More accidents occured in the Urban Locality as expected.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There were few such cases where the locality is not mentioned.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819150" y="331375"/>
            <a:ext cx="75057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If the Police officer attended the scene or not:-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02550" y="734775"/>
            <a:ext cx="84141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0" y="792425"/>
            <a:ext cx="5301976" cy="331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 txBox="1"/>
          <p:nvPr/>
        </p:nvSpPr>
        <p:spPr>
          <a:xfrm>
            <a:off x="302550" y="4106150"/>
            <a:ext cx="7924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41B47"/>
                </a:solidFill>
              </a:rPr>
              <a:t>&gt; ggplot(r, aes(Did_Police_Officer_Attend_Scene_of_Accident, fill=Did_Police_Officer_Attend_Scene_of_Accident))+geom_bar(color="black")+labs(x="Police Attended or not", y="Number of Accidents", title="If Police Attended the scene or not")+theme_light()</a:t>
            </a:r>
            <a:endParaRPr b="1" sz="10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5777425" y="938000"/>
            <a:ext cx="2737500" cy="3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Explanation:-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 most of the cases, police officers attended the site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819150" y="446625"/>
            <a:ext cx="75057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FILE-2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605125" y="1080525"/>
            <a:ext cx="80250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200:-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m=p[p$Year==2009, 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nrow(m)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163554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2006:-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n=p[p$Year==2010, 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154414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2007:-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o=p[p$Year==2011, 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nrow(o)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151474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819150" y="403400"/>
            <a:ext cx="75057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Number of Accidents per year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46750" y="786525"/>
            <a:ext cx="8481000" cy="4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&gt;ggplot(f, aes(Year, fill=Year))+geom_bar(color="black")+labs(x="Year", y="Number of Accidents", title="Year Wise Accidents")+theme_light()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850" y="1176625"/>
            <a:ext cx="5592100" cy="349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5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Spectral"/>
                <a:ea typeface="Spectral"/>
                <a:cs typeface="Spectral"/>
                <a:sym typeface="Spectral"/>
              </a:rPr>
              <a:t>OBJECTIVES</a:t>
            </a:r>
            <a:endParaRPr b="1" sz="3600">
              <a:solidFill>
                <a:srgbClr val="3C78D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06450"/>
            <a:ext cx="75057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achieve a better understanding of the road accidents.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keep a view of  all the conditions leading to the accidents.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677150" y="380900"/>
            <a:ext cx="7981800" cy="4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Number of Vehicles Involved in the accident?</a:t>
            </a:r>
            <a:endParaRPr b="1" sz="12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Number of Vehicles:-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mean(f$Number_of_Vehicles)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1.823863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of Number of vehicles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median(f$Number_of_Vehicles)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2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for Number of Vehicles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d=table(f$Number_of_Vehicles)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d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1      2      3      4      5      6      7      8      9     10     11     12     13     14     15     16     17     18     19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143927 278806  36433   7691   1692    525    181     90     50     19     11      5      5      2      1      1      1      1      1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max(d)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278806		#for 2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2 is mode for number of vehicles.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 Quartile Range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IQR(f$Number_of_Vehicles)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AutoNum type="arabicPeriod"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vehicles 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max(f$Number_of_Vehicles)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19</a:t>
            </a:r>
            <a:endParaRPr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675075" y="521150"/>
            <a:ext cx="8070300" cy="4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boxplot(f$Number_of_Vehicles, col="Red", range=0, ylab="Value Axis", xlab="No. of Vehicles")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75" y="1027150"/>
            <a:ext cx="5594911" cy="3496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6267300" y="1195825"/>
            <a:ext cx="23484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Explanation:-</a:t>
            </a:r>
            <a:endParaRPr b="1"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en" sz="900"/>
              <a:t>The Lightgreen zone shows the interquartile range i.e. 1</a:t>
            </a:r>
            <a:endParaRPr b="1"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en" sz="900"/>
              <a:t>the the upper bold black line shows the median i.e. 2</a:t>
            </a:r>
            <a:endParaRPr b="1"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en" sz="900"/>
              <a:t>Others are the outliers in the graph shown by the dotted line</a:t>
            </a:r>
            <a:endParaRPr b="1"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en" sz="900"/>
              <a:t>The maximum value is shown by the topmost horizontal line i.e. 19.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675075" y="521150"/>
            <a:ext cx="8041500" cy="4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Number of Casualties in the accidents?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Number of Vehicles:-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mean(f$Number_of_Casualties)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1.351637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of Number of vehicles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median(f$Number_of_Casualties)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for Number of Vehicles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e=table(f$Number_of_Casualties)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e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1      2      3      4      5      6      7      8      9     10     11     12     13     14     15     16     17     18     19     20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360017  75128  21619   8008   2840   1079    369    153     67     46     28     20     14     10      4      4      5      6      1      4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21     22     23     24     25     26     27     28     29     30     31     32     33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3      2      1      3      1      1      1      1      2      1      2      1      1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max(e)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360017		#for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 Quartile Range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IQR(f$Number_of_Casualties)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0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Casualties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max(f$Number_of_Casualties)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33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819150" y="471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Code For the boxplot:-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boxplot(f$Number_of_Casualties, col="Yellow", range=0, ylab="Value Axis", xlab="No. of Casualties")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475450" y="1339900"/>
            <a:ext cx="8399700" cy="3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5" y="1339900"/>
            <a:ext cx="5670720" cy="3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761500" y="413375"/>
            <a:ext cx="7634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Accidents analysis according to Light Conditions:-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ggplot(f, aes(Light_Conditions, fill=Light_Conditions))+geom_bar(color="black")+labs(x="Light Conditions", y="Number of Accidents", title="Light Condition-wise analysis")+facet_wrap(f$Year)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34" y="1507850"/>
            <a:ext cx="5462017" cy="34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/>
        </p:nvSpPr>
        <p:spPr>
          <a:xfrm>
            <a:off x="792425" y="389000"/>
            <a:ext cx="72903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Accidents according to Weather conditions:-</a:t>
            </a:r>
            <a:endParaRPr b="1" sz="1800">
              <a:solidFill>
                <a:srgbClr val="674E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446625" y="1123800"/>
            <a:ext cx="6973200" cy="3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5" y="1265000"/>
            <a:ext cx="5790874" cy="36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 txBox="1"/>
          <p:nvPr/>
        </p:nvSpPr>
        <p:spPr>
          <a:xfrm>
            <a:off x="6368150" y="1498375"/>
            <a:ext cx="24060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ggplot(f, aes(Weather_Conditions, fill=Weather_Conditions))+geom_bar(color="black")+labs(x="Weather Conditions", y="Number of Accidents", title="Weather Condition-wise analysis")+theme_dark()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475450" y="446625"/>
            <a:ext cx="8241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Accidents according to the Road Surface Conditions:-</a:t>
            </a:r>
            <a:endParaRPr b="1" sz="14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8"/>
          <p:cNvSpPr txBox="1"/>
          <p:nvPr>
            <p:ph idx="1" type="body"/>
          </p:nvPr>
        </p:nvSpPr>
        <p:spPr>
          <a:xfrm>
            <a:off x="415350" y="792425"/>
            <a:ext cx="83133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ggplot(f, aes(Road_Surface_Conditions, fill=Road_Surface_Conditions))+geom_bar(color="black")+labs(x="Road Surface Conditions", y="Number of Accidents", title="Road Surface Condition-wise analysis")+facet_wrap(f$Year)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1685675"/>
            <a:ext cx="5094526" cy="31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819150" y="393150"/>
            <a:ext cx="7505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Spectral"/>
                <a:ea typeface="Spectral"/>
                <a:cs typeface="Spectral"/>
                <a:sym typeface="Spectral"/>
              </a:rPr>
              <a:t>Location analysis of Accidents (In urban or Rural Locality):-</a:t>
            </a:r>
            <a:endParaRPr b="1" sz="1400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9"/>
          <p:cNvSpPr txBox="1"/>
          <p:nvPr>
            <p:ph idx="1" type="body"/>
          </p:nvPr>
        </p:nvSpPr>
        <p:spPr>
          <a:xfrm>
            <a:off x="302575" y="749225"/>
            <a:ext cx="81678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ggplot(f, aes(Urban_or_Rural_Area,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fill=Urban_or_Rural_Area))+geom_bar(color="black")+labs(x="Locality", y="Number of Accidents", title="Loacality Wise Accidents")+theme_light()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75" name="Google Shape;3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800" y="1708050"/>
            <a:ext cx="4805348" cy="30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646250" y="330150"/>
            <a:ext cx="75057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If the Police officer attended the scene or not:-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0"/>
          <p:cNvSpPr txBox="1"/>
          <p:nvPr>
            <p:ph idx="1" type="body"/>
          </p:nvPr>
        </p:nvSpPr>
        <p:spPr>
          <a:xfrm>
            <a:off x="349550" y="822450"/>
            <a:ext cx="84822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ggplot(f, aes(Did_Police_Officer_Attend_Scene_of_Accident, fill=Did_Police_Officer_Attend_Scene_of_Accident))+geom_bar(color="black")+labs(x="Police Attended or not", y="Number of Accidents", title="If Police Attended the scene or not")+theme_light()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00" y="1728925"/>
            <a:ext cx="4910119" cy="306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559825" y="413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FILE-3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559825" y="1500875"/>
            <a:ext cx="82431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2009:-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t=p[p$Year==2012, ]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nrow(t)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179715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2010:-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u=p[p$Year==2013, ]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nrow(u)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138660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Accidents in 2011:-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v=p[p$Year==2014, ]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nrow(v)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146322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698100" y="247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Data Set</a:t>
            </a:r>
            <a:endParaRPr b="1" sz="3600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02300" y="837050"/>
            <a:ext cx="83856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Data set is divided into three separate files that store data.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File1:- 2005 - 2007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FIle2:- 2009 - 2011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File3:- 2012 - 2014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the files in separate data variables:-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z=read.csv(file="File1.csv", header=TRUE)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x=read.csv(file="File2.csv", header=TRUE)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y=read.csv(file="File3.csv", header=TRUE)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columns in the datasets are irrelevant and can be neglected as they give no conclusion, so after deleting these columns we store the new data in a data frame variable as follows:-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r=z[ ,c(1, 4, 5, (8:12), 18, (25:27), 30, 31, 33)]         #for File1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f=x[ ,c(1, 4, 5, (8:12), 18, (25:27), 30, 31, 33)]         #for File2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p=x[ ,c(1, 4, 5, (8:12), 18, (25:27), 30, 31, 33)]        #for File3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Number of Accidents per year</a:t>
            </a:r>
            <a:endParaRPr b="1" sz="14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74EA7"/>
              </a:solidFill>
            </a:endParaRPr>
          </a:p>
        </p:txBody>
      </p:sp>
      <p:sp>
        <p:nvSpPr>
          <p:cNvPr id="394" name="Google Shape;394;p52"/>
          <p:cNvSpPr txBox="1"/>
          <p:nvPr>
            <p:ph idx="1" type="body"/>
          </p:nvPr>
        </p:nvSpPr>
        <p:spPr>
          <a:xfrm>
            <a:off x="536850" y="814675"/>
            <a:ext cx="82086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&gt;ggplot(r, aes(Year, fill=Year))+geom_bar(color="black")+labs(x="Year", y="Number of Accidents", title="Year Wise Accidents")+theme_light()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95" name="Google Shape;3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75" y="1258525"/>
            <a:ext cx="5847876" cy="36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332300" y="381975"/>
            <a:ext cx="84087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Vehicles Involved in the accident?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Number of Vehicles:-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mean(r$Number_of_Vehicles)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146322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of Number of vehicles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median(r$Number_of_Vehicles)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2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for Number of Vehicles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k=table(r$Number_of_Vehicles)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k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1      2      3      4      5      6      7      8      9     10     11     12     13     14     15     16     17     18     20     22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171697 336662  48029  10154   2290    706    251    113     52     21      9      7      3      5      3      2      1      2      2      1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28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max(k)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336662		#for 2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2 is mode for number of vehicles.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 Quartile Range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IQR(f$Number_of_Vehicles)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vehicles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max(r$Number_of_Vehicles)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28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302550" y="370150"/>
            <a:ext cx="85725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Code For the boxplot:-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boxplot(r$Number_of_Vehicles, col="Red", range=0, ylab="Value Axis", xlab="No. of Vehicles")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302550" y="1195825"/>
            <a:ext cx="83853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25" y="1282200"/>
            <a:ext cx="5555549" cy="34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4"/>
          <p:cNvSpPr txBox="1"/>
          <p:nvPr/>
        </p:nvSpPr>
        <p:spPr>
          <a:xfrm>
            <a:off x="5835075" y="1339900"/>
            <a:ext cx="28527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Explanation:-</a:t>
            </a:r>
            <a:endParaRPr b="1" sz="1150"/>
          </a:p>
          <a:p>
            <a:pPr indent="-301625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b="1" lang="en" sz="1150"/>
              <a:t>The Yellow zone shows the interquartile range i.e. 1</a:t>
            </a:r>
            <a:endParaRPr b="1" sz="1150"/>
          </a:p>
          <a:p>
            <a:pPr indent="-301625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b="1" lang="en" sz="1150"/>
              <a:t>the the upper bold black line shows the median i.e. 2</a:t>
            </a:r>
            <a:endParaRPr b="1" sz="1150"/>
          </a:p>
          <a:p>
            <a:pPr indent="-301625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b="1" lang="en" sz="1150"/>
              <a:t>Others are the outliers in the graph shown by the dotted line</a:t>
            </a:r>
            <a:endParaRPr b="1" sz="1150"/>
          </a:p>
          <a:p>
            <a:pPr indent="-301625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b="1" lang="en" sz="1150"/>
              <a:t>The maximum value is shown by the topmost horizontal line i.e. 28.</a:t>
            </a:r>
            <a:endParaRPr b="1" sz="11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588625" y="492350"/>
            <a:ext cx="8199900" cy="4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Number of Casualties in the accidents?</a:t>
            </a:r>
            <a:endParaRPr b="1" sz="18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Number of Vehicles:-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mean(r$Number_of_Casualties)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1.363484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of Number of vehicles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median(r$Number_of_Casualties)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for Number of Vehicles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s=table(r$Number_of_Casualties)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1      2      3      4      5      6      7      8      9     10     11     12     13     14     15     16     17     18     19     20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432213  95218  26860   9718   3685   1382    459    201     98     45     33     11     17     10      9      7      6      4      5      3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21     22     23     25     26     28     29     35     36     40     41     42     45     68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1      7      3      1      3      1      4      1      1      1      1      1      1      1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432213		#for 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 Quartile Range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IQR(r$Number_of_Casualties)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0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Casualties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max(r$Number_of_Casualties)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68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417825" y="374600"/>
            <a:ext cx="82701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Main Code For the boxplot:-</a:t>
            </a:r>
            <a:endParaRPr b="1" sz="1400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boxplot(r$Number_of_Casualties, col="Yellow", range=0, ylab="Value Axis", xlab="No. of Casualties")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302550" y="1282275"/>
            <a:ext cx="8529300" cy="3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148" y="1510650"/>
            <a:ext cx="4939852" cy="30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646250" y="298125"/>
            <a:ext cx="75057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Spectral"/>
                <a:ea typeface="Spectral"/>
                <a:cs typeface="Spectral"/>
                <a:sym typeface="Spectral"/>
              </a:rPr>
              <a:t>Accidents analysis according to Light Conditions:-</a:t>
            </a:r>
            <a:endParaRPr b="1" sz="1200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6" name="Google Shape;426;p57"/>
          <p:cNvSpPr txBox="1"/>
          <p:nvPr>
            <p:ph idx="1" type="body"/>
          </p:nvPr>
        </p:nvSpPr>
        <p:spPr>
          <a:xfrm>
            <a:off x="307350" y="965325"/>
            <a:ext cx="85293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ggplot(r, aes(Light_Conditions, fill=Light_Conditions))+geom_bar(color="black")+labs(x="Light Conditions", y="Number of Accidents", title="Analysis of Accidents As per light conditions")+theme_light()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577" y="1628175"/>
            <a:ext cx="4886849" cy="30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819150" y="413375"/>
            <a:ext cx="75057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Accidents according to Weather conditions:-</a:t>
            </a:r>
            <a:endParaRPr b="1" sz="14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574225" y="864575"/>
            <a:ext cx="82719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ggplot(r, aes(Weather_Conditions, fill=Weather_Conditions))+geom_bar(color="black")+labs(x="Weather Conditions", y="Number of Accidents", title="Weather Condition-wise analysis")+theme_dark()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850" y="1704275"/>
            <a:ext cx="4972316" cy="31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675075" y="459825"/>
            <a:ext cx="75057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Accidents according to the Road Surface Conditions:-</a:t>
            </a:r>
            <a:endParaRPr b="1" sz="14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392775" y="908850"/>
            <a:ext cx="84102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ggplot(r, aes(Road_Surface_Conditions, fill=Road_Surface_Conditions))+geom_bar(color="black")+labs(x="Road Surface Conditions", y="Number of Accidents", title="Road Surface Condition-wise analysis")+facet_wrap(r$Year)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14" y="1846675"/>
            <a:ext cx="4693824" cy="29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Location analysis of Accidents (In urban or Rural Locality):-</a:t>
            </a:r>
            <a:endParaRPr b="1" sz="14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0"/>
          <p:cNvSpPr txBox="1"/>
          <p:nvPr>
            <p:ph idx="1" type="body"/>
          </p:nvPr>
        </p:nvSpPr>
        <p:spPr>
          <a:xfrm>
            <a:off x="415750" y="825150"/>
            <a:ext cx="84450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ggplot(r, aes(Urban_or_Rural_Area, fill=Urban_or_Rural_Area))+geom_bar(color="black")+labs(x="Locality", y="Number of Accidents", title="Loacality Wise Accidents")+theme_light()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150" y="1714500"/>
            <a:ext cx="5025352" cy="31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819150" y="389000"/>
            <a:ext cx="7505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If the Police officer attended the scene or not:-</a:t>
            </a:r>
            <a:endParaRPr b="1" sz="14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316975" y="734775"/>
            <a:ext cx="8385000" cy="4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ggplot(f, aes(Did_Police_Officer_Attend_Scene_of_Accident, fill=Did_Police_Officer_Attend_Scene_of_Accident))+geom_bar(color="black")+labs(x="Police Attended or not", y="Number of Accidents", title="If Police Attended the scene or not")+theme_light()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455" name="Google Shape;4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825" y="1659225"/>
            <a:ext cx="4998474" cy="31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26950" y="374250"/>
            <a:ext cx="80901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Initially, the number of columns in x, y and z are:-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ncol(x)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33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ncol(y)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33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ncol(z)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33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the number of columns in the usable data frames i.e., f, p and r are:-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ncol(f)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ncol(p)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ncol(r)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Installing Packages:-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E.g. &gt;install.packages(“ggplot2”)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the Packages in the library:-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E.g. &gt;library(ggplot2)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273750" y="485425"/>
            <a:ext cx="852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CONCLUSION ON THE BASIS OF THE ABOVE THREE FILES:-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62"/>
          <p:cNvSpPr txBox="1"/>
          <p:nvPr>
            <p:ph idx="1" type="body"/>
          </p:nvPr>
        </p:nvSpPr>
        <p:spPr>
          <a:xfrm>
            <a:off x="559825" y="1572900"/>
            <a:ext cx="82431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accidents from 2005 to 2014 are:-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&gt;nrow(f)+nrow(p)+nrow(r)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1504150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casualties in all these accidents were:-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&gt;sum(f$Number_of_Casualties)+sum(p$Number_of_Casualties)+sum(r$Number_of_Casualties)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2031817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accidents happened in the set of years from 2005 to 2007 i.e. 570011.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of the accidents, the number of casualties were 1.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of the accidents, the number of vehicles involved were 2.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number of accidents happened on Saturday.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of the accidents, the road surface condition was dry.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/>
          <p:nvPr>
            <p:ph idx="1" type="body"/>
          </p:nvPr>
        </p:nvSpPr>
        <p:spPr>
          <a:xfrm>
            <a:off x="689475" y="492325"/>
            <a:ext cx="80703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of the accidents, the weather condition was fine with no winds.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of the accidents, the light condition was daylight with street lights present.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accidents happened in the urban areas.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decrease in accidents with all these years.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accident sites were visited by a police officer.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Spectral"/>
                <a:ea typeface="Spectral"/>
                <a:cs typeface="Spectral"/>
                <a:sym typeface="Spectral"/>
              </a:rPr>
              <a:t>Geo Mapping</a:t>
            </a:r>
            <a:endParaRPr b="1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2" name="Google Shape;472;p6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performing geomapping, we need the following packages.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RgoogleMaps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ggmap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mapproj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sf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OpenStreetMap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devtools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Spectral"/>
                <a:ea typeface="Spectral"/>
                <a:cs typeface="Spectral"/>
                <a:sym typeface="Spectral"/>
              </a:rPr>
              <a:t>Steps to Perform Geo Mapping</a:t>
            </a:r>
            <a:endParaRPr b="1">
              <a:solidFill>
                <a:srgbClr val="674EA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819150" y="1628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tep1. For geo mapping is loading all the required packages in the library.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2. Checking the starting and ending latitudes and longitudes of the country or place you need to plot the map  for.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3. Create an google API Key.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4. Now set your key following this syntax.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rPr>
              <a:t>ggmap::register_google(key = "SET YOUR KEY HERE")</a:t>
            </a:r>
            <a:endParaRPr b="1" sz="1400">
              <a:solidFill>
                <a:srgbClr val="5E5E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NOTE:- ggmap function cannot be used without the API key.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5. Making the map and storing it into a variable.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819150" y="389000"/>
            <a:ext cx="7505700" cy="4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 &lt;- ggmap(get_googlemap(center = c(lon = -122.335167, lat = 47.608013),zoom = 11, scale = 2,maptype ='terrain',color = 'color'))</a:t>
            </a:r>
            <a:endParaRPr b="1" sz="165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Step 6:- Now, consider the points you want to plot on the made map.</a:t>
            </a:r>
            <a:endParaRPr b="1"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Step 7:- Follow the following syntax for plotting these points on your map.</a:t>
            </a:r>
            <a:endParaRPr b="1"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Syntax:-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+ geom_point(aes(x = Longitude, y = Latitude,  colour = Initial.Type.Group), data = i2, size = 0.5) + 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theme(legend.position="bottom")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plot all the points on the map using their latitudes and longitudes.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way which we used is by using the OpenStreetMap function.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&gt;uk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404225" y="457425"/>
            <a:ext cx="83913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WORLD MAP USING OPEN STREET MAP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plot(worldmap, col="lightgrey", fill=T, border="black", xlim=c(-180,180), ylim=c(-90,90), bg="aliceblue", asp=1, wrap=c(-180,180))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625" y="1460525"/>
            <a:ext cx="4024551" cy="3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idx="1" type="body"/>
          </p:nvPr>
        </p:nvSpPr>
        <p:spPr>
          <a:xfrm>
            <a:off x="362425" y="1232850"/>
            <a:ext cx="41427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uk&lt;-openmap( c(61,-8), c(45,2), type="nps", minNumTiles = 50 , zoom=NULL)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plot(uk)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8"/>
          <p:cNvSpPr txBox="1"/>
          <p:nvPr>
            <p:ph type="title"/>
          </p:nvPr>
        </p:nvSpPr>
        <p:spPr>
          <a:xfrm>
            <a:off x="767275" y="568975"/>
            <a:ext cx="75057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Another way which we used is by using the OpenStreetMap function.</a:t>
            </a:r>
            <a:endParaRPr b="1" sz="18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652600" y="1232850"/>
            <a:ext cx="41427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uk&lt;-openmap( c(61,-8), c(45,2), type="stamen-toner", minNumTiles = 50 , zoom=NULL)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plot(uk)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725" y="1798000"/>
            <a:ext cx="1764100" cy="30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800" y="1902025"/>
            <a:ext cx="1700375" cy="28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569850" y="556350"/>
            <a:ext cx="80043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bril Fatface"/>
                <a:ea typeface="Abril Fatface"/>
                <a:cs typeface="Abril Fatface"/>
                <a:sym typeface="Abril Fatface"/>
              </a:rPr>
              <a:t>THANK-YOU !</a:t>
            </a:r>
            <a:endParaRPr b="1" sz="24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BY:-</a:t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ANANYA</a:t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ANIRUDH KASHYAP</a:t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73950" y="313350"/>
            <a:ext cx="83961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 required for this analysis are:-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For Plotting Graphs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ggplot2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For Geomapping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RgoogleMaps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ggmap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mapproj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OpenStreetMap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devtools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Variables that stores the data:-</a:t>
            </a:r>
            <a:endParaRPr b="1"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3076800"/>
            <a:ext cx="3048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98500" y="319575"/>
            <a:ext cx="8068500" cy="4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of Original Raw Data:-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for all the datasets.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rows or records is different.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Columns = 33 for all.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structure:-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str(z)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'data.frame':	570011 obs. of  33 variables: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Accident_Index                             : Factor w/ 366193 levels "2.01E+07","2.01E+08",..: 240 241 242 243 244 245 246 247 248 249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Location_Easting_OSGR                      : int  525680 524170 524520 526900 528060 524770 524220 525890 527350 524550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Location_Northing_OSGR                     : int  178240 181650 182240 177530 179040 181160 180830 179710 177650 180810 …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Longitude                                  : num  -0.191 -0.212 -0.206 -0.174 -0.157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Latitude                                   : num  51.5 51.5 51.5 51.5 51.5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Police_Force                               : int  1 1 1 1 1 1 1 1 1 1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Accident_Severity                          : int  2 3 3 3 3 3 3 3 3 3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Number_of_Vehicles                         : int  1 1 2 1 1 2 2 1 2 2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Number_of_Casualties                       : int  1 1 1 1 1 1 1 2 2 5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Date                                       : Factor w/ 1095 levels "01/01/2005","01/01/2006",..: 109 145 181 217 325 361 433 469 505 505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Day_of_Week                                : int  3 4 5 6 2 3 5 6 7 7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306400" y="232950"/>
            <a:ext cx="8453100" cy="4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Time                                       : Factor w/ 1440 levels "","00:01","00:02",..: 1063 1057 16 636 1274 761 1241 1056 1364 961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Local_Authority_.District.                 : int  12 12 12 12 12 12 12 12 12 12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Local_Authority_.Highway.                  : Factor w/ 207 levels "E06000001","E06000002",..: 112 112 112 112 112 112 112 112 112 112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X1st_Road_Class                            : int  3 4 5 3 6 6 5 3 3 4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X1st_Road_Number                           : int  3218 450 0 3220 0 0 0 315 3212 450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Road_Type                                  : Factor w/ 6 levels "Dual carriageway",..: 4 1 4 4 4 4 4 1 4 4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Speed_limit                                : int  30 30 30 30 30 30 30 30 30 30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Junction_Detail                            : logi  NA NA NA NA NA NA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Junction_Control                           : Factor w/ 5 levels "","Authorised person",..: 1 3 1 1 1 1 4 1 3 4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X2nd_Road_Class                            : int  -1 5 -1 -1 -1 -1 6 -1 4 5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X2nd_Road_Number                           : int  0 0 0 0 0 0 0 0 304 0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Pedestrian_Crossing.Human_Control          : Factor w/ 4 levels "","Control by other authorised person",..: 4 4 4 4 4 4 4 4 4 4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Pedestrian_Crossing.Physical_Facilities    : Factor w/ 7 levels "","Central refuge",..: 7 6 4 4 4 4 4 4 6 2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Light_Conditions                           : Factor w/ 5 levels "Darkeness: No street lighting",..: 5 3 3 5 2 5 3 5 3 5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Weather_Conditions                         : Factor w/ 10 levels "","Fine with high winds",..: 7 3 3 3 3 7 3 3 3 3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Road_Surface_Conditions                    : Factor w/ 6 levels "","Dry","Flood (Over 3cm of water)",..: 6 2 2 2 6 6 2 2 2 2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Special_Conditions_at_Site                 : Factor w/ 9 levels "","Auto traffic signal partly defective",..: 5 5 5 5 5 6 5 5 5 5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Carriageway_Hazards                        : Factor w/ 7 levels "","Any animal (except a ridden horse)",..: 5 5 5 5 5 5 5 5 5 5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Urban_or_Rural_Area                        : int  1 1 1 1 1 1 1 1 1 1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Did_Police_Officer_Attend_Scene_of_Accident: Factor w/ 3 levels "","No","Yes": 3 3 3 3 3 3 3 3 3 3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LSOA_of_Accident_Location                  : Factor w/ 33774 levels "","E01000001",..: 2782 2842 2790 2773 2796 2765 2808 2822 2833 2808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Year                                       : int  2005 2005 2005 2005 2005 2005 2005 2005 2005 2005 ...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27600" y="327600"/>
            <a:ext cx="8460300" cy="4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of Filtered Data Frame:-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for all 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rows or records is different.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columns = 15 for all.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Filtered Structure:-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str(f)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'data.frame':	469442 obs. of  15 variables: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Accident_Index                             : Factor w/ 297707 levels "2.00903E+12",..: 275 276 277 278 279 280 281 282 283 284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Longitude                                  : num  -0.201 -0.199 -0.18 -0.203 -0.173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Latitude                                   : num  51.5 51.5 51.5 51.5 51.5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Number_of_Vehicles                         : int  2 2 2 2 2 2 2 1 1 1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Number_of_Casualties                       : int  1 11 1 1 1 3 1 1 2 1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Date                                       : Factor w/ 1095 levels "01/01/2009","01/01/2010",..: 1 145 109 145 181 1 253 37 217 325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Day_of_Week                                : Factor w/ 7 levels "1","2","3","4",..: 5 2 1 2 3 5 5 6 4 7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Time                                       : Factor w/ 1440 levels "","00:01","00:02",..: 912 660 860 491 1046 709 839 799 736 593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Speed_limit                                : Factor w/ 8 levels "10","15","20",..: 4 4 4 4 4 4 4 4 4 4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Light_Conditions                           : Factor w/ 5 levels "Darkeness: No street lighting",..: 5 5 5 5 3 5 5 5 5 5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Weather_Conditions                         : Factor w/ 10 levels "","Fine with high winds",..: 3 3 3 5 3 3 3 3 3 5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Road_Surface_Conditions                    : Factor w/ 6 levels "","Dry","Flood (Over 3cm of water)",..: 2 6 2 4 2 2 2 2 2 6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Urban_or_Rural_Area                        : Factor w/ 2 levels "1","2": 1 1 1 1 1 1 1 1 1 1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Did_Police_Officer_Attend_Scene_of_Accident: Factor w/ 3 levels "","No","Yes": 3 3 3 3 3 3 3 3 3 3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 Year                                       : int  2009 2009 2009 2009 2009 2009 2009 2009 2009 2009 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