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9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25BC43-C0B8-437D-8C9A-CEFC9F3EFCEF}"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298240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25BC43-C0B8-437D-8C9A-CEFC9F3EFCEF}"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372162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25BC43-C0B8-437D-8C9A-CEFC9F3EFCEF}"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364471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25BC43-C0B8-437D-8C9A-CEFC9F3EFCEF}"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135030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5BC43-C0B8-437D-8C9A-CEFC9F3EFCEF}"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16091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25BC43-C0B8-437D-8C9A-CEFC9F3EFCEF}"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24937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25BC43-C0B8-437D-8C9A-CEFC9F3EFCEF}" type="datetimeFigureOut">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422962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25BC43-C0B8-437D-8C9A-CEFC9F3EFCEF}" type="datetimeFigureOut">
              <a:rPr lang="en-IN" smtClean="0"/>
              <a:t>17-08-2020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258960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5BC43-C0B8-437D-8C9A-CEFC9F3EFCEF}" type="datetimeFigureOut">
              <a:rPr lang="en-IN" smtClean="0"/>
              <a:t>17-08-2020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28113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BC43-C0B8-437D-8C9A-CEFC9F3EFCEF}"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377933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BC43-C0B8-437D-8C9A-CEFC9F3EFCEF}"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25DC4-89B8-4A03-9C6A-F6D5C0C95280}" type="slidenum">
              <a:rPr lang="en-IN" smtClean="0"/>
              <a:t>‹#›</a:t>
            </a:fld>
            <a:endParaRPr lang="en-IN"/>
          </a:p>
        </p:txBody>
      </p:sp>
    </p:spTree>
    <p:extLst>
      <p:ext uri="{BB962C8B-B14F-4D97-AF65-F5344CB8AC3E}">
        <p14:creationId xmlns:p14="http://schemas.microsoft.com/office/powerpoint/2010/main" val="189415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5BC43-C0B8-437D-8C9A-CEFC9F3EFCEF}" type="datetimeFigureOut">
              <a:rPr lang="en-IN" smtClean="0"/>
              <a:t>17-08-2020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25DC4-89B8-4A03-9C6A-F6D5C0C95280}" type="slidenum">
              <a:rPr lang="en-IN" smtClean="0"/>
              <a:t>‹#›</a:t>
            </a:fld>
            <a:endParaRPr lang="en-IN"/>
          </a:p>
        </p:txBody>
      </p:sp>
    </p:spTree>
    <p:extLst>
      <p:ext uri="{BB962C8B-B14F-4D97-AF65-F5344CB8AC3E}">
        <p14:creationId xmlns:p14="http://schemas.microsoft.com/office/powerpoint/2010/main" val="344611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88640"/>
            <a:ext cx="8510129" cy="6329848"/>
          </a:xfrm>
          <a:prstGeom prst="rect">
            <a:avLst/>
          </a:prstGeom>
        </p:spPr>
      </p:pic>
    </p:spTree>
    <p:extLst>
      <p:ext uri="{BB962C8B-B14F-4D97-AF65-F5344CB8AC3E}">
        <p14:creationId xmlns:p14="http://schemas.microsoft.com/office/powerpoint/2010/main" val="378855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6"/>
            <a:ext cx="7772400" cy="1470025"/>
          </a:xfrm>
        </p:spPr>
        <p:txBody>
          <a:bodyPr>
            <a:normAutofit fontScale="90000"/>
          </a:bodyPr>
          <a:lstStyle/>
          <a:p>
            <a:r>
              <a:rPr lang="en-US" b="1" dirty="0"/>
              <a:t>School Ratings by Clusters in Scarborough</a:t>
            </a:r>
            <a:r>
              <a:rPr lang="en-US" dirty="0"/>
              <a:t/>
            </a:r>
            <a:br>
              <a:rPr lang="en-US" dirty="0"/>
            </a:b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052736"/>
            <a:ext cx="8136904" cy="5805264"/>
          </a:xfrm>
          <a:prstGeom prst="rect">
            <a:avLst/>
          </a:prstGeom>
        </p:spPr>
      </p:pic>
    </p:spTree>
    <p:extLst>
      <p:ext uri="{BB962C8B-B14F-4D97-AF65-F5344CB8AC3E}">
        <p14:creationId xmlns:p14="http://schemas.microsoft.com/office/powerpoint/2010/main" val="249320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lstStyle/>
          <a:p>
            <a:r>
              <a:rPr lang="en-IN" dirty="0" smtClean="0"/>
              <a:t>Continued…</a:t>
            </a:r>
            <a:endParaRPr lang="en-IN" dirty="0"/>
          </a:p>
        </p:txBody>
      </p:sp>
      <p:sp>
        <p:nvSpPr>
          <p:cNvPr id="3" name="Subtitle 2"/>
          <p:cNvSpPr>
            <a:spLocks noGrp="1"/>
          </p:cNvSpPr>
          <p:nvPr>
            <p:ph type="subTitle" idx="1"/>
          </p:nvPr>
        </p:nvSpPr>
        <p:spPr>
          <a:xfrm>
            <a:off x="395536" y="1484784"/>
            <a:ext cx="8352928" cy="5112568"/>
          </a:xfrm>
        </p:spPr>
        <p:txBody>
          <a:bodyPr>
            <a:normAutofit fontScale="77500" lnSpcReduction="20000"/>
          </a:bodyPr>
          <a:lstStyle/>
          <a:p>
            <a:r>
              <a:rPr lang="en-US" dirty="0">
                <a:solidFill>
                  <a:srgbClr val="FF0000"/>
                </a:solidFill>
              </a:rPr>
              <a:t>The Location:</a:t>
            </a:r>
          </a:p>
          <a:p>
            <a:r>
              <a:rPr lang="en-US" dirty="0">
                <a:solidFill>
                  <a:srgbClr val="FF0000"/>
                </a:solidFill>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dirty="0">
                <a:solidFill>
                  <a:srgbClr val="FF0000"/>
                </a:solidFill>
              </a:rPr>
              <a:t>Foursquare API:</a:t>
            </a:r>
          </a:p>
          <a:p>
            <a:r>
              <a:rPr lang="en-US" dirty="0">
                <a:solidFill>
                  <a:srgbClr val="FF0000"/>
                </a:solidFill>
              </a:rPr>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IN" dirty="0"/>
          </a:p>
        </p:txBody>
      </p:sp>
    </p:spTree>
    <p:extLst>
      <p:ext uri="{BB962C8B-B14F-4D97-AF65-F5344CB8AC3E}">
        <p14:creationId xmlns:p14="http://schemas.microsoft.com/office/powerpoint/2010/main" val="368248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4624"/>
            <a:ext cx="7772400" cy="1470025"/>
          </a:xfrm>
        </p:spPr>
        <p:txBody>
          <a:bodyPr/>
          <a:lstStyle/>
          <a:p>
            <a:r>
              <a:rPr lang="en-IN" dirty="0"/>
              <a:t>Discussion Section</a:t>
            </a:r>
            <a:br>
              <a:rPr lang="en-IN" dirty="0"/>
            </a:br>
            <a:endParaRPr lang="en-IN" dirty="0"/>
          </a:p>
        </p:txBody>
      </p:sp>
      <p:sp>
        <p:nvSpPr>
          <p:cNvPr id="3" name="Subtitle 2"/>
          <p:cNvSpPr>
            <a:spLocks noGrp="1"/>
          </p:cNvSpPr>
          <p:nvPr>
            <p:ph type="subTitle" idx="1"/>
          </p:nvPr>
        </p:nvSpPr>
        <p:spPr>
          <a:xfrm>
            <a:off x="323528" y="836712"/>
            <a:ext cx="8496944" cy="5832648"/>
          </a:xfrm>
        </p:spPr>
        <p:txBody>
          <a:bodyPr>
            <a:normAutofit/>
          </a:bodyPr>
          <a:lstStyle/>
          <a:p>
            <a:r>
              <a:rPr lang="en-US" dirty="0">
                <a:solidFill>
                  <a:srgbClr val="FF0000"/>
                </a:solidFill>
              </a:rPr>
              <a:t>Problem Which Tried to Solve:</a:t>
            </a:r>
          </a:p>
          <a:p>
            <a:r>
              <a:rPr lang="en-US" dirty="0">
                <a:solidFill>
                  <a:srgbClr val="FF0000"/>
                </a:solidFill>
              </a:rPr>
              <a:t>The major purpose of this project, is to suggest a better neighborhood in a new city for the person who are </a:t>
            </a:r>
            <a:r>
              <a:rPr lang="en-US" dirty="0" smtClean="0">
                <a:solidFill>
                  <a:srgbClr val="FF0000"/>
                </a:solidFill>
              </a:rPr>
              <a:t>shifting </a:t>
            </a:r>
            <a:r>
              <a:rPr lang="en-US" dirty="0">
                <a:solidFill>
                  <a:srgbClr val="FF0000"/>
                </a:solidFill>
              </a:rPr>
              <a:t>there. Social presence in society in terms of like minded people. Connectivity to the airport, bus stand, city center, markets and other daily needs things nearby.</a:t>
            </a:r>
          </a:p>
          <a:p>
            <a:pPr marL="457200" indent="-457200" algn="l">
              <a:buFont typeface="Arial" pitchFamily="34" charset="0"/>
              <a:buChar char="•"/>
            </a:pPr>
            <a:r>
              <a:rPr lang="en-US" dirty="0">
                <a:solidFill>
                  <a:srgbClr val="FF0000"/>
                </a:solidFill>
              </a:rPr>
              <a:t>Sorted list of house in terms of housing prices in a ascending or descending order</a:t>
            </a:r>
          </a:p>
          <a:p>
            <a:pPr marL="457200" indent="-457200" algn="l">
              <a:buFont typeface="Arial" pitchFamily="34" charset="0"/>
              <a:buChar char="•"/>
            </a:pPr>
            <a:r>
              <a:rPr lang="en-US" dirty="0">
                <a:solidFill>
                  <a:srgbClr val="FF0000"/>
                </a:solidFill>
              </a:rPr>
              <a:t>Sorted list of schools in terms of location, fees, rating and reviews</a:t>
            </a:r>
          </a:p>
          <a:p>
            <a:endParaRPr lang="en-IN" dirty="0"/>
          </a:p>
        </p:txBody>
      </p:sp>
    </p:spTree>
    <p:extLst>
      <p:ext uri="{BB962C8B-B14F-4D97-AF65-F5344CB8AC3E}">
        <p14:creationId xmlns:p14="http://schemas.microsoft.com/office/powerpoint/2010/main" val="302336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6632"/>
            <a:ext cx="7772400" cy="1470025"/>
          </a:xfrm>
        </p:spPr>
        <p:txBody>
          <a:bodyPr/>
          <a:lstStyle/>
          <a:p>
            <a:r>
              <a:rPr lang="en-IN" dirty="0"/>
              <a:t>Conclusion Section</a:t>
            </a:r>
            <a:br>
              <a:rPr lang="en-IN" dirty="0"/>
            </a:br>
            <a:endParaRPr lang="en-IN" dirty="0"/>
          </a:p>
        </p:txBody>
      </p:sp>
      <p:sp>
        <p:nvSpPr>
          <p:cNvPr id="3" name="Subtitle 2"/>
          <p:cNvSpPr>
            <a:spLocks noGrp="1"/>
          </p:cNvSpPr>
          <p:nvPr>
            <p:ph type="subTitle" idx="1"/>
          </p:nvPr>
        </p:nvSpPr>
        <p:spPr>
          <a:xfrm>
            <a:off x="179512" y="980728"/>
            <a:ext cx="8784976" cy="5760640"/>
          </a:xfrm>
        </p:spPr>
        <p:txBody>
          <a:bodyPr>
            <a:normAutofit fontScale="70000" lnSpcReduction="20000"/>
          </a:bodyPr>
          <a:lstStyle/>
          <a:p>
            <a:pPr algn="l"/>
            <a:r>
              <a:rPr lang="en-US" dirty="0">
                <a:solidFill>
                  <a:srgbClr val="FF0000"/>
                </a:solidFill>
              </a:rPr>
              <a:t>In this Capstone project, using k-means cluster algorithm I separated the neighborhood into 10(Ten) different clusters and for 103 different </a:t>
            </a:r>
            <a:r>
              <a:rPr lang="en-US" dirty="0" err="1">
                <a:solidFill>
                  <a:srgbClr val="FF0000"/>
                </a:solidFill>
              </a:rPr>
              <a:t>lattitude</a:t>
            </a:r>
            <a:r>
              <a:rPr lang="en-US" dirty="0">
                <a:solidFill>
                  <a:srgbClr val="FF0000"/>
                </a:solidFill>
              </a:rPr>
              <a:t> and </a:t>
            </a:r>
            <a:r>
              <a:rPr lang="en-US" dirty="0" smtClean="0">
                <a:solidFill>
                  <a:srgbClr val="FF0000"/>
                </a:solidFill>
              </a:rPr>
              <a:t>longitude </a:t>
            </a:r>
            <a:r>
              <a:rPr lang="en-US" dirty="0">
                <a:solidFill>
                  <a:srgbClr val="FF0000"/>
                </a:solidFill>
              </a:rPr>
              <a:t>from dataset, which have very-similar neighborhoods around them. Using the charts above results presented to a particular neighborhood based on average house prices and school rating have been made.</a:t>
            </a:r>
          </a:p>
          <a:p>
            <a:pPr algn="l"/>
            <a:r>
              <a:rPr lang="en-US" dirty="0">
                <a:solidFill>
                  <a:srgbClr val="FF0000"/>
                </a:solidFill>
              </a:rPr>
              <a:t>I feel rewarded with the efforts and believe this course with all the topics covered is well worthy of appreciation.</a:t>
            </a:r>
            <a:br>
              <a:rPr lang="en-US" dirty="0">
                <a:solidFill>
                  <a:srgbClr val="FF0000"/>
                </a:solidFill>
              </a:rPr>
            </a:br>
            <a:r>
              <a:rPr lang="en-US" dirty="0">
                <a:solidFill>
                  <a:srgbClr val="FF0000"/>
                </a:solidFill>
              </a:rPr>
              <a:t>This project has shown me a practical application to resolve a real situation that has impacting personal and financial impact using Data Science tools.</a:t>
            </a:r>
            <a:br>
              <a:rPr lang="en-US" dirty="0">
                <a:solidFill>
                  <a:srgbClr val="FF0000"/>
                </a:solidFill>
              </a:rPr>
            </a:br>
            <a:r>
              <a:rPr lang="en-US" dirty="0">
                <a:solidFill>
                  <a:srgbClr val="FF0000"/>
                </a:solidFill>
              </a:rPr>
              <a:t>The mapping with Folium is a very powerful technique to consolidate information and make the analysis and decision better with confidence.</a:t>
            </a:r>
          </a:p>
          <a:p>
            <a:pPr algn="l"/>
            <a:r>
              <a:rPr lang="en-US" dirty="0">
                <a:solidFill>
                  <a:srgbClr val="FF0000"/>
                </a:solidFill>
              </a:rPr>
              <a:t>Future Works:</a:t>
            </a:r>
          </a:p>
          <a:p>
            <a:pPr algn="l"/>
            <a:r>
              <a:rPr lang="en-US" dirty="0">
                <a:solidFill>
                  <a:srgbClr val="FF0000"/>
                </a:solidFill>
              </a:rPr>
              <a:t>This Capstone project can be continued for making it more precise in terms to find best house in Scarborough. Best means on the basis of all required things(daily needs or things we need to live a better life) around and also in terms of cost effective</a:t>
            </a:r>
            <a:r>
              <a:rPr lang="en-US" dirty="0"/>
              <a:t>.</a:t>
            </a:r>
          </a:p>
          <a:p>
            <a:endParaRPr lang="en-IN" dirty="0"/>
          </a:p>
        </p:txBody>
      </p:sp>
    </p:spTree>
    <p:extLst>
      <p:ext uri="{BB962C8B-B14F-4D97-AF65-F5344CB8AC3E}">
        <p14:creationId xmlns:p14="http://schemas.microsoft.com/office/powerpoint/2010/main" val="278065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88640"/>
            <a:ext cx="7772400" cy="1470025"/>
          </a:xfrm>
        </p:spPr>
        <p:txBody>
          <a:bodyPr>
            <a:normAutofit fontScale="90000"/>
          </a:bodyPr>
          <a:lstStyle/>
          <a:p>
            <a:r>
              <a:rPr lang="en-US" dirty="0"/>
              <a:t>Libraries Which are Used to </a:t>
            </a:r>
            <a:r>
              <a:rPr lang="en-US" dirty="0" smtClean="0"/>
              <a:t>Developed </a:t>
            </a:r>
            <a:r>
              <a:rPr lang="en-US" dirty="0"/>
              <a:t>the Project:</a:t>
            </a:r>
            <a:br>
              <a:rPr lang="en-US" dirty="0"/>
            </a:br>
            <a:endParaRPr lang="en-IN" dirty="0"/>
          </a:p>
        </p:txBody>
      </p:sp>
      <p:sp>
        <p:nvSpPr>
          <p:cNvPr id="3" name="Subtitle 2"/>
          <p:cNvSpPr>
            <a:spLocks noGrp="1"/>
          </p:cNvSpPr>
          <p:nvPr>
            <p:ph type="subTitle" idx="1"/>
          </p:nvPr>
        </p:nvSpPr>
        <p:spPr>
          <a:xfrm>
            <a:off x="611560" y="1196752"/>
            <a:ext cx="7992888" cy="5328592"/>
          </a:xfrm>
        </p:spPr>
        <p:txBody>
          <a:bodyPr>
            <a:normAutofit fontScale="85000" lnSpcReduction="10000"/>
          </a:bodyPr>
          <a:lstStyle/>
          <a:p>
            <a:pPr marL="457200" indent="-457200" algn="l">
              <a:buFont typeface="Arial" pitchFamily="34" charset="0"/>
              <a:buChar char="•"/>
            </a:pPr>
            <a:r>
              <a:rPr lang="en-IN" i="1" dirty="0">
                <a:solidFill>
                  <a:srgbClr val="FF0000"/>
                </a:solidFill>
              </a:rPr>
              <a:t>Pandas: For creating and manipulating </a:t>
            </a:r>
            <a:r>
              <a:rPr lang="en-IN" i="1" dirty="0" err="1">
                <a:solidFill>
                  <a:srgbClr val="FF0000"/>
                </a:solidFill>
              </a:rPr>
              <a:t>dataframes</a:t>
            </a:r>
            <a:r>
              <a:rPr lang="en-IN" i="1" dirty="0">
                <a:solidFill>
                  <a:srgbClr val="FF0000"/>
                </a:solidFill>
              </a:rPr>
              <a:t>.</a:t>
            </a:r>
          </a:p>
          <a:p>
            <a:pPr marL="457200" indent="-457200" algn="l">
              <a:buFont typeface="Arial" pitchFamily="34" charset="0"/>
              <a:buChar char="•"/>
            </a:pPr>
            <a:r>
              <a:rPr lang="en-IN" i="1" dirty="0">
                <a:solidFill>
                  <a:srgbClr val="FF0000"/>
                </a:solidFill>
              </a:rPr>
              <a:t>Folium: Python visualization library would be used to visualize the </a:t>
            </a:r>
            <a:r>
              <a:rPr lang="en-IN" i="1" dirty="0" err="1">
                <a:solidFill>
                  <a:srgbClr val="FF0000"/>
                </a:solidFill>
              </a:rPr>
              <a:t>neighborhoods</a:t>
            </a:r>
            <a:r>
              <a:rPr lang="en-IN" i="1" dirty="0">
                <a:solidFill>
                  <a:srgbClr val="FF0000"/>
                </a:solidFill>
              </a:rPr>
              <a:t> cluster distribution of using interactive leaflet map.</a:t>
            </a:r>
          </a:p>
          <a:p>
            <a:pPr marL="457200" indent="-457200" algn="l">
              <a:buFont typeface="Arial" pitchFamily="34" charset="0"/>
              <a:buChar char="•"/>
            </a:pPr>
            <a:r>
              <a:rPr lang="en-IN" i="1" dirty="0" err="1">
                <a:solidFill>
                  <a:srgbClr val="FF0000"/>
                </a:solidFill>
              </a:rPr>
              <a:t>Scikit</a:t>
            </a:r>
            <a:r>
              <a:rPr lang="en-IN" i="1" dirty="0">
                <a:solidFill>
                  <a:srgbClr val="FF0000"/>
                </a:solidFill>
              </a:rPr>
              <a:t> Learn: For importing k-means clustering.</a:t>
            </a:r>
          </a:p>
          <a:p>
            <a:pPr marL="457200" indent="-457200" algn="l">
              <a:buFont typeface="Arial" pitchFamily="34" charset="0"/>
              <a:buChar char="•"/>
            </a:pPr>
            <a:r>
              <a:rPr lang="en-IN" i="1" dirty="0">
                <a:solidFill>
                  <a:srgbClr val="FF0000"/>
                </a:solidFill>
              </a:rPr>
              <a:t>JSON: Library to handle JSON files.</a:t>
            </a:r>
          </a:p>
          <a:p>
            <a:pPr marL="457200" indent="-457200" algn="l">
              <a:buFont typeface="Arial" pitchFamily="34" charset="0"/>
              <a:buChar char="•"/>
            </a:pPr>
            <a:r>
              <a:rPr lang="en-IN" i="1" dirty="0">
                <a:solidFill>
                  <a:srgbClr val="FF0000"/>
                </a:solidFill>
              </a:rPr>
              <a:t>XML: To separate data from presentation and XML stores data in plain text format.</a:t>
            </a:r>
          </a:p>
          <a:p>
            <a:pPr marL="457200" indent="-457200" algn="l">
              <a:buFont typeface="Arial" pitchFamily="34" charset="0"/>
              <a:buChar char="•"/>
            </a:pPr>
            <a:r>
              <a:rPr lang="en-IN" i="1" dirty="0" err="1">
                <a:solidFill>
                  <a:srgbClr val="FF0000"/>
                </a:solidFill>
              </a:rPr>
              <a:t>Geocoder</a:t>
            </a:r>
            <a:r>
              <a:rPr lang="en-IN" i="1" dirty="0">
                <a:solidFill>
                  <a:srgbClr val="FF0000"/>
                </a:solidFill>
              </a:rPr>
              <a:t>: To retrieve Location Data.</a:t>
            </a:r>
          </a:p>
          <a:p>
            <a:pPr marL="457200" indent="-457200" algn="l">
              <a:buFont typeface="Arial" pitchFamily="34" charset="0"/>
              <a:buChar char="•"/>
            </a:pPr>
            <a:r>
              <a:rPr lang="en-IN" i="1" dirty="0">
                <a:solidFill>
                  <a:srgbClr val="FF0000"/>
                </a:solidFill>
              </a:rPr>
              <a:t>Beautiful Soup and Requests: To scrap and library to handle http requests.</a:t>
            </a:r>
          </a:p>
          <a:p>
            <a:pPr marL="457200" indent="-457200" algn="l">
              <a:buFont typeface="Arial" pitchFamily="34" charset="0"/>
              <a:buChar char="•"/>
            </a:pPr>
            <a:r>
              <a:rPr lang="en-IN" i="1" dirty="0" err="1">
                <a:solidFill>
                  <a:srgbClr val="FF0000"/>
                </a:solidFill>
              </a:rPr>
              <a:t>Matplotlib</a:t>
            </a:r>
            <a:r>
              <a:rPr lang="en-IN" i="1" dirty="0">
                <a:solidFill>
                  <a:srgbClr val="FF0000"/>
                </a:solidFill>
              </a:rPr>
              <a:t>: Python Plotting Module.</a:t>
            </a:r>
          </a:p>
          <a:p>
            <a:endParaRPr lang="en-IN" dirty="0"/>
          </a:p>
        </p:txBody>
      </p:sp>
    </p:spTree>
    <p:extLst>
      <p:ext uri="{BB962C8B-B14F-4D97-AF65-F5344CB8AC3E}">
        <p14:creationId xmlns:p14="http://schemas.microsoft.com/office/powerpoint/2010/main" val="330063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470025"/>
          </a:xfrm>
        </p:spPr>
        <p:txBody>
          <a:bodyPr/>
          <a:lstStyle/>
          <a:p>
            <a:r>
              <a:rPr lang="en-IN" dirty="0" smtClean="0"/>
              <a:t>INTRODUCTION</a:t>
            </a:r>
            <a:endParaRPr lang="en-IN" dirty="0"/>
          </a:p>
        </p:txBody>
      </p:sp>
      <p:sp>
        <p:nvSpPr>
          <p:cNvPr id="3" name="Subtitle 2"/>
          <p:cNvSpPr>
            <a:spLocks noGrp="1"/>
          </p:cNvSpPr>
          <p:nvPr>
            <p:ph type="subTitle" idx="1"/>
          </p:nvPr>
        </p:nvSpPr>
        <p:spPr>
          <a:xfrm>
            <a:off x="323528" y="1484784"/>
            <a:ext cx="8568952" cy="5184576"/>
          </a:xfrm>
        </p:spPr>
        <p:txBody>
          <a:bodyPr>
            <a:normAutofit fontScale="55000" lnSpcReduction="20000"/>
          </a:bodyPr>
          <a:lstStyle/>
          <a:p>
            <a:r>
              <a:rPr lang="en-US" dirty="0" smtClean="0">
                <a:solidFill>
                  <a:srgbClr val="FF0000"/>
                </a:solidFill>
              </a:rPr>
              <a:t>The motivation behind this Capstone Project is to help individuals in investigating better offices around their neighborhood. It will help individuals settling on shrewd and productive choice on choosing incredible neighborhood out of quantities of different neighborhoods in Scarborough, </a:t>
            </a:r>
            <a:r>
              <a:rPr lang="en-US" dirty="0" err="1" smtClean="0">
                <a:solidFill>
                  <a:srgbClr val="FF0000"/>
                </a:solidFill>
              </a:rPr>
              <a:t>Toranto</a:t>
            </a:r>
            <a:r>
              <a:rPr lang="en-US" dirty="0" smtClean="0">
                <a:solidFill>
                  <a:srgbClr val="FF0000"/>
                </a:solidFill>
              </a:rPr>
              <a:t>. </a:t>
            </a:r>
          </a:p>
          <a:p>
            <a:endParaRPr lang="en-US" dirty="0" smtClean="0">
              <a:solidFill>
                <a:srgbClr val="FF0000"/>
              </a:solidFill>
            </a:endParaRPr>
          </a:p>
          <a:p>
            <a:r>
              <a:rPr lang="en-US" dirty="0" smtClean="0">
                <a:solidFill>
                  <a:srgbClr val="FF0000"/>
                </a:solidFill>
              </a:rPr>
              <a:t>Loads of individuals are moving to different conditions of Canada and required bunches of exploration at great lodging costs and </a:t>
            </a:r>
            <a:r>
              <a:rPr lang="en-US" dirty="0" err="1" smtClean="0">
                <a:solidFill>
                  <a:srgbClr val="FF0000"/>
                </a:solidFill>
              </a:rPr>
              <a:t>reputated</a:t>
            </a:r>
            <a:r>
              <a:rPr lang="en-US" dirty="0" smtClean="0">
                <a:solidFill>
                  <a:srgbClr val="FF0000"/>
                </a:solidFill>
              </a:rPr>
              <a:t> schools for their youngsters. This venture is for those individuals who are searching for better neighborhoods. For simplicity of getting to Cafe, School, Super market, clinical shops, basic food item shops, shopping center, theater, medical clinic, similar individuals, and so forth. </a:t>
            </a:r>
          </a:p>
          <a:p>
            <a:endParaRPr lang="en-US" dirty="0" smtClean="0">
              <a:solidFill>
                <a:srgbClr val="FF0000"/>
              </a:solidFill>
            </a:endParaRPr>
          </a:p>
          <a:p>
            <a:r>
              <a:rPr lang="en-US" dirty="0" smtClean="0">
                <a:solidFill>
                  <a:srgbClr val="FF0000"/>
                </a:solidFill>
              </a:rPr>
              <a:t>This Capstone Project expect to make an examination of highlights for a people moving to Scarborough to look through a best neighborhood as a similar investigation between neighborhoods. The highlights incorporate middle lodging cost and better school as indicated by appraisals, crime percentages of that specific region, street availability, climate conditions, great administration for crisis, water assets both </a:t>
            </a:r>
            <a:r>
              <a:rPr lang="en-US" dirty="0" err="1" smtClean="0">
                <a:solidFill>
                  <a:srgbClr val="FF0000"/>
                </a:solidFill>
              </a:rPr>
              <a:t>freash</a:t>
            </a:r>
            <a:r>
              <a:rPr lang="en-US" dirty="0" smtClean="0">
                <a:solidFill>
                  <a:srgbClr val="FF0000"/>
                </a:solidFill>
              </a:rPr>
              <a:t> and waste water and stool passed on in sewers and recreational offices. </a:t>
            </a:r>
          </a:p>
          <a:p>
            <a:endParaRPr lang="en-US" dirty="0" smtClean="0">
              <a:solidFill>
                <a:srgbClr val="FF0000"/>
              </a:solidFill>
            </a:endParaRPr>
          </a:p>
          <a:p>
            <a:r>
              <a:rPr lang="en-US" dirty="0" smtClean="0">
                <a:solidFill>
                  <a:srgbClr val="FF0000"/>
                </a:solidFill>
              </a:rPr>
              <a:t>It will help individuals to get familiarity with the region and neighborhood before moving to another city, state, nation or spot for their work or to begin another new life.</a:t>
            </a:r>
            <a:endParaRPr lang="en-IN" dirty="0">
              <a:solidFill>
                <a:srgbClr val="FF0000"/>
              </a:solidFill>
            </a:endParaRPr>
          </a:p>
        </p:txBody>
      </p:sp>
    </p:spTree>
    <p:extLst>
      <p:ext uri="{BB962C8B-B14F-4D97-AF65-F5344CB8AC3E}">
        <p14:creationId xmlns:p14="http://schemas.microsoft.com/office/powerpoint/2010/main" val="373150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rmAutofit fontScale="90000"/>
          </a:bodyPr>
          <a:lstStyle/>
          <a:p>
            <a:r>
              <a:rPr lang="en-IN" dirty="0" smtClean="0"/>
              <a:t> </a:t>
            </a:r>
            <a:r>
              <a:rPr lang="en-IN" dirty="0"/>
              <a:t>Data Section</a:t>
            </a:r>
            <a:br>
              <a:rPr lang="en-IN" dirty="0"/>
            </a:br>
            <a:r>
              <a:rPr lang="en-IN" dirty="0" smtClean="0"/>
              <a:t/>
            </a:r>
            <a:br>
              <a:rPr lang="en-IN" dirty="0" smtClean="0"/>
            </a:br>
            <a:endParaRPr lang="en-IN" dirty="0"/>
          </a:p>
        </p:txBody>
      </p:sp>
      <p:sp>
        <p:nvSpPr>
          <p:cNvPr id="3" name="Subtitle 2"/>
          <p:cNvSpPr>
            <a:spLocks noGrp="1"/>
          </p:cNvSpPr>
          <p:nvPr>
            <p:ph type="subTitle" idx="1"/>
          </p:nvPr>
        </p:nvSpPr>
        <p:spPr>
          <a:xfrm>
            <a:off x="179512" y="908720"/>
            <a:ext cx="8856984" cy="5832648"/>
          </a:xfrm>
        </p:spPr>
        <p:txBody>
          <a:bodyPr>
            <a:normAutofit fontScale="62500" lnSpcReduction="20000"/>
          </a:bodyPr>
          <a:lstStyle/>
          <a:p>
            <a:r>
              <a:rPr lang="en-US" dirty="0">
                <a:solidFill>
                  <a:srgbClr val="FF0000"/>
                </a:solidFill>
              </a:rPr>
              <a:t>Data Link: https://en.wikipedia.org/wiki/List_of_postal_codes_of_Canada:_M</a:t>
            </a:r>
          </a:p>
          <a:p>
            <a:r>
              <a:rPr lang="en-US" dirty="0">
                <a:solidFill>
                  <a:srgbClr val="FF0000"/>
                </a:solidFill>
              </a:rPr>
              <a:t>Will use Scarborough dataset which we scrapped from </a:t>
            </a:r>
            <a:r>
              <a:rPr lang="en-US" dirty="0" err="1">
                <a:solidFill>
                  <a:srgbClr val="FF0000"/>
                </a:solidFill>
              </a:rPr>
              <a:t>wikipedia</a:t>
            </a:r>
            <a:r>
              <a:rPr lang="en-US" dirty="0">
                <a:solidFill>
                  <a:srgbClr val="FF0000"/>
                </a:solidFill>
              </a:rPr>
              <a:t> on Week 3. Dataset consisting of latitude and longitude, zip codes.</a:t>
            </a:r>
          </a:p>
          <a:p>
            <a:r>
              <a:rPr lang="en-US" dirty="0">
                <a:solidFill>
                  <a:srgbClr val="FF0000"/>
                </a:solidFill>
              </a:rPr>
              <a:t>Foursquare API Data:</a:t>
            </a:r>
          </a:p>
          <a:p>
            <a:r>
              <a:rPr lang="en-US" dirty="0">
                <a:solidFill>
                  <a:srgbClr val="FF0000"/>
                </a:solidFill>
              </a:rPr>
              <a:t>We will need data about different venues in different neighborhoods of that specific borough.</a:t>
            </a:r>
            <a:br>
              <a:rPr lang="en-US" dirty="0">
                <a:solidFill>
                  <a:srgbClr val="FF0000"/>
                </a:solidFill>
              </a:rPr>
            </a:br>
            <a:r>
              <a:rPr lang="en-US" dirty="0">
                <a:solidFill>
                  <a:srgbClr val="FF0000"/>
                </a:solidFill>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solidFill>
                  <a:srgbClr val="FF0000"/>
                </a:solidFill>
              </a:rPr>
              <a:t>After finding the list of neighborhoods, we then connect to the Foursquare API to gather information about venues inside each and every neighborhood. For each neighborhood, we have chosen the radius to be 100 meter.</a:t>
            </a:r>
          </a:p>
          <a:p>
            <a:r>
              <a:rPr lang="en-US" dirty="0">
                <a:solidFill>
                  <a:srgbClr val="FF0000"/>
                </a:solidFill>
              </a:rPr>
              <a:t>The data retrieved from Foursquare contained information of venues within a specified distance of the longitude and latitude of the postcodes. The information obtained per venue as follows:</a:t>
            </a:r>
          </a:p>
          <a:p>
            <a:r>
              <a:rPr lang="en-US" dirty="0" smtClean="0">
                <a:solidFill>
                  <a:srgbClr val="FF0000"/>
                </a:solidFill>
              </a:rPr>
              <a:t>1. Neighborhood 2. Neighborhood Latitude 3. Neighborhood Longitude 4. Venue 5. Name of the venue e.g. the name of a store or restaurant 6. Venue Latitude 7. Venue Longitude 8. Venue Category</a:t>
            </a:r>
            <a:endParaRPr lang="en-IN" dirty="0">
              <a:solidFill>
                <a:srgbClr val="FF0000"/>
              </a:solidFill>
            </a:endParaRPr>
          </a:p>
        </p:txBody>
      </p:sp>
    </p:spTree>
    <p:extLst>
      <p:ext uri="{BB962C8B-B14F-4D97-AF65-F5344CB8AC3E}">
        <p14:creationId xmlns:p14="http://schemas.microsoft.com/office/powerpoint/2010/main" val="265101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854603"/>
            <a:ext cx="7979243" cy="4410636"/>
          </a:xfrm>
          <a:prstGeom prst="rect">
            <a:avLst/>
          </a:prstGeom>
        </p:spPr>
      </p:pic>
    </p:spTree>
    <p:extLst>
      <p:ext uri="{BB962C8B-B14F-4D97-AF65-F5344CB8AC3E}">
        <p14:creationId xmlns:p14="http://schemas.microsoft.com/office/powerpoint/2010/main" val="82406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fontScale="90000"/>
          </a:bodyPr>
          <a:lstStyle/>
          <a:p>
            <a:r>
              <a:rPr lang="en-IN" dirty="0" smtClean="0"/>
              <a:t>Methodology </a:t>
            </a:r>
            <a:r>
              <a:rPr lang="en-IN" dirty="0"/>
              <a:t>Section</a:t>
            </a:r>
            <a:br>
              <a:rPr lang="en-IN" dirty="0"/>
            </a:br>
            <a:r>
              <a:rPr lang="en-IN" dirty="0" smtClean="0"/>
              <a:t/>
            </a:r>
            <a:br>
              <a:rPr lang="en-IN" dirty="0" smtClean="0"/>
            </a:br>
            <a:endParaRPr lang="en-IN" dirty="0"/>
          </a:p>
        </p:txBody>
      </p:sp>
      <p:sp>
        <p:nvSpPr>
          <p:cNvPr id="3" name="Subtitle 2"/>
          <p:cNvSpPr>
            <a:spLocks noGrp="1"/>
          </p:cNvSpPr>
          <p:nvPr>
            <p:ph type="subTitle" idx="1"/>
          </p:nvPr>
        </p:nvSpPr>
        <p:spPr>
          <a:xfrm>
            <a:off x="179512" y="836712"/>
            <a:ext cx="8784976" cy="5832648"/>
          </a:xfrm>
        </p:spPr>
        <p:txBody>
          <a:bodyPr/>
          <a:lstStyle/>
          <a:p>
            <a:pPr algn="l"/>
            <a:r>
              <a:rPr lang="en-US" sz="2000" dirty="0">
                <a:solidFill>
                  <a:srgbClr val="FF0000"/>
                </a:solidFill>
              </a:rPr>
              <a:t>Clustering Approach:</a:t>
            </a:r>
          </a:p>
          <a:p>
            <a:pPr algn="l"/>
            <a:r>
              <a:rPr lang="en-US" sz="2000" dirty="0">
                <a:solidFill>
                  <a:srgbClr val="FF0000"/>
                </a:solidFill>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708920"/>
            <a:ext cx="6470983" cy="3556183"/>
          </a:xfrm>
          <a:prstGeom prst="rect">
            <a:avLst/>
          </a:prstGeom>
        </p:spPr>
      </p:pic>
    </p:spTree>
    <p:extLst>
      <p:ext uri="{BB962C8B-B14F-4D97-AF65-F5344CB8AC3E}">
        <p14:creationId xmlns:p14="http://schemas.microsoft.com/office/powerpoint/2010/main" val="326336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772400" cy="1470025"/>
          </a:xfrm>
        </p:spPr>
        <p:txBody>
          <a:bodyPr/>
          <a:lstStyle/>
          <a:p>
            <a:r>
              <a:rPr lang="en-US" b="1" dirty="0"/>
              <a:t>Most Common Venues near Neighborhood</a:t>
            </a:r>
            <a:r>
              <a:rPr lang="en-US" dirty="0"/>
              <a:t> | Using Clustering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19192"/>
            <a:ext cx="8174336" cy="4490128"/>
          </a:xfrm>
          <a:prstGeom prst="rect">
            <a:avLst/>
          </a:prstGeom>
        </p:spPr>
      </p:pic>
    </p:spTree>
    <p:extLst>
      <p:ext uri="{BB962C8B-B14F-4D97-AF65-F5344CB8AC3E}">
        <p14:creationId xmlns:p14="http://schemas.microsoft.com/office/powerpoint/2010/main" val="263570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US" sz="2800" dirty="0">
                <a:solidFill>
                  <a:srgbClr val="FF0000"/>
                </a:solidFill>
              </a:rPr>
              <a:t>Work Flow:</a:t>
            </a:r>
          </a:p>
          <a:p>
            <a:r>
              <a:rPr lang="en-US" sz="2800" dirty="0">
                <a:solidFill>
                  <a:srgbClr val="FF0000"/>
                </a:solidFill>
              </a:rPr>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US" sz="2800" dirty="0">
                <a:solidFill>
                  <a:srgbClr val="FF0000"/>
                </a:solidFill>
              </a:rPr>
              <a:t>would be set to 500.</a:t>
            </a:r>
          </a:p>
          <a:p>
            <a:endParaRPr lang="en-IN" dirty="0"/>
          </a:p>
        </p:txBody>
      </p:sp>
    </p:spTree>
    <p:extLst>
      <p:ext uri="{BB962C8B-B14F-4D97-AF65-F5344CB8AC3E}">
        <p14:creationId xmlns:p14="http://schemas.microsoft.com/office/powerpoint/2010/main" val="375327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88640"/>
            <a:ext cx="7772400" cy="1470025"/>
          </a:xfrm>
        </p:spPr>
        <p:txBody>
          <a:bodyPr>
            <a:normAutofit fontScale="90000"/>
          </a:bodyPr>
          <a:lstStyle/>
          <a:p>
            <a:r>
              <a:rPr lang="en-US" dirty="0"/>
              <a:t>Results Section</a:t>
            </a:r>
            <a:br>
              <a:rPr lang="en-US" dirty="0"/>
            </a:br>
            <a:r>
              <a:rPr lang="en-US" b="1" dirty="0"/>
              <a:t>Map of Clusters in Scarborough</a:t>
            </a: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84581"/>
            <a:ext cx="7541341" cy="4205271"/>
          </a:xfrm>
          <a:prstGeom prst="rect">
            <a:avLst/>
          </a:prstGeom>
        </p:spPr>
      </p:pic>
    </p:spTree>
    <p:extLst>
      <p:ext uri="{BB962C8B-B14F-4D97-AF65-F5344CB8AC3E}">
        <p14:creationId xmlns:p14="http://schemas.microsoft.com/office/powerpoint/2010/main" val="17775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548680"/>
            <a:ext cx="8928992" cy="1470025"/>
          </a:xfrm>
        </p:spPr>
        <p:txBody>
          <a:bodyPr>
            <a:normAutofit fontScale="90000"/>
          </a:bodyPr>
          <a:lstStyle/>
          <a:p>
            <a:r>
              <a:rPr lang="en-US" b="1" dirty="0"/>
              <a:t>Average Housing Price by Clusters in Scarborough</a:t>
            </a:r>
            <a:r>
              <a:rPr lang="en-US" dirty="0"/>
              <a:t/>
            </a:r>
            <a:br>
              <a:rPr lang="en-US" dirty="0"/>
            </a:b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809490"/>
            <a:ext cx="7704856" cy="5787862"/>
          </a:xfrm>
          <a:prstGeom prst="rect">
            <a:avLst/>
          </a:prstGeom>
        </p:spPr>
      </p:pic>
    </p:spTree>
    <p:extLst>
      <p:ext uri="{BB962C8B-B14F-4D97-AF65-F5344CB8AC3E}">
        <p14:creationId xmlns:p14="http://schemas.microsoft.com/office/powerpoint/2010/main" val="105893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825</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INTRODUCTION</vt:lpstr>
      <vt:lpstr> Data Section  </vt:lpstr>
      <vt:lpstr>PowerPoint Presentation</vt:lpstr>
      <vt:lpstr>Methodology Section  </vt:lpstr>
      <vt:lpstr>Most Common Venues near Neighborhood | Using Clustering</vt:lpstr>
      <vt:lpstr>Continued…</vt:lpstr>
      <vt:lpstr>Results Section Map of Clusters in Scarborough </vt:lpstr>
      <vt:lpstr>Average Housing Price by Clusters in Scarborough  </vt:lpstr>
      <vt:lpstr>School Ratings by Clusters in Scarborough  </vt:lpstr>
      <vt:lpstr>Continued…</vt:lpstr>
      <vt:lpstr>Discussion Section </vt:lpstr>
      <vt:lpstr>Conclusion Section </vt:lpstr>
      <vt:lpstr>Libraries Which are Used to Developed the Project: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Ravi</cp:lastModifiedBy>
  <cp:revision>2</cp:revision>
  <dcterms:created xsi:type="dcterms:W3CDTF">2020-08-17T13:38:13Z</dcterms:created>
  <dcterms:modified xsi:type="dcterms:W3CDTF">2020-08-17T13:53:43Z</dcterms:modified>
</cp:coreProperties>
</file>