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7" r:id="rId5"/>
    <p:sldId id="261" r:id="rId6"/>
    <p:sldId id="262" r:id="rId7"/>
    <p:sldId id="275" r:id="rId8"/>
    <p:sldId id="278" r:id="rId9"/>
    <p:sldId id="259" r:id="rId10"/>
    <p:sldId id="260" r:id="rId11"/>
    <p:sldId id="264" r:id="rId12"/>
    <p:sldId id="267" r:id="rId13"/>
    <p:sldId id="268" r:id="rId14"/>
    <p:sldId id="269" r:id="rId15"/>
    <p:sldId id="270" r:id="rId16"/>
    <p:sldId id="271" r:id="rId17"/>
    <p:sldId id="274" r:id="rId18"/>
    <p:sldId id="272" r:id="rId19"/>
    <p:sldId id="276"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5/30/2020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5/30/2020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5/30/2020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chinelearningmastery.com/logistic-regression-for-machine-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nalyticsvidhya.com/blog/2016/04/complete-tutorial-tree-based-modeling-scratch-in-pyth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119" y="917479"/>
            <a:ext cx="9476100" cy="2677648"/>
          </a:xfrm>
        </p:spPr>
        <p:txBody>
          <a:bodyPr/>
          <a:lstStyle/>
          <a:p>
            <a:r>
              <a:rPr lang="en-IN" b="1" dirty="0"/>
              <a:t>Customer Churn </a:t>
            </a:r>
            <a:r>
              <a:rPr lang="en-IN" b="1" dirty="0" smtClean="0"/>
              <a:t>Prediction</a:t>
            </a:r>
            <a:br>
              <a:rPr lang="en-IN" b="1" dirty="0" smtClean="0"/>
            </a:br>
            <a:r>
              <a:rPr lang="en-IN" b="1" dirty="0" smtClean="0"/>
              <a:t>IN TELECOM INDUSTRY</a:t>
            </a:r>
            <a:endParaRPr lang="en-IN" dirty="0"/>
          </a:p>
        </p:txBody>
      </p:sp>
      <p:sp>
        <p:nvSpPr>
          <p:cNvPr id="3" name="Subtitle 2"/>
          <p:cNvSpPr>
            <a:spLocks noGrp="1"/>
          </p:cNvSpPr>
          <p:nvPr>
            <p:ph type="subTitle" idx="1"/>
          </p:nvPr>
        </p:nvSpPr>
        <p:spPr/>
        <p:txBody>
          <a:bodyPr/>
          <a:lstStyle/>
          <a:p>
            <a:r>
              <a:rPr lang="en-IN" dirty="0" smtClean="0"/>
              <a:t>-PRESENTED BY ANANYA CHAKRABORTY &amp; SHIVANI SHARMA</a:t>
            </a:r>
            <a:endParaRPr lang="en-IN" dirty="0"/>
          </a:p>
        </p:txBody>
      </p:sp>
    </p:spTree>
    <p:extLst>
      <p:ext uri="{BB962C8B-B14F-4D97-AF65-F5344CB8AC3E}">
        <p14:creationId xmlns:p14="http://schemas.microsoft.com/office/powerpoint/2010/main" val="94325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SELECTION</a:t>
            </a:r>
            <a:endParaRPr lang="en-IN" dirty="0"/>
          </a:p>
        </p:txBody>
      </p:sp>
      <p:sp>
        <p:nvSpPr>
          <p:cNvPr id="3" name="Content Placeholder 2"/>
          <p:cNvSpPr>
            <a:spLocks noGrp="1"/>
          </p:cNvSpPr>
          <p:nvPr>
            <p:ph idx="1"/>
          </p:nvPr>
        </p:nvSpPr>
        <p:spPr/>
        <p:txBody>
          <a:bodyPr/>
          <a:lstStyle/>
          <a:p>
            <a:pPr marL="0" indent="0">
              <a:buNone/>
            </a:pPr>
            <a:r>
              <a:rPr lang="en-IN" dirty="0" smtClean="0"/>
              <a:t>Features that were identified during the model building process:</a:t>
            </a:r>
            <a:endParaRPr lang="en-IN" dirty="0"/>
          </a:p>
          <a:p>
            <a:r>
              <a:rPr lang="en-IN" dirty="0" smtClean="0"/>
              <a:t>Features like </a:t>
            </a:r>
            <a:r>
              <a:rPr lang="en-IN" dirty="0" err="1" smtClean="0"/>
              <a:t>Vmail_Plan</a:t>
            </a:r>
            <a:r>
              <a:rPr lang="en-IN" dirty="0" smtClean="0"/>
              <a:t>, </a:t>
            </a:r>
            <a:r>
              <a:rPr lang="en-IN" dirty="0" err="1" smtClean="0"/>
              <a:t>Intl_Plan</a:t>
            </a:r>
            <a:r>
              <a:rPr lang="en-IN" dirty="0" smtClean="0"/>
              <a:t> and State do affect the overall prediction of the model hence, feature scaling was performed to make them adaptable for machine learning model predictions</a:t>
            </a:r>
            <a:endParaRPr lang="en-IN" dirty="0" smtClean="0"/>
          </a:p>
          <a:p>
            <a:r>
              <a:rPr lang="en-IN" dirty="0" smtClean="0"/>
              <a:t>Variables like Area Code and Phone were dropped from the dataset as they didn’t affect the Churn prediction hence they were rendered useless</a:t>
            </a:r>
          </a:p>
          <a:p>
            <a:r>
              <a:rPr lang="en-IN" dirty="0" smtClean="0"/>
              <a:t>New variable known </a:t>
            </a:r>
            <a:r>
              <a:rPr lang="en-IN" dirty="0"/>
              <a:t>as </a:t>
            </a:r>
            <a:r>
              <a:rPr lang="en-IN" dirty="0" smtClean="0"/>
              <a:t>'</a:t>
            </a:r>
            <a:r>
              <a:rPr lang="en-IN" dirty="0" err="1" smtClean="0"/>
              <a:t>Avg_Night_Calls</a:t>
            </a:r>
            <a:r>
              <a:rPr lang="en-IN" dirty="0" smtClean="0"/>
              <a:t>‘ was added to help improve model performance</a:t>
            </a:r>
            <a:endParaRPr lang="en-IN" dirty="0" smtClean="0"/>
          </a:p>
        </p:txBody>
      </p:sp>
    </p:spTree>
    <p:extLst>
      <p:ext uri="{BB962C8B-B14F-4D97-AF65-F5344CB8AC3E}">
        <p14:creationId xmlns:p14="http://schemas.microsoft.com/office/powerpoint/2010/main" val="397699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Classification. </a:t>
            </a:r>
            <a:r>
              <a:rPr lang="en-US" dirty="0"/>
              <a:t>The goal of classification is to determine to which class or category a data point (customer in our case) belongs to. For classification problems, data scientists would use historical data with predefined target variables AKA labels (churner/non-churner) – answers that need to be predicted – to train an algorithm. With classification, businesses can answer the following questions:</a:t>
            </a:r>
          </a:p>
          <a:p>
            <a:r>
              <a:rPr lang="en-US" dirty="0"/>
              <a:t>Will this customer churn or not?</a:t>
            </a:r>
          </a:p>
          <a:p>
            <a:r>
              <a:rPr lang="en-US" dirty="0"/>
              <a:t>Will a customer renew their subscription?</a:t>
            </a:r>
          </a:p>
          <a:p>
            <a:r>
              <a:rPr lang="en-US" dirty="0"/>
              <a:t>Will a user downgrade a pricing plan?</a:t>
            </a:r>
          </a:p>
          <a:p>
            <a:r>
              <a:rPr lang="en-US" dirty="0" smtClean="0"/>
              <a:t>Are there any signs of unusual customer behavior?</a:t>
            </a:r>
          </a:p>
          <a:p>
            <a:r>
              <a:rPr lang="en-US" dirty="0" smtClean="0"/>
              <a:t>The fourth question about atypical behavior signs represents a type of a classification problem called </a:t>
            </a:r>
            <a:r>
              <a:rPr lang="en-US" i="1" dirty="0" smtClean="0"/>
              <a:t>anomaly detection</a:t>
            </a:r>
            <a:r>
              <a:rPr lang="en-US" dirty="0" smtClean="0"/>
              <a:t>. Anomaly detection is about identifying outliers – data points that significantly deviate from the rest of the data.</a:t>
            </a:r>
            <a:endParaRPr lang="en-US" dirty="0"/>
          </a:p>
        </p:txBody>
      </p:sp>
    </p:spTree>
    <p:extLst>
      <p:ext uri="{BB962C8B-B14F-4D97-AF65-F5344CB8AC3E}">
        <p14:creationId xmlns:p14="http://schemas.microsoft.com/office/powerpoint/2010/main" val="288334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Regression</a:t>
            </a:r>
            <a:endParaRPr lang="en-IN" dirty="0"/>
          </a:p>
        </p:txBody>
      </p:sp>
      <p:sp>
        <p:nvSpPr>
          <p:cNvPr id="3" name="Content Placeholder 2"/>
          <p:cNvSpPr>
            <a:spLocks noGrp="1"/>
          </p:cNvSpPr>
          <p:nvPr>
            <p:ph idx="1"/>
          </p:nvPr>
        </p:nvSpPr>
        <p:spPr/>
        <p:txBody>
          <a:bodyPr/>
          <a:lstStyle/>
          <a:p>
            <a:r>
              <a:rPr lang="en-US" dirty="0"/>
              <a:t> Customer churn prediction can be </a:t>
            </a:r>
            <a:r>
              <a:rPr lang="en-US" dirty="0" smtClean="0"/>
              <a:t>done by performing a </a:t>
            </a:r>
            <a:r>
              <a:rPr lang="en-US" dirty="0"/>
              <a:t>regression task. </a:t>
            </a:r>
            <a:endParaRPr lang="en-US" dirty="0" smtClean="0"/>
          </a:p>
          <a:p>
            <a:r>
              <a:rPr lang="en-US" dirty="0" smtClean="0"/>
              <a:t>Regression </a:t>
            </a:r>
            <a:r>
              <a:rPr lang="en-US" dirty="0"/>
              <a:t>analysis </a:t>
            </a:r>
            <a:r>
              <a:rPr lang="en-US" dirty="0" smtClean="0"/>
              <a:t>is primarily </a:t>
            </a:r>
            <a:r>
              <a:rPr lang="en-US" dirty="0"/>
              <a:t>a statistical </a:t>
            </a:r>
            <a:r>
              <a:rPr lang="en-US" dirty="0" smtClean="0"/>
              <a:t>technique which is used </a:t>
            </a:r>
            <a:r>
              <a:rPr lang="en-US" dirty="0"/>
              <a:t>to estimate the relationship between a target variable and </a:t>
            </a:r>
            <a:r>
              <a:rPr lang="en-US" dirty="0" smtClean="0"/>
              <a:t>existing </a:t>
            </a:r>
            <a:r>
              <a:rPr lang="en-US" dirty="0"/>
              <a:t>data values that influence the target variable, expressed in continuous values</a:t>
            </a:r>
            <a:r>
              <a:rPr lang="en-US" dirty="0" smtClean="0"/>
              <a:t>.</a:t>
            </a:r>
          </a:p>
          <a:p>
            <a:r>
              <a:rPr lang="en-US" dirty="0" smtClean="0"/>
              <a:t> </a:t>
            </a:r>
            <a:r>
              <a:rPr lang="en-US" dirty="0"/>
              <a:t>If that’s too hard – the result of regression is always some number, while classification always suggests a category. </a:t>
            </a:r>
            <a:endParaRPr lang="en-US" dirty="0" smtClean="0"/>
          </a:p>
          <a:p>
            <a:r>
              <a:rPr lang="en-US" dirty="0" smtClean="0"/>
              <a:t>In </a:t>
            </a:r>
            <a:r>
              <a:rPr lang="en-US" dirty="0"/>
              <a:t>addition, regression analysis allows for estimating how many different variables in data influence a target variable. With regression, businesses can forecast in what period of time a specific customer is likely to churn or receive some probability estimate of churn per customer.</a:t>
            </a:r>
            <a:endParaRPr lang="en-IN" dirty="0"/>
          </a:p>
        </p:txBody>
      </p:sp>
    </p:spTree>
    <p:extLst>
      <p:ext uri="{BB962C8B-B14F-4D97-AF65-F5344CB8AC3E}">
        <p14:creationId xmlns:p14="http://schemas.microsoft.com/office/powerpoint/2010/main" val="3322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MODELING AND TESTING</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The main goal of this project stage is to develop a churn prediction model. Specialists usually train numerous models, tune, evaluate, and test them to define the one that detects potential churners with the desired level of accuracy on training data.</a:t>
            </a:r>
            <a:endParaRPr lang="en-IN" dirty="0"/>
          </a:p>
        </p:txBody>
      </p:sp>
    </p:spTree>
    <p:extLst>
      <p:ext uri="{BB962C8B-B14F-4D97-AF65-F5344CB8AC3E}">
        <p14:creationId xmlns:p14="http://schemas.microsoft.com/office/powerpoint/2010/main" val="396218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sp>
        <p:nvSpPr>
          <p:cNvPr id="3" name="Content Placeholder 2"/>
          <p:cNvSpPr>
            <a:spLocks noGrp="1"/>
          </p:cNvSpPr>
          <p:nvPr>
            <p:ph idx="1"/>
          </p:nvPr>
        </p:nvSpPr>
        <p:spPr/>
        <p:txBody>
          <a:bodyPr/>
          <a:lstStyle/>
          <a:p>
            <a:r>
              <a:rPr lang="en-US" b="1" dirty="0">
                <a:hlinkClick r:id="rId2"/>
              </a:rPr>
              <a:t>Logistic regression</a:t>
            </a:r>
            <a:r>
              <a:rPr lang="en-US" dirty="0"/>
              <a:t> is an algorithm used for binary classification problems. It predicts the likelihood of an event by measuring the relationship between a dependent variable and one or more independent variables (features). More specifically, logistic regression will predict the possibility of an instance (data point) belonging to the default category.</a:t>
            </a:r>
            <a:endParaRPr lang="en-IN" dirty="0"/>
          </a:p>
        </p:txBody>
      </p:sp>
    </p:spTree>
    <p:extLst>
      <p:ext uri="{BB962C8B-B14F-4D97-AF65-F5344CB8AC3E}">
        <p14:creationId xmlns:p14="http://schemas.microsoft.com/office/powerpoint/2010/main" val="230394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 CLASSIFIER</a:t>
            </a:r>
            <a:endParaRPr lang="en-IN" dirty="0"/>
          </a:p>
        </p:txBody>
      </p:sp>
      <p:sp>
        <p:nvSpPr>
          <p:cNvPr id="3" name="Content Placeholder 2"/>
          <p:cNvSpPr>
            <a:spLocks noGrp="1"/>
          </p:cNvSpPr>
          <p:nvPr>
            <p:ph idx="1"/>
          </p:nvPr>
        </p:nvSpPr>
        <p:spPr/>
        <p:txBody>
          <a:bodyPr/>
          <a:lstStyle/>
          <a:p>
            <a:r>
              <a:rPr lang="en-US" dirty="0"/>
              <a:t>A </a:t>
            </a:r>
            <a:r>
              <a:rPr lang="en-US" b="1" dirty="0">
                <a:hlinkClick r:id="rId2"/>
              </a:rPr>
              <a:t>decision tree</a:t>
            </a:r>
            <a:r>
              <a:rPr lang="en-US" dirty="0"/>
              <a:t> is a type of supervised learning algorithm (with a predefined target variable.) While mostly used in classification tasks, it can handle numeric data as well. This algorithm splits a data sample into two or more homogeneous sets based on the most significant differentiator in input variables to make a prediction. With each split, a part of a tree is being generated. As a result, a tree with decision nodes and leaf nodes (which are decisions or classifications) is developed. A tree starts from a root node – the best predictor.</a:t>
            </a:r>
            <a:endParaRPr lang="en-IN" dirty="0"/>
          </a:p>
        </p:txBody>
      </p:sp>
    </p:spTree>
    <p:extLst>
      <p:ext uri="{BB962C8B-B14F-4D97-AF65-F5344CB8AC3E}">
        <p14:creationId xmlns:p14="http://schemas.microsoft.com/office/powerpoint/2010/main" val="76855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 CLASSIFIER</a:t>
            </a:r>
            <a:endParaRPr lang="en-IN" dirty="0"/>
          </a:p>
        </p:txBody>
      </p:sp>
      <p:sp>
        <p:nvSpPr>
          <p:cNvPr id="3" name="Content Placeholder 2"/>
          <p:cNvSpPr>
            <a:spLocks noGrp="1"/>
          </p:cNvSpPr>
          <p:nvPr>
            <p:ph idx="1"/>
          </p:nvPr>
        </p:nvSpPr>
        <p:spPr/>
        <p:txBody>
          <a:bodyPr/>
          <a:lstStyle/>
          <a:p>
            <a:r>
              <a:rPr lang="en-US" dirty="0"/>
              <a:t>A</a:t>
            </a:r>
            <a:r>
              <a:rPr lang="en-US" b="1" dirty="0"/>
              <a:t> Random forest</a:t>
            </a:r>
            <a:r>
              <a:rPr lang="en-US" dirty="0"/>
              <a:t> is a type of an ensemble learning method that uses numerous decision trees to achieve higher prediction accuracy and model stability. This method deals with both regression and classification tasks. Every tree classifies a data instance (or votes for its class) based on attributes, and the forest chooses the classification that received the most votes. In the case of regression tasks, the average of different trees’ decisions is taken.</a:t>
            </a:r>
            <a:endParaRPr lang="en-IN" dirty="0"/>
          </a:p>
        </p:txBody>
      </p:sp>
    </p:spTree>
    <p:extLst>
      <p:ext uri="{BB962C8B-B14F-4D97-AF65-F5344CB8AC3E}">
        <p14:creationId xmlns:p14="http://schemas.microsoft.com/office/powerpoint/2010/main" val="116776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Model for Churn Prediction</a:t>
            </a:r>
            <a:endParaRPr lang="en-IN" dirty="0"/>
          </a:p>
        </p:txBody>
      </p:sp>
      <p:sp>
        <p:nvSpPr>
          <p:cNvPr id="3" name="Content Placeholder 2"/>
          <p:cNvSpPr>
            <a:spLocks noGrp="1"/>
          </p:cNvSpPr>
          <p:nvPr>
            <p:ph idx="1"/>
          </p:nvPr>
        </p:nvSpPr>
        <p:spPr/>
        <p:txBody>
          <a:bodyPr/>
          <a:lstStyle/>
          <a:p>
            <a:r>
              <a:rPr lang="en-IN" dirty="0" smtClean="0"/>
              <a:t>Random Forest </a:t>
            </a:r>
            <a:r>
              <a:rPr lang="en-US" dirty="0" smtClean="0"/>
              <a:t>is </a:t>
            </a:r>
            <a:r>
              <a:rPr lang="en-US" dirty="0"/>
              <a:t>better at fitting non-linear data. It can also work well even if there are correlated features, which can be a problem for interpreting logistic </a:t>
            </a:r>
            <a:r>
              <a:rPr lang="en-US" dirty="0" smtClean="0"/>
              <a:t>regression</a:t>
            </a:r>
          </a:p>
          <a:p>
            <a:r>
              <a:rPr lang="en-US" dirty="0"/>
              <a:t>Random forest reduces </a:t>
            </a:r>
            <a:r>
              <a:rPr lang="en-US" dirty="0" smtClean="0"/>
              <a:t>the </a:t>
            </a:r>
            <a:r>
              <a:rPr lang="en-US" dirty="0"/>
              <a:t>variance </a:t>
            </a:r>
            <a:r>
              <a:rPr lang="en-US" dirty="0" smtClean="0"/>
              <a:t>issue in Decision Tree by </a:t>
            </a:r>
            <a:r>
              <a:rPr lang="en-US" dirty="0"/>
              <a:t>averaging many </a:t>
            </a:r>
            <a:r>
              <a:rPr lang="en-US" dirty="0" smtClean="0"/>
              <a:t>trees, thus giving more accurate results</a:t>
            </a:r>
          </a:p>
          <a:p>
            <a:r>
              <a:rPr lang="en-US" dirty="0" smtClean="0"/>
              <a:t>We will implement, ROC &amp; AUC score to check the </a:t>
            </a:r>
            <a:r>
              <a:rPr lang="en-US" dirty="0" err="1" smtClean="0"/>
              <a:t>precison</a:t>
            </a:r>
            <a:r>
              <a:rPr lang="en-US" dirty="0" smtClean="0"/>
              <a:t> and recall score and thus implement the F1_score</a:t>
            </a:r>
          </a:p>
          <a:p>
            <a:r>
              <a:rPr lang="en-US" dirty="0" smtClean="0"/>
              <a:t>F1_score= 2* (Precision * Recall)/(Precision +Recall)</a:t>
            </a:r>
          </a:p>
          <a:p>
            <a:endParaRPr lang="en-IN" dirty="0"/>
          </a:p>
        </p:txBody>
      </p:sp>
    </p:spTree>
    <p:extLst>
      <p:ext uri="{BB962C8B-B14F-4D97-AF65-F5344CB8AC3E}">
        <p14:creationId xmlns:p14="http://schemas.microsoft.com/office/powerpoint/2010/main" val="21313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is Churn Rate Important in Customer Analytics?</a:t>
            </a:r>
            <a:endParaRPr lang="en-IN" dirty="0"/>
          </a:p>
        </p:txBody>
      </p:sp>
      <p:sp>
        <p:nvSpPr>
          <p:cNvPr id="3" name="Content Placeholder 2"/>
          <p:cNvSpPr>
            <a:spLocks noGrp="1"/>
          </p:cNvSpPr>
          <p:nvPr>
            <p:ph idx="1"/>
          </p:nvPr>
        </p:nvSpPr>
        <p:spPr/>
        <p:txBody>
          <a:bodyPr/>
          <a:lstStyle/>
          <a:p>
            <a:r>
              <a:rPr lang="en-US" dirty="0"/>
              <a:t>Churn rate is a health indicator for subscription-based companies. The ability to identify customers that aren’t happy with provided solutions allows businesses to learn about product or pricing plan weak points, operation issues, as well as customer preferences and expectations to proactively reduce reasons for churn.</a:t>
            </a:r>
            <a:endParaRPr lang="en-IN" dirty="0"/>
          </a:p>
        </p:txBody>
      </p:sp>
    </p:spTree>
    <p:extLst>
      <p:ext uri="{BB962C8B-B14F-4D97-AF65-F5344CB8AC3E}">
        <p14:creationId xmlns:p14="http://schemas.microsoft.com/office/powerpoint/2010/main" val="380264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4981" y="3429317"/>
            <a:ext cx="4590473" cy="194887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549272" y="3714387"/>
            <a:ext cx="1902691" cy="1219200"/>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Churned Customer History</a:t>
            </a:r>
            <a:endParaRPr lang="en-IN" dirty="0">
              <a:solidFill>
                <a:schemeClr val="tx1"/>
              </a:solidFill>
            </a:endParaRPr>
          </a:p>
        </p:txBody>
      </p:sp>
      <p:sp>
        <p:nvSpPr>
          <p:cNvPr id="6" name="TextBox 5"/>
          <p:cNvSpPr txBox="1"/>
          <p:nvPr/>
        </p:nvSpPr>
        <p:spPr>
          <a:xfrm>
            <a:off x="2527926" y="4034421"/>
            <a:ext cx="2036583" cy="369332"/>
          </a:xfrm>
          <a:prstGeom prst="rect">
            <a:avLst/>
          </a:prstGeom>
          <a:noFill/>
        </p:spPr>
        <p:txBody>
          <a:bodyPr wrap="none" rtlCol="0">
            <a:spAutoFit/>
          </a:bodyPr>
          <a:lstStyle/>
          <a:p>
            <a:r>
              <a:rPr lang="en-IN" dirty="0" smtClean="0"/>
              <a:t>Pattern Recognition</a:t>
            </a:r>
            <a:endParaRPr lang="en-IN" dirty="0"/>
          </a:p>
        </p:txBody>
      </p:sp>
      <p:sp>
        <p:nvSpPr>
          <p:cNvPr id="7" name="Rounded Rectangle 6"/>
          <p:cNvSpPr/>
          <p:nvPr/>
        </p:nvSpPr>
        <p:spPr>
          <a:xfrm>
            <a:off x="5680363" y="2478532"/>
            <a:ext cx="2322947" cy="6440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Existing Customer</a:t>
            </a:r>
            <a:endParaRPr lang="en-IN" dirty="0">
              <a:solidFill>
                <a:schemeClr val="tx1"/>
              </a:solidFill>
            </a:endParaRPr>
          </a:p>
        </p:txBody>
      </p:sp>
      <p:cxnSp>
        <p:nvCxnSpPr>
          <p:cNvPr id="11" name="Straight Arrow Connector 10"/>
          <p:cNvCxnSpPr/>
          <p:nvPr/>
        </p:nvCxnSpPr>
        <p:spPr>
          <a:xfrm>
            <a:off x="6886020" y="3096180"/>
            <a:ext cx="0" cy="674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749783" y="3787539"/>
            <a:ext cx="2382983" cy="787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Churn Prediction Model</a:t>
            </a:r>
            <a:endParaRPr lang="en-IN" dirty="0"/>
          </a:p>
        </p:txBody>
      </p:sp>
      <p:cxnSp>
        <p:nvCxnSpPr>
          <p:cNvPr id="14" name="Straight Arrow Connector 13"/>
          <p:cNvCxnSpPr/>
          <p:nvPr/>
        </p:nvCxnSpPr>
        <p:spPr>
          <a:xfrm flipH="1">
            <a:off x="6891262" y="4591789"/>
            <a:ext cx="6615" cy="94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708073" y="5550076"/>
            <a:ext cx="2387601" cy="96859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Happy Customers</a:t>
            </a:r>
            <a:endParaRPr lang="en-IN" dirty="0">
              <a:solidFill>
                <a:schemeClr val="tx1"/>
              </a:solidFill>
            </a:endParaRPr>
          </a:p>
        </p:txBody>
      </p:sp>
      <p:cxnSp>
        <p:nvCxnSpPr>
          <p:cNvPr id="17" name="Straight Arrow Connector 16"/>
          <p:cNvCxnSpPr/>
          <p:nvPr/>
        </p:nvCxnSpPr>
        <p:spPr>
          <a:xfrm>
            <a:off x="8099149" y="4157976"/>
            <a:ext cx="912111" cy="114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9090911" y="3770435"/>
            <a:ext cx="2516909" cy="941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Customers at risk of Churn</a:t>
            </a:r>
            <a:endParaRPr lang="en-IN" dirty="0"/>
          </a:p>
        </p:txBody>
      </p:sp>
      <p:cxnSp>
        <p:nvCxnSpPr>
          <p:cNvPr id="23" name="Straight Arrow Connector 22"/>
          <p:cNvCxnSpPr/>
          <p:nvPr/>
        </p:nvCxnSpPr>
        <p:spPr>
          <a:xfrm>
            <a:off x="10224655" y="4673165"/>
            <a:ext cx="1165" cy="85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9271020" y="5550076"/>
            <a:ext cx="2336800" cy="886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Proactive Re-Engagement</a:t>
            </a:r>
            <a:endParaRPr lang="en-IN" dirty="0"/>
          </a:p>
        </p:txBody>
      </p:sp>
      <p:sp>
        <p:nvSpPr>
          <p:cNvPr id="29" name="Title 28"/>
          <p:cNvSpPr>
            <a:spLocks noGrp="1"/>
          </p:cNvSpPr>
          <p:nvPr>
            <p:ph type="title"/>
          </p:nvPr>
        </p:nvSpPr>
        <p:spPr>
          <a:xfrm>
            <a:off x="1154954" y="973668"/>
            <a:ext cx="9540755" cy="706964"/>
          </a:xfrm>
        </p:spPr>
        <p:txBody>
          <a:bodyPr/>
          <a:lstStyle/>
          <a:p>
            <a:r>
              <a:rPr lang="en-IN" dirty="0"/>
              <a:t>CHURN RATE PREDICTION WITH MACHINE LEARNING</a:t>
            </a:r>
            <a:br>
              <a:rPr lang="en-IN" dirty="0"/>
            </a:br>
            <a:endParaRPr lang="en-IN" dirty="0"/>
          </a:p>
        </p:txBody>
      </p:sp>
      <p:cxnSp>
        <p:nvCxnSpPr>
          <p:cNvPr id="36" name="Straight Arrow Connector 35"/>
          <p:cNvCxnSpPr>
            <a:endCxn id="12" idx="1"/>
          </p:cNvCxnSpPr>
          <p:nvPr/>
        </p:nvCxnSpPr>
        <p:spPr>
          <a:xfrm flipV="1">
            <a:off x="4885454" y="4181280"/>
            <a:ext cx="864329" cy="4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51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SYNOPSIS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BUSINESS PROBLEM</a:t>
            </a:r>
          </a:p>
          <a:p>
            <a:pPr>
              <a:buFont typeface="Wingdings" panose="05000000000000000000" pitchFamily="2" charset="2"/>
              <a:buChar char="Ø"/>
            </a:pPr>
            <a:r>
              <a:rPr lang="en-IN" dirty="0" smtClean="0"/>
              <a:t>TOOLS USED</a:t>
            </a:r>
          </a:p>
          <a:p>
            <a:pPr>
              <a:buFont typeface="Wingdings" panose="05000000000000000000" pitchFamily="2" charset="2"/>
              <a:buChar char="Ø"/>
            </a:pPr>
            <a:r>
              <a:rPr lang="en-IN" dirty="0" smtClean="0"/>
              <a:t>PROCESS FLOW</a:t>
            </a:r>
          </a:p>
          <a:p>
            <a:pPr>
              <a:buFont typeface="Wingdings" panose="05000000000000000000" pitchFamily="2" charset="2"/>
              <a:buChar char="Ø"/>
            </a:pPr>
            <a:r>
              <a:rPr lang="en-IN" dirty="0" smtClean="0"/>
              <a:t>EXPLOLATORY DATA ANALYSIS</a:t>
            </a:r>
          </a:p>
          <a:p>
            <a:pPr>
              <a:buFont typeface="Wingdings" panose="05000000000000000000" pitchFamily="2" charset="2"/>
              <a:buChar char="Ø"/>
            </a:pPr>
            <a:r>
              <a:rPr lang="en-IN" dirty="0" smtClean="0"/>
              <a:t>FEATURE SELECTION</a:t>
            </a:r>
          </a:p>
          <a:p>
            <a:pPr>
              <a:buFont typeface="Wingdings" panose="05000000000000000000" pitchFamily="2" charset="2"/>
              <a:buChar char="Ø"/>
            </a:pPr>
            <a:r>
              <a:rPr lang="en-IN" dirty="0" smtClean="0"/>
              <a:t>DATA PREPROCESSING FOR CHURN MODELLING</a:t>
            </a:r>
          </a:p>
          <a:p>
            <a:pPr>
              <a:buFont typeface="Wingdings" panose="05000000000000000000" pitchFamily="2" charset="2"/>
              <a:buChar char="Ø"/>
            </a:pPr>
            <a:r>
              <a:rPr lang="en-IN" dirty="0" smtClean="0"/>
              <a:t>CHURN </a:t>
            </a:r>
            <a:r>
              <a:rPr lang="en-IN" dirty="0" smtClean="0"/>
              <a:t>PREDICTION</a:t>
            </a:r>
          </a:p>
          <a:p>
            <a:pPr>
              <a:buFont typeface="Wingdings" panose="05000000000000000000" pitchFamily="2" charset="2"/>
              <a:buChar char="Ø"/>
            </a:pPr>
            <a:r>
              <a:rPr lang="en-IN" dirty="0" smtClean="0"/>
              <a:t>FUTURE SCOPE</a:t>
            </a:r>
            <a:endParaRPr lang="en-IN" dirty="0" smtClean="0"/>
          </a:p>
        </p:txBody>
      </p:sp>
    </p:spTree>
    <p:extLst>
      <p:ext uri="{BB962C8B-B14F-4D97-AF65-F5344CB8AC3E}">
        <p14:creationId xmlns:p14="http://schemas.microsoft.com/office/powerpoint/2010/main" val="3129468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&amp; FUTURE SCOPE</a:t>
            </a:r>
            <a:endParaRPr lang="en-IN" dirty="0"/>
          </a:p>
        </p:txBody>
      </p:sp>
      <p:sp>
        <p:nvSpPr>
          <p:cNvPr id="3" name="Content Placeholder 2"/>
          <p:cNvSpPr>
            <a:spLocks noGrp="1"/>
          </p:cNvSpPr>
          <p:nvPr>
            <p:ph idx="1"/>
          </p:nvPr>
        </p:nvSpPr>
        <p:spPr/>
        <p:txBody>
          <a:bodyPr/>
          <a:lstStyle/>
          <a:p>
            <a:r>
              <a:rPr lang="en-IN" dirty="0" smtClean="0"/>
              <a:t>We haven’t performed Model Tuning at the moment.</a:t>
            </a:r>
          </a:p>
          <a:p>
            <a:r>
              <a:rPr lang="en-US" b="1" dirty="0" smtClean="0"/>
              <a:t>Model Tuning</a:t>
            </a:r>
            <a:r>
              <a:rPr lang="en-US" dirty="0" smtClean="0"/>
              <a:t>: We</a:t>
            </a:r>
            <a:r>
              <a:rPr lang="en-US" dirty="0"/>
              <a:t> know that machine learning algorithms are driven by parameters. These parameters majorly influence the outcome of learning process.</a:t>
            </a:r>
          </a:p>
          <a:p>
            <a:r>
              <a:rPr lang="en-US" dirty="0"/>
              <a:t>The objective of parameter tuning is to find the optimum value for each parameter to improve the accuracy of the model</a:t>
            </a:r>
            <a:r>
              <a:rPr lang="en-US" dirty="0" smtClean="0"/>
              <a:t>.</a:t>
            </a:r>
            <a:endParaRPr lang="en-IN" dirty="0" smtClean="0"/>
          </a:p>
          <a:p>
            <a:r>
              <a:rPr lang="en-IN" b="1" dirty="0"/>
              <a:t>Ensemble </a:t>
            </a:r>
            <a:r>
              <a:rPr lang="en-IN" b="1" dirty="0" smtClean="0"/>
              <a:t>methods: </a:t>
            </a:r>
            <a:r>
              <a:rPr lang="en-US" dirty="0"/>
              <a:t>This technique simply combines the result of multiple weak models and produce better results. This can be </a:t>
            </a:r>
            <a:r>
              <a:rPr lang="en-US" dirty="0" smtClean="0"/>
              <a:t>achieved through bagging and boosting</a:t>
            </a:r>
            <a:endParaRPr lang="en-IN" b="1" dirty="0"/>
          </a:p>
          <a:p>
            <a:endParaRPr lang="en-IN" dirty="0"/>
          </a:p>
        </p:txBody>
      </p:sp>
    </p:spTree>
    <p:extLst>
      <p:ext uri="{BB962C8B-B14F-4D97-AF65-F5344CB8AC3E}">
        <p14:creationId xmlns:p14="http://schemas.microsoft.com/office/powerpoint/2010/main" val="9131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PROBLEM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Customer churn</a:t>
            </a:r>
            <a:r>
              <a:rPr lang="en-US" dirty="0"/>
              <a:t> </a:t>
            </a:r>
            <a:r>
              <a:rPr lang="en-US" dirty="0" smtClean="0"/>
              <a:t>which is also known as customer </a:t>
            </a:r>
            <a:r>
              <a:rPr lang="en-US" dirty="0"/>
              <a:t>attrition, </a:t>
            </a:r>
            <a:r>
              <a:rPr lang="en-US" dirty="0" smtClean="0"/>
              <a:t>is primarily </a:t>
            </a:r>
            <a:r>
              <a:rPr lang="en-US" dirty="0"/>
              <a:t>the loss of clients or </a:t>
            </a:r>
            <a:r>
              <a:rPr lang="en-US" dirty="0" smtClean="0"/>
              <a:t>customers by a company.</a:t>
            </a:r>
            <a:endParaRPr lang="en-US" dirty="0"/>
          </a:p>
          <a:p>
            <a:r>
              <a:rPr lang="en-US" dirty="0" smtClean="0"/>
              <a:t>Companies which provide subscription based services like telecom, internet service providers, cable TV providers often </a:t>
            </a:r>
            <a:r>
              <a:rPr lang="en-US" dirty="0"/>
              <a:t>use customer attrition analysis and customer attrition rates as one of their key business </a:t>
            </a:r>
            <a:r>
              <a:rPr lang="en-US" dirty="0" smtClean="0"/>
              <a:t>parameters to retain the customers. This is </a:t>
            </a:r>
            <a:r>
              <a:rPr lang="en-US" dirty="0"/>
              <a:t>because the cost of retaining an existing customer is </a:t>
            </a:r>
            <a:r>
              <a:rPr lang="en-US" dirty="0" smtClean="0"/>
              <a:t>comparatively lesser as compared to acquiring </a:t>
            </a:r>
            <a:r>
              <a:rPr lang="en-US" dirty="0"/>
              <a:t>a new one. </a:t>
            </a:r>
            <a:endParaRPr lang="en-US" dirty="0" smtClean="0"/>
          </a:p>
          <a:p>
            <a:r>
              <a:rPr lang="en-US" dirty="0" smtClean="0"/>
              <a:t>With time, customer loyalty has become an issue and the companies who provide subscription based services are at a higher risk of incurring losses due to customer attrition. Hence, it has become important for companies to identify the major factors that lead to termination of services and thus taking necessary measures to retain the customers.</a:t>
            </a:r>
            <a:endParaRPr lang="en-US" dirty="0"/>
          </a:p>
          <a:p>
            <a:endParaRPr lang="en-IN" dirty="0"/>
          </a:p>
        </p:txBody>
      </p:sp>
    </p:spTree>
    <p:extLst>
      <p:ext uri="{BB962C8B-B14F-4D97-AF65-F5344CB8AC3E}">
        <p14:creationId xmlns:p14="http://schemas.microsoft.com/office/powerpoint/2010/main" val="864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USED</a:t>
            </a:r>
            <a:endParaRPr lang="en-IN" dirty="0"/>
          </a:p>
        </p:txBody>
      </p:sp>
      <p:sp>
        <p:nvSpPr>
          <p:cNvPr id="3" name="Content Placeholder 2"/>
          <p:cNvSpPr>
            <a:spLocks noGrp="1"/>
          </p:cNvSpPr>
          <p:nvPr>
            <p:ph idx="1"/>
          </p:nvPr>
        </p:nvSpPr>
        <p:spPr/>
        <p:txBody>
          <a:bodyPr/>
          <a:lstStyle/>
          <a:p>
            <a:r>
              <a:rPr lang="en-IN" dirty="0" smtClean="0"/>
              <a:t>NUMPY FOR NUMERICAL CALCULATION</a:t>
            </a:r>
          </a:p>
          <a:p>
            <a:r>
              <a:rPr lang="en-IN" dirty="0" smtClean="0"/>
              <a:t>PANDAS FOR DATA MANIPULATION</a:t>
            </a:r>
          </a:p>
          <a:p>
            <a:r>
              <a:rPr lang="en-IN" dirty="0" smtClean="0"/>
              <a:t>MATPLOTLIB &amp; SEABORN FOR DATA VISUALIZATION</a:t>
            </a:r>
          </a:p>
          <a:p>
            <a:r>
              <a:rPr lang="en-IN" dirty="0" smtClean="0"/>
              <a:t>SKLEARN FOR APPLYING ML ALGORITHMS</a:t>
            </a:r>
          </a:p>
          <a:p>
            <a:r>
              <a:rPr lang="en-IN" dirty="0" smtClean="0"/>
              <a:t>JUPYTER NOTEBOOK AS AN IDE TO RUN THE PROJECT</a:t>
            </a:r>
            <a:endParaRPr lang="en-IN" dirty="0"/>
          </a:p>
        </p:txBody>
      </p:sp>
    </p:spTree>
    <p:extLst>
      <p:ext uri="{BB962C8B-B14F-4D97-AF65-F5344CB8AC3E}">
        <p14:creationId xmlns:p14="http://schemas.microsoft.com/office/powerpoint/2010/main" val="232988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of the Project</a:t>
            </a:r>
            <a:endParaRPr lang="en-IN" dirty="0"/>
          </a:p>
        </p:txBody>
      </p:sp>
      <p:sp>
        <p:nvSpPr>
          <p:cNvPr id="3" name="Content Placeholder 2"/>
          <p:cNvSpPr>
            <a:spLocks noGrp="1"/>
          </p:cNvSpPr>
          <p:nvPr>
            <p:ph idx="1"/>
          </p:nvPr>
        </p:nvSpPr>
        <p:spPr/>
        <p:txBody>
          <a:bodyPr/>
          <a:lstStyle/>
          <a:p>
            <a:r>
              <a:rPr lang="en-IN" dirty="0" smtClean="0"/>
              <a:t>To predict the Customer Churn almost accurately</a:t>
            </a:r>
          </a:p>
          <a:p>
            <a:r>
              <a:rPr lang="en-IN" dirty="0" smtClean="0"/>
              <a:t>Identifying the main features that lead to customer attrition</a:t>
            </a:r>
          </a:p>
          <a:p>
            <a:r>
              <a:rPr lang="en-IN" dirty="0" smtClean="0"/>
              <a:t>Use the relevant Machine Learning algorithms to develop prediction based models, evaluate the accuracy of the model and check the overall performance of the model.</a:t>
            </a:r>
          </a:p>
          <a:p>
            <a:r>
              <a:rPr lang="en-IN" dirty="0" smtClean="0"/>
              <a:t>Ultimately picking out the best model that is useful for our business and deploying it to reduce the customer churn.</a:t>
            </a:r>
            <a:endParaRPr lang="en-IN" dirty="0"/>
          </a:p>
        </p:txBody>
      </p:sp>
    </p:spTree>
    <p:extLst>
      <p:ext uri="{BB962C8B-B14F-4D97-AF65-F5344CB8AC3E}">
        <p14:creationId xmlns:p14="http://schemas.microsoft.com/office/powerpoint/2010/main" val="29826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lidesharecdn.com/datadiggersteamtelecomchurnanalysisver1-170605202232/95/telecom-churn-analysis-6-638.jpg?cb=14966958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47" y="763154"/>
            <a:ext cx="10032135" cy="522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40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DESCRIBE THE DATA</a:t>
            </a:r>
            <a:endParaRPr lang="en-IN" dirty="0"/>
          </a:p>
        </p:txBody>
      </p:sp>
      <p:sp>
        <p:nvSpPr>
          <p:cNvPr id="3" name="Content Placeholder 2"/>
          <p:cNvSpPr>
            <a:spLocks noGrp="1"/>
          </p:cNvSpPr>
          <p:nvPr>
            <p:ph idx="1"/>
          </p:nvPr>
        </p:nvSpPr>
        <p:spPr/>
        <p:txBody>
          <a:bodyPr/>
          <a:lstStyle/>
          <a:p>
            <a:r>
              <a:rPr lang="en-IN" dirty="0" smtClean="0"/>
              <a:t>Our Telco data has 3333 records and 21 variables</a:t>
            </a:r>
          </a:p>
          <a:p>
            <a:r>
              <a:rPr lang="en-IN" dirty="0" smtClean="0"/>
              <a:t>Total 20 records are input variables and 1 record is output variable</a:t>
            </a:r>
          </a:p>
          <a:p>
            <a:r>
              <a:rPr lang="en-IN" dirty="0" smtClean="0"/>
              <a:t>Since our machine learning algorithm uses only numeric data as input value, we have to convert few data records to numerical value </a:t>
            </a:r>
            <a:r>
              <a:rPr lang="en-IN" dirty="0" err="1" smtClean="0"/>
              <a:t>usine</a:t>
            </a:r>
            <a:r>
              <a:rPr lang="en-IN" dirty="0" smtClean="0"/>
              <a:t> label encoding</a:t>
            </a:r>
          </a:p>
          <a:p>
            <a:r>
              <a:rPr lang="en-IN" dirty="0" smtClean="0"/>
              <a:t>Our data doesn’t have any missing value and is clean. We use </a:t>
            </a:r>
            <a:r>
              <a:rPr lang="en-IN" dirty="0" err="1" smtClean="0"/>
              <a:t>isnull</a:t>
            </a:r>
            <a:r>
              <a:rPr lang="en-IN" dirty="0" smtClean="0"/>
              <a:t>() to check the missing values.</a:t>
            </a:r>
            <a:endParaRPr lang="en-IN" dirty="0"/>
          </a:p>
        </p:txBody>
      </p:sp>
    </p:spTree>
    <p:extLst>
      <p:ext uri="{BB962C8B-B14F-4D97-AF65-F5344CB8AC3E}">
        <p14:creationId xmlns:p14="http://schemas.microsoft.com/office/powerpoint/2010/main" val="207155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ariable Description&#10;• State : categorical, for the 50 states and the District of Columbia&#10;• Account Length : integer-valu..."/>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t="17607"/>
          <a:stretch/>
        </p:blipFill>
        <p:spPr bwMode="auto">
          <a:xfrm>
            <a:off x="0" y="957041"/>
            <a:ext cx="9882909" cy="62470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3311118" y="397164"/>
            <a:ext cx="429964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800" b="1" dirty="0" smtClean="0">
                <a:ln w="22225">
                  <a:solidFill>
                    <a:schemeClr val="accent2"/>
                  </a:solidFill>
                  <a:prstDash val="solid"/>
                </a:ln>
                <a:solidFill>
                  <a:schemeClr val="accent2">
                    <a:lumMod val="40000"/>
                    <a:lumOff val="60000"/>
                  </a:schemeClr>
                </a:solidFill>
              </a:rPr>
              <a:t>VARIABLE DESCRIPTION</a:t>
            </a:r>
            <a:endParaRPr lang="en-IN"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0935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 FROM </a:t>
            </a:r>
            <a:r>
              <a:rPr lang="en-IN" dirty="0" smtClean="0"/>
              <a:t>EXPLORATORY DATA ANALYSIS</a:t>
            </a:r>
            <a:endParaRPr lang="en-IN" dirty="0"/>
          </a:p>
        </p:txBody>
      </p:sp>
      <p:sp>
        <p:nvSpPr>
          <p:cNvPr id="3" name="Content Placeholder 2"/>
          <p:cNvSpPr>
            <a:spLocks noGrp="1"/>
          </p:cNvSpPr>
          <p:nvPr>
            <p:ph idx="1"/>
          </p:nvPr>
        </p:nvSpPr>
        <p:spPr/>
        <p:txBody>
          <a:bodyPr/>
          <a:lstStyle/>
          <a:p>
            <a:r>
              <a:rPr lang="en-IN" dirty="0" smtClean="0"/>
              <a:t>Customers who contact the customer support in greater volume are likely to churn more as compared to those who don’t contact the customer support</a:t>
            </a:r>
          </a:p>
          <a:p>
            <a:r>
              <a:rPr lang="en-IN" dirty="0" smtClean="0"/>
              <a:t>Customers who have Voice Mail Plan churn lesser as compared to other plans</a:t>
            </a:r>
          </a:p>
          <a:p>
            <a:r>
              <a:rPr lang="en-IN" dirty="0" smtClean="0"/>
              <a:t>Customers with International Plan also churn frequently</a:t>
            </a:r>
            <a:endParaRPr lang="en-IN" dirty="0"/>
          </a:p>
        </p:txBody>
      </p:sp>
    </p:spTree>
    <p:extLst>
      <p:ext uri="{BB962C8B-B14F-4D97-AF65-F5344CB8AC3E}">
        <p14:creationId xmlns:p14="http://schemas.microsoft.com/office/powerpoint/2010/main" val="373718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1256</TotalTime>
  <Words>666</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Ion Boardroom</vt:lpstr>
      <vt:lpstr>Customer Churn Prediction IN TELECOM INDUSTRY</vt:lpstr>
      <vt:lpstr>SYNOPSIS</vt:lpstr>
      <vt:lpstr>BUSINESS PROBLEM</vt:lpstr>
      <vt:lpstr>TOOLS USED</vt:lpstr>
      <vt:lpstr>Objectives of the Project</vt:lpstr>
      <vt:lpstr>PowerPoint Presentation</vt:lpstr>
      <vt:lpstr>DESCRIBE THE DATA</vt:lpstr>
      <vt:lpstr>PowerPoint Presentation</vt:lpstr>
      <vt:lpstr>OBSERVATIONS FROM EXPLORATORY DATA ANALYSIS</vt:lpstr>
      <vt:lpstr>FEATURE SELECTION</vt:lpstr>
      <vt:lpstr>Classification. </vt:lpstr>
      <vt:lpstr>Regression</vt:lpstr>
      <vt:lpstr>MODELING AND TESTING </vt:lpstr>
      <vt:lpstr>LOGISTIC REGRESSION</vt:lpstr>
      <vt:lpstr>DECISION TREE CLASSIFIER</vt:lpstr>
      <vt:lpstr>RANDOM FOREST CLASSIFIER</vt:lpstr>
      <vt:lpstr>Best Model for Churn Prediction</vt:lpstr>
      <vt:lpstr>Why is Churn Rate Important in Customer Analytics?</vt:lpstr>
      <vt:lpstr>CHURN RATE PREDICTION WITH MACHINE LEARNING </vt:lpstr>
      <vt:lpstr>LIMITATIONs &amp; FUTURE SCOPE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ananyacy@outlook.com</dc:creator>
  <cp:lastModifiedBy>ananyacy@outlook.com</cp:lastModifiedBy>
  <cp:revision>23</cp:revision>
  <dcterms:created xsi:type="dcterms:W3CDTF">2020-05-27T03:37:05Z</dcterms:created>
  <dcterms:modified xsi:type="dcterms:W3CDTF">2020-05-31T05:22:45Z</dcterms:modified>
</cp:coreProperties>
</file>