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Palatino Linotype" panose="02040502050505030304" pitchFamily="18" charset="0"/>
      <p:regular r:id="rId5"/>
      <p:bold r:id="rId6"/>
      <p:italic r:id="rId7"/>
      <p:boldItalic r:id="rId8"/>
    </p:embeddedFont>
    <p:embeddedFont>
      <p:font typeface="Quattrocento" panose="02020502030000000404" pitchFamily="18" charset="0"/>
      <p:regular r:id="rId9"/>
      <p:bold r:id="rId10"/>
    </p:embeddedFont>
    <p:embeddedFont>
      <p:font typeface="Quattrocento Sans" panose="020B0502050000020003" pitchFamily="34" charset="0"/>
      <p:regular r:id="rId11"/>
      <p:bold r:id="rId12"/>
      <p:italic r:id="rId13"/>
      <p:boldItalic r:id="rId14"/>
    </p:embeddedFont>
  </p:embeddedFontLst>
  <p:custDataLst>
    <p:tags r:id="rId1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97E22B-C7C5-432C-8C05-A3694241F5B7}" v="105" dt="2024-04-22T15:57:38.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3" d="100"/>
          <a:sy n="33" d="100"/>
        </p:scale>
        <p:origin x="-235" y="-3485"/>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gs" Target="tags/tag1.xml"/><Relationship Id="rId10" Type="http://schemas.openxmlformats.org/officeDocument/2006/relationships/font" Target="fonts/font6.fntdata"/><Relationship Id="rId19"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40690800" y="16459200"/>
            <a:ext cx="14274800" cy="3937000"/>
          </a:xfrm>
          <a:prstGeom prst="rect">
            <a:avLst/>
          </a:prstGeom>
        </p:spPr>
      </p:pic>
      <p:pic>
        <p:nvPicPr>
          <p:cNvPr id="4" name="New picture"/>
          <p:cNvPicPr/>
          <p:nvPr/>
        </p:nvPicPr>
        <p:blipFill>
          <a:blip r:embed="rId14"/>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4"/>
            <a:ext cx="36576000" cy="7943335"/>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10000" dirty="0">
                <a:solidFill>
                  <a:schemeClr val="bg1"/>
                </a:solidFill>
                <a:latin typeface="Palatino Linotype" panose="02040502050505030304" pitchFamily="18" charset="0"/>
              </a:rPr>
              <a:t>Classification of Osteoporosis Bone Disease using an </a:t>
            </a:r>
          </a:p>
          <a:p>
            <a:pPr algn="ctr" defTabSz="3761086">
              <a:spcBef>
                <a:spcPct val="20000"/>
              </a:spcBef>
              <a:defRPr/>
            </a:pPr>
            <a:r>
              <a:rPr lang="en-US" sz="10000" dirty="0">
                <a:solidFill>
                  <a:schemeClr val="bg1"/>
                </a:solidFill>
                <a:latin typeface="Palatino Linotype" panose="02040502050505030304" pitchFamily="18" charset="0"/>
              </a:rPr>
              <a:t>advanced Deep-Learning             </a:t>
            </a:r>
            <a:endParaRPr lang="en-IN" sz="10000" dirty="0">
              <a:solidFill>
                <a:schemeClr val="bg1"/>
              </a:solidFill>
              <a:latin typeface="Palatino Linotype" panose="02040502050505030304" pitchFamily="18" charset="0"/>
            </a:endParaRPr>
          </a:p>
          <a:p>
            <a:pPr algn="ctr" defTabSz="3761086">
              <a:spcBef>
                <a:spcPct val="20000"/>
              </a:spcBef>
              <a:defRPr/>
            </a:pPr>
            <a:endParaRPr lang="en-US" sz="7200" b="1" dirty="0">
              <a:solidFill>
                <a:schemeClr val="bg1"/>
              </a:solidFill>
              <a:effectLst/>
              <a:latin typeface="Quattrocento" panose="02020802030000000404" pitchFamily="18" charset="0"/>
            </a:endParaRPr>
          </a:p>
          <a:p>
            <a:pPr algn="ctr" defTabSz="3761086">
              <a:spcBef>
                <a:spcPct val="20000"/>
              </a:spcBef>
              <a:defRPr/>
            </a:pPr>
            <a:endParaRPr lang="en-US" sz="7200" b="1" dirty="0">
              <a:solidFill>
                <a:schemeClr val="bg1"/>
              </a:solidFill>
              <a:effectLst/>
              <a:latin typeface="Quattrocento" panose="02020802030000000404" pitchFamily="18" charset="0"/>
            </a:endParaRPr>
          </a:p>
          <a:p>
            <a:pPr algn="ctr" defTabSz="3761086">
              <a:spcBef>
                <a:spcPct val="20000"/>
              </a:spcBef>
              <a:defRPr/>
            </a:pPr>
            <a:r>
              <a:rPr lang="en-US" sz="7200" b="1" dirty="0">
                <a:solidFill>
                  <a:schemeClr val="bg1"/>
                </a:solidFill>
                <a:effectLst/>
                <a:latin typeface="Quattrocento" panose="02020802030000000404" pitchFamily="18" charset="0"/>
              </a:rPr>
              <a:t>                                                 </a:t>
            </a:r>
          </a:p>
          <a:p>
            <a:pPr algn="ctr" defTabSz="3761086">
              <a:spcBef>
                <a:spcPct val="20000"/>
              </a:spcBef>
              <a:defRPr/>
            </a:pPr>
            <a:endParaRPr lang="en-US" sz="8500" b="1" dirty="0">
              <a:solidFill>
                <a:schemeClr val="bg1"/>
              </a:solidFill>
              <a:effectLst/>
              <a:latin typeface="Quattrocento" panose="02020802030000000404" pitchFamily="18" charset="0"/>
            </a:endParaRP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4655820" y="4830911"/>
            <a:ext cx="37261800" cy="2031325"/>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defRPr/>
            </a:pPr>
            <a:r>
              <a:rPr lang="en-US" b="1" dirty="0">
                <a:solidFill>
                  <a:schemeClr val="bg2">
                    <a:lumMod val="75000"/>
                  </a:schemeClr>
                </a:solidFill>
                <a:effectLst/>
                <a:latin typeface="Palatino Linotype" panose="02040502050505030304" pitchFamily="18" charset="0"/>
                <a:cs typeface="Arial" pitchFamily="34" charset="0"/>
              </a:rPr>
              <a:t>                                                                             SR UNIVERSITY</a:t>
            </a:r>
          </a:p>
          <a:p>
            <a:pPr>
              <a:defRPr/>
            </a:pPr>
            <a:r>
              <a:rPr lang="en-US" sz="5600" b="1" dirty="0">
                <a:solidFill>
                  <a:schemeClr val="bg1"/>
                </a:solidFill>
                <a:effectLst/>
                <a:latin typeface="Quattrocento" panose="02020802030000000404" pitchFamily="18" charset="0"/>
                <a:cs typeface="Arial" pitchFamily="34" charset="0"/>
              </a:rPr>
              <a:t>                                   </a:t>
            </a:r>
            <a:r>
              <a:rPr lang="en-US" b="1" dirty="0">
                <a:solidFill>
                  <a:schemeClr val="bg2">
                    <a:lumMod val="75000"/>
                  </a:schemeClr>
                </a:solidFill>
                <a:effectLst/>
                <a:latin typeface="Palatino Linotype" panose="02040502050505030304" pitchFamily="18" charset="0"/>
                <a:cs typeface="Arial" pitchFamily="34" charset="0"/>
              </a:rPr>
              <a:t>SCHOOL OF COMPUTER SCIENCE AND ARTIFICIAL INTELLIGENCE</a:t>
            </a: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8"/>
            <a:ext cx="10058400" cy="7598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4554" y="8448805"/>
            <a:ext cx="9598176" cy="66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defTabSz="457200" eaLnBrk="1" fontAlgn="auto" hangingPunct="1">
              <a:spcBef>
                <a:spcPct val="20000"/>
              </a:spcBef>
              <a:spcAft>
                <a:spcPts val="600"/>
              </a:spcAft>
              <a:buClr>
                <a:srgbClr val="ED8428"/>
              </a:buClr>
              <a:buSzPct val="92000"/>
              <a:defRPr/>
            </a:pPr>
            <a:r>
              <a:rPr lang="en-US" sz="2500" dirty="0">
                <a:effectLst/>
                <a:latin typeface="Times New Roman" panose="02020603050405020304" pitchFamily="18" charset="0"/>
                <a:ea typeface="Calibri" panose="020F0502020204030204" pitchFamily="34" charset="0"/>
              </a:rPr>
              <a:t>Osteoporosis, a prevalent skeletal disorder characterized by reduced bone mineral density and increased fracture risk, poses a significant public health concern. and timely classification of osteoporosis is crucial for early intervention and effective management. This project's main objective is to develop a deep learning model that creates a scalable and reliable method for correctly detecting osteoporosis, which will eventually improve patient outcomes and care. The dataset used for this project includes the x-rays and CT scans of the knees of the various patients. The proposed model utilizes state-of-the-art deep learning techniques to extract meaningful features from bone imaging modalities. This research help us identify the best model, which is a scalable and reliable method for the detection of osteoporosis. In conclusion, it helps organizations improve patient outcomes. It enables more efficient and accessible healthcare solutions for individuals at risk of osteoporosis, enhances healthcare efficiency, leads to better-informed clinical decisions, and advances our understanding and management of osteoporosis.</a:t>
            </a:r>
            <a:endParaRPr lang="en-US" sz="2500" dirty="0">
              <a:effectLst/>
              <a:latin typeface="Quattrocento Sans" panose="020B0502050000020003" pitchFamily="34" charset="0"/>
              <a:cs typeface="Arial"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57487" y="7440399"/>
            <a:ext cx="10058400" cy="873301"/>
          </a:xfrm>
          <a:prstGeom prst="snipRoundRect">
            <a:avLst>
              <a:gd name="adj1" fmla="val 0"/>
              <a:gd name="adj2" fmla="val 50000"/>
            </a:avLst>
          </a:prstGeom>
          <a:solidFill>
            <a:schemeClr val="accent3"/>
          </a:solidFill>
          <a:ln w="12700">
            <a:noFill/>
            <a:miter lim="800000"/>
          </a:ln>
        </p:spPr>
        <p:txBody>
          <a:bodyPr wrap="none" lIns="274320" tIns="73152" rIns="274320" bIns="68563" anchor="ctr" anchorCtr="0"/>
          <a:lstStyle>
            <a:defPPr>
              <a:defRPr kern="1200"/>
            </a:defPPr>
          </a:lstStyle>
          <a:p>
            <a:pPr defTabSz="4702588">
              <a:defRPr/>
            </a:pPr>
            <a:r>
              <a:rPr lang="en-US" sz="4500" b="1" dirty="0">
                <a:solidFill>
                  <a:schemeClr val="bg1"/>
                </a:solidFill>
                <a:effectLst/>
                <a:latin typeface="Palatino Linotype" panose="02040502050505030304" pitchFamily="18" charset="0"/>
              </a:rPr>
              <a:t>                  Introduction</a:t>
            </a:r>
          </a:p>
        </p:txBody>
      </p:sp>
      <p:sp>
        <p:nvSpPr>
          <p:cNvPr id="79" name="Rectangle 78">
            <a:extLst>
              <a:ext uri="{FF2B5EF4-FFF2-40B4-BE49-F238E27FC236}">
                <a16:creationId xmlns:a16="http://schemas.microsoft.com/office/drawing/2014/main" id="{0F831EE1-8866-4A3E-8CAB-8624A11FF145}"/>
              </a:ext>
            </a:extLst>
          </p:cNvPr>
          <p:cNvSpPr/>
          <p:nvPr/>
        </p:nvSpPr>
        <p:spPr>
          <a:xfrm>
            <a:off x="11478820" y="19061983"/>
            <a:ext cx="10058400" cy="3188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a:p>
            <a:pPr algn="ctr"/>
            <a:endParaRPr lang="en-US" sz="9600" dirty="0">
              <a:latin typeface="+mj-lt"/>
            </a:endParaRPr>
          </a:p>
          <a:p>
            <a:pPr algn="ctr"/>
            <a:endParaRPr lang="en-US" sz="9600" dirty="0">
              <a:latin typeface="+mj-lt"/>
            </a:endParaRPr>
          </a:p>
          <a:p>
            <a:pPr algn="ctr"/>
            <a:endParaRPr lang="en-US" sz="9600" dirty="0">
              <a:latin typeface="+mj-lt"/>
            </a:endParaRPr>
          </a:p>
          <a:p>
            <a:pPr algn="ctr"/>
            <a:endParaRPr lang="en-US" sz="4400" dirty="0">
              <a:solidFill>
                <a:schemeClr val="tx1"/>
              </a:solidFill>
              <a:latin typeface="+mj-lt"/>
            </a:endParaRPr>
          </a:p>
        </p:txBody>
      </p:sp>
      <p:sp>
        <p:nvSpPr>
          <p:cNvPr id="82" name="Rectangle 81">
            <a:extLst>
              <a:ext uri="{FF2B5EF4-FFF2-40B4-BE49-F238E27FC236}">
                <a16:creationId xmlns:a16="http://schemas.microsoft.com/office/drawing/2014/main" id="{D026A6A3-D6D2-4951-8B04-EF51015D25DB}"/>
              </a:ext>
            </a:extLst>
          </p:cNvPr>
          <p:cNvSpPr/>
          <p:nvPr/>
        </p:nvSpPr>
        <p:spPr>
          <a:xfrm>
            <a:off x="22253819" y="8573327"/>
            <a:ext cx="10200856" cy="7778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244757" y="7611368"/>
            <a:ext cx="10218779" cy="1046609"/>
          </a:xfrm>
          <a:prstGeom prst="snipRoundRect">
            <a:avLst>
              <a:gd name="adj1" fmla="val 0"/>
              <a:gd name="adj2" fmla="val 50000"/>
            </a:avLst>
          </a:prstGeom>
          <a:solidFill>
            <a:srgbClr val="7030A0"/>
          </a:solidFill>
          <a:ln w="12700">
            <a:noFill/>
            <a:miter lim="800000"/>
          </a:ln>
        </p:spPr>
        <p:txBody>
          <a:bodyPr wrap="none" lIns="274320" tIns="73152" rIns="274320" bIns="68563" anchor="ctr" anchorCtr="0"/>
          <a:lstStyle>
            <a:defPPr>
              <a:defRPr kern="1200"/>
            </a:defPPr>
          </a:lstStyle>
          <a:p>
            <a:pPr defTabSz="4702588">
              <a:defRPr/>
            </a:pPr>
            <a:r>
              <a:rPr lang="en-US" sz="4500" b="1" dirty="0">
                <a:solidFill>
                  <a:schemeClr val="bg1"/>
                </a:solidFill>
                <a:effectLst/>
                <a:latin typeface="Palatino Linotype" panose="02040502050505030304" pitchFamily="18" charset="0"/>
              </a:rPr>
              <a:t>            Proposed Methodology</a:t>
            </a:r>
          </a:p>
        </p:txBody>
      </p:sp>
      <p:sp>
        <p:nvSpPr>
          <p:cNvPr id="85" name="Rectangle 84">
            <a:extLst>
              <a:ext uri="{FF2B5EF4-FFF2-40B4-BE49-F238E27FC236}">
                <a16:creationId xmlns:a16="http://schemas.microsoft.com/office/drawing/2014/main" id="{19BFD724-D51D-4DD6-A93A-40ABEA405C90}"/>
              </a:ext>
            </a:extLst>
          </p:cNvPr>
          <p:cNvSpPr/>
          <p:nvPr/>
        </p:nvSpPr>
        <p:spPr>
          <a:xfrm>
            <a:off x="33080562" y="18380295"/>
            <a:ext cx="10058400" cy="4174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000" dirty="0">
              <a:solidFill>
                <a:schemeClr val="tx1"/>
              </a:solidFill>
              <a:effectLs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610600"/>
            <a:ext cx="9598176" cy="48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effectLst/>
                <a:latin typeface="Quattrocento Sans" panose="020B0502050000020003" pitchFamily="34" charset="0"/>
                <a:cs typeface="Arial" pitchFamily="34" charset="0"/>
              </a:rPr>
              <a:t>Add your information, graphs and images to this section.</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080562" y="17488180"/>
            <a:ext cx="10058400" cy="873301"/>
          </a:xfrm>
          <a:prstGeom prst="snipRoundRect">
            <a:avLst>
              <a:gd name="adj1" fmla="val 0"/>
              <a:gd name="adj2" fmla="val 50000"/>
            </a:avLst>
          </a:prstGeom>
          <a:solidFill>
            <a:schemeClr val="bg2">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4500" b="1" dirty="0">
                <a:solidFill>
                  <a:schemeClr val="bg1"/>
                </a:solidFill>
                <a:effectLst/>
                <a:latin typeface="Palatino Linotype" panose="02040502050505030304" pitchFamily="18" charset="0"/>
              </a:rPr>
              <a:t>                      Conclusion</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11587475" y="23217539"/>
            <a:ext cx="10058400" cy="1313779"/>
          </a:xfrm>
          <a:prstGeom prst="snipRoundRect">
            <a:avLst>
              <a:gd name="adj1" fmla="val 0"/>
              <a:gd name="adj2" fmla="val 50000"/>
            </a:avLst>
          </a:prstGeom>
          <a:solidFill>
            <a:srgbClr val="002060"/>
          </a:solidFill>
          <a:ln w="12700">
            <a:solidFill>
              <a:schemeClr val="accent3"/>
            </a:solidFill>
            <a:miter lim="800000"/>
          </a:ln>
        </p:spPr>
        <p:txBody>
          <a:bodyPr wrap="none" lIns="274320" tIns="73152" rIns="274320" bIns="68563" anchor="ctr" anchorCtr="0"/>
          <a:lstStyle>
            <a:defPPr>
              <a:defRPr kern="1200"/>
            </a:defPPr>
          </a:lstStyle>
          <a:p>
            <a:pPr defTabSz="4702588">
              <a:defRPr/>
            </a:pPr>
            <a:r>
              <a:rPr lang="en-US" sz="4500" b="1" dirty="0">
                <a:solidFill>
                  <a:schemeClr val="bg1"/>
                </a:solidFill>
                <a:effectLst/>
                <a:latin typeface="Palatino Linotype" panose="02040502050505030304" pitchFamily="18" charset="0"/>
              </a:rPr>
              <a:t>Limitations</a:t>
            </a:r>
          </a:p>
        </p:txBody>
      </p:sp>
      <p:sp>
        <p:nvSpPr>
          <p:cNvPr id="91" name="Rectangle 90">
            <a:extLst>
              <a:ext uri="{FF2B5EF4-FFF2-40B4-BE49-F238E27FC236}">
                <a16:creationId xmlns:a16="http://schemas.microsoft.com/office/drawing/2014/main" id="{65D5CB20-8752-4D75-A601-0EEB3443D27F}"/>
              </a:ext>
            </a:extLst>
          </p:cNvPr>
          <p:cNvSpPr/>
          <p:nvPr/>
        </p:nvSpPr>
        <p:spPr>
          <a:xfrm>
            <a:off x="33065322" y="23542211"/>
            <a:ext cx="10259653" cy="25844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marL="0" marR="0" lvl="0" indent="0" algn="just" defTabSz="914400" rtl="0" eaLnBrk="0" fontAlgn="base" latinLnBrk="0" hangingPunct="0">
              <a:lnSpc>
                <a:spcPct val="107000"/>
              </a:lnSpc>
              <a:spcBef>
                <a:spcPts val="0"/>
              </a:spcBef>
              <a:spcAft>
                <a:spcPts val="0"/>
              </a:spcAft>
              <a:buClrTx/>
              <a:buSzTx/>
              <a:buFontTx/>
              <a:buNone/>
              <a:tabLst/>
              <a:defRPr/>
            </a:pPr>
            <a:r>
              <a:rPr lang="en-US" sz="3000" kern="0" dirty="0">
                <a:effectLst/>
                <a:latin typeface="Times New Roman" panose="02020603050405020304" pitchFamily="18" charset="0"/>
                <a:ea typeface="Times New Roman" panose="02020603050405020304" pitchFamily="18" charset="0"/>
                <a:cs typeface="Times New Roman" panose="02020603050405020304" pitchFamily="18" charset="0"/>
              </a:rPr>
              <a:t>We would like to express our sincere gratitude to Dr. Martha </a:t>
            </a:r>
          </a:p>
          <a:p>
            <a:pPr marL="0" marR="0" lvl="0" indent="0" algn="just" defTabSz="914400" rtl="0" eaLnBrk="0" fontAlgn="base" latinLnBrk="0" hangingPunct="0">
              <a:lnSpc>
                <a:spcPct val="107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We would like to express our sincere gratitude to Dr. Martha </a:t>
            </a:r>
            <a:r>
              <a:rPr kumimoji="0" lang="en-US" sz="30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Sheshikala</a:t>
            </a: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Madam HOD of CS &amp; AI and our guide and co-Ordinator Md. </a:t>
            </a:r>
            <a:r>
              <a:rPr kumimoji="0" lang="en-US" sz="30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Sallauddin</a:t>
            </a:r>
            <a:r>
              <a:rPr kumimoji="0" lang="en-US" sz="30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Asst. Prof., CSE Dept, – P. Praveen , Prof., CSAI Dept for the valuable guidance throughout the completion of project. </a:t>
            </a:r>
          </a:p>
          <a:p>
            <a:pPr marL="0" marR="0" algn="just">
              <a:lnSpc>
                <a:spcPct val="107000"/>
              </a:lnSpc>
              <a:spcBef>
                <a:spcPts val="0"/>
              </a:spcBef>
              <a:spcAft>
                <a:spcPts val="0"/>
              </a:spcAft>
            </a:pPr>
            <a:endParaRPr lang="en-US" sz="3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065322" y="22678853"/>
            <a:ext cx="10259652" cy="873301"/>
          </a:xfrm>
          <a:prstGeom prst="snipRoundRect">
            <a:avLst>
              <a:gd name="adj1" fmla="val 0"/>
              <a:gd name="adj2" fmla="val 46622"/>
            </a:avLst>
          </a:prstGeom>
          <a:solidFill>
            <a:schemeClr val="tx2"/>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                     </a:t>
            </a:r>
            <a:r>
              <a:rPr lang="en-US" sz="4500" b="1" dirty="0">
                <a:solidFill>
                  <a:schemeClr val="bg1"/>
                </a:solidFill>
                <a:effectLst/>
                <a:latin typeface="Quattrocento" panose="02020802030000000404" pitchFamily="18" charset="0"/>
              </a:rPr>
              <a:t>Acknowledgements</a:t>
            </a:r>
          </a:p>
        </p:txBody>
      </p:sp>
      <p:sp>
        <p:nvSpPr>
          <p:cNvPr id="7" name="TextBox 6">
            <a:extLst>
              <a:ext uri="{FF2B5EF4-FFF2-40B4-BE49-F238E27FC236}">
                <a16:creationId xmlns:a16="http://schemas.microsoft.com/office/drawing/2014/main" id="{45A20CF7-F040-A9EC-97FA-B3BCCACE0E0A}"/>
              </a:ext>
            </a:extLst>
          </p:cNvPr>
          <p:cNvSpPr txBox="1"/>
          <p:nvPr/>
        </p:nvSpPr>
        <p:spPr>
          <a:xfrm>
            <a:off x="1487652" y="31159497"/>
            <a:ext cx="8455619" cy="230832"/>
          </a:xfrm>
          <a:prstGeom prst="rect">
            <a:avLst/>
          </a:prstGeom>
          <a:noFill/>
        </p:spPr>
        <p:txBody>
          <a:bodyPr wrap="square" rtlCol="0">
            <a:spAutoFit/>
          </a:bodyPr>
          <a:lstStyle/>
          <a:p>
            <a:endParaRPr lang="en-IN" sz="900" dirty="0"/>
          </a:p>
        </p:txBody>
      </p:sp>
      <p:sp>
        <p:nvSpPr>
          <p:cNvPr id="10" name="TextBox 9">
            <a:extLst>
              <a:ext uri="{FF2B5EF4-FFF2-40B4-BE49-F238E27FC236}">
                <a16:creationId xmlns:a16="http://schemas.microsoft.com/office/drawing/2014/main" id="{1C3B94F4-6C1E-A791-C2DB-A14F43178A6D}"/>
              </a:ext>
            </a:extLst>
          </p:cNvPr>
          <p:cNvSpPr txBox="1"/>
          <p:nvPr/>
        </p:nvSpPr>
        <p:spPr>
          <a:xfrm>
            <a:off x="614415" y="30338807"/>
            <a:ext cx="7580148" cy="230832"/>
          </a:xfrm>
          <a:prstGeom prst="rect">
            <a:avLst/>
          </a:prstGeom>
          <a:noFill/>
        </p:spPr>
        <p:txBody>
          <a:bodyPr wrap="square" rtlCol="0">
            <a:spAutoFit/>
          </a:bodyPr>
          <a:lstStyle/>
          <a:p>
            <a:r>
              <a:rPr lang="en-US" sz="900" dirty="0"/>
              <a:t>V</a:t>
            </a:r>
            <a:endParaRPr lang="en-IN" sz="900" dirty="0"/>
          </a:p>
        </p:txBody>
      </p:sp>
      <p:sp>
        <p:nvSpPr>
          <p:cNvPr id="26" name="Rectangle 25">
            <a:extLst>
              <a:ext uri="{FF2B5EF4-FFF2-40B4-BE49-F238E27FC236}">
                <a16:creationId xmlns:a16="http://schemas.microsoft.com/office/drawing/2014/main" id="{22CF203B-8DF4-6B4D-BA33-3F056CA3C528}"/>
              </a:ext>
            </a:extLst>
          </p:cNvPr>
          <p:cNvSpPr/>
          <p:nvPr/>
        </p:nvSpPr>
        <p:spPr bwMode="auto">
          <a:xfrm>
            <a:off x="33144541" y="7776422"/>
            <a:ext cx="10075263" cy="934259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b="1" dirty="0">
                <a:effectLst/>
                <a:latin typeface="Palatino Linotype" panose="02040502050505030304" pitchFamily="18" charset="0"/>
                <a:ea typeface="Calibri" panose="020F0502020204030204" pitchFamily="34" charset="0"/>
                <a:cs typeface="Times New Roman" panose="02020603050405020304" pitchFamily="18" charset="0"/>
              </a:rPr>
              <a:t> </a:t>
            </a:r>
            <a:endParaRPr kumimoji="0" lang="en-IN" sz="24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34" name="TextBox 33">
            <a:extLst>
              <a:ext uri="{FF2B5EF4-FFF2-40B4-BE49-F238E27FC236}">
                <a16:creationId xmlns:a16="http://schemas.microsoft.com/office/drawing/2014/main" id="{564D620C-B009-2409-B9F2-11F31D4A94CD}"/>
              </a:ext>
            </a:extLst>
          </p:cNvPr>
          <p:cNvSpPr txBox="1"/>
          <p:nvPr/>
        </p:nvSpPr>
        <p:spPr>
          <a:xfrm>
            <a:off x="33098147" y="18403354"/>
            <a:ext cx="9874683" cy="4010842"/>
          </a:xfrm>
          <a:prstGeom prst="rect">
            <a:avLst/>
          </a:prstGeom>
          <a:noFill/>
        </p:spPr>
        <p:txBody>
          <a:bodyPr wrap="square" rtlCol="0">
            <a:spAutoFit/>
          </a:bodyPr>
          <a:lstStyle/>
          <a:p>
            <a:pPr marL="0" marR="0" algn="just">
              <a:lnSpc>
                <a:spcPct val="107000"/>
              </a:lnSpc>
              <a:spcBef>
                <a:spcPts val="0"/>
              </a:spcBef>
              <a:spcAft>
                <a:spcPts val="0"/>
              </a:spcAft>
            </a:pPr>
            <a:r>
              <a:rPr lang="en-US" sz="3000" kern="0" dirty="0">
                <a:effectLst/>
                <a:ea typeface="Times New Roman" panose="02020603050405020304" pitchFamily="18" charset="0"/>
                <a:cs typeface="Times New Roman" panose="02020603050405020304" pitchFamily="18" charset="0"/>
              </a:rPr>
              <a:t>In  research we analyzed  </a:t>
            </a:r>
            <a:r>
              <a:rPr lang="en-US" sz="3000" kern="0" dirty="0">
                <a:effectLst/>
                <a:latin typeface="Times New Roman" panose="02020603050405020304" pitchFamily="18" charset="0"/>
                <a:ea typeface="Times New Roman" panose="02020603050405020304" pitchFamily="18" charset="0"/>
                <a:cs typeface="Times New Roman" panose="02020603050405020304" pitchFamily="18" charset="0"/>
              </a:rPr>
              <a:t>that sophisticated deep learning methods can effectively classify osteoporosis bone condition. This work intends to create a non-invasive, cost-effective, and accurate solution for osteoporosis screening and classification by combining deep learning with medical imaging data. Our results highlight deep learning's potential as a useful tool for improving osteoporosis detection and management, which will eventually lead to better patient outcomes. </a:t>
            </a:r>
            <a:endParaRPr lang="en-IN" dirty="0">
              <a:effectLst/>
            </a:endParaRPr>
          </a:p>
        </p:txBody>
      </p:sp>
      <p:pic>
        <p:nvPicPr>
          <p:cNvPr id="2" name="Picture 1">
            <a:extLst>
              <a:ext uri="{FF2B5EF4-FFF2-40B4-BE49-F238E27FC236}">
                <a16:creationId xmlns:a16="http://schemas.microsoft.com/office/drawing/2014/main" id="{5BEEFF51-8731-3CAA-FE58-EA9AEB25B5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66600" y="1461801"/>
            <a:ext cx="4876800" cy="4363914"/>
          </a:xfrm>
          <a:prstGeom prst="rect">
            <a:avLst/>
          </a:prstGeom>
        </p:spPr>
      </p:pic>
      <p:pic>
        <p:nvPicPr>
          <p:cNvPr id="11" name="Picture 10">
            <a:extLst>
              <a:ext uri="{FF2B5EF4-FFF2-40B4-BE49-F238E27FC236}">
                <a16:creationId xmlns:a16="http://schemas.microsoft.com/office/drawing/2014/main" id="{333A819E-CFD0-0C99-1BAA-D2A97C730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592" y="14975192"/>
            <a:ext cx="10054895" cy="6473216"/>
          </a:xfrm>
          <a:prstGeom prst="rect">
            <a:avLst/>
          </a:prstGeom>
        </p:spPr>
      </p:pic>
      <p:sp>
        <p:nvSpPr>
          <p:cNvPr id="13" name="Rectangle 10">
            <a:extLst>
              <a:ext uri="{FF2B5EF4-FFF2-40B4-BE49-F238E27FC236}">
                <a16:creationId xmlns:a16="http://schemas.microsoft.com/office/drawing/2014/main" id="{A4CD1538-258B-354A-338F-F2E5BCB0DCFD}"/>
              </a:ext>
            </a:extLst>
          </p:cNvPr>
          <p:cNvSpPr>
            <a:spLocks noChangeArrowheads="1"/>
          </p:cNvSpPr>
          <p:nvPr/>
        </p:nvSpPr>
        <p:spPr bwMode="auto">
          <a:xfrm>
            <a:off x="11478820" y="18304538"/>
            <a:ext cx="10058400" cy="972046"/>
          </a:xfrm>
          <a:prstGeom prst="snipRoundRect">
            <a:avLst>
              <a:gd name="adj1" fmla="val 0"/>
              <a:gd name="adj2" fmla="val 50000"/>
            </a:avLst>
          </a:prstGeom>
          <a:solidFill>
            <a:schemeClr val="accent6"/>
          </a:solidFill>
          <a:ln w="12700">
            <a:noFill/>
            <a:miter lim="800000"/>
          </a:ln>
        </p:spPr>
        <p:txBody>
          <a:bodyPr wrap="none" lIns="274320" tIns="73152" rIns="274320" bIns="68563" anchor="ctr" anchorCtr="0"/>
          <a:lstStyle>
            <a:defPPr>
              <a:defRPr kern="1200"/>
            </a:defPPr>
          </a:lstStyle>
          <a:p>
            <a:pPr defTabSz="4702588">
              <a:defRPr/>
            </a:pPr>
            <a:r>
              <a:rPr lang="en-US" sz="4500" b="1" dirty="0">
                <a:solidFill>
                  <a:schemeClr val="bg1"/>
                </a:solidFill>
                <a:effectLst/>
                <a:latin typeface="Palatino Linotype" panose="02040502050505030304" pitchFamily="18" charset="0"/>
              </a:rPr>
              <a:t>                      Models Used </a:t>
            </a:r>
          </a:p>
        </p:txBody>
      </p:sp>
      <p:sp>
        <p:nvSpPr>
          <p:cNvPr id="17" name="TextBox 19">
            <a:extLst>
              <a:ext uri="{FF2B5EF4-FFF2-40B4-BE49-F238E27FC236}">
                <a16:creationId xmlns:a16="http://schemas.microsoft.com/office/drawing/2014/main" id="{2257978B-05BF-4F61-FB25-1D83C3C4A47F}"/>
              </a:ext>
            </a:extLst>
          </p:cNvPr>
          <p:cNvSpPr txBox="1">
            <a:spLocks noChangeArrowheads="1"/>
          </p:cNvSpPr>
          <p:nvPr/>
        </p:nvSpPr>
        <p:spPr bwMode="auto">
          <a:xfrm>
            <a:off x="11689059" y="19854200"/>
            <a:ext cx="9598176" cy="318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000" dirty="0">
                <a:latin typeface="Times New Roman" panose="02020603050405020304" pitchFamily="18" charset="0"/>
                <a:cs typeface="Times New Roman" panose="02020603050405020304" pitchFamily="18" charset="0"/>
              </a:rPr>
              <a:t>We used some of the Machine Learning Models and also Deep Learning Models like CNN(Convolutional Neural Network) and VGG-16(Visual Geometry Group) to detect and provide accuracy of our data.</a:t>
            </a:r>
          </a:p>
          <a:p>
            <a:pPr algn="just">
              <a:lnSpc>
                <a:spcPct val="150000"/>
              </a:lnSpc>
            </a:pP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dirty="0">
              <a:effectLst/>
              <a:latin typeface="Quattrocento Sans" panose="020B0502050000020003" pitchFamily="34" charset="0"/>
              <a:cs typeface="Arial" pitchFamily="34" charset="0"/>
            </a:endParaRPr>
          </a:p>
        </p:txBody>
      </p:sp>
      <p:sp>
        <p:nvSpPr>
          <p:cNvPr id="21" name="Rectangle 10">
            <a:extLst>
              <a:ext uri="{FF2B5EF4-FFF2-40B4-BE49-F238E27FC236}">
                <a16:creationId xmlns:a16="http://schemas.microsoft.com/office/drawing/2014/main" id="{FCAD0758-DFA6-6C6C-0D00-23F5BE9634F9}"/>
              </a:ext>
            </a:extLst>
          </p:cNvPr>
          <p:cNvSpPr>
            <a:spLocks noChangeArrowheads="1"/>
          </p:cNvSpPr>
          <p:nvPr/>
        </p:nvSpPr>
        <p:spPr bwMode="auto">
          <a:xfrm>
            <a:off x="22367238" y="17029391"/>
            <a:ext cx="10058400" cy="1186002"/>
          </a:xfrm>
          <a:prstGeom prst="snipRoundRect">
            <a:avLst>
              <a:gd name="adj1" fmla="val 0"/>
              <a:gd name="adj2" fmla="val 50000"/>
            </a:avLst>
          </a:prstGeom>
          <a:solidFill>
            <a:schemeClr val="accent2"/>
          </a:solidFill>
          <a:ln w="12700">
            <a:noFill/>
            <a:miter lim="800000"/>
          </a:ln>
        </p:spPr>
        <p:txBody>
          <a:bodyPr wrap="none" lIns="274320" tIns="73152" rIns="274320" bIns="68563" anchor="ctr" anchorCtr="0"/>
          <a:lstStyle>
            <a:defPPr>
              <a:defRPr kern="1200"/>
            </a:defPPr>
          </a:lstStyle>
          <a:p>
            <a:pPr defTabSz="4702588">
              <a:defRPr/>
            </a:pPr>
            <a:r>
              <a:rPr lang="en-US" sz="4500" b="1" dirty="0">
                <a:solidFill>
                  <a:schemeClr val="bg1"/>
                </a:solidFill>
                <a:effectLst/>
                <a:latin typeface="Palatino Linotype" panose="02040502050505030304" pitchFamily="18" charset="0"/>
              </a:rPr>
              <a:t>                           Results</a:t>
            </a:r>
          </a:p>
        </p:txBody>
      </p:sp>
      <p:sp>
        <p:nvSpPr>
          <p:cNvPr id="24" name="Rectangle 23">
            <a:extLst>
              <a:ext uri="{FF2B5EF4-FFF2-40B4-BE49-F238E27FC236}">
                <a16:creationId xmlns:a16="http://schemas.microsoft.com/office/drawing/2014/main" id="{ABD17403-82A5-00E0-B8BF-3FD0AC50CA79}"/>
              </a:ext>
            </a:extLst>
          </p:cNvPr>
          <p:cNvSpPr/>
          <p:nvPr/>
        </p:nvSpPr>
        <p:spPr>
          <a:xfrm>
            <a:off x="22385161" y="18211800"/>
            <a:ext cx="10058400" cy="13776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nSpc>
                <a:spcPct val="150000"/>
              </a:lnSpc>
            </a:pPr>
            <a:endParaRPr lang="en-US" sz="3600" dirty="0">
              <a:solidFill>
                <a:schemeClr val="accent1">
                  <a:lumMod val="50000"/>
                </a:schemeClr>
              </a:solidFill>
              <a:latin typeface="+mj-lt"/>
              <a:cs typeface="Times New Roman" panose="02020603050405020304" pitchFamily="18" charset="0"/>
            </a:endParaRPr>
          </a:p>
        </p:txBody>
      </p:sp>
      <p:pic>
        <p:nvPicPr>
          <p:cNvPr id="35" name="Picture 34">
            <a:extLst>
              <a:ext uri="{FF2B5EF4-FFF2-40B4-BE49-F238E27FC236}">
                <a16:creationId xmlns:a16="http://schemas.microsoft.com/office/drawing/2014/main" id="{837185E1-3D77-A8AC-2B3F-305D7738B6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17851" y="9605177"/>
            <a:ext cx="8741571" cy="6713077"/>
          </a:xfrm>
          <a:prstGeom prst="rect">
            <a:avLst/>
          </a:prstGeom>
        </p:spPr>
      </p:pic>
      <p:sp>
        <p:nvSpPr>
          <p:cNvPr id="39" name="Rectangle 38">
            <a:extLst>
              <a:ext uri="{FF2B5EF4-FFF2-40B4-BE49-F238E27FC236}">
                <a16:creationId xmlns:a16="http://schemas.microsoft.com/office/drawing/2014/main" id="{5A82F112-5746-E316-A295-8385103F8F9E}"/>
              </a:ext>
            </a:extLst>
          </p:cNvPr>
          <p:cNvSpPr/>
          <p:nvPr/>
        </p:nvSpPr>
        <p:spPr>
          <a:xfrm>
            <a:off x="11615665" y="24461981"/>
            <a:ext cx="10058400" cy="7610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spcBef>
                <a:spcPts val="600"/>
              </a:spcBef>
              <a:spcAft>
                <a:spcPts val="600"/>
              </a:spcAft>
            </a:pPr>
            <a:r>
              <a:rPr lang="en-US" sz="3600" i="0" dirty="0">
                <a:solidFill>
                  <a:schemeClr val="tx1"/>
                </a:solidFill>
                <a:effectLst/>
                <a:highlight>
                  <a:srgbClr val="FFFFFF"/>
                </a:highlight>
              </a:rPr>
              <a:t>There's a risk of bias in Deep Learning models if the training data itself is biased. This could lead to misclassification for certain demographics or patient populations.</a:t>
            </a:r>
          </a:p>
          <a:p>
            <a:pPr algn="just">
              <a:spcBef>
                <a:spcPts val="600"/>
              </a:spcBef>
              <a:spcAft>
                <a:spcPts val="600"/>
              </a:spcAft>
            </a:pPr>
            <a:r>
              <a:rPr lang="en-US" sz="3600" i="0" dirty="0">
                <a:solidFill>
                  <a:schemeClr val="tx1"/>
                </a:solidFill>
                <a:effectLst/>
                <a:highlight>
                  <a:srgbClr val="FFFFFF"/>
                </a:highlight>
              </a:rPr>
              <a:t>The model might struggle to capture the full spectrum of the disease if the training data doesn't represent this variability.</a:t>
            </a:r>
          </a:p>
          <a:p>
            <a:pPr>
              <a:lnSpc>
                <a:spcPct val="150000"/>
              </a:lnSpc>
            </a:pPr>
            <a:endParaRPr lang="en-US" sz="3600" dirty="0">
              <a:solidFill>
                <a:schemeClr val="accent1">
                  <a:lumMod val="50000"/>
                </a:schemeClr>
              </a:solidFill>
              <a:latin typeface="+mj-lt"/>
              <a:cs typeface="Times New Roman" panose="02020603050405020304" pitchFamily="18" charset="0"/>
            </a:endParaRPr>
          </a:p>
        </p:txBody>
      </p:sp>
      <p:pic>
        <p:nvPicPr>
          <p:cNvPr id="41" name="Picture 40">
            <a:extLst>
              <a:ext uri="{FF2B5EF4-FFF2-40B4-BE49-F238E27FC236}">
                <a16:creationId xmlns:a16="http://schemas.microsoft.com/office/drawing/2014/main" id="{427E9567-7EC8-25CA-7883-11E6A25E01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91105" y="18380294"/>
            <a:ext cx="4975513" cy="3870106"/>
          </a:xfrm>
          <a:prstGeom prst="rect">
            <a:avLst/>
          </a:prstGeom>
        </p:spPr>
      </p:pic>
      <p:pic>
        <p:nvPicPr>
          <p:cNvPr id="43" name="Picture 42">
            <a:extLst>
              <a:ext uri="{FF2B5EF4-FFF2-40B4-BE49-F238E27FC236}">
                <a16:creationId xmlns:a16="http://schemas.microsoft.com/office/drawing/2014/main" id="{23265300-8B01-8A92-C967-13E5A59BB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2562" y="20265999"/>
            <a:ext cx="4478120" cy="3709488"/>
          </a:xfrm>
          <a:prstGeom prst="rect">
            <a:avLst/>
          </a:prstGeom>
        </p:spPr>
      </p:pic>
      <p:pic>
        <p:nvPicPr>
          <p:cNvPr id="45" name="Picture 44">
            <a:extLst>
              <a:ext uri="{FF2B5EF4-FFF2-40B4-BE49-F238E27FC236}">
                <a16:creationId xmlns:a16="http://schemas.microsoft.com/office/drawing/2014/main" id="{11346760-D01F-E4B6-4230-33E8E889AD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44088" y="23258456"/>
            <a:ext cx="5000411" cy="3870106"/>
          </a:xfrm>
          <a:prstGeom prst="rect">
            <a:avLst/>
          </a:prstGeom>
        </p:spPr>
      </p:pic>
      <p:sp>
        <p:nvSpPr>
          <p:cNvPr id="49" name="TextBox 19">
            <a:extLst>
              <a:ext uri="{FF2B5EF4-FFF2-40B4-BE49-F238E27FC236}">
                <a16:creationId xmlns:a16="http://schemas.microsoft.com/office/drawing/2014/main" id="{EDF175D8-F74E-DEA6-D2B9-6FC78A8F9D14}"/>
              </a:ext>
            </a:extLst>
          </p:cNvPr>
          <p:cNvSpPr txBox="1">
            <a:spLocks noChangeArrowheads="1"/>
          </p:cNvSpPr>
          <p:nvPr/>
        </p:nvSpPr>
        <p:spPr bwMode="auto">
          <a:xfrm>
            <a:off x="28210514" y="3043583"/>
            <a:ext cx="10715590" cy="276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solidFill>
                  <a:schemeClr val="bg1"/>
                </a:solidFill>
                <a:effectLst/>
                <a:latin typeface="+mj-lt"/>
                <a:cs typeface="Arial" pitchFamily="34" charset="0"/>
              </a:rPr>
              <a:t>                                2103A52037   - U. </a:t>
            </a:r>
            <a:r>
              <a:rPr lang="en-US" sz="3200" dirty="0" err="1">
                <a:solidFill>
                  <a:schemeClr val="bg1"/>
                </a:solidFill>
                <a:effectLst/>
                <a:latin typeface="+mj-lt"/>
                <a:cs typeface="Arial" pitchFamily="34" charset="0"/>
              </a:rPr>
              <a:t>Reethu</a:t>
            </a:r>
            <a:r>
              <a:rPr lang="en-US" sz="3200" dirty="0">
                <a:solidFill>
                  <a:schemeClr val="bg1"/>
                </a:solidFill>
                <a:effectLst/>
                <a:latin typeface="+mj-lt"/>
                <a:cs typeface="Arial" pitchFamily="34" charset="0"/>
              </a:rPr>
              <a:t> Varma</a:t>
            </a:r>
          </a:p>
          <a:p>
            <a:pPr algn="just">
              <a:lnSpc>
                <a:spcPct val="110000"/>
              </a:lnSpc>
            </a:pPr>
            <a:r>
              <a:rPr lang="en-US" sz="3200" dirty="0">
                <a:solidFill>
                  <a:schemeClr val="bg1"/>
                </a:solidFill>
                <a:effectLst/>
                <a:latin typeface="+mj-lt"/>
                <a:cs typeface="Arial" pitchFamily="34" charset="0"/>
              </a:rPr>
              <a:t>                                2103A52047   - Ch. Preethi</a:t>
            </a:r>
          </a:p>
          <a:p>
            <a:pPr algn="just">
              <a:lnSpc>
                <a:spcPct val="110000"/>
              </a:lnSpc>
            </a:pPr>
            <a:r>
              <a:rPr lang="en-US" sz="3200" dirty="0">
                <a:solidFill>
                  <a:schemeClr val="bg1"/>
                </a:solidFill>
                <a:effectLst/>
                <a:latin typeface="+mj-lt"/>
                <a:cs typeface="Arial" pitchFamily="34" charset="0"/>
              </a:rPr>
              <a:t>                                2103A52051    - K. Srinidhi</a:t>
            </a:r>
          </a:p>
          <a:p>
            <a:pPr algn="just">
              <a:lnSpc>
                <a:spcPct val="110000"/>
              </a:lnSpc>
            </a:pPr>
            <a:r>
              <a:rPr lang="en-US" sz="3200" dirty="0">
                <a:solidFill>
                  <a:schemeClr val="bg1"/>
                </a:solidFill>
                <a:effectLst/>
                <a:latin typeface="+mj-lt"/>
                <a:cs typeface="Arial" pitchFamily="34" charset="0"/>
              </a:rPr>
              <a:t>                                2103A52095   -  M. Ananya Darshini</a:t>
            </a:r>
          </a:p>
          <a:p>
            <a:pPr algn="just">
              <a:lnSpc>
                <a:spcPct val="110000"/>
              </a:lnSpc>
            </a:pPr>
            <a:r>
              <a:rPr lang="en-US" sz="3200" dirty="0">
                <a:solidFill>
                  <a:schemeClr val="bg1"/>
                </a:solidFill>
                <a:effectLst/>
                <a:latin typeface="+mj-lt"/>
                <a:cs typeface="Arial" pitchFamily="34" charset="0"/>
              </a:rPr>
              <a:t>                                2103A52186   -  N. Anuhya</a:t>
            </a:r>
          </a:p>
        </p:txBody>
      </p:sp>
      <p:sp>
        <p:nvSpPr>
          <p:cNvPr id="5" name="Rectangle 10">
            <a:extLst>
              <a:ext uri="{FF2B5EF4-FFF2-40B4-BE49-F238E27FC236}">
                <a16:creationId xmlns:a16="http://schemas.microsoft.com/office/drawing/2014/main" id="{F26857CC-54CD-DAED-20C6-D9DA60AB30B1}"/>
              </a:ext>
            </a:extLst>
          </p:cNvPr>
          <p:cNvSpPr>
            <a:spLocks noChangeArrowheads="1"/>
          </p:cNvSpPr>
          <p:nvPr/>
        </p:nvSpPr>
        <p:spPr bwMode="auto">
          <a:xfrm>
            <a:off x="657487" y="22792627"/>
            <a:ext cx="10058400" cy="1186002"/>
          </a:xfrm>
          <a:prstGeom prst="snipRoundRect">
            <a:avLst>
              <a:gd name="adj1" fmla="val 0"/>
              <a:gd name="adj2" fmla="val 50000"/>
            </a:avLst>
          </a:prstGeom>
          <a:solidFill>
            <a:schemeClr val="accent1"/>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4500" b="1" dirty="0">
                <a:solidFill>
                  <a:schemeClr val="bg1"/>
                </a:solidFill>
                <a:effectLst/>
                <a:latin typeface="Palatino Linotype" panose="02040502050505030304" pitchFamily="18" charset="0"/>
              </a:rPr>
              <a:t>Overview</a:t>
            </a:r>
          </a:p>
        </p:txBody>
      </p:sp>
      <p:sp>
        <p:nvSpPr>
          <p:cNvPr id="9" name="Rectangle 8">
            <a:extLst>
              <a:ext uri="{FF2B5EF4-FFF2-40B4-BE49-F238E27FC236}">
                <a16:creationId xmlns:a16="http://schemas.microsoft.com/office/drawing/2014/main" id="{E61CC954-AB77-8717-AFDB-86F324033FC3}"/>
              </a:ext>
            </a:extLst>
          </p:cNvPr>
          <p:cNvSpPr/>
          <p:nvPr/>
        </p:nvSpPr>
        <p:spPr>
          <a:xfrm>
            <a:off x="638301" y="23975486"/>
            <a:ext cx="10046186" cy="8118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r>
              <a:rPr lang="en-US" sz="3600" dirty="0">
                <a:solidFill>
                  <a:schemeClr val="tx1"/>
                </a:solidFill>
                <a:latin typeface="Times New Roman" panose="02020603050405020304" pitchFamily="18" charset="0"/>
                <a:cs typeface="Times New Roman" panose="02020603050405020304" pitchFamily="18" charset="0"/>
              </a:rPr>
              <a:t>The dataset contains images of X-rays. Our Original dataset consists of 372 normal images and 372 Osteo images. We performed image augmentation for each image file where it takes one image as input and generates augmented versions of each image. After performing all these techniques the augmented data consists of 1860 Normal images and 1860 Osteo images.</a:t>
            </a:r>
          </a:p>
        </p:txBody>
      </p:sp>
      <p:sp>
        <p:nvSpPr>
          <p:cNvPr id="14" name="Rectangle 13">
            <a:extLst>
              <a:ext uri="{FF2B5EF4-FFF2-40B4-BE49-F238E27FC236}">
                <a16:creationId xmlns:a16="http://schemas.microsoft.com/office/drawing/2014/main" id="{25E376E6-7EAA-CD2D-8948-0C16AF5D8823}"/>
              </a:ext>
            </a:extLst>
          </p:cNvPr>
          <p:cNvSpPr/>
          <p:nvPr/>
        </p:nvSpPr>
        <p:spPr>
          <a:xfrm>
            <a:off x="11735241" y="8196302"/>
            <a:ext cx="9889437" cy="8922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a:p>
            <a:pPr algn="ctr"/>
            <a:endParaRPr lang="en-US" sz="9600" dirty="0">
              <a:latin typeface="+mj-lt"/>
            </a:endParaRPr>
          </a:p>
          <a:p>
            <a:pPr algn="ctr"/>
            <a:endParaRPr lang="en-US" sz="9600" dirty="0">
              <a:latin typeface="+mj-lt"/>
            </a:endParaRPr>
          </a:p>
          <a:p>
            <a:pPr algn="ctr"/>
            <a:endParaRPr lang="en-US" sz="9600" dirty="0">
              <a:latin typeface="+mj-lt"/>
            </a:endParaRPr>
          </a:p>
          <a:p>
            <a:pPr algn="ctr"/>
            <a:endParaRPr lang="en-US" sz="4400" dirty="0">
              <a:solidFill>
                <a:schemeClr val="tx1"/>
              </a:solidFill>
              <a:latin typeface="+mj-lt"/>
            </a:endParaRPr>
          </a:p>
        </p:txBody>
      </p:sp>
      <p:pic>
        <p:nvPicPr>
          <p:cNvPr id="15" name="Picture 14">
            <a:extLst>
              <a:ext uri="{FF2B5EF4-FFF2-40B4-BE49-F238E27FC236}">
                <a16:creationId xmlns:a16="http://schemas.microsoft.com/office/drawing/2014/main" id="{061A919A-017D-E7DE-2A69-271DA723C98F}"/>
              </a:ext>
            </a:extLst>
          </p:cNvPr>
          <p:cNvPicPr>
            <a:picLocks noChangeAspect="1"/>
          </p:cNvPicPr>
          <p:nvPr/>
        </p:nvPicPr>
        <p:blipFill>
          <a:blip r:embed="rId9"/>
          <a:stretch>
            <a:fillRect/>
          </a:stretch>
        </p:blipFill>
        <p:spPr>
          <a:xfrm>
            <a:off x="11909681" y="8981356"/>
            <a:ext cx="9293323" cy="7796783"/>
          </a:xfrm>
          <a:prstGeom prst="rect">
            <a:avLst/>
          </a:prstGeom>
        </p:spPr>
      </p:pic>
      <p:pic>
        <p:nvPicPr>
          <p:cNvPr id="19" name="Picture 18">
            <a:extLst>
              <a:ext uri="{FF2B5EF4-FFF2-40B4-BE49-F238E27FC236}">
                <a16:creationId xmlns:a16="http://schemas.microsoft.com/office/drawing/2014/main" id="{BF1261FC-432D-FEA4-6E0F-CABD467DCBC5}"/>
              </a:ext>
            </a:extLst>
          </p:cNvPr>
          <p:cNvPicPr>
            <a:picLocks noChangeAspect="1"/>
          </p:cNvPicPr>
          <p:nvPr/>
        </p:nvPicPr>
        <p:blipFill>
          <a:blip r:embed="rId10"/>
          <a:stretch>
            <a:fillRect/>
          </a:stretch>
        </p:blipFill>
        <p:spPr>
          <a:xfrm>
            <a:off x="33453998" y="8313700"/>
            <a:ext cx="7506087" cy="3878300"/>
          </a:xfrm>
          <a:prstGeom prst="rect">
            <a:avLst/>
          </a:prstGeom>
        </p:spPr>
      </p:pic>
      <p:pic>
        <p:nvPicPr>
          <p:cNvPr id="22" name="Picture 21">
            <a:extLst>
              <a:ext uri="{FF2B5EF4-FFF2-40B4-BE49-F238E27FC236}">
                <a16:creationId xmlns:a16="http://schemas.microsoft.com/office/drawing/2014/main" id="{EF4267C4-AEFB-79F0-7F44-18F704D5E476}"/>
              </a:ext>
            </a:extLst>
          </p:cNvPr>
          <p:cNvPicPr>
            <a:picLocks noChangeAspect="1"/>
          </p:cNvPicPr>
          <p:nvPr/>
        </p:nvPicPr>
        <p:blipFill>
          <a:blip r:embed="rId11"/>
          <a:stretch>
            <a:fillRect/>
          </a:stretch>
        </p:blipFill>
        <p:spPr>
          <a:xfrm>
            <a:off x="40463713" y="8405585"/>
            <a:ext cx="2207109" cy="2121622"/>
          </a:xfrm>
          <a:prstGeom prst="rect">
            <a:avLst/>
          </a:prstGeom>
        </p:spPr>
      </p:pic>
      <p:pic>
        <p:nvPicPr>
          <p:cNvPr id="25" name="Picture 24">
            <a:extLst>
              <a:ext uri="{FF2B5EF4-FFF2-40B4-BE49-F238E27FC236}">
                <a16:creationId xmlns:a16="http://schemas.microsoft.com/office/drawing/2014/main" id="{9FC59ABE-FDE1-78E9-D3D6-0A7C3631D6A7}"/>
              </a:ext>
            </a:extLst>
          </p:cNvPr>
          <p:cNvPicPr>
            <a:picLocks noChangeAspect="1"/>
          </p:cNvPicPr>
          <p:nvPr/>
        </p:nvPicPr>
        <p:blipFill>
          <a:blip r:embed="rId12"/>
          <a:stretch>
            <a:fillRect/>
          </a:stretch>
        </p:blipFill>
        <p:spPr>
          <a:xfrm>
            <a:off x="33646380" y="12316123"/>
            <a:ext cx="4012279" cy="1697216"/>
          </a:xfrm>
          <a:prstGeom prst="rect">
            <a:avLst/>
          </a:prstGeom>
        </p:spPr>
      </p:pic>
      <p:pic>
        <p:nvPicPr>
          <p:cNvPr id="28" name="Picture 27">
            <a:extLst>
              <a:ext uri="{FF2B5EF4-FFF2-40B4-BE49-F238E27FC236}">
                <a16:creationId xmlns:a16="http://schemas.microsoft.com/office/drawing/2014/main" id="{DDE7F7EE-2E33-2325-A8E4-9050C6FCEE7A}"/>
              </a:ext>
            </a:extLst>
          </p:cNvPr>
          <p:cNvPicPr>
            <a:picLocks noChangeAspect="1"/>
          </p:cNvPicPr>
          <p:nvPr/>
        </p:nvPicPr>
        <p:blipFill>
          <a:blip r:embed="rId13"/>
          <a:stretch>
            <a:fillRect/>
          </a:stretch>
        </p:blipFill>
        <p:spPr>
          <a:xfrm>
            <a:off x="38503261" y="12264700"/>
            <a:ext cx="3909659" cy="1697216"/>
          </a:xfrm>
          <a:prstGeom prst="rect">
            <a:avLst/>
          </a:prstGeom>
        </p:spPr>
      </p:pic>
      <p:sp>
        <p:nvSpPr>
          <p:cNvPr id="29" name="TextBox 19">
            <a:extLst>
              <a:ext uri="{FF2B5EF4-FFF2-40B4-BE49-F238E27FC236}">
                <a16:creationId xmlns:a16="http://schemas.microsoft.com/office/drawing/2014/main" id="{911F5D7E-AB44-D005-4772-277A973B4489}"/>
              </a:ext>
            </a:extLst>
          </p:cNvPr>
          <p:cNvSpPr txBox="1">
            <a:spLocks noChangeArrowheads="1"/>
          </p:cNvSpPr>
          <p:nvPr/>
        </p:nvSpPr>
        <p:spPr bwMode="auto">
          <a:xfrm>
            <a:off x="39143778" y="13968014"/>
            <a:ext cx="1686984" cy="9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000" dirty="0">
                <a:latin typeface="Times New Roman" panose="02020603050405020304" pitchFamily="18" charset="0"/>
                <a:cs typeface="Times New Roman" panose="02020603050405020304" pitchFamily="18" charset="0"/>
              </a:rPr>
              <a:t>VGG-16</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dirty="0">
              <a:effectLst/>
              <a:latin typeface="Quattrocento Sans" panose="020B0502050000020003" pitchFamily="34" charset="0"/>
              <a:cs typeface="Arial" pitchFamily="34" charset="0"/>
            </a:endParaRPr>
          </a:p>
        </p:txBody>
      </p:sp>
      <p:sp>
        <p:nvSpPr>
          <p:cNvPr id="30" name="TextBox 19">
            <a:extLst>
              <a:ext uri="{FF2B5EF4-FFF2-40B4-BE49-F238E27FC236}">
                <a16:creationId xmlns:a16="http://schemas.microsoft.com/office/drawing/2014/main" id="{3C4ECB62-AFDE-822D-CEB0-02CF2E8532C1}"/>
              </a:ext>
            </a:extLst>
          </p:cNvPr>
          <p:cNvSpPr txBox="1">
            <a:spLocks noChangeArrowheads="1"/>
          </p:cNvSpPr>
          <p:nvPr/>
        </p:nvSpPr>
        <p:spPr bwMode="auto">
          <a:xfrm>
            <a:off x="34732280" y="13958463"/>
            <a:ext cx="1686984" cy="9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000" dirty="0">
                <a:latin typeface="Times New Roman" panose="02020603050405020304" pitchFamily="18" charset="0"/>
                <a:cs typeface="Times New Roman" panose="02020603050405020304" pitchFamily="18" charset="0"/>
              </a:rPr>
              <a:t>VGG-19</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dirty="0">
              <a:effectLst/>
              <a:latin typeface="Quattrocento Sans" panose="020B0502050000020003" pitchFamily="34" charset="0"/>
              <a:cs typeface="Arial" pitchFamily="34" charset="0"/>
            </a:endParaRPr>
          </a:p>
        </p:txBody>
      </p:sp>
      <p:sp>
        <p:nvSpPr>
          <p:cNvPr id="32" name="TextBox 19">
            <a:extLst>
              <a:ext uri="{FF2B5EF4-FFF2-40B4-BE49-F238E27FC236}">
                <a16:creationId xmlns:a16="http://schemas.microsoft.com/office/drawing/2014/main" id="{BB80BA0F-CAE8-76D3-41C5-DFFBC23F0A91}"/>
              </a:ext>
            </a:extLst>
          </p:cNvPr>
          <p:cNvSpPr txBox="1">
            <a:spLocks noChangeArrowheads="1"/>
          </p:cNvSpPr>
          <p:nvPr/>
        </p:nvSpPr>
        <p:spPr bwMode="auto">
          <a:xfrm>
            <a:off x="37719000" y="16392105"/>
            <a:ext cx="1686984" cy="9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000" dirty="0">
                <a:latin typeface="Times New Roman" panose="02020603050405020304" pitchFamily="18" charset="0"/>
                <a:cs typeface="Times New Roman" panose="02020603050405020304" pitchFamily="18" charset="0"/>
              </a:rPr>
              <a:t>CNN</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dirty="0">
              <a:effectLst/>
              <a:latin typeface="Quattrocento Sans" panose="020B0502050000020003" pitchFamily="34" charset="0"/>
              <a:cs typeface="Arial" pitchFamily="34" charset="0"/>
            </a:endParaRPr>
          </a:p>
        </p:txBody>
      </p:sp>
      <p:sp>
        <p:nvSpPr>
          <p:cNvPr id="33" name="Rectangle 10">
            <a:extLst>
              <a:ext uri="{FF2B5EF4-FFF2-40B4-BE49-F238E27FC236}">
                <a16:creationId xmlns:a16="http://schemas.microsoft.com/office/drawing/2014/main" id="{EEC97FB1-17AC-B07C-AFE0-B7D6F6D62053}"/>
              </a:ext>
            </a:extLst>
          </p:cNvPr>
          <p:cNvSpPr>
            <a:spLocks noChangeArrowheads="1"/>
          </p:cNvSpPr>
          <p:nvPr/>
        </p:nvSpPr>
        <p:spPr bwMode="auto">
          <a:xfrm>
            <a:off x="33065322" y="26435922"/>
            <a:ext cx="10259652" cy="873301"/>
          </a:xfrm>
          <a:prstGeom prst="snipRoundRect">
            <a:avLst>
              <a:gd name="adj1" fmla="val 0"/>
              <a:gd name="adj2" fmla="val 46622"/>
            </a:avLst>
          </a:prstGeom>
          <a:solidFill>
            <a:srgbClr val="00B050"/>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                               </a:t>
            </a:r>
            <a:r>
              <a:rPr lang="en-US" sz="4500" b="1" dirty="0">
                <a:solidFill>
                  <a:schemeClr val="bg1"/>
                </a:solidFill>
                <a:effectLst/>
                <a:latin typeface="Quattrocento" panose="02020802030000000404" pitchFamily="18" charset="0"/>
              </a:rPr>
              <a:t>References</a:t>
            </a:r>
          </a:p>
        </p:txBody>
      </p:sp>
      <p:sp>
        <p:nvSpPr>
          <p:cNvPr id="38" name="Rectangle 37">
            <a:extLst>
              <a:ext uri="{FF2B5EF4-FFF2-40B4-BE49-F238E27FC236}">
                <a16:creationId xmlns:a16="http://schemas.microsoft.com/office/drawing/2014/main" id="{6176B038-FE9D-69AE-D262-255ADABEB2BF}"/>
              </a:ext>
            </a:extLst>
          </p:cNvPr>
          <p:cNvSpPr/>
          <p:nvPr/>
        </p:nvSpPr>
        <p:spPr>
          <a:xfrm>
            <a:off x="33082907" y="27265807"/>
            <a:ext cx="10242067" cy="47221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a:p>
            <a:pPr algn="ctr"/>
            <a:endParaRPr lang="en-US" sz="9600" dirty="0">
              <a:latin typeface="+mj-lt"/>
            </a:endParaRPr>
          </a:p>
          <a:p>
            <a:pPr algn="ctr"/>
            <a:endParaRPr lang="en-US" sz="9600" dirty="0">
              <a:latin typeface="+mj-lt"/>
            </a:endParaRPr>
          </a:p>
          <a:p>
            <a:pPr algn="ctr"/>
            <a:endParaRPr lang="en-US" sz="9600" dirty="0">
              <a:latin typeface="+mj-lt"/>
            </a:endParaRPr>
          </a:p>
          <a:p>
            <a:pPr algn="ctr"/>
            <a:endParaRPr lang="en-US" sz="4400" dirty="0">
              <a:solidFill>
                <a:schemeClr val="tx1"/>
              </a:solidFill>
              <a:latin typeface="+mj-lt"/>
            </a:endParaRPr>
          </a:p>
        </p:txBody>
      </p:sp>
      <p:sp>
        <p:nvSpPr>
          <p:cNvPr id="40" name="TextBox 19">
            <a:extLst>
              <a:ext uri="{FF2B5EF4-FFF2-40B4-BE49-F238E27FC236}">
                <a16:creationId xmlns:a16="http://schemas.microsoft.com/office/drawing/2014/main" id="{4D3FC7C6-C50D-2078-7E14-AEB80D818716}"/>
              </a:ext>
            </a:extLst>
          </p:cNvPr>
          <p:cNvSpPr txBox="1">
            <a:spLocks noChangeArrowheads="1"/>
          </p:cNvSpPr>
          <p:nvPr/>
        </p:nvSpPr>
        <p:spPr bwMode="auto">
          <a:xfrm>
            <a:off x="33276377" y="27629294"/>
            <a:ext cx="9598176" cy="374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000" dirty="0" err="1">
                <a:latin typeface="Times New Roman" panose="02020603050405020304" pitchFamily="18" charset="0"/>
                <a:cs typeface="Times New Roman" panose="02020603050405020304" pitchFamily="18" charset="0"/>
              </a:rPr>
              <a:t>Alyahyan</a:t>
            </a:r>
            <a:r>
              <a:rPr lang="en-US" sz="3000" dirty="0">
                <a:latin typeface="Times New Roman" panose="02020603050405020304" pitchFamily="18" charset="0"/>
                <a:cs typeface="Times New Roman" panose="02020603050405020304" pitchFamily="18" charset="0"/>
              </a:rPr>
              <a:t>, S. (2024). Applying machine learning classification techniques for disease diagnosis from medical imaging data using Transformer based Attention Guided CNN (TAGCNN). Multimedia Tools and Applications, 1-27.</a:t>
            </a:r>
          </a:p>
          <a:p>
            <a:pPr algn="just"/>
            <a:r>
              <a:rPr lang="en-US" sz="3000" dirty="0">
                <a:latin typeface="Times New Roman" panose="02020603050405020304" pitchFamily="18" charset="0"/>
                <a:cs typeface="Times New Roman" panose="02020603050405020304" pitchFamily="18" charset="0"/>
              </a:rPr>
              <a:t>Ghosh, D., &amp; Sahu, P. K. (2024). Osteoporosis detection with microwave signals: An investigation into natural resonance frequencies. Sensors and Actuators A: Physical, 365, 114867.</a:t>
            </a:r>
          </a:p>
          <a:p>
            <a:pPr algn="just">
              <a:lnSpc>
                <a:spcPct val="150000"/>
              </a:lnSpc>
            </a:pPr>
            <a:endParaRPr lang="en-US" dirty="0">
              <a:effectLst/>
              <a:latin typeface="Quattrocento Sans" panose="020B0502050000020003" pitchFamily="34" charset="0"/>
              <a:cs typeface="Arial" pitchFamily="34" charset="0"/>
            </a:endParaRPr>
          </a:p>
        </p:txBody>
      </p:sp>
      <p:pic>
        <p:nvPicPr>
          <p:cNvPr id="4" name="Picture 3">
            <a:extLst>
              <a:ext uri="{FF2B5EF4-FFF2-40B4-BE49-F238E27FC236}">
                <a16:creationId xmlns:a16="http://schemas.microsoft.com/office/drawing/2014/main" id="{81DCC142-7861-BCE1-2FA2-CC0A85BCD32A}"/>
              </a:ext>
            </a:extLst>
          </p:cNvPr>
          <p:cNvPicPr>
            <a:picLocks noChangeAspect="1"/>
          </p:cNvPicPr>
          <p:nvPr/>
        </p:nvPicPr>
        <p:blipFill>
          <a:blip r:embed="rId14"/>
          <a:stretch>
            <a:fillRect/>
          </a:stretch>
        </p:blipFill>
        <p:spPr>
          <a:xfrm>
            <a:off x="27102631" y="27128562"/>
            <a:ext cx="4923937" cy="3870106"/>
          </a:xfrm>
          <a:prstGeom prst="rect">
            <a:avLst/>
          </a:prstGeom>
        </p:spPr>
      </p:pic>
      <p:pic>
        <p:nvPicPr>
          <p:cNvPr id="6" name="Picture 5">
            <a:extLst>
              <a:ext uri="{FF2B5EF4-FFF2-40B4-BE49-F238E27FC236}">
                <a16:creationId xmlns:a16="http://schemas.microsoft.com/office/drawing/2014/main" id="{F3C3AEE8-520F-26C1-DDEB-44DDA00E49DA}"/>
              </a:ext>
            </a:extLst>
          </p:cNvPr>
          <p:cNvPicPr>
            <a:picLocks noChangeAspect="1"/>
          </p:cNvPicPr>
          <p:nvPr/>
        </p:nvPicPr>
        <p:blipFill>
          <a:blip r:embed="rId15"/>
          <a:stretch>
            <a:fillRect/>
          </a:stretch>
        </p:blipFill>
        <p:spPr>
          <a:xfrm>
            <a:off x="36018567" y="14615132"/>
            <a:ext cx="4113795" cy="1710473"/>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2810</TotalTime>
  <Words>616</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 Sans</vt:lpstr>
      <vt:lpstr>Times New Roman</vt:lpstr>
      <vt:lpstr>Quattrocento</vt:lpstr>
      <vt:lpstr>Palatino Linotype</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reethu varma ugge</cp:lastModifiedBy>
  <cp:revision>106</cp:revision>
  <cp:lastPrinted>2000-08-03T00:31:24Z</cp:lastPrinted>
  <dcterms:modified xsi:type="dcterms:W3CDTF">2024-04-25T08:08:56Z</dcterms:modified>
  <cp:category>research posters template</cp:category>
</cp:coreProperties>
</file>