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7" r:id="rId2"/>
    <p:sldId id="344" r:id="rId3"/>
    <p:sldId id="289" r:id="rId4"/>
    <p:sldId id="395" r:id="rId5"/>
    <p:sldId id="280" r:id="rId6"/>
    <p:sldId id="396" r:id="rId7"/>
    <p:sldId id="359" r:id="rId8"/>
    <p:sldId id="393" r:id="rId9"/>
    <p:sldId id="397" r:id="rId10"/>
    <p:sldId id="377" r:id="rId11"/>
    <p:sldId id="378" r:id="rId12"/>
    <p:sldId id="379" r:id="rId13"/>
    <p:sldId id="380" r:id="rId14"/>
    <p:sldId id="381" r:id="rId15"/>
    <p:sldId id="382" r:id="rId16"/>
    <p:sldId id="383" r:id="rId17"/>
    <p:sldId id="387" r:id="rId18"/>
    <p:sldId id="388" r:id="rId19"/>
    <p:sldId id="389" r:id="rId20"/>
    <p:sldId id="390" r:id="rId21"/>
    <p:sldId id="391" r:id="rId22"/>
    <p:sldId id="292" r:id="rId23"/>
    <p:sldId id="301" r:id="rId24"/>
    <p:sldId id="385" r:id="rId25"/>
    <p:sldId id="320" r:id="rId26"/>
    <p:sldId id="386" r:id="rId27"/>
  </p:sldIdLst>
  <p:sldSz cx="9144000" cy="5143500" type="screen16x9"/>
  <p:notesSz cx="6858000" cy="9144000"/>
  <p:embeddedFontLst>
    <p:embeddedFont>
      <p:font typeface="Average" panose="020B0604020202020204" charset="0"/>
      <p:regular r:id="rId29"/>
    </p:embeddedFont>
    <p:embeddedFont>
      <p:font typeface="Oswald" panose="00000500000000000000" pitchFamily="2" charset="0"/>
      <p:regular r:id="rId30"/>
      <p:bold r:id="rId31"/>
    </p:embeddedFont>
    <p:embeddedFont>
      <p:font typeface="Palatino Linotype" panose="02040502050505030304" pitchFamily="18" charset="0"/>
      <p:regular r:id="rId32"/>
      <p:bold r:id="rId33"/>
      <p:italic r:id="rId34"/>
      <p:boldItalic r:id="rId35"/>
    </p:embeddedFont>
    <p:embeddedFont>
      <p:font typeface="Perpetua" panose="02020502060401020303"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3399"/>
    <a:srgbClr val="33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showGuides="1">
      <p:cViewPr varScale="1">
        <p:scale>
          <a:sx n="113" d="100"/>
          <a:sy n="113" d="100"/>
        </p:scale>
        <p:origin x="610" y="77"/>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78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4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924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71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57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86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99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65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139700" indent="0" algn="ctr">
              <a:lnSpc>
                <a:spcPct val="107000"/>
              </a:lnSpc>
              <a:spcAft>
                <a:spcPts val="1365"/>
              </a:spcAft>
              <a:buNone/>
            </a:pPr>
            <a:r>
              <a:rPr lang="en-US" altLang="en-IN" sz="1800" b="1" kern="1200" dirty="0">
                <a:solidFill>
                  <a:srgbClr val="FFFF00"/>
                </a:solidFill>
                <a:latin typeface="Calibri" panose="020F0502020204030204" pitchFamily="34" charset="0"/>
                <a:ea typeface="+mj-ea"/>
                <a:cs typeface="Calibri" panose="020F0502020204030204" pitchFamily="34" charset="0"/>
              </a:rPr>
              <a:t>Dr. P Praveen(</a:t>
            </a:r>
            <a:r>
              <a:rPr lang="en-US" sz="18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Mr. </a:t>
            </a:r>
            <a:r>
              <a:rPr lang="en-US" sz="18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Md.</a:t>
            </a:r>
            <a:r>
              <a:rPr lang="en-US" sz="1800" b="1"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S</a:t>
            </a:r>
            <a:r>
              <a:rPr lang="en-US" sz="18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allauddin</a:t>
            </a:r>
            <a:r>
              <a:rPr lang="en-US" sz="18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)Asst. Professor, Department of CSE.</a:t>
            </a:r>
            <a:endParaRPr lang="en-US" altLang="en-IN" sz="1800" b="1" kern="1200" dirty="0">
              <a:solidFill>
                <a:srgbClr val="FFFF00"/>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7" name="Table 4"/>
          <p:cNvGraphicFramePr>
            <a:graphicFrameLocks noGrp="1"/>
          </p:cNvGraphicFramePr>
          <p:nvPr>
            <p:custDataLst>
              <p:tags r:id="rId1"/>
            </p:custDataLst>
            <p:extLst>
              <p:ext uri="{D42A27DB-BD31-4B8C-83A1-F6EECF244321}">
                <p14:modId xmlns:p14="http://schemas.microsoft.com/office/powerpoint/2010/main" val="754801372"/>
              </p:ext>
            </p:extLst>
          </p:nvPr>
        </p:nvGraphicFramePr>
        <p:xfrm>
          <a:off x="154305" y="1896250"/>
          <a:ext cx="5130800" cy="2473185"/>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430181">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97091">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1645913">
                <a:tc>
                  <a:txBody>
                    <a:bodyPr/>
                    <a:lstStyle/>
                    <a:p>
                      <a:pPr algn="l"/>
                      <a:r>
                        <a:rPr lang="en-US" sz="1800" dirty="0">
                          <a:latin typeface="Calibri" panose="020F0502020204030204" pitchFamily="34" charset="0"/>
                          <a:cs typeface="Calibri" panose="020F0502020204030204" pitchFamily="34" charset="0"/>
                        </a:rPr>
                        <a:t>2103A52037</a:t>
                      </a:r>
                    </a:p>
                    <a:p>
                      <a:pPr algn="l"/>
                      <a:r>
                        <a:rPr lang="en-US" sz="1800" dirty="0">
                          <a:latin typeface="Calibri" panose="020F0502020204030204" pitchFamily="34" charset="0"/>
                          <a:cs typeface="Calibri" panose="020F0502020204030204" pitchFamily="34" charset="0"/>
                        </a:rPr>
                        <a:t>2103A52047</a:t>
                      </a:r>
                    </a:p>
                    <a:p>
                      <a:pPr algn="l"/>
                      <a:r>
                        <a:rPr lang="en-US" sz="1800" dirty="0">
                          <a:latin typeface="Calibri" panose="020F0502020204030204" pitchFamily="34" charset="0"/>
                          <a:cs typeface="Calibri" panose="020F0502020204030204" pitchFamily="34" charset="0"/>
                        </a:rPr>
                        <a:t>2103A52051</a:t>
                      </a:r>
                    </a:p>
                    <a:p>
                      <a:pPr algn="l"/>
                      <a:r>
                        <a:rPr lang="en-US" sz="1800" dirty="0">
                          <a:latin typeface="Calibri" panose="020F0502020204030204" pitchFamily="34" charset="0"/>
                          <a:cs typeface="Calibri" panose="020F0502020204030204" pitchFamily="34" charset="0"/>
                        </a:rPr>
                        <a:t>2103A52095</a:t>
                      </a:r>
                    </a:p>
                    <a:p>
                      <a:pPr algn="l"/>
                      <a:r>
                        <a:rPr lang="en-US" sz="1800" dirty="0">
                          <a:latin typeface="Calibri" panose="020F0502020204030204" pitchFamily="34" charset="0"/>
                          <a:cs typeface="Calibri" panose="020F0502020204030204" pitchFamily="34" charset="0"/>
                        </a:rPr>
                        <a:t>2103A52186</a:t>
                      </a:r>
                    </a:p>
                  </a:txBody>
                  <a:tcPr/>
                </a:tc>
                <a:tc>
                  <a:txBody>
                    <a:bodyPr/>
                    <a:lstStyle/>
                    <a:p>
                      <a:pPr algn="l"/>
                      <a:r>
                        <a:rPr lang="en-US" sz="1800" dirty="0">
                          <a:latin typeface="Calibri" panose="020F0502020204030204" pitchFamily="34" charset="0"/>
                          <a:cs typeface="Calibri" panose="020F0502020204030204" pitchFamily="34" charset="0"/>
                        </a:rPr>
                        <a:t>U. </a:t>
                      </a:r>
                      <a:r>
                        <a:rPr lang="en-US" sz="1800" dirty="0" err="1">
                          <a:latin typeface="Calibri" panose="020F0502020204030204" pitchFamily="34" charset="0"/>
                          <a:cs typeface="Calibri" panose="020F0502020204030204" pitchFamily="34" charset="0"/>
                        </a:rPr>
                        <a:t>Reethu</a:t>
                      </a:r>
                      <a:r>
                        <a:rPr lang="en-US" sz="1800" dirty="0">
                          <a:latin typeface="Calibri" panose="020F0502020204030204" pitchFamily="34" charset="0"/>
                          <a:cs typeface="Calibri" panose="020F0502020204030204" pitchFamily="34" charset="0"/>
                        </a:rPr>
                        <a:t> Varma</a:t>
                      </a:r>
                    </a:p>
                    <a:p>
                      <a:pPr algn="l"/>
                      <a:r>
                        <a:rPr lang="en-US" sz="1800" dirty="0">
                          <a:latin typeface="Calibri" panose="020F0502020204030204" pitchFamily="34" charset="0"/>
                          <a:cs typeface="Calibri" panose="020F0502020204030204" pitchFamily="34" charset="0"/>
                        </a:rPr>
                        <a:t>Ch. Preethi</a:t>
                      </a:r>
                    </a:p>
                    <a:p>
                      <a:pPr algn="l"/>
                      <a:r>
                        <a:rPr lang="en-US" sz="1800" dirty="0">
                          <a:latin typeface="Calibri" panose="020F0502020204030204" pitchFamily="34" charset="0"/>
                          <a:cs typeface="Calibri" panose="020F0502020204030204" pitchFamily="34" charset="0"/>
                        </a:rPr>
                        <a:t>K. Srinidhi</a:t>
                      </a:r>
                    </a:p>
                    <a:p>
                      <a:pPr algn="l"/>
                      <a:r>
                        <a:rPr lang="en-US" sz="1800" dirty="0">
                          <a:latin typeface="Calibri" panose="020F0502020204030204" pitchFamily="34" charset="0"/>
                          <a:cs typeface="Calibri" panose="020F0502020204030204" pitchFamily="34" charset="0"/>
                        </a:rPr>
                        <a:t>M. Ananya Darshini</a:t>
                      </a:r>
                    </a:p>
                    <a:p>
                      <a:pPr algn="l"/>
                      <a:r>
                        <a:rPr lang="en-US" sz="1800" dirty="0">
                          <a:latin typeface="Calibri" panose="020F0502020204030204" pitchFamily="34" charset="0"/>
                          <a:cs typeface="Calibri" panose="020F0502020204030204" pitchFamily="34" charset="0"/>
                        </a:rPr>
                        <a:t>N. Anuhya</a:t>
                      </a:r>
                    </a:p>
                  </a:txBody>
                  <a:tcPr/>
                </a:tc>
                <a:extLst>
                  <a:ext uri="{0D108BD9-81ED-4DB2-BD59-A6C34878D82A}">
                    <a16:rowId xmlns:a16="http://schemas.microsoft.com/office/drawing/2014/main" val="10002"/>
                  </a:ext>
                </a:extLst>
              </a:tr>
            </a:tbl>
          </a:graphicData>
        </a:graphic>
      </p:graphicFrame>
      <p:graphicFrame>
        <p:nvGraphicFramePr>
          <p:cNvPr id="2" name="Table 6">
            <a:extLst>
              <a:ext uri="{FF2B5EF4-FFF2-40B4-BE49-F238E27FC236}">
                <a16:creationId xmlns:a16="http://schemas.microsoft.com/office/drawing/2014/main" id="{8DB0C201-942F-0A5D-9BF3-DB3619463068}"/>
              </a:ext>
            </a:extLst>
          </p:cNvPr>
          <p:cNvGraphicFramePr>
            <a:graphicFrameLocks noGrp="1"/>
          </p:cNvGraphicFramePr>
          <p:nvPr>
            <p:custDataLst>
              <p:tags r:id="rId2"/>
            </p:custDataLst>
            <p:extLst>
              <p:ext uri="{D42A27DB-BD31-4B8C-83A1-F6EECF244321}">
                <p14:modId xmlns:p14="http://schemas.microsoft.com/office/powerpoint/2010/main" val="768259823"/>
              </p:ext>
            </p:extLst>
          </p:nvPr>
        </p:nvGraphicFramePr>
        <p:xfrm>
          <a:off x="149013" y="102870"/>
          <a:ext cx="5136092" cy="4937760"/>
        </p:xfrm>
        <a:graphic>
          <a:graphicData uri="http://schemas.openxmlformats.org/drawingml/2006/table">
            <a:tbl>
              <a:tblPr firstRow="1" bandRow="1">
                <a:tableStyleId>{5FC15D93-1D96-4B66-8E38-DDACBC01246F}</a:tableStyleId>
              </a:tblPr>
              <a:tblGrid>
                <a:gridCol w="5136092">
                  <a:extLst>
                    <a:ext uri="{9D8B030D-6E8A-4147-A177-3AD203B41FA5}">
                      <a16:colId xmlns:a16="http://schemas.microsoft.com/office/drawing/2014/main" val="20000"/>
                    </a:ext>
                  </a:extLst>
                </a:gridCol>
              </a:tblGrid>
              <a:tr h="127146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2200" b="1" dirty="0">
                          <a:solidFill>
                            <a:srgbClr val="002060"/>
                          </a:solidFill>
                          <a:latin typeface="Times New Roman" panose="02020603050405020304" pitchFamily="18" charset="0"/>
                          <a:cs typeface="Times New Roman" panose="02020603050405020304" pitchFamily="18" charset="0"/>
                        </a:rPr>
                        <a:t>Classification of Osteoporosis Bone</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2200" b="1" dirty="0">
                          <a:solidFill>
                            <a:srgbClr val="002060"/>
                          </a:solidFill>
                          <a:latin typeface="Times New Roman" panose="02020603050405020304" pitchFamily="18" charset="0"/>
                          <a:cs typeface="Times New Roman" panose="02020603050405020304" pitchFamily="18" charset="0"/>
                        </a:rPr>
                        <a:t>Disease using an advanced Deep-Learning</a:t>
                      </a:r>
                      <a:endParaRPr lang="en-IN" sz="2200" b="1" dirty="0">
                        <a:solidFill>
                          <a:srgbClr val="002060"/>
                        </a:solidFill>
                        <a:latin typeface="Times New Roman" panose="02020603050405020304" pitchFamily="18" charset="0"/>
                        <a:cs typeface="Times New Roman" panose="02020603050405020304" pitchFamily="18" charset="0"/>
                      </a:endParaRPr>
                    </a:p>
                    <a:p>
                      <a:pPr algn="ctr"/>
                      <a:endPar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nchor="ctr">
                    <a:solidFill>
                      <a:schemeClr val="tx1"/>
                    </a:solidFill>
                  </a:tcPr>
                </a:tc>
                <a:extLst>
                  <a:ext uri="{0D108BD9-81ED-4DB2-BD59-A6C34878D82A}">
                    <a16:rowId xmlns:a16="http://schemas.microsoft.com/office/drawing/2014/main" val="10000"/>
                  </a:ext>
                </a:extLst>
              </a:tr>
              <a:tr h="3111039">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p>
                      <a:endParaRPr lang="en-US" dirty="0">
                        <a:latin typeface="Palatino Linotype" panose="02040502050505030304" pitchFamily="18" charset="0"/>
                        <a:cs typeface="Times New Roman" panose="02020603050405020304" pitchFamily="18" charset="0"/>
                      </a:endParaRPr>
                    </a:p>
                    <a:p>
                      <a:endParaRPr lang="en-US" dirty="0">
                        <a:latin typeface="Palatino Linotype" panose="02040502050505030304" pitchFamily="18" charset="0"/>
                        <a:cs typeface="Times New Roman" panose="02020603050405020304" pitchFamily="18" charset="0"/>
                      </a:endParaRPr>
                    </a:p>
                    <a:p>
                      <a:endParaRPr lang="en-US" dirty="0">
                        <a:latin typeface="Palatino Linotype" panose="02040502050505030304" pitchFamily="18" charset="0"/>
                        <a:cs typeface="Times New Roman" panose="02020603050405020304" pitchFamily="18" charset="0"/>
                      </a:endParaRPr>
                    </a:p>
                    <a:p>
                      <a:endParaRPr lang="en-US" dirty="0">
                        <a:latin typeface="Palatino Linotype" panose="02040502050505030304" pitchFamily="18" charset="0"/>
                        <a:cs typeface="Times New Roman" panose="02020603050405020304" pitchFamily="18" charset="0"/>
                      </a:endParaRPr>
                    </a:p>
                    <a:p>
                      <a:endParaRPr lang="en-US" dirty="0">
                        <a:latin typeface="Palatino Linotype" panose="02040502050505030304" pitchFamily="18" charset="0"/>
                        <a:cs typeface="Times New Roman" panose="02020603050405020304" pitchFamily="18"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4"/>
                </a:solidFill>
                <a:latin typeface="Times New Roman" panose="02020603050405020304" pitchFamily="18" charset="0"/>
                <a:cs typeface="Times New Roman" panose="02020603050405020304" pitchFamily="18" charset="0"/>
              </a:rPr>
              <a:t>P</a:t>
            </a:r>
            <a:r>
              <a:rPr lang="en-IN" b="1" dirty="0" err="1">
                <a:solidFill>
                  <a:schemeClr val="accent4"/>
                </a:solidFill>
                <a:latin typeface="Times New Roman" panose="02020603050405020304" pitchFamily="18" charset="0"/>
                <a:cs typeface="Times New Roman" panose="02020603050405020304" pitchFamily="18" charset="0"/>
              </a:rPr>
              <a:t>roposed</a:t>
            </a:r>
            <a:r>
              <a:rPr lang="en-IN" b="1" dirty="0">
                <a:solidFill>
                  <a:schemeClr val="accent4"/>
                </a:solidFill>
                <a:latin typeface="Times New Roman" panose="02020603050405020304" pitchFamily="18" charset="0"/>
                <a:cs typeface="Times New Roman" panose="02020603050405020304" pitchFamily="18" charset="0"/>
              </a:rPr>
              <a:t> Methodology</a:t>
            </a:r>
            <a:endParaRPr dirty="0">
              <a:solidFill>
                <a:schemeClr val="accent4"/>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7A9A4C3-B360-3A4D-0728-8324BC3FDD37}"/>
              </a:ext>
            </a:extLst>
          </p:cNvPr>
          <p:cNvSpPr txBox="1"/>
          <p:nvPr/>
        </p:nvSpPr>
        <p:spPr>
          <a:xfrm>
            <a:off x="311700" y="933946"/>
            <a:ext cx="8438290" cy="3931654"/>
          </a:xfrm>
          <a:prstGeom prst="rect">
            <a:avLst/>
          </a:prstGeom>
          <a:noFill/>
        </p:spPr>
        <p:txBody>
          <a:bodyPr wrap="square">
            <a:spAutoFit/>
          </a:bodyPr>
          <a:lstStyle/>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 proposed methodology aims to develop a robust deep learning model for osteoporosis detection leveraging knee CT scans. The process begins with comprehensive data collection, comprising images from patients with both osteoporosis and normal bone density. Subsequently, meticulous data preprocessing steps are undertaken, including pixel value normalization, noise elimination, contrast enhancement, and standardization of image sizes. The dataset is then divided into training, validation, and testing sets. Various machine learning and deep learning techniques, such as SVM, NNC, </a:t>
            </a:r>
            <a:r>
              <a:rPr lang="en-US" sz="1400" dirty="0" err="1">
                <a:solidFill>
                  <a:schemeClr val="tx1"/>
                </a:solidFill>
                <a:latin typeface="Times New Roman" panose="02020603050405020304" pitchFamily="18" charset="0"/>
                <a:cs typeface="Times New Roman" panose="02020603050405020304" pitchFamily="18" charset="0"/>
              </a:rPr>
              <a:t>AdBoast</a:t>
            </a:r>
            <a:r>
              <a:rPr lang="en-US" sz="1400" dirty="0">
                <a:solidFill>
                  <a:schemeClr val="tx1"/>
                </a:solidFill>
                <a:latin typeface="Times New Roman" panose="02020603050405020304" pitchFamily="18" charset="0"/>
                <a:cs typeface="Times New Roman" panose="02020603050405020304" pitchFamily="18" charset="0"/>
              </a:rPr>
              <a:t>, KNN, and CNNs, are explored for classification, alongside evaluating pre-trained models like </a:t>
            </a:r>
            <a:r>
              <a:rPr lang="en-US" sz="1400" dirty="0" err="1">
                <a:solidFill>
                  <a:schemeClr val="tx1"/>
                </a:solidFill>
                <a:latin typeface="Times New Roman" panose="02020603050405020304" pitchFamily="18" charset="0"/>
                <a:cs typeface="Times New Roman" panose="02020603050405020304" pitchFamily="18" charset="0"/>
              </a:rPr>
              <a:t>ResNet</a:t>
            </a:r>
            <a:r>
              <a:rPr lang="en-US" sz="1400" dirty="0">
                <a:solidFill>
                  <a:schemeClr val="tx1"/>
                </a:solidFill>
                <a:latin typeface="Times New Roman" panose="02020603050405020304" pitchFamily="18" charset="0"/>
                <a:cs typeface="Times New Roman" panose="02020603050405020304" pitchFamily="18" charset="0"/>
              </a:rPr>
              <a:t> and VGG16. During model training, efforts are made to mitigate overfitting through techniques like data augmentation and hyperparameter tuning via grid search and Bayesian optimization. Finally, model performance is evaluated using a range of metrics including ROC curve, F1-score, recall, accuracy, precision, and confusion matrix computation, ensuring a comprehensive assessment of the model's efficacy across different classes. This methodology promises to deliver a scalable and reliable solution for accurately detecting osteoporosis, thus potentially improving patient outcomes and healthcare delivery.</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21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lumMod val="75000"/>
                  </a:schemeClr>
                </a:solidFill>
                <a:latin typeface="Times New Roman" panose="02020603050405020304" pitchFamily="18" charset="0"/>
                <a:cs typeface="Times New Roman" panose="02020603050405020304" pitchFamily="18" charset="0"/>
              </a:rPr>
              <a:t>Architecture of Proposed System</a:t>
            </a:r>
            <a:endParaRPr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94" name="Google Shape;94;p18"/>
          <p:cNvGrpSpPr/>
          <p:nvPr/>
        </p:nvGrpSpPr>
        <p:grpSpPr>
          <a:xfrm>
            <a:off x="130097" y="791921"/>
            <a:ext cx="8883805" cy="4215704"/>
            <a:chOff x="431925" y="1304875"/>
            <a:chExt cx="2628925" cy="3416400"/>
          </a:xfrm>
        </p:grpSpPr>
        <p:sp>
          <p:nvSpPr>
            <p:cNvPr id="95" name="Google Shape;95;p18"/>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BC688039-7083-2835-12F7-C077D40430A1}"/>
              </a:ext>
            </a:extLst>
          </p:cNvPr>
          <p:cNvPicPr>
            <a:picLocks noChangeAspect="1"/>
          </p:cNvPicPr>
          <p:nvPr/>
        </p:nvPicPr>
        <p:blipFill>
          <a:blip r:embed="rId3"/>
          <a:stretch>
            <a:fillRect/>
          </a:stretch>
        </p:blipFill>
        <p:spPr>
          <a:xfrm>
            <a:off x="1330712" y="887070"/>
            <a:ext cx="6187781" cy="4025406"/>
          </a:xfrm>
          <a:prstGeom prst="rect">
            <a:avLst/>
          </a:prstGeom>
        </p:spPr>
      </p:pic>
    </p:spTree>
    <p:extLst>
      <p:ext uri="{BB962C8B-B14F-4D97-AF65-F5344CB8AC3E}">
        <p14:creationId xmlns:p14="http://schemas.microsoft.com/office/powerpoint/2010/main" val="74040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00546" y="51870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92D050"/>
                </a:solidFill>
                <a:latin typeface="Times New Roman" panose="02020603050405020304" pitchFamily="18" charset="0"/>
                <a:cs typeface="Times New Roman" panose="02020603050405020304" pitchFamily="18" charset="0"/>
              </a:rPr>
              <a:t>Implementation</a:t>
            </a:r>
            <a:endParaRPr dirty="0">
              <a:solidFill>
                <a:srgbClr val="92D050"/>
              </a:solidFill>
              <a:latin typeface="Times New Roman" panose="02020603050405020304" pitchFamily="18" charset="0"/>
              <a:cs typeface="Times New Roman" panose="02020603050405020304" pitchFamily="18" charset="0"/>
            </a:endParaRPr>
          </a:p>
        </p:txBody>
      </p:sp>
      <p:grpSp>
        <p:nvGrpSpPr>
          <p:cNvPr id="94" name="Google Shape;94;p18"/>
          <p:cNvGrpSpPr/>
          <p:nvPr/>
        </p:nvGrpSpPr>
        <p:grpSpPr>
          <a:xfrm>
            <a:off x="130097" y="1228076"/>
            <a:ext cx="8883805" cy="3098828"/>
            <a:chOff x="431925" y="1304875"/>
            <a:chExt cx="2628925" cy="3416400"/>
          </a:xfrm>
        </p:grpSpPr>
        <p:sp>
          <p:nvSpPr>
            <p:cNvPr id="95" name="Google Shape;95;p18"/>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sp>
        <p:nvSpPr>
          <p:cNvPr id="3" name="TextBox 2">
            <a:extLst>
              <a:ext uri="{FF2B5EF4-FFF2-40B4-BE49-F238E27FC236}">
                <a16:creationId xmlns:a16="http://schemas.microsoft.com/office/drawing/2014/main" id="{1F9B1C85-0AA6-C32D-DF0F-AA7B911FBCD2}"/>
              </a:ext>
            </a:extLst>
          </p:cNvPr>
          <p:cNvSpPr txBox="1"/>
          <p:nvPr/>
        </p:nvSpPr>
        <p:spPr>
          <a:xfrm>
            <a:off x="371705" y="1228076"/>
            <a:ext cx="8378283" cy="296215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workflow begins with preprocessing X-ray images and organizing them into labelled datasets. Various machine learning models like logistic regression, KNN, SVM, naive Bayes, random forest, neural network, AdaBoost, and decision tree are applied, with accuracies ranging from 75.27% to 88.17%.</a:t>
            </a: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Then, deep learning models like CNN and VGG-16 are employed. For CNN, data is organized into training, testing, and validation sets using Data Frame. The model consists of convolutional layers with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activation, batch normalization, max-pooling, dense layers with dropout for regularization, and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 activation for classification. The CNN is compiled with categorical cross-entropy loss and SGD optimizer. Overall, this CNN model is well-suited for image classification tasks like osteoporosis detection.</a:t>
            </a:r>
          </a:p>
        </p:txBody>
      </p:sp>
    </p:spTree>
    <p:extLst>
      <p:ext uri="{BB962C8B-B14F-4D97-AF65-F5344CB8AC3E}">
        <p14:creationId xmlns:p14="http://schemas.microsoft.com/office/powerpoint/2010/main" val="270344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7930" y="0"/>
            <a:ext cx="8520600" cy="5365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9B1C85-0AA6-C32D-DF0F-AA7B911FBCD2}"/>
              </a:ext>
            </a:extLst>
          </p:cNvPr>
          <p:cNvSpPr txBox="1"/>
          <p:nvPr/>
        </p:nvSpPr>
        <p:spPr>
          <a:xfrm>
            <a:off x="371706" y="1022336"/>
            <a:ext cx="8378283" cy="37683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t>
            </a:r>
          </a:p>
        </p:txBody>
      </p:sp>
      <p:grpSp>
        <p:nvGrpSpPr>
          <p:cNvPr id="6" name="Google Shape;94;p18">
            <a:extLst>
              <a:ext uri="{FF2B5EF4-FFF2-40B4-BE49-F238E27FC236}">
                <a16:creationId xmlns:a16="http://schemas.microsoft.com/office/drawing/2014/main" id="{739B044A-CD40-2F4F-4121-FF61E95BF394}"/>
              </a:ext>
            </a:extLst>
          </p:cNvPr>
          <p:cNvGrpSpPr/>
          <p:nvPr/>
        </p:nvGrpSpPr>
        <p:grpSpPr>
          <a:xfrm>
            <a:off x="100569" y="701482"/>
            <a:ext cx="8883805" cy="4346772"/>
            <a:chOff x="431925" y="1304875"/>
            <a:chExt cx="2628925" cy="3416400"/>
          </a:xfrm>
        </p:grpSpPr>
        <p:sp>
          <p:nvSpPr>
            <p:cNvPr id="7" name="Google Shape;95;p18">
              <a:extLst>
                <a:ext uri="{FF2B5EF4-FFF2-40B4-BE49-F238E27FC236}">
                  <a16:creationId xmlns:a16="http://schemas.microsoft.com/office/drawing/2014/main" id="{96941DA9-EC67-D70C-C08B-6E54745FF9A7}"/>
                </a:ext>
              </a:extLst>
            </p:cNvPr>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8" name="Google Shape;96;p18">
              <a:extLst>
                <a:ext uri="{FF2B5EF4-FFF2-40B4-BE49-F238E27FC236}">
                  <a16:creationId xmlns:a16="http://schemas.microsoft.com/office/drawing/2014/main" id="{083E4769-7EF1-D77C-6663-9C7E535457B8}"/>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graphicFrame>
        <p:nvGraphicFramePr>
          <p:cNvPr id="4" name="Table 3">
            <a:extLst>
              <a:ext uri="{FF2B5EF4-FFF2-40B4-BE49-F238E27FC236}">
                <a16:creationId xmlns:a16="http://schemas.microsoft.com/office/drawing/2014/main" id="{FC1B9A19-B8BA-5E4F-FAC2-492F4E9DE113}"/>
              </a:ext>
            </a:extLst>
          </p:cNvPr>
          <p:cNvGraphicFramePr>
            <a:graphicFrameLocks noGrp="1"/>
          </p:cNvGraphicFramePr>
          <p:nvPr>
            <p:extLst>
              <p:ext uri="{D42A27DB-BD31-4B8C-83A1-F6EECF244321}">
                <p14:modId xmlns:p14="http://schemas.microsoft.com/office/powerpoint/2010/main" val="1121294581"/>
              </p:ext>
            </p:extLst>
          </p:nvPr>
        </p:nvGraphicFramePr>
        <p:xfrm>
          <a:off x="971550" y="1260157"/>
          <a:ext cx="7200900" cy="3201035"/>
        </p:xfrm>
        <a:graphic>
          <a:graphicData uri="http://schemas.openxmlformats.org/drawingml/2006/table">
            <a:tbl>
              <a:tblPr firstRow="1" firstCol="1" bandRow="1"/>
              <a:tblGrid>
                <a:gridCol w="1149350">
                  <a:extLst>
                    <a:ext uri="{9D8B030D-6E8A-4147-A177-3AD203B41FA5}">
                      <a16:colId xmlns:a16="http://schemas.microsoft.com/office/drawing/2014/main" val="3806663074"/>
                    </a:ext>
                  </a:extLst>
                </a:gridCol>
                <a:gridCol w="1176020">
                  <a:extLst>
                    <a:ext uri="{9D8B030D-6E8A-4147-A177-3AD203B41FA5}">
                      <a16:colId xmlns:a16="http://schemas.microsoft.com/office/drawing/2014/main" val="561480380"/>
                    </a:ext>
                  </a:extLst>
                </a:gridCol>
                <a:gridCol w="1152525">
                  <a:extLst>
                    <a:ext uri="{9D8B030D-6E8A-4147-A177-3AD203B41FA5}">
                      <a16:colId xmlns:a16="http://schemas.microsoft.com/office/drawing/2014/main" val="2281324392"/>
                    </a:ext>
                  </a:extLst>
                </a:gridCol>
                <a:gridCol w="1140460">
                  <a:extLst>
                    <a:ext uri="{9D8B030D-6E8A-4147-A177-3AD203B41FA5}">
                      <a16:colId xmlns:a16="http://schemas.microsoft.com/office/drawing/2014/main" val="3992639312"/>
                    </a:ext>
                  </a:extLst>
                </a:gridCol>
                <a:gridCol w="1132840">
                  <a:extLst>
                    <a:ext uri="{9D8B030D-6E8A-4147-A177-3AD203B41FA5}">
                      <a16:colId xmlns:a16="http://schemas.microsoft.com/office/drawing/2014/main" val="786759203"/>
                    </a:ext>
                  </a:extLst>
                </a:gridCol>
                <a:gridCol w="1449705">
                  <a:extLst>
                    <a:ext uri="{9D8B030D-6E8A-4147-A177-3AD203B41FA5}">
                      <a16:colId xmlns:a16="http://schemas.microsoft.com/office/drawing/2014/main" val="1281858860"/>
                    </a:ext>
                  </a:extLst>
                </a:gridCol>
              </a:tblGrid>
              <a:tr h="367665">
                <a:tc>
                  <a:txBody>
                    <a:bodyPr/>
                    <a:lstStyle/>
                    <a:p>
                      <a:pPr marL="0" marR="0">
                        <a:lnSpc>
                          <a:spcPct val="115000"/>
                        </a:lnSpc>
                        <a:spcBef>
                          <a:spcPts val="0"/>
                        </a:spcBef>
                        <a:spcAft>
                          <a:spcPts val="0"/>
                        </a:spcAft>
                      </a:pPr>
                      <a:r>
                        <a:rPr lang="en-US" sz="11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MODELS</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2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PRECISION</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2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RECALL</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2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F1 SCORE</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2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ROC</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2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ACCURACY_</a:t>
                      </a:r>
                      <a:r>
                        <a:rPr lang="en-US" sz="1400" b="1"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SCR</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785684115"/>
                  </a:ext>
                </a:extLst>
              </a:tr>
              <a:tr h="264160">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LR</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0.8652</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0.8370</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0.8508</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0.8546</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0.8548</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710172523"/>
                  </a:ext>
                </a:extLst>
              </a:tr>
              <a:tr h="264160">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KNN</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0.7193</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0.8913</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0.7961</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0.7754</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0.7742</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3081676139"/>
                  </a:ext>
                </a:extLst>
              </a:tr>
              <a:tr h="264160">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SVM</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0.8119</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0.8913</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0.8497</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0.8446</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0.8441</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1811384380"/>
                  </a:ext>
                </a:extLst>
              </a:tr>
              <a:tr h="264160">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NB</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0.6627</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0.5978</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0.6286</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0.6500</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0.6505</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689009547"/>
                  </a:ext>
                </a:extLst>
              </a:tr>
              <a:tr h="264160">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RF</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0.8539</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0.8261</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0.8398</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0.8439</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0.8441</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1894981062"/>
                  </a:ext>
                </a:extLst>
              </a:tr>
              <a:tr h="252095">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NNC</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0.8795</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0.7935</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0.8343</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0.8435</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0.8441</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4204825613"/>
                  </a:ext>
                </a:extLst>
              </a:tr>
              <a:tr h="252095">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DT</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0.8276</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0.7826</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0.8045</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0.8115</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0.8118</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1462506808"/>
                  </a:ext>
                </a:extLst>
              </a:tr>
              <a:tr h="252095">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ADA</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0.8193</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0.7391</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0.7771</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0.7898</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0.7903</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3247675549"/>
                  </a:ext>
                </a:extLst>
              </a:tr>
              <a:tr h="252095">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CNN</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dirty="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0.93</a:t>
                      </a:r>
                      <a:endParaRPr lang="en-US" sz="1100" kern="100" dirty="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dirty="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0.93</a:t>
                      </a:r>
                      <a:endParaRPr lang="en-US" sz="1100" kern="100" dirty="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dirty="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0.93</a:t>
                      </a:r>
                      <a:endParaRPr lang="en-US" sz="1100" kern="100" dirty="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dirty="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0.9330</a:t>
                      </a:r>
                      <a:endParaRPr lang="en-US" sz="1100" kern="100" dirty="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dirty="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0.9327</a:t>
                      </a:r>
                      <a:endParaRPr lang="en-US" sz="1100" kern="100" dirty="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390977393"/>
                  </a:ext>
                </a:extLst>
              </a:tr>
              <a:tr h="252095">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VGG16</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0.92</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0.92</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0.92</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 0.9187</a:t>
                      </a:r>
                      <a:endParaRPr lang="en-US" sz="1100" kern="10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100" kern="100" dirty="0">
                          <a:solidFill>
                            <a:srgbClr val="000000"/>
                          </a:solidFill>
                          <a:effectLst/>
                          <a:highlight>
                            <a:srgbClr val="CCCCCC"/>
                          </a:highlight>
                          <a:latin typeface="Times New Roman" panose="02020603050405020304" pitchFamily="18" charset="0"/>
                          <a:ea typeface="Calibri" panose="020F0502020204030204" pitchFamily="34" charset="0"/>
                          <a:cs typeface="Times New Roman" panose="02020603050405020304" pitchFamily="18" charset="0"/>
                        </a:rPr>
                        <a:t>0.9204</a:t>
                      </a:r>
                      <a:endParaRPr lang="en-US" sz="1100" kern="100" dirty="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308862759"/>
                  </a:ext>
                </a:extLst>
              </a:tr>
              <a:tr h="252095">
                <a:tc>
                  <a:txBody>
                    <a:bodyPr/>
                    <a:lstStyle/>
                    <a:p>
                      <a:pPr marL="0" marR="0">
                        <a:lnSpc>
                          <a:spcPct val="115000"/>
                        </a:lnSpc>
                        <a:spcBef>
                          <a:spcPts val="0"/>
                        </a:spcBef>
                        <a:spcAft>
                          <a:spcPts val="0"/>
                        </a:spcAft>
                      </a:pPr>
                      <a:r>
                        <a:rPr lang="en-US" sz="1100" kern="100">
                          <a:solidFill>
                            <a:srgbClr val="FFFFFF"/>
                          </a:solidFill>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VGG19</a:t>
                      </a:r>
                      <a:endParaRPr lang="en-US" sz="1100" kern="10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0.86</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0.85</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0.85</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a:solidFill>
                            <a:srgbClr val="000000"/>
                          </a:solidFill>
                          <a:effectLst/>
                          <a:highlight>
                            <a:srgbClr val="999999"/>
                          </a:highlight>
                          <a:latin typeface="Times New Roman" panose="02020603050405020304" pitchFamily="18" charset="0"/>
                          <a:ea typeface="Calibri" panose="020F0502020204030204" pitchFamily="34" charset="0"/>
                          <a:cs typeface="Times New Roman" panose="02020603050405020304" pitchFamily="18" charset="0"/>
                        </a:rPr>
                        <a:t> 0.8561</a:t>
                      </a:r>
                      <a:endParaRPr lang="en-US" sz="1100" kern="10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tc>
                  <a:txBody>
                    <a:bodyPr/>
                    <a:lstStyle/>
                    <a:p>
                      <a:pPr marL="0" marR="0">
                        <a:lnSpc>
                          <a:spcPct val="115000"/>
                        </a:lnSpc>
                        <a:spcBef>
                          <a:spcPts val="0"/>
                        </a:spcBef>
                        <a:spcAft>
                          <a:spcPts val="0"/>
                        </a:spcAft>
                      </a:pPr>
                      <a:r>
                        <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0.9062</a:t>
                      </a:r>
                      <a:endParaRPr lang="en-US" sz="1100" kern="100" dirty="0">
                        <a:effectLst/>
                        <a:highlight>
                          <a:srgbClr val="9999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2949850248"/>
                  </a:ext>
                </a:extLst>
              </a:tr>
            </a:tbl>
          </a:graphicData>
        </a:graphic>
      </p:graphicFrame>
      <p:sp>
        <p:nvSpPr>
          <p:cNvPr id="9" name="TextBox 8">
            <a:extLst>
              <a:ext uri="{FF2B5EF4-FFF2-40B4-BE49-F238E27FC236}">
                <a16:creationId xmlns:a16="http://schemas.microsoft.com/office/drawing/2014/main" id="{0485AE7B-C145-88CA-C972-BE39FFE2C67F}"/>
              </a:ext>
            </a:extLst>
          </p:cNvPr>
          <p:cNvSpPr txBox="1"/>
          <p:nvPr/>
        </p:nvSpPr>
        <p:spPr>
          <a:xfrm>
            <a:off x="863600" y="857364"/>
            <a:ext cx="4572000" cy="312971"/>
          </a:xfrm>
          <a:prstGeom prst="rect">
            <a:avLst/>
          </a:prstGeom>
          <a:noFill/>
        </p:spPr>
        <p:txBody>
          <a:bodyPr wrap="square">
            <a:spAutoFit/>
          </a:bodyPr>
          <a:lstStyle/>
          <a:p>
            <a:pPr marL="0" marR="0">
              <a:lnSpc>
                <a:spcPct val="107000"/>
              </a:lnSpc>
              <a:spcBef>
                <a:spcPts val="0"/>
              </a:spcBef>
              <a:spcAft>
                <a:spcPts val="800"/>
              </a:spcAft>
              <a:tabLst>
                <a:tab pos="690880" algn="l"/>
              </a:tabLst>
            </a:pPr>
            <a:r>
              <a:rPr lang="en-US" sz="1400" b="1" kern="100" dirty="0">
                <a:effectLst/>
                <a:latin typeface="Palatino Linotype" panose="02040502050505030304" pitchFamily="18" charset="0"/>
                <a:ea typeface="Calibri" panose="020F0502020204030204" pitchFamily="34" charset="0"/>
                <a:cs typeface="Times New Roman" panose="02020603050405020304" pitchFamily="18" charset="0"/>
              </a:rPr>
              <a:t>Evaluation Metrics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597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00547" y="705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9B1C85-0AA6-C32D-DF0F-AA7B911FBCD2}"/>
              </a:ext>
            </a:extLst>
          </p:cNvPr>
          <p:cNvSpPr txBox="1"/>
          <p:nvPr/>
        </p:nvSpPr>
        <p:spPr>
          <a:xfrm>
            <a:off x="371706" y="1022336"/>
            <a:ext cx="8378283" cy="37683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t>
            </a:r>
          </a:p>
        </p:txBody>
      </p:sp>
      <p:grpSp>
        <p:nvGrpSpPr>
          <p:cNvPr id="6" name="Google Shape;94;p18">
            <a:extLst>
              <a:ext uri="{FF2B5EF4-FFF2-40B4-BE49-F238E27FC236}">
                <a16:creationId xmlns:a16="http://schemas.microsoft.com/office/drawing/2014/main" id="{739B044A-CD40-2F4F-4121-FF61E95BF394}"/>
              </a:ext>
            </a:extLst>
          </p:cNvPr>
          <p:cNvGrpSpPr/>
          <p:nvPr/>
        </p:nvGrpSpPr>
        <p:grpSpPr>
          <a:xfrm>
            <a:off x="130097" y="643238"/>
            <a:ext cx="8883805" cy="4215704"/>
            <a:chOff x="431925" y="1304875"/>
            <a:chExt cx="2628925" cy="3416400"/>
          </a:xfrm>
        </p:grpSpPr>
        <p:sp>
          <p:nvSpPr>
            <p:cNvPr id="7" name="Google Shape;95;p18">
              <a:extLst>
                <a:ext uri="{FF2B5EF4-FFF2-40B4-BE49-F238E27FC236}">
                  <a16:creationId xmlns:a16="http://schemas.microsoft.com/office/drawing/2014/main" id="{96941DA9-EC67-D70C-C08B-6E54745FF9A7}"/>
                </a:ext>
              </a:extLst>
            </p:cNvPr>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8" name="Google Shape;96;p18">
              <a:extLst>
                <a:ext uri="{FF2B5EF4-FFF2-40B4-BE49-F238E27FC236}">
                  <a16:creationId xmlns:a16="http://schemas.microsoft.com/office/drawing/2014/main" id="{083E4769-7EF1-D77C-6663-9C7E535457B8}"/>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pic>
        <p:nvPicPr>
          <p:cNvPr id="2" name="Picture 1">
            <a:extLst>
              <a:ext uri="{FF2B5EF4-FFF2-40B4-BE49-F238E27FC236}">
                <a16:creationId xmlns:a16="http://schemas.microsoft.com/office/drawing/2014/main" id="{EED12178-E9B6-53AD-2A05-2040D8527314}"/>
              </a:ext>
            </a:extLst>
          </p:cNvPr>
          <p:cNvPicPr>
            <a:picLocks noChangeAspect="1"/>
          </p:cNvPicPr>
          <p:nvPr/>
        </p:nvPicPr>
        <p:blipFill rotWithShape="1">
          <a:blip r:embed="rId3">
            <a:extLst>
              <a:ext uri="{28A0092B-C50C-407E-A947-70E740481C1C}">
                <a14:useLocalDpi xmlns:a14="http://schemas.microsoft.com/office/drawing/2010/main" val="0"/>
              </a:ext>
            </a:extLst>
          </a:blip>
          <a:srcRect r="52747"/>
          <a:stretch/>
        </p:blipFill>
        <p:spPr bwMode="auto">
          <a:xfrm>
            <a:off x="196273" y="1098996"/>
            <a:ext cx="4933950" cy="2548255"/>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73EB8CEF-1D65-779C-7FD5-EF6EB06ECD72}"/>
              </a:ext>
            </a:extLst>
          </p:cNvPr>
          <p:cNvPicPr>
            <a:picLocks noChangeAspect="1"/>
          </p:cNvPicPr>
          <p:nvPr/>
        </p:nvPicPr>
        <p:blipFill rotWithShape="1">
          <a:blip r:embed="rId3">
            <a:extLst>
              <a:ext uri="{28A0092B-C50C-407E-A947-70E740481C1C}">
                <a14:useLocalDpi xmlns:a14="http://schemas.microsoft.com/office/drawing/2010/main" val="0"/>
              </a:ext>
            </a:extLst>
          </a:blip>
          <a:srcRect l="81170" t="8784" b="50705"/>
          <a:stretch/>
        </p:blipFill>
        <p:spPr bwMode="auto">
          <a:xfrm>
            <a:off x="1141794" y="3686117"/>
            <a:ext cx="2922206" cy="1168289"/>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5C4445D0-1D8F-DCFA-6D98-B48DD1770DFB}"/>
              </a:ext>
            </a:extLst>
          </p:cNvPr>
          <p:cNvSpPr txBox="1"/>
          <p:nvPr/>
        </p:nvSpPr>
        <p:spPr>
          <a:xfrm>
            <a:off x="327556" y="745943"/>
            <a:ext cx="4572000" cy="312971"/>
          </a:xfrm>
          <a:prstGeom prst="rect">
            <a:avLst/>
          </a:prstGeom>
          <a:noFill/>
        </p:spPr>
        <p:txBody>
          <a:bodyPr wrap="square">
            <a:spAutoFit/>
          </a:bodyPr>
          <a:lstStyle/>
          <a:p>
            <a:pPr>
              <a:lnSpc>
                <a:spcPct val="107000"/>
              </a:lnSpc>
              <a:spcAft>
                <a:spcPts val="800"/>
              </a:spcAft>
              <a:tabLst>
                <a:tab pos="690880" algn="l"/>
              </a:tabLst>
            </a:pPr>
            <a:r>
              <a:rPr lang="en-US" sz="1400" b="1" kern="100" dirty="0">
                <a:effectLst/>
                <a:latin typeface="Palatino Linotype" panose="02040502050505030304" pitchFamily="18" charset="0"/>
                <a:ea typeface="Calibri" panose="020F0502020204030204" pitchFamily="34" charset="0"/>
                <a:cs typeface="Times New Roman" panose="02020603050405020304" pitchFamily="18" charset="0"/>
              </a:rPr>
              <a:t>Evaluation Metrics Graph for ML Models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80A7DA0B-B87C-5923-B2C4-B398E1D28F69}"/>
              </a:ext>
            </a:extLst>
          </p:cNvPr>
          <p:cNvGraphicFramePr>
            <a:graphicFrameLocks noGrp="1"/>
          </p:cNvGraphicFramePr>
          <p:nvPr>
            <p:extLst>
              <p:ext uri="{D42A27DB-BD31-4B8C-83A1-F6EECF244321}">
                <p14:modId xmlns:p14="http://schemas.microsoft.com/office/powerpoint/2010/main" val="3677194240"/>
              </p:ext>
            </p:extLst>
          </p:nvPr>
        </p:nvGraphicFramePr>
        <p:xfrm>
          <a:off x="5196315" y="1399170"/>
          <a:ext cx="3602428" cy="1927166"/>
        </p:xfrm>
        <a:graphic>
          <a:graphicData uri="http://schemas.openxmlformats.org/drawingml/2006/table">
            <a:tbl>
              <a:tblPr firstRow="1" firstCol="1" bandRow="1"/>
              <a:tblGrid>
                <a:gridCol w="900482">
                  <a:extLst>
                    <a:ext uri="{9D8B030D-6E8A-4147-A177-3AD203B41FA5}">
                      <a16:colId xmlns:a16="http://schemas.microsoft.com/office/drawing/2014/main" val="866324050"/>
                    </a:ext>
                  </a:extLst>
                </a:gridCol>
                <a:gridCol w="900482">
                  <a:extLst>
                    <a:ext uri="{9D8B030D-6E8A-4147-A177-3AD203B41FA5}">
                      <a16:colId xmlns:a16="http://schemas.microsoft.com/office/drawing/2014/main" val="675334421"/>
                    </a:ext>
                  </a:extLst>
                </a:gridCol>
                <a:gridCol w="900482">
                  <a:extLst>
                    <a:ext uri="{9D8B030D-6E8A-4147-A177-3AD203B41FA5}">
                      <a16:colId xmlns:a16="http://schemas.microsoft.com/office/drawing/2014/main" val="3500083308"/>
                    </a:ext>
                  </a:extLst>
                </a:gridCol>
                <a:gridCol w="900982">
                  <a:extLst>
                    <a:ext uri="{9D8B030D-6E8A-4147-A177-3AD203B41FA5}">
                      <a16:colId xmlns:a16="http://schemas.microsoft.com/office/drawing/2014/main" val="3926633367"/>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Calibri" panose="020F0502020204030204" pitchFamily="34" charset="0"/>
                          <a:cs typeface="Times New Roman" panose="02020603050405020304" pitchFamily="18" charset="0"/>
                        </a:rPr>
                        <a:t>Models</a:t>
                      </a:r>
                      <a:endParaRPr lang="en-US" sz="1100" kern="100">
                        <a:effectLst/>
                        <a:highlight>
                          <a:srgbClr val="8EAADB"/>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Calibri" panose="020F0502020204030204" pitchFamily="34" charset="0"/>
                          <a:cs typeface="Times New Roman" panose="02020603050405020304" pitchFamily="18" charset="0"/>
                        </a:rPr>
                        <a:t>Training Accuracy</a:t>
                      </a:r>
                      <a:endParaRPr lang="en-US" sz="1100" kern="100">
                        <a:effectLst/>
                        <a:highlight>
                          <a:srgbClr val="8EAADB"/>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Calibri" panose="020F0502020204030204" pitchFamily="34" charset="0"/>
                          <a:cs typeface="Times New Roman" panose="02020603050405020304" pitchFamily="18" charset="0"/>
                        </a:rPr>
                        <a:t>Testing Accuracy</a:t>
                      </a:r>
                      <a:endParaRPr lang="en-US" sz="1100" kern="100">
                        <a:effectLst/>
                        <a:highlight>
                          <a:srgbClr val="8EAADB"/>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Calibri" panose="020F0502020204030204" pitchFamily="34" charset="0"/>
                          <a:cs typeface="Times New Roman" panose="02020603050405020304" pitchFamily="18" charset="0"/>
                        </a:rPr>
                        <a:t>Overall Accuracy</a:t>
                      </a:r>
                      <a:endParaRPr lang="en-US" sz="1100" kern="100">
                        <a:effectLst/>
                        <a:highlight>
                          <a:srgbClr val="8EAADB"/>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784975029"/>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LR</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0.9802</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0.8548</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0.9489</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3382213344"/>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KNN</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0.8476</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0.7741</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0.8333</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4036760604"/>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SVM</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0.9211</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0.8440</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0.9018</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2404295637"/>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NB</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0.7168</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0.6505</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0.7029</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2981376313"/>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RF</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0.9802</a:t>
                      </a:r>
                      <a:endParaRPr lang="en-US" sz="1100" kern="100" dirty="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0.8440</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0.9448</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750462777"/>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NNC</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0.9677</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0.8279</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0.9327</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1175607910"/>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DT</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0.9802</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0.8064</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0.8951</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4190955909"/>
                  </a:ext>
                </a:extLst>
              </a:tr>
              <a:tr h="156520">
                <a:tc>
                  <a:txBody>
                    <a:bodyPr/>
                    <a:lstStyle/>
                    <a:p>
                      <a:pPr marL="0" marR="0">
                        <a:lnSpc>
                          <a:spcPct val="115000"/>
                        </a:lnSpc>
                        <a:spcBef>
                          <a:spcPts val="0"/>
                        </a:spcBef>
                        <a:spcAft>
                          <a:spcPts val="0"/>
                        </a:spcAft>
                      </a:pPr>
                      <a:r>
                        <a:rPr lang="en-US" sz="1200" b="1" kern="100">
                          <a:solidFill>
                            <a:srgbClr val="000000"/>
                          </a:solidFill>
                          <a:effectLst/>
                          <a:highlight>
                            <a:srgbClr val="D5DCE4"/>
                          </a:highlight>
                          <a:latin typeface="Times New Roman" panose="02020603050405020304" pitchFamily="18" charset="0"/>
                          <a:ea typeface="Calibri" panose="020F0502020204030204" pitchFamily="34" charset="0"/>
                          <a:cs typeface="Times New Roman" panose="02020603050405020304" pitchFamily="18" charset="0"/>
                        </a:rPr>
                        <a:t>ADA</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0.9749</a:t>
                      </a:r>
                      <a:endParaRPr lang="en-US" sz="1100" kern="100" dirty="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0.7956</a:t>
                      </a:r>
                      <a:endParaRPr lang="en-US" sz="1100" kern="10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D5DCE4"/>
                          </a:highlight>
                          <a:latin typeface="Calibri" panose="020F0502020204030204" pitchFamily="34" charset="0"/>
                          <a:ea typeface="Calibri" panose="020F0502020204030204" pitchFamily="34" charset="0"/>
                          <a:cs typeface="Times New Roman" panose="02020603050405020304" pitchFamily="18" charset="0"/>
                        </a:rPr>
                        <a:t>0.9233</a:t>
                      </a:r>
                      <a:endParaRPr lang="en-US" sz="1100" kern="100" dirty="0">
                        <a:effectLst/>
                        <a:highlight>
                          <a:srgbClr val="D5DCE4"/>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2475229811"/>
                  </a:ext>
                </a:extLst>
              </a:tr>
            </a:tbl>
          </a:graphicData>
        </a:graphic>
      </p:graphicFrame>
      <p:sp>
        <p:nvSpPr>
          <p:cNvPr id="12" name="TextBox 11">
            <a:extLst>
              <a:ext uri="{FF2B5EF4-FFF2-40B4-BE49-F238E27FC236}">
                <a16:creationId xmlns:a16="http://schemas.microsoft.com/office/drawing/2014/main" id="{C00BCFEA-CE7E-6B0D-54B3-ED9D6E5B5924}"/>
              </a:ext>
            </a:extLst>
          </p:cNvPr>
          <p:cNvSpPr txBox="1"/>
          <p:nvPr/>
        </p:nvSpPr>
        <p:spPr>
          <a:xfrm>
            <a:off x="5060410" y="826984"/>
            <a:ext cx="4648200" cy="312971"/>
          </a:xfrm>
          <a:prstGeom prst="rect">
            <a:avLst/>
          </a:prstGeom>
          <a:noFill/>
        </p:spPr>
        <p:txBody>
          <a:bodyPr wrap="square">
            <a:spAutoFit/>
          </a:bodyPr>
          <a:lstStyle/>
          <a:p>
            <a:pPr>
              <a:lnSpc>
                <a:spcPct val="107000"/>
              </a:lnSpc>
              <a:spcAft>
                <a:spcPts val="800"/>
              </a:spcAft>
              <a:tabLst>
                <a:tab pos="690880" algn="l"/>
              </a:tabLst>
            </a:pPr>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Accuracies for ML Models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974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00547" y="705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9B1C85-0AA6-C32D-DF0F-AA7B911FBCD2}"/>
              </a:ext>
            </a:extLst>
          </p:cNvPr>
          <p:cNvSpPr txBox="1"/>
          <p:nvPr/>
        </p:nvSpPr>
        <p:spPr>
          <a:xfrm>
            <a:off x="371706" y="1022336"/>
            <a:ext cx="8378283" cy="37683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t>
            </a:r>
          </a:p>
        </p:txBody>
      </p:sp>
      <p:grpSp>
        <p:nvGrpSpPr>
          <p:cNvPr id="6" name="Google Shape;94;p18">
            <a:extLst>
              <a:ext uri="{FF2B5EF4-FFF2-40B4-BE49-F238E27FC236}">
                <a16:creationId xmlns:a16="http://schemas.microsoft.com/office/drawing/2014/main" id="{739B044A-CD40-2F4F-4121-FF61E95BF394}"/>
              </a:ext>
            </a:extLst>
          </p:cNvPr>
          <p:cNvGrpSpPr/>
          <p:nvPr/>
        </p:nvGrpSpPr>
        <p:grpSpPr>
          <a:xfrm>
            <a:off x="118944" y="732588"/>
            <a:ext cx="8883805" cy="4215704"/>
            <a:chOff x="431925" y="1304875"/>
            <a:chExt cx="2628925" cy="3416400"/>
          </a:xfrm>
        </p:grpSpPr>
        <p:sp>
          <p:nvSpPr>
            <p:cNvPr id="7" name="Google Shape;95;p18">
              <a:extLst>
                <a:ext uri="{FF2B5EF4-FFF2-40B4-BE49-F238E27FC236}">
                  <a16:creationId xmlns:a16="http://schemas.microsoft.com/office/drawing/2014/main" id="{96941DA9-EC67-D70C-C08B-6E54745FF9A7}"/>
                </a:ext>
              </a:extLst>
            </p:cNvPr>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8" name="Google Shape;96;p18">
              <a:extLst>
                <a:ext uri="{FF2B5EF4-FFF2-40B4-BE49-F238E27FC236}">
                  <a16:creationId xmlns:a16="http://schemas.microsoft.com/office/drawing/2014/main" id="{083E4769-7EF1-D77C-6663-9C7E535457B8}"/>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pic>
        <p:nvPicPr>
          <p:cNvPr id="2" name="Picture 1">
            <a:extLst>
              <a:ext uri="{FF2B5EF4-FFF2-40B4-BE49-F238E27FC236}">
                <a16:creationId xmlns:a16="http://schemas.microsoft.com/office/drawing/2014/main" id="{D5672797-2737-E45C-DED0-D7063FAC98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78" y="950372"/>
            <a:ext cx="3438525" cy="2810510"/>
          </a:xfrm>
          <a:prstGeom prst="rect">
            <a:avLst/>
          </a:prstGeom>
          <a:noFill/>
          <a:ln>
            <a:noFill/>
          </a:ln>
        </p:spPr>
      </p:pic>
      <p:sp>
        <p:nvSpPr>
          <p:cNvPr id="5" name="TextBox 4">
            <a:extLst>
              <a:ext uri="{FF2B5EF4-FFF2-40B4-BE49-F238E27FC236}">
                <a16:creationId xmlns:a16="http://schemas.microsoft.com/office/drawing/2014/main" id="{4889D853-ED63-C91D-2C13-F4442EFAF262}"/>
              </a:ext>
            </a:extLst>
          </p:cNvPr>
          <p:cNvSpPr txBox="1"/>
          <p:nvPr/>
        </p:nvSpPr>
        <p:spPr>
          <a:xfrm>
            <a:off x="460917" y="3884646"/>
            <a:ext cx="4776439"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            ROC Curves for </a:t>
            </a:r>
            <a:r>
              <a:rPr lang="en-US" sz="1400" b="1" dirty="0" err="1">
                <a:effectLst/>
                <a:latin typeface="Palatino Linotype" panose="02040502050505030304" pitchFamily="18" charset="0"/>
                <a:ea typeface="Calibri" panose="020F0502020204030204" pitchFamily="34" charset="0"/>
                <a:cs typeface="Times New Roman" panose="02020603050405020304" pitchFamily="18" charset="0"/>
              </a:rPr>
              <a:t>Ml</a:t>
            </a:r>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 Models</a:t>
            </a:r>
            <a:endParaRPr lang="en-IN" dirty="0"/>
          </a:p>
        </p:txBody>
      </p:sp>
      <p:pic>
        <p:nvPicPr>
          <p:cNvPr id="9" name="Picture 8">
            <a:extLst>
              <a:ext uri="{FF2B5EF4-FFF2-40B4-BE49-F238E27FC236}">
                <a16:creationId xmlns:a16="http://schemas.microsoft.com/office/drawing/2014/main" id="{7FC738B6-C78A-DEE3-726C-B841D35468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13520" y="978588"/>
            <a:ext cx="3462020" cy="2720975"/>
          </a:xfrm>
          <a:prstGeom prst="rect">
            <a:avLst/>
          </a:prstGeom>
          <a:noFill/>
          <a:ln>
            <a:noFill/>
          </a:ln>
        </p:spPr>
      </p:pic>
      <p:sp>
        <p:nvSpPr>
          <p:cNvPr id="11" name="TextBox 10">
            <a:extLst>
              <a:ext uri="{FF2B5EF4-FFF2-40B4-BE49-F238E27FC236}">
                <a16:creationId xmlns:a16="http://schemas.microsoft.com/office/drawing/2014/main" id="{DAE92DF8-545B-5B2B-CF28-2C811393508B}"/>
              </a:ext>
            </a:extLst>
          </p:cNvPr>
          <p:cNvSpPr txBox="1"/>
          <p:nvPr/>
        </p:nvSpPr>
        <p:spPr>
          <a:xfrm>
            <a:off x="4999464" y="3884646"/>
            <a:ext cx="457200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ROC Curve for VGG16 </a:t>
            </a:r>
            <a:endParaRPr lang="en-IN" dirty="0"/>
          </a:p>
        </p:txBody>
      </p:sp>
    </p:spTree>
    <p:extLst>
      <p:ext uri="{BB962C8B-B14F-4D97-AF65-F5344CB8AC3E}">
        <p14:creationId xmlns:p14="http://schemas.microsoft.com/office/powerpoint/2010/main" val="96350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00547" y="705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9B1C85-0AA6-C32D-DF0F-AA7B911FBCD2}"/>
              </a:ext>
            </a:extLst>
          </p:cNvPr>
          <p:cNvSpPr txBox="1"/>
          <p:nvPr/>
        </p:nvSpPr>
        <p:spPr>
          <a:xfrm>
            <a:off x="371706" y="1022336"/>
            <a:ext cx="8378283" cy="37683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t>
            </a:r>
          </a:p>
        </p:txBody>
      </p:sp>
      <p:grpSp>
        <p:nvGrpSpPr>
          <p:cNvPr id="6" name="Google Shape;94;p18">
            <a:extLst>
              <a:ext uri="{FF2B5EF4-FFF2-40B4-BE49-F238E27FC236}">
                <a16:creationId xmlns:a16="http://schemas.microsoft.com/office/drawing/2014/main" id="{739B044A-CD40-2F4F-4121-FF61E95BF394}"/>
              </a:ext>
            </a:extLst>
          </p:cNvPr>
          <p:cNvGrpSpPr/>
          <p:nvPr/>
        </p:nvGrpSpPr>
        <p:grpSpPr>
          <a:xfrm>
            <a:off x="118944" y="732588"/>
            <a:ext cx="8883805" cy="4215704"/>
            <a:chOff x="431925" y="1304875"/>
            <a:chExt cx="2628925" cy="3416400"/>
          </a:xfrm>
        </p:grpSpPr>
        <p:sp>
          <p:nvSpPr>
            <p:cNvPr id="7" name="Google Shape;95;p18">
              <a:extLst>
                <a:ext uri="{FF2B5EF4-FFF2-40B4-BE49-F238E27FC236}">
                  <a16:creationId xmlns:a16="http://schemas.microsoft.com/office/drawing/2014/main" id="{96941DA9-EC67-D70C-C08B-6E54745FF9A7}"/>
                </a:ext>
              </a:extLst>
            </p:cNvPr>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8" name="Google Shape;96;p18">
              <a:extLst>
                <a:ext uri="{FF2B5EF4-FFF2-40B4-BE49-F238E27FC236}">
                  <a16:creationId xmlns:a16="http://schemas.microsoft.com/office/drawing/2014/main" id="{083E4769-7EF1-D77C-6663-9C7E535457B8}"/>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pic>
        <p:nvPicPr>
          <p:cNvPr id="2" name="Picture 1">
            <a:extLst>
              <a:ext uri="{FF2B5EF4-FFF2-40B4-BE49-F238E27FC236}">
                <a16:creationId xmlns:a16="http://schemas.microsoft.com/office/drawing/2014/main" id="{E57DD4F1-4E8F-8EBA-7804-1314D3C4A5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333" y="1210753"/>
            <a:ext cx="3190875" cy="2509520"/>
          </a:xfrm>
          <a:prstGeom prst="rect">
            <a:avLst/>
          </a:prstGeom>
          <a:noFill/>
          <a:ln>
            <a:noFill/>
          </a:ln>
        </p:spPr>
      </p:pic>
      <p:sp>
        <p:nvSpPr>
          <p:cNvPr id="5" name="TextBox 4">
            <a:extLst>
              <a:ext uri="{FF2B5EF4-FFF2-40B4-BE49-F238E27FC236}">
                <a16:creationId xmlns:a16="http://schemas.microsoft.com/office/drawing/2014/main" id="{9C0C9C00-3908-2F09-6095-D4C7018CB44F}"/>
              </a:ext>
            </a:extLst>
          </p:cNvPr>
          <p:cNvSpPr txBox="1"/>
          <p:nvPr/>
        </p:nvSpPr>
        <p:spPr>
          <a:xfrm>
            <a:off x="1133708" y="3719198"/>
            <a:ext cx="457200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ROC Curve for VGG19</a:t>
            </a:r>
            <a:endParaRPr lang="en-IN" dirty="0"/>
          </a:p>
        </p:txBody>
      </p:sp>
      <p:sp>
        <p:nvSpPr>
          <p:cNvPr id="4" name="TextBox 3">
            <a:extLst>
              <a:ext uri="{FF2B5EF4-FFF2-40B4-BE49-F238E27FC236}">
                <a16:creationId xmlns:a16="http://schemas.microsoft.com/office/drawing/2014/main" id="{2372C5F7-6BD6-EF0E-8C13-0F5FEEE56B3F}"/>
              </a:ext>
            </a:extLst>
          </p:cNvPr>
          <p:cNvSpPr txBox="1"/>
          <p:nvPr/>
        </p:nvSpPr>
        <p:spPr>
          <a:xfrm>
            <a:off x="5811809" y="3719197"/>
            <a:ext cx="457200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ROC Curve for </a:t>
            </a:r>
            <a:r>
              <a:rPr lang="en-US" b="1" dirty="0">
                <a:latin typeface="Palatino Linotype" panose="02040502050505030304" pitchFamily="18" charset="0"/>
                <a:ea typeface="Calibri" panose="020F0502020204030204" pitchFamily="34" charset="0"/>
                <a:cs typeface="Times New Roman" panose="02020603050405020304" pitchFamily="18" charset="0"/>
              </a:rPr>
              <a:t>CNN</a:t>
            </a:r>
            <a:endParaRPr lang="en-IN" dirty="0"/>
          </a:p>
        </p:txBody>
      </p:sp>
      <p:pic>
        <p:nvPicPr>
          <p:cNvPr id="10" name="Picture 9">
            <a:extLst>
              <a:ext uri="{FF2B5EF4-FFF2-40B4-BE49-F238E27FC236}">
                <a16:creationId xmlns:a16="http://schemas.microsoft.com/office/drawing/2014/main" id="{A819EB7A-F409-AF86-C8FF-45C0DBB5AC45}"/>
              </a:ext>
            </a:extLst>
          </p:cNvPr>
          <p:cNvPicPr>
            <a:picLocks noChangeAspect="1"/>
          </p:cNvPicPr>
          <p:nvPr/>
        </p:nvPicPr>
        <p:blipFill>
          <a:blip r:embed="rId4"/>
          <a:stretch>
            <a:fillRect/>
          </a:stretch>
        </p:blipFill>
        <p:spPr>
          <a:xfrm>
            <a:off x="5269088" y="1146912"/>
            <a:ext cx="3299579" cy="2597419"/>
          </a:xfrm>
          <a:prstGeom prst="rect">
            <a:avLst/>
          </a:prstGeom>
        </p:spPr>
      </p:pic>
    </p:spTree>
    <p:extLst>
      <p:ext uri="{BB962C8B-B14F-4D97-AF65-F5344CB8AC3E}">
        <p14:creationId xmlns:p14="http://schemas.microsoft.com/office/powerpoint/2010/main" val="28467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94;p18">
            <a:extLst>
              <a:ext uri="{FF2B5EF4-FFF2-40B4-BE49-F238E27FC236}">
                <a16:creationId xmlns:a16="http://schemas.microsoft.com/office/drawing/2014/main" id="{F4E8CA92-4606-5D95-015B-18DBFCB5FFDA}"/>
              </a:ext>
            </a:extLst>
          </p:cNvPr>
          <p:cNvGrpSpPr/>
          <p:nvPr/>
        </p:nvGrpSpPr>
        <p:grpSpPr>
          <a:xfrm>
            <a:off x="118944" y="732588"/>
            <a:ext cx="8883805" cy="4215704"/>
            <a:chOff x="431925" y="1304875"/>
            <a:chExt cx="2628925" cy="3416400"/>
          </a:xfrm>
        </p:grpSpPr>
        <p:sp>
          <p:nvSpPr>
            <p:cNvPr id="4" name="Google Shape;95;p18">
              <a:extLst>
                <a:ext uri="{FF2B5EF4-FFF2-40B4-BE49-F238E27FC236}">
                  <a16:creationId xmlns:a16="http://schemas.microsoft.com/office/drawing/2014/main" id="{F947D2B0-D651-072A-BAE5-CE269D8F0A9F}"/>
                </a:ext>
              </a:extLst>
            </p:cNvPr>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5" name="Google Shape;96;p18">
              <a:extLst>
                <a:ext uri="{FF2B5EF4-FFF2-40B4-BE49-F238E27FC236}">
                  <a16:creationId xmlns:a16="http://schemas.microsoft.com/office/drawing/2014/main" id="{89587A53-9CC0-D1A1-4636-37D01DFD0E40}"/>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pic>
        <p:nvPicPr>
          <p:cNvPr id="6" name="Picture 5">
            <a:extLst>
              <a:ext uri="{FF2B5EF4-FFF2-40B4-BE49-F238E27FC236}">
                <a16:creationId xmlns:a16="http://schemas.microsoft.com/office/drawing/2014/main" id="{73091A63-090C-25D6-CD8B-293F809AFF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090" y="1449155"/>
            <a:ext cx="3284220" cy="1391285"/>
          </a:xfrm>
          <a:prstGeom prst="rect">
            <a:avLst/>
          </a:prstGeom>
          <a:noFill/>
          <a:ln>
            <a:noFill/>
          </a:ln>
        </p:spPr>
      </p:pic>
      <p:sp>
        <p:nvSpPr>
          <p:cNvPr id="8" name="TextBox 7">
            <a:extLst>
              <a:ext uri="{FF2B5EF4-FFF2-40B4-BE49-F238E27FC236}">
                <a16:creationId xmlns:a16="http://schemas.microsoft.com/office/drawing/2014/main" id="{0E355968-DB0F-52BD-A2BD-0ACA6DEBCB4A}"/>
              </a:ext>
            </a:extLst>
          </p:cNvPr>
          <p:cNvSpPr txBox="1"/>
          <p:nvPr/>
        </p:nvSpPr>
        <p:spPr>
          <a:xfrm>
            <a:off x="141251" y="1141378"/>
            <a:ext cx="464820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 VGG19 :</a:t>
            </a:r>
            <a:endParaRPr lang="en-US" dirty="0"/>
          </a:p>
        </p:txBody>
      </p:sp>
      <p:pic>
        <p:nvPicPr>
          <p:cNvPr id="9" name="Picture 8">
            <a:extLst>
              <a:ext uri="{FF2B5EF4-FFF2-40B4-BE49-F238E27FC236}">
                <a16:creationId xmlns:a16="http://schemas.microsoft.com/office/drawing/2014/main" id="{8F65A3B7-44A0-6AC9-65EE-B5C2EABAD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0092" y="1479000"/>
            <a:ext cx="3145790" cy="1367790"/>
          </a:xfrm>
          <a:prstGeom prst="rect">
            <a:avLst/>
          </a:prstGeom>
          <a:noFill/>
          <a:ln>
            <a:noFill/>
          </a:ln>
        </p:spPr>
      </p:pic>
      <p:sp>
        <p:nvSpPr>
          <p:cNvPr id="11" name="TextBox 10">
            <a:extLst>
              <a:ext uri="{FF2B5EF4-FFF2-40B4-BE49-F238E27FC236}">
                <a16:creationId xmlns:a16="http://schemas.microsoft.com/office/drawing/2014/main" id="{CB275AF8-0FA5-A773-3A46-8BD354CE65BB}"/>
              </a:ext>
            </a:extLst>
          </p:cNvPr>
          <p:cNvSpPr txBox="1"/>
          <p:nvPr/>
        </p:nvSpPr>
        <p:spPr>
          <a:xfrm>
            <a:off x="4720042" y="1111533"/>
            <a:ext cx="464820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 VGG16 :</a:t>
            </a:r>
            <a:endParaRPr lang="en-US" dirty="0"/>
          </a:p>
        </p:txBody>
      </p:sp>
      <p:sp>
        <p:nvSpPr>
          <p:cNvPr id="13" name="TextBox 12">
            <a:extLst>
              <a:ext uri="{FF2B5EF4-FFF2-40B4-BE49-F238E27FC236}">
                <a16:creationId xmlns:a16="http://schemas.microsoft.com/office/drawing/2014/main" id="{650C95E9-ED03-D733-1774-A7E1079DD123}"/>
              </a:ext>
            </a:extLst>
          </p:cNvPr>
          <p:cNvSpPr txBox="1"/>
          <p:nvPr/>
        </p:nvSpPr>
        <p:spPr>
          <a:xfrm>
            <a:off x="2860675" y="2994328"/>
            <a:ext cx="473075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 </a:t>
            </a:r>
            <a:r>
              <a:rPr lang="en-US" b="1" dirty="0">
                <a:latin typeface="Palatino Linotype" panose="02040502050505030304" pitchFamily="18" charset="0"/>
                <a:ea typeface="Calibri" panose="020F0502020204030204" pitchFamily="34" charset="0"/>
                <a:cs typeface="Times New Roman" panose="02020603050405020304" pitchFamily="18" charset="0"/>
              </a:rPr>
              <a:t>CNN</a:t>
            </a:r>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en-US" dirty="0"/>
          </a:p>
        </p:txBody>
      </p:sp>
      <p:sp>
        <p:nvSpPr>
          <p:cNvPr id="14" name="Google Shape;93;p18">
            <a:extLst>
              <a:ext uri="{FF2B5EF4-FFF2-40B4-BE49-F238E27FC236}">
                <a16:creationId xmlns:a16="http://schemas.microsoft.com/office/drawing/2014/main" id="{0F3E968F-86C4-0ED5-E2FA-0A45059638A3}"/>
              </a:ext>
            </a:extLst>
          </p:cNvPr>
          <p:cNvSpPr txBox="1">
            <a:spLocks noGrp="1"/>
          </p:cNvSpPr>
          <p:nvPr>
            <p:ph type="title"/>
          </p:nvPr>
        </p:nvSpPr>
        <p:spPr>
          <a:xfrm>
            <a:off x="300547" y="908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3C3AEE8-520F-26C1-DDEB-44DDA00E49DA}"/>
              </a:ext>
            </a:extLst>
          </p:cNvPr>
          <p:cNvPicPr>
            <a:picLocks noChangeAspect="1"/>
          </p:cNvPicPr>
          <p:nvPr/>
        </p:nvPicPr>
        <p:blipFill>
          <a:blip r:embed="rId4"/>
          <a:stretch>
            <a:fillRect/>
          </a:stretch>
        </p:blipFill>
        <p:spPr>
          <a:xfrm>
            <a:off x="2656249" y="3318269"/>
            <a:ext cx="3432977" cy="1427396"/>
          </a:xfrm>
          <a:prstGeom prst="rect">
            <a:avLst/>
          </a:prstGeom>
        </p:spPr>
      </p:pic>
    </p:spTree>
    <p:extLst>
      <p:ext uri="{BB962C8B-B14F-4D97-AF65-F5344CB8AC3E}">
        <p14:creationId xmlns:p14="http://schemas.microsoft.com/office/powerpoint/2010/main" val="286921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94;p18">
            <a:extLst>
              <a:ext uri="{FF2B5EF4-FFF2-40B4-BE49-F238E27FC236}">
                <a16:creationId xmlns:a16="http://schemas.microsoft.com/office/drawing/2014/main" id="{49203450-FC30-06B2-2EED-CF3A94FC94D9}"/>
              </a:ext>
            </a:extLst>
          </p:cNvPr>
          <p:cNvGrpSpPr/>
          <p:nvPr/>
        </p:nvGrpSpPr>
        <p:grpSpPr>
          <a:xfrm>
            <a:off x="118944" y="732588"/>
            <a:ext cx="8883805" cy="4215704"/>
            <a:chOff x="431925" y="1304875"/>
            <a:chExt cx="2628925" cy="3416400"/>
          </a:xfrm>
        </p:grpSpPr>
        <p:sp>
          <p:nvSpPr>
            <p:cNvPr id="4" name="Google Shape;95;p18">
              <a:extLst>
                <a:ext uri="{FF2B5EF4-FFF2-40B4-BE49-F238E27FC236}">
                  <a16:creationId xmlns:a16="http://schemas.microsoft.com/office/drawing/2014/main" id="{814A5CDD-A1A1-CFB0-3823-0C0965DF3805}"/>
                </a:ext>
              </a:extLst>
            </p:cNvPr>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5" name="Google Shape;96;p18">
              <a:extLst>
                <a:ext uri="{FF2B5EF4-FFF2-40B4-BE49-F238E27FC236}">
                  <a16:creationId xmlns:a16="http://schemas.microsoft.com/office/drawing/2014/main" id="{F6169EBA-FFEF-F3D1-A7F5-407DD0818FCE}"/>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p>
          </p:txBody>
        </p:sp>
      </p:grpSp>
      <p:pic>
        <p:nvPicPr>
          <p:cNvPr id="6" name="Picture 5">
            <a:extLst>
              <a:ext uri="{FF2B5EF4-FFF2-40B4-BE49-F238E27FC236}">
                <a16:creationId xmlns:a16="http://schemas.microsoft.com/office/drawing/2014/main" id="{87B75587-2925-CB4C-846F-43DEDC1F33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860" y="992387"/>
            <a:ext cx="2350020" cy="1581869"/>
          </a:xfrm>
          <a:prstGeom prst="rect">
            <a:avLst/>
          </a:prstGeom>
          <a:noFill/>
          <a:ln>
            <a:noFill/>
          </a:ln>
        </p:spPr>
      </p:pic>
      <p:pic>
        <p:nvPicPr>
          <p:cNvPr id="7" name="Picture 6">
            <a:extLst>
              <a:ext uri="{FF2B5EF4-FFF2-40B4-BE49-F238E27FC236}">
                <a16:creationId xmlns:a16="http://schemas.microsoft.com/office/drawing/2014/main" id="{83C1C098-FF6B-2AE4-C5E6-D1C1A58A4D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0160" y="1006435"/>
            <a:ext cx="2301240" cy="1383259"/>
          </a:xfrm>
          <a:prstGeom prst="rect">
            <a:avLst/>
          </a:prstGeom>
          <a:noFill/>
          <a:ln>
            <a:noFill/>
          </a:ln>
        </p:spPr>
      </p:pic>
      <p:sp>
        <p:nvSpPr>
          <p:cNvPr id="9" name="TextBox 8">
            <a:extLst>
              <a:ext uri="{FF2B5EF4-FFF2-40B4-BE49-F238E27FC236}">
                <a16:creationId xmlns:a16="http://schemas.microsoft.com/office/drawing/2014/main" id="{A2D930E4-E8D6-3A6E-A4EC-3077AEFFB366}"/>
              </a:ext>
            </a:extLst>
          </p:cNvPr>
          <p:cNvSpPr txBox="1"/>
          <p:nvPr/>
        </p:nvSpPr>
        <p:spPr>
          <a:xfrm>
            <a:off x="248920" y="732588"/>
            <a:ext cx="460248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Model Accuracy &amp; Loss for VGG16</a:t>
            </a:r>
            <a:endParaRPr lang="en-US" dirty="0"/>
          </a:p>
        </p:txBody>
      </p:sp>
      <p:sp>
        <p:nvSpPr>
          <p:cNvPr id="11" name="TextBox 10">
            <a:extLst>
              <a:ext uri="{FF2B5EF4-FFF2-40B4-BE49-F238E27FC236}">
                <a16:creationId xmlns:a16="http://schemas.microsoft.com/office/drawing/2014/main" id="{0D321B8A-8DD2-367E-2FF4-4B441F0334A8}"/>
              </a:ext>
            </a:extLst>
          </p:cNvPr>
          <p:cNvSpPr txBox="1"/>
          <p:nvPr/>
        </p:nvSpPr>
        <p:spPr>
          <a:xfrm>
            <a:off x="248920" y="2436863"/>
            <a:ext cx="460248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Model Accuracy &amp; Loss for VGG19</a:t>
            </a:r>
            <a:endParaRPr lang="en-US" dirty="0"/>
          </a:p>
        </p:txBody>
      </p:sp>
      <p:pic>
        <p:nvPicPr>
          <p:cNvPr id="12" name="Picture 11">
            <a:extLst>
              <a:ext uri="{FF2B5EF4-FFF2-40B4-BE49-F238E27FC236}">
                <a16:creationId xmlns:a16="http://schemas.microsoft.com/office/drawing/2014/main" id="{3FF912FC-EDE6-9A33-FFD4-974481B721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251" y="2792287"/>
            <a:ext cx="2350020" cy="1523937"/>
          </a:xfrm>
          <a:prstGeom prst="rect">
            <a:avLst/>
          </a:prstGeom>
          <a:noFill/>
          <a:ln>
            <a:noFill/>
          </a:ln>
        </p:spPr>
      </p:pic>
      <p:pic>
        <p:nvPicPr>
          <p:cNvPr id="13" name="Picture 12">
            <a:extLst>
              <a:ext uri="{FF2B5EF4-FFF2-40B4-BE49-F238E27FC236}">
                <a16:creationId xmlns:a16="http://schemas.microsoft.com/office/drawing/2014/main" id="{2B787387-D0FF-FC97-C2FD-091255CFD9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50160" y="2768463"/>
            <a:ext cx="2301240" cy="1571584"/>
          </a:xfrm>
          <a:prstGeom prst="rect">
            <a:avLst/>
          </a:prstGeom>
          <a:noFill/>
          <a:ln>
            <a:noFill/>
          </a:ln>
        </p:spPr>
      </p:pic>
      <p:sp>
        <p:nvSpPr>
          <p:cNvPr id="14" name="TextBox 13">
            <a:extLst>
              <a:ext uri="{FF2B5EF4-FFF2-40B4-BE49-F238E27FC236}">
                <a16:creationId xmlns:a16="http://schemas.microsoft.com/office/drawing/2014/main" id="{DEB78425-16EC-340C-C581-58CE945ACE08}"/>
              </a:ext>
            </a:extLst>
          </p:cNvPr>
          <p:cNvSpPr txBox="1"/>
          <p:nvPr/>
        </p:nvSpPr>
        <p:spPr>
          <a:xfrm>
            <a:off x="5095240" y="866570"/>
            <a:ext cx="460248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Model Accuracy &amp; Loss for </a:t>
            </a:r>
            <a:r>
              <a:rPr lang="en-US" b="1" dirty="0">
                <a:latin typeface="Times New Roman" panose="02020603050405020304" pitchFamily="18" charset="0"/>
                <a:ea typeface="Calibri" panose="020F0502020204030204" pitchFamily="34" charset="0"/>
              </a:rPr>
              <a:t>CNN</a:t>
            </a:r>
            <a:endParaRPr lang="en-US" dirty="0"/>
          </a:p>
        </p:txBody>
      </p:sp>
      <p:sp>
        <p:nvSpPr>
          <p:cNvPr id="15" name="Google Shape;93;p18">
            <a:extLst>
              <a:ext uri="{FF2B5EF4-FFF2-40B4-BE49-F238E27FC236}">
                <a16:creationId xmlns:a16="http://schemas.microsoft.com/office/drawing/2014/main" id="{055C1E2F-9B37-68AE-97C5-5515841B75C8}"/>
              </a:ext>
            </a:extLst>
          </p:cNvPr>
          <p:cNvSpPr txBox="1">
            <a:spLocks noGrp="1"/>
          </p:cNvSpPr>
          <p:nvPr>
            <p:ph type="title"/>
          </p:nvPr>
        </p:nvSpPr>
        <p:spPr>
          <a:xfrm>
            <a:off x="300547" y="705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54B9E8C-F904-2905-95CD-A0CAB3AA9E09}"/>
              </a:ext>
            </a:extLst>
          </p:cNvPr>
          <p:cNvPicPr>
            <a:picLocks noChangeAspect="1"/>
          </p:cNvPicPr>
          <p:nvPr/>
        </p:nvPicPr>
        <p:blipFill>
          <a:blip r:embed="rId6"/>
          <a:stretch>
            <a:fillRect/>
          </a:stretch>
        </p:blipFill>
        <p:spPr>
          <a:xfrm>
            <a:off x="5389108" y="1174347"/>
            <a:ext cx="2820171" cy="1799146"/>
          </a:xfrm>
          <a:prstGeom prst="rect">
            <a:avLst/>
          </a:prstGeom>
        </p:spPr>
      </p:pic>
      <p:pic>
        <p:nvPicPr>
          <p:cNvPr id="8" name="Picture 7">
            <a:extLst>
              <a:ext uri="{FF2B5EF4-FFF2-40B4-BE49-F238E27FC236}">
                <a16:creationId xmlns:a16="http://schemas.microsoft.com/office/drawing/2014/main" id="{6FB1636D-8A01-A832-9F93-D05D0175E262}"/>
              </a:ext>
            </a:extLst>
          </p:cNvPr>
          <p:cNvPicPr>
            <a:picLocks noChangeAspect="1"/>
          </p:cNvPicPr>
          <p:nvPr/>
        </p:nvPicPr>
        <p:blipFill>
          <a:blip r:embed="rId7"/>
          <a:stretch>
            <a:fillRect/>
          </a:stretch>
        </p:blipFill>
        <p:spPr>
          <a:xfrm>
            <a:off x="5483184" y="3062843"/>
            <a:ext cx="2726095" cy="1731846"/>
          </a:xfrm>
          <a:prstGeom prst="rect">
            <a:avLst/>
          </a:prstGeom>
        </p:spPr>
      </p:pic>
      <p:pic>
        <p:nvPicPr>
          <p:cNvPr id="10" name="Picture 9">
            <a:extLst>
              <a:ext uri="{FF2B5EF4-FFF2-40B4-BE49-F238E27FC236}">
                <a16:creationId xmlns:a16="http://schemas.microsoft.com/office/drawing/2014/main" id="{DAAC884E-756C-FFE0-E9A7-859F4EDE0EE7}"/>
              </a:ext>
            </a:extLst>
          </p:cNvPr>
          <p:cNvPicPr>
            <a:picLocks noChangeAspect="1"/>
          </p:cNvPicPr>
          <p:nvPr/>
        </p:nvPicPr>
        <p:blipFill>
          <a:blip r:embed="rId6"/>
          <a:stretch>
            <a:fillRect/>
          </a:stretch>
        </p:blipFill>
        <p:spPr>
          <a:xfrm>
            <a:off x="5541508" y="1326747"/>
            <a:ext cx="2820171" cy="1799146"/>
          </a:xfrm>
          <a:prstGeom prst="rect">
            <a:avLst/>
          </a:prstGeom>
        </p:spPr>
      </p:pic>
    </p:spTree>
    <p:extLst>
      <p:ext uri="{BB962C8B-B14F-4D97-AF65-F5344CB8AC3E}">
        <p14:creationId xmlns:p14="http://schemas.microsoft.com/office/powerpoint/2010/main" val="53946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96F4-CFAA-E599-4FEC-3E0C18F5C745}"/>
              </a:ext>
            </a:extLst>
          </p:cNvPr>
          <p:cNvSpPr>
            <a:spLocks noGrp="1"/>
          </p:cNvSpPr>
          <p:nvPr>
            <p:ph type="title"/>
          </p:nvPr>
        </p:nvSpPr>
        <p:spPr>
          <a:xfrm>
            <a:off x="118944" y="159888"/>
            <a:ext cx="8520600" cy="572700"/>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Results</a:t>
            </a:r>
            <a:endParaRPr lang="en-US" dirty="0"/>
          </a:p>
        </p:txBody>
      </p:sp>
      <p:sp>
        <p:nvSpPr>
          <p:cNvPr id="3" name="Google Shape;95;p18">
            <a:extLst>
              <a:ext uri="{FF2B5EF4-FFF2-40B4-BE49-F238E27FC236}">
                <a16:creationId xmlns:a16="http://schemas.microsoft.com/office/drawing/2014/main" id="{C36CD85D-E63E-C63F-0981-E3F0D8EA8FEA}"/>
              </a:ext>
            </a:extLst>
          </p:cNvPr>
          <p:cNvSpPr txBox="1"/>
          <p:nvPr/>
        </p:nvSpPr>
        <p:spPr>
          <a:xfrm>
            <a:off x="118944" y="732588"/>
            <a:ext cx="8883721" cy="4215704"/>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5" name="TextBox 4">
            <a:extLst>
              <a:ext uri="{FF2B5EF4-FFF2-40B4-BE49-F238E27FC236}">
                <a16:creationId xmlns:a16="http://schemas.microsoft.com/office/drawing/2014/main" id="{D47C607B-1F7D-2FA8-F8BE-C9DA2BF56B93}"/>
              </a:ext>
            </a:extLst>
          </p:cNvPr>
          <p:cNvSpPr txBox="1"/>
          <p:nvPr/>
        </p:nvSpPr>
        <p:spPr>
          <a:xfrm>
            <a:off x="272005" y="732588"/>
            <a:ext cx="4572000" cy="307777"/>
          </a:xfrm>
          <a:prstGeom prst="rect">
            <a:avLst/>
          </a:prstGeom>
          <a:noFill/>
        </p:spPr>
        <p:txBody>
          <a:bodyPr wrap="square">
            <a:spAutoFit/>
          </a:bodyPr>
          <a:lstStyle/>
          <a:p>
            <a:r>
              <a:rPr lang="en-US" sz="1400" b="1" dirty="0">
                <a:effectLst/>
                <a:latin typeface="Palatino Linotype" panose="02040502050505030304" pitchFamily="18" charset="0"/>
                <a:ea typeface="Calibri" panose="020F0502020204030204" pitchFamily="34" charset="0"/>
                <a:cs typeface="Times New Roman" panose="02020603050405020304" pitchFamily="18" charset="0"/>
              </a:rPr>
              <a:t>Confusion Matrix</a:t>
            </a:r>
            <a:endParaRPr lang="en-US" dirty="0"/>
          </a:p>
        </p:txBody>
      </p:sp>
      <p:pic>
        <p:nvPicPr>
          <p:cNvPr id="6" name="Picture 5">
            <a:extLst>
              <a:ext uri="{FF2B5EF4-FFF2-40B4-BE49-F238E27FC236}">
                <a16:creationId xmlns:a16="http://schemas.microsoft.com/office/drawing/2014/main" id="{6BB0958F-9929-A3B6-E780-EFBA8EDB86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59" y="1096802"/>
            <a:ext cx="1998849" cy="1715687"/>
          </a:xfrm>
          <a:prstGeom prst="rect">
            <a:avLst/>
          </a:prstGeom>
          <a:noFill/>
          <a:ln>
            <a:noFill/>
          </a:ln>
        </p:spPr>
      </p:pic>
      <p:pic>
        <p:nvPicPr>
          <p:cNvPr id="7" name="Picture 6">
            <a:extLst>
              <a:ext uri="{FF2B5EF4-FFF2-40B4-BE49-F238E27FC236}">
                <a16:creationId xmlns:a16="http://schemas.microsoft.com/office/drawing/2014/main" id="{8A82AD39-304E-9240-1558-6354481B33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5644" y="1158492"/>
            <a:ext cx="1847504" cy="1585898"/>
          </a:xfrm>
          <a:prstGeom prst="rect">
            <a:avLst/>
          </a:prstGeom>
          <a:noFill/>
          <a:ln>
            <a:noFill/>
          </a:ln>
        </p:spPr>
      </p:pic>
      <p:pic>
        <p:nvPicPr>
          <p:cNvPr id="8" name="Picture 7">
            <a:extLst>
              <a:ext uri="{FF2B5EF4-FFF2-40B4-BE49-F238E27FC236}">
                <a16:creationId xmlns:a16="http://schemas.microsoft.com/office/drawing/2014/main" id="{0D454CE9-5271-7B20-3DCF-D22116F79D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8621" y="1222098"/>
            <a:ext cx="1847504" cy="1522292"/>
          </a:xfrm>
          <a:prstGeom prst="rect">
            <a:avLst/>
          </a:prstGeom>
          <a:noFill/>
          <a:ln>
            <a:noFill/>
          </a:ln>
        </p:spPr>
      </p:pic>
      <p:pic>
        <p:nvPicPr>
          <p:cNvPr id="9" name="Picture 8">
            <a:extLst>
              <a:ext uri="{FF2B5EF4-FFF2-40B4-BE49-F238E27FC236}">
                <a16:creationId xmlns:a16="http://schemas.microsoft.com/office/drawing/2014/main" id="{CDA9B97E-7108-A964-7941-36A04D72AD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536" y="3014335"/>
            <a:ext cx="1901694" cy="1732110"/>
          </a:xfrm>
          <a:prstGeom prst="rect">
            <a:avLst/>
          </a:prstGeom>
          <a:noFill/>
          <a:ln>
            <a:noFill/>
          </a:ln>
        </p:spPr>
      </p:pic>
      <p:pic>
        <p:nvPicPr>
          <p:cNvPr id="10" name="Picture 9">
            <a:extLst>
              <a:ext uri="{FF2B5EF4-FFF2-40B4-BE49-F238E27FC236}">
                <a16:creationId xmlns:a16="http://schemas.microsoft.com/office/drawing/2014/main" id="{E8AFBF96-3C72-0C3B-87B9-E6198D8AFA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61622" y="3020142"/>
            <a:ext cx="2010378" cy="1726303"/>
          </a:xfrm>
          <a:prstGeom prst="rect">
            <a:avLst/>
          </a:prstGeom>
          <a:noFill/>
          <a:ln>
            <a:noFill/>
          </a:ln>
        </p:spPr>
      </p:pic>
      <p:pic>
        <p:nvPicPr>
          <p:cNvPr id="11" name="Picture 10">
            <a:extLst>
              <a:ext uri="{FF2B5EF4-FFF2-40B4-BE49-F238E27FC236}">
                <a16:creationId xmlns:a16="http://schemas.microsoft.com/office/drawing/2014/main" id="{5080C87E-26BA-385E-DC96-0FC86A25F88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88621" y="3064226"/>
            <a:ext cx="1901694" cy="1632328"/>
          </a:xfrm>
          <a:prstGeom prst="rect">
            <a:avLst/>
          </a:prstGeom>
          <a:noFill/>
          <a:ln>
            <a:noFill/>
          </a:ln>
        </p:spPr>
      </p:pic>
      <p:pic>
        <p:nvPicPr>
          <p:cNvPr id="12" name="Picture 11">
            <a:extLst>
              <a:ext uri="{FF2B5EF4-FFF2-40B4-BE49-F238E27FC236}">
                <a16:creationId xmlns:a16="http://schemas.microsoft.com/office/drawing/2014/main" id="{88BE79AC-4757-E376-9E7A-2B6C9507D10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100971" y="1208030"/>
            <a:ext cx="1901694" cy="1632410"/>
          </a:xfrm>
          <a:prstGeom prst="rect">
            <a:avLst/>
          </a:prstGeom>
          <a:noFill/>
          <a:ln>
            <a:noFill/>
          </a:ln>
        </p:spPr>
      </p:pic>
      <p:pic>
        <p:nvPicPr>
          <p:cNvPr id="13" name="Picture 12">
            <a:extLst>
              <a:ext uri="{FF2B5EF4-FFF2-40B4-BE49-F238E27FC236}">
                <a16:creationId xmlns:a16="http://schemas.microsoft.com/office/drawing/2014/main" id="{F3D177B4-19A0-FE53-166A-B5325AEDF23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61596" y="3063611"/>
            <a:ext cx="1780444" cy="1528150"/>
          </a:xfrm>
          <a:prstGeom prst="rect">
            <a:avLst/>
          </a:prstGeom>
          <a:noFill/>
          <a:ln>
            <a:noFill/>
          </a:ln>
        </p:spPr>
      </p:pic>
    </p:spTree>
    <p:extLst>
      <p:ext uri="{BB962C8B-B14F-4D97-AF65-F5344CB8AC3E}">
        <p14:creationId xmlns:p14="http://schemas.microsoft.com/office/powerpoint/2010/main" val="305842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1270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Abstract</a:t>
            </a:r>
            <a:endParaRPr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744353" y="1378048"/>
            <a:ext cx="5253419" cy="1663597"/>
          </a:xfrm>
          <a:prstGeom prst="rect">
            <a:avLst/>
          </a:prstGeom>
          <a:noFill/>
        </p:spPr>
        <p:txBody>
          <a:bodyPr wrap="square" rtlCol="0">
            <a:spAutoFit/>
          </a:bodyPr>
          <a:lstStyle/>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Osteoporosis, a common skeletal disorder characterized by reduced bone mineral density and increased bone fragility, poses a significant global health concern. Early detection and accurate classification of osteoporosis are crucial for effective intervention and prevention of associated fractures. Traditional diagnostic methods, such as dual-energy X-ray absorptiometry (DXA), have limitations in terms of precision and accessibility. In recent years, advanced deep-learning techniques have emerged as promising tools for the automated and accurate classification of medical conditions, including osteoporosis.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p18">
            <a:extLst>
              <a:ext uri="{FF2B5EF4-FFF2-40B4-BE49-F238E27FC236}">
                <a16:creationId xmlns:a16="http://schemas.microsoft.com/office/drawing/2014/main" id="{D92067BD-C26B-0FCA-E553-E50CC4AF8501}"/>
              </a:ext>
            </a:extLst>
          </p:cNvPr>
          <p:cNvSpPr txBox="1"/>
          <p:nvPr/>
        </p:nvSpPr>
        <p:spPr>
          <a:xfrm>
            <a:off x="118944" y="721013"/>
            <a:ext cx="8883721" cy="4215704"/>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US" dirty="0"/>
          </a:p>
        </p:txBody>
      </p:sp>
      <p:sp>
        <p:nvSpPr>
          <p:cNvPr id="4" name="Google Shape;93;p18">
            <a:extLst>
              <a:ext uri="{FF2B5EF4-FFF2-40B4-BE49-F238E27FC236}">
                <a16:creationId xmlns:a16="http://schemas.microsoft.com/office/drawing/2014/main" id="{2FCAA5AE-A058-A92B-86F1-1D6E5B4200C5}"/>
              </a:ext>
            </a:extLst>
          </p:cNvPr>
          <p:cNvSpPr txBox="1">
            <a:spLocks noGrp="1"/>
          </p:cNvSpPr>
          <p:nvPr>
            <p:ph type="title"/>
          </p:nvPr>
        </p:nvSpPr>
        <p:spPr>
          <a:xfrm>
            <a:off x="300547" y="705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EED968-0D50-75FC-70EB-8828F71360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47" y="1083885"/>
            <a:ext cx="2882491" cy="1745201"/>
          </a:xfrm>
          <a:prstGeom prst="rect">
            <a:avLst/>
          </a:prstGeom>
          <a:noFill/>
          <a:ln>
            <a:noFill/>
          </a:ln>
        </p:spPr>
      </p:pic>
      <p:pic>
        <p:nvPicPr>
          <p:cNvPr id="8" name="Picture 7">
            <a:extLst>
              <a:ext uri="{FF2B5EF4-FFF2-40B4-BE49-F238E27FC236}">
                <a16:creationId xmlns:a16="http://schemas.microsoft.com/office/drawing/2014/main" id="{9B4A6EB0-B354-CFCF-C7DF-260DEA68EB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7935" y="1062723"/>
            <a:ext cx="2882491" cy="1766363"/>
          </a:xfrm>
          <a:prstGeom prst="rect">
            <a:avLst/>
          </a:prstGeom>
          <a:noFill/>
          <a:ln>
            <a:noFill/>
          </a:ln>
        </p:spPr>
      </p:pic>
      <p:sp>
        <p:nvSpPr>
          <p:cNvPr id="9" name="TextBox 8">
            <a:extLst>
              <a:ext uri="{FF2B5EF4-FFF2-40B4-BE49-F238E27FC236}">
                <a16:creationId xmlns:a16="http://schemas.microsoft.com/office/drawing/2014/main" id="{288931FC-7782-AADB-440E-A5ABCD2EF7E9}"/>
              </a:ext>
            </a:extLst>
          </p:cNvPr>
          <p:cNvSpPr txBox="1"/>
          <p:nvPr/>
        </p:nvSpPr>
        <p:spPr>
          <a:xfrm>
            <a:off x="312616" y="868101"/>
            <a:ext cx="949025"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 VGG1</a:t>
            </a:r>
            <a:r>
              <a:rPr lang="en-US" b="1" dirty="0">
                <a:latin typeface="Times New Roman" panose="02020603050405020304" pitchFamily="18" charset="0"/>
                <a:ea typeface="Calibri" panose="020F0502020204030204" pitchFamily="34" charset="0"/>
              </a:rPr>
              <a:t>6</a:t>
            </a:r>
            <a:endParaRPr lang="en-US" dirty="0"/>
          </a:p>
        </p:txBody>
      </p:sp>
      <p:sp>
        <p:nvSpPr>
          <p:cNvPr id="10" name="TextBox 9">
            <a:extLst>
              <a:ext uri="{FF2B5EF4-FFF2-40B4-BE49-F238E27FC236}">
                <a16:creationId xmlns:a16="http://schemas.microsoft.com/office/drawing/2014/main" id="{728555D7-11F6-3C09-6F19-BD53B42726E9}"/>
              </a:ext>
            </a:extLst>
          </p:cNvPr>
          <p:cNvSpPr txBox="1"/>
          <p:nvPr/>
        </p:nvSpPr>
        <p:spPr>
          <a:xfrm>
            <a:off x="5108767" y="776108"/>
            <a:ext cx="949025"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 VGG19</a:t>
            </a:r>
            <a:endParaRPr lang="en-US" dirty="0"/>
          </a:p>
        </p:txBody>
      </p:sp>
      <p:sp>
        <p:nvSpPr>
          <p:cNvPr id="11" name="TextBox 10">
            <a:extLst>
              <a:ext uri="{FF2B5EF4-FFF2-40B4-BE49-F238E27FC236}">
                <a16:creationId xmlns:a16="http://schemas.microsoft.com/office/drawing/2014/main" id="{6553A9AF-1EA5-FF12-E6B6-C1D8B980916F}"/>
              </a:ext>
            </a:extLst>
          </p:cNvPr>
          <p:cNvSpPr txBox="1"/>
          <p:nvPr/>
        </p:nvSpPr>
        <p:spPr>
          <a:xfrm>
            <a:off x="3919599" y="2674976"/>
            <a:ext cx="949025"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CNN</a:t>
            </a:r>
            <a:endParaRPr lang="en-US" dirty="0"/>
          </a:p>
        </p:txBody>
      </p:sp>
      <p:pic>
        <p:nvPicPr>
          <p:cNvPr id="2" name="Picture 1">
            <a:extLst>
              <a:ext uri="{FF2B5EF4-FFF2-40B4-BE49-F238E27FC236}">
                <a16:creationId xmlns:a16="http://schemas.microsoft.com/office/drawing/2014/main" id="{B1E3C1A8-3483-E5A4-1027-CBF9B9545287}"/>
              </a:ext>
            </a:extLst>
          </p:cNvPr>
          <p:cNvPicPr>
            <a:picLocks noChangeAspect="1"/>
          </p:cNvPicPr>
          <p:nvPr/>
        </p:nvPicPr>
        <p:blipFill>
          <a:blip r:embed="rId4"/>
          <a:stretch>
            <a:fillRect/>
          </a:stretch>
        </p:blipFill>
        <p:spPr>
          <a:xfrm>
            <a:off x="3095611" y="2982753"/>
            <a:ext cx="2920138" cy="1766364"/>
          </a:xfrm>
          <a:prstGeom prst="rect">
            <a:avLst/>
          </a:prstGeom>
        </p:spPr>
      </p:pic>
    </p:spTree>
    <p:extLst>
      <p:ext uri="{BB962C8B-B14F-4D97-AF65-F5344CB8AC3E}">
        <p14:creationId xmlns:p14="http://schemas.microsoft.com/office/powerpoint/2010/main" val="109045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p18">
            <a:extLst>
              <a:ext uri="{FF2B5EF4-FFF2-40B4-BE49-F238E27FC236}">
                <a16:creationId xmlns:a16="http://schemas.microsoft.com/office/drawing/2014/main" id="{0C04575F-3D3E-BFB6-4873-D4D15550664D}"/>
              </a:ext>
            </a:extLst>
          </p:cNvPr>
          <p:cNvSpPr txBox="1"/>
          <p:nvPr/>
        </p:nvSpPr>
        <p:spPr>
          <a:xfrm>
            <a:off x="0" y="0"/>
            <a:ext cx="4700694" cy="5143500"/>
          </a:xfrm>
          <a:prstGeom prst="rect">
            <a:avLst/>
          </a:prstGeom>
          <a:solidFill>
            <a:schemeClr val="dk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dirty="0"/>
          </a:p>
        </p:txBody>
      </p:sp>
      <p:sp>
        <p:nvSpPr>
          <p:cNvPr id="4" name="Google Shape;93;p18">
            <a:extLst>
              <a:ext uri="{FF2B5EF4-FFF2-40B4-BE49-F238E27FC236}">
                <a16:creationId xmlns:a16="http://schemas.microsoft.com/office/drawing/2014/main" id="{5F4A6474-76D3-D19F-A87F-181CF0EBFBC2}"/>
              </a:ext>
            </a:extLst>
          </p:cNvPr>
          <p:cNvSpPr txBox="1">
            <a:spLocks noGrp="1"/>
          </p:cNvSpPr>
          <p:nvPr>
            <p:ph type="title"/>
          </p:nvPr>
        </p:nvSpPr>
        <p:spPr>
          <a:xfrm>
            <a:off x="5479627" y="1999050"/>
            <a:ext cx="2813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Times New Roman" panose="02020603050405020304" pitchFamily="18" charset="0"/>
                <a:cs typeface="Times New Roman" panose="02020603050405020304" pitchFamily="18" charset="0"/>
              </a:rPr>
              <a:t>Results</a:t>
            </a:r>
            <a:endParaRPr dirty="0">
              <a:solidFill>
                <a:schemeClr val="tx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68D22D9-D00B-125A-C12A-E6BD7F6DC607}"/>
              </a:ext>
            </a:extLst>
          </p:cNvPr>
          <p:cNvSpPr txBox="1"/>
          <p:nvPr/>
        </p:nvSpPr>
        <p:spPr>
          <a:xfrm>
            <a:off x="347960" y="1612234"/>
            <a:ext cx="4224040" cy="1346331"/>
          </a:xfrm>
          <a:prstGeom prst="rect">
            <a:avLst/>
          </a:prstGeom>
          <a:noFill/>
        </p:spPr>
        <p:txBody>
          <a:bodyPr wrap="square">
            <a:spAutoFit/>
          </a:bodyPr>
          <a:lstStyle/>
          <a:p>
            <a:pPr algn="just">
              <a:lnSpc>
                <a:spcPct val="150000"/>
              </a:lnSpc>
            </a:pPr>
            <a:r>
              <a:rPr lang="en-US" sz="1400" dirty="0">
                <a:solidFill>
                  <a:schemeClr val="tx2">
                    <a:lumMod val="10000"/>
                  </a:schemeClr>
                </a:solidFill>
                <a:latin typeface="Times New Roman" panose="02020603050405020304" pitchFamily="18" charset="0"/>
                <a:cs typeface="Times New Roman" panose="02020603050405020304" pitchFamily="18" charset="0"/>
              </a:rPr>
              <a:t>“CNN" holds the top position in maintaining a high level of performance. Because it has the least loss and highest accuracy. As a result, CNN fits the model very well, with an Accuracy of  93.3%.</a:t>
            </a:r>
            <a:endParaRPr lang="en-IN" sz="14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557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6"/>
          <p:cNvSpPr txBox="1">
            <a:spLocks noGrp="1"/>
          </p:cNvSpPr>
          <p:nvPr>
            <p:ph type="title"/>
          </p:nvPr>
        </p:nvSpPr>
        <p:spPr>
          <a:xfrm>
            <a:off x="118412" y="455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Timeline &amp; Work Plan/ Progress</a:t>
            </a:r>
            <a:endParaRPr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B7F12C8-3D0F-EB4E-340B-91D3D3443AB2}"/>
              </a:ext>
            </a:extLst>
          </p:cNvPr>
          <p:cNvPicPr>
            <a:picLocks noChangeAspect="1"/>
          </p:cNvPicPr>
          <p:nvPr/>
        </p:nvPicPr>
        <p:blipFill>
          <a:blip r:embed="rId3"/>
          <a:stretch>
            <a:fillRect/>
          </a:stretch>
        </p:blipFill>
        <p:spPr>
          <a:xfrm>
            <a:off x="475786" y="677699"/>
            <a:ext cx="7940202" cy="41321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4">
                    <a:lumMod val="75000"/>
                  </a:schemeClr>
                </a:solidFill>
                <a:latin typeface="Times New Roman" panose="02020603050405020304" pitchFamily="18" charset="0"/>
                <a:cs typeface="Times New Roman" panose="02020603050405020304" pitchFamily="18" charset="0"/>
              </a:rPr>
              <a:t>Conclusions</a:t>
            </a:r>
          </a:p>
        </p:txBody>
      </p:sp>
      <p:sp>
        <p:nvSpPr>
          <p:cNvPr id="142" name="Google Shape;142;p24"/>
          <p:cNvSpPr txBox="1">
            <a:spLocks noGrp="1"/>
          </p:cNvSpPr>
          <p:nvPr>
            <p:ph type="body" idx="4294967295"/>
          </p:nvPr>
        </p:nvSpPr>
        <p:spPr>
          <a:xfrm>
            <a:off x="200722" y="670012"/>
            <a:ext cx="8631578" cy="4131014"/>
          </a:xfrm>
          <a:prstGeom prst="rect">
            <a:avLst/>
          </a:prstGeom>
        </p:spPr>
        <p:txBody>
          <a:bodyPr spcFirstLastPara="1" wrap="square" lIns="91425" tIns="91425" rIns="91425" bIns="91425" anchor="t" anchorCtr="0">
            <a:noAutofit/>
          </a:bodyPr>
          <a:lstStyle/>
          <a:p>
            <a:pPr marL="114300" indent="0" algn="just">
              <a:lnSpc>
                <a:spcPct val="107000"/>
              </a:lnSpc>
              <a:spcAft>
                <a:spcPts val="800"/>
              </a:spcAft>
              <a:buNone/>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analysis, we analyzed that sophisticated deep learning methods can effectively classify osteoporosis bone condition. Through the use of advanced algorithms and large-scale datasets, we have made significant progress in predictive diagnosis and classification. Our results highlight deep learning's potential as a useful tool for improving osteoporosis detection and management, which will eventually lead to better patient outcomes.</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1600"/>
              </a:spcBef>
              <a:buNone/>
            </a:pP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9C6B-427F-F0A0-0BB9-2A5B8043E984}"/>
              </a:ext>
            </a:extLst>
          </p:cNvPr>
          <p:cNvSpPr>
            <a:spLocks noGrp="1"/>
          </p:cNvSpPr>
          <p:nvPr>
            <p:ph type="title"/>
          </p:nvPr>
        </p:nvSpPr>
        <p:spPr>
          <a:xfrm>
            <a:off x="311700" y="445024"/>
            <a:ext cx="8520600" cy="4408329"/>
          </a:xfrm>
        </p:spPr>
        <p:txBody>
          <a:bodyPr/>
          <a:lstStyle/>
          <a:p>
            <a:r>
              <a:rPr lang="en-US" b="1" dirty="0">
                <a:solidFill>
                  <a:srgbClr val="FFFF00"/>
                </a:solidFill>
                <a:latin typeface="Times New Roman" panose="02020603050405020304" pitchFamily="18" charset="0"/>
                <a:cs typeface="Times New Roman" panose="02020603050405020304" pitchFamily="18" charset="0"/>
              </a:rPr>
              <a:t>Future Scope</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6DFF6E-8DF5-244A-E1CD-A6B5B81AB341}"/>
              </a:ext>
            </a:extLst>
          </p:cNvPr>
          <p:cNvSpPr txBox="1"/>
          <p:nvPr/>
        </p:nvSpPr>
        <p:spPr>
          <a:xfrm>
            <a:off x="429064" y="937898"/>
            <a:ext cx="8403236" cy="5331460"/>
          </a:xfrm>
          <a:prstGeom prst="rect">
            <a:avLst/>
          </a:prstGeom>
          <a:noFill/>
        </p:spPr>
        <p:txBody>
          <a:bodyPr wrap="square">
            <a:spAutoFit/>
          </a:bodyPr>
          <a:lstStyle/>
          <a:p>
            <a:pPr algn="just">
              <a:lnSpc>
                <a:spcPct val="150000"/>
              </a:lnSpc>
              <a:spcAft>
                <a:spcPts val="800"/>
              </a:spcAft>
            </a:pPr>
            <a:endPar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Improving model performance can involve fine-tuning deep learning architectures, fine-tuning hyperparameters, and including other data modalities such as genetic markers or medical pictures. While personalized medicine techniques might enhance treatment plans based on specific patient profiles, the development of real-time diagnostic technologies could transform the diagnosis and planning of osteoporosis. While long-term monitoring might offer insights into how a therapy is responding to a patient's illness and development over time, integration with healthcare systems would guarantee widespread acceptance.  Investigating multimodal data fusion might improve diagnosis accuracy by capturing the intricate interactions between variables that underlie osteoporosis.</a:t>
            </a: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021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3429" y="140225"/>
            <a:ext cx="8520600" cy="572700"/>
          </a:xfrm>
        </p:spPr>
        <p:txBody>
          <a:bodyPr/>
          <a:lstStyle/>
          <a:p>
            <a:r>
              <a:rPr lang="en-IN" sz="2600" b="1" dirty="0">
                <a:solidFill>
                  <a:srgbClr val="FFFF00"/>
                </a:solidFill>
                <a:latin typeface="Calibri" panose="020F0502020204030204" pitchFamily="34" charset="0"/>
                <a:cs typeface="Calibri" panose="020F0502020204030204" pitchFamily="34" charset="0"/>
              </a:rPr>
              <a:t>		</a:t>
            </a:r>
            <a:r>
              <a:rPr lang="en-IN" b="1" dirty="0">
                <a:solidFill>
                  <a:srgbClr val="FFFF00"/>
                </a:solidFill>
                <a:latin typeface="Times New Roman" panose="02020603050405020304" pitchFamily="18" charset="0"/>
                <a:cs typeface="Times New Roman" panose="02020603050405020304" pitchFamily="18" charset="0"/>
              </a:rPr>
              <a:t>	</a:t>
            </a:r>
            <a:r>
              <a:rPr lang="en-IN" b="1" dirty="0">
                <a:solidFill>
                  <a:srgbClr val="3366FF"/>
                </a:solidFill>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7C11818A-3F91-997D-2834-38F966EF7E50}"/>
              </a:ext>
            </a:extLst>
          </p:cNvPr>
          <p:cNvSpPr txBox="1"/>
          <p:nvPr/>
        </p:nvSpPr>
        <p:spPr>
          <a:xfrm>
            <a:off x="249315" y="817514"/>
            <a:ext cx="8634714" cy="4185761"/>
          </a:xfrm>
          <a:prstGeom prst="rect">
            <a:avLst/>
          </a:prstGeom>
          <a:noFill/>
        </p:spPr>
        <p:txBody>
          <a:bodyPr wrap="square">
            <a:spAutoFit/>
          </a:bodyPr>
          <a:lstStyle/>
          <a:p>
            <a:pPr algn="just"/>
            <a:r>
              <a:rPr lang="en-US" dirty="0">
                <a:solidFill>
                  <a:schemeClr val="tx1"/>
                </a:solidFill>
                <a:latin typeface="Times New Roman" panose="02020603050405020304" pitchFamily="18" charset="0"/>
                <a:cs typeface="Times New Roman" panose="02020603050405020304" pitchFamily="18" charset="0"/>
              </a:rPr>
              <a:t>Sandhu, S. K., &amp; Hampson, G. (2011). The pathogenesis, diagnosis, investigation and management of osteoporosis. Journal of clinical pathology, 64(12), 1042-1050.</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Sözen</a:t>
            </a:r>
            <a:r>
              <a:rPr lang="en-US" dirty="0">
                <a:solidFill>
                  <a:schemeClr val="tx1"/>
                </a:solidFill>
                <a:latin typeface="Times New Roman" panose="02020603050405020304" pitchFamily="18" charset="0"/>
                <a:cs typeface="Times New Roman" panose="02020603050405020304" pitchFamily="18" charset="0"/>
              </a:rPr>
              <a:t>, T., </a:t>
            </a:r>
            <a:r>
              <a:rPr lang="en-US" dirty="0" err="1">
                <a:solidFill>
                  <a:schemeClr val="tx1"/>
                </a:solidFill>
                <a:latin typeface="Times New Roman" panose="02020603050405020304" pitchFamily="18" charset="0"/>
                <a:cs typeface="Times New Roman" panose="02020603050405020304" pitchFamily="18" charset="0"/>
              </a:rPr>
              <a:t>Özışık</a:t>
            </a:r>
            <a:r>
              <a:rPr lang="en-US" dirty="0">
                <a:solidFill>
                  <a:schemeClr val="tx1"/>
                </a:solidFill>
                <a:latin typeface="Times New Roman" panose="02020603050405020304" pitchFamily="18" charset="0"/>
                <a:cs typeface="Times New Roman" panose="02020603050405020304" pitchFamily="18" charset="0"/>
              </a:rPr>
              <a:t>, L., &amp; </a:t>
            </a:r>
            <a:r>
              <a:rPr lang="en-US" dirty="0" err="1">
                <a:solidFill>
                  <a:schemeClr val="tx1"/>
                </a:solidFill>
                <a:latin typeface="Times New Roman" panose="02020603050405020304" pitchFamily="18" charset="0"/>
                <a:cs typeface="Times New Roman" panose="02020603050405020304" pitchFamily="18" charset="0"/>
              </a:rPr>
              <a:t>Başaran</a:t>
            </a:r>
            <a:r>
              <a:rPr lang="en-US" dirty="0">
                <a:solidFill>
                  <a:schemeClr val="tx1"/>
                </a:solidFill>
                <a:latin typeface="Times New Roman" panose="02020603050405020304" pitchFamily="18" charset="0"/>
                <a:cs typeface="Times New Roman" panose="02020603050405020304" pitchFamily="18" charset="0"/>
              </a:rPr>
              <a:t>, N. Ç. (2017). An overview and management of osteoporosis. European journal of rheumatology, 4(1), 46.</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Wihandika</a:t>
            </a:r>
            <a:r>
              <a:rPr lang="en-US" dirty="0">
                <a:solidFill>
                  <a:schemeClr val="tx1"/>
                </a:solidFill>
                <a:latin typeface="Times New Roman" panose="02020603050405020304" pitchFamily="18" charset="0"/>
                <a:cs typeface="Times New Roman" panose="02020603050405020304" pitchFamily="18" charset="0"/>
              </a:rPr>
              <a:t>, R. C., Arifin, A. Z., &amp; </a:t>
            </a:r>
            <a:r>
              <a:rPr lang="en-US" dirty="0" err="1">
                <a:solidFill>
                  <a:schemeClr val="tx1"/>
                </a:solidFill>
                <a:latin typeface="Times New Roman" panose="02020603050405020304" pitchFamily="18" charset="0"/>
                <a:cs typeface="Times New Roman" panose="02020603050405020304" pitchFamily="18" charset="0"/>
              </a:rPr>
              <a:t>Yuniarti</a:t>
            </a:r>
            <a:r>
              <a:rPr lang="en-US" dirty="0">
                <a:solidFill>
                  <a:schemeClr val="tx1"/>
                </a:solidFill>
                <a:latin typeface="Times New Roman" panose="02020603050405020304" pitchFamily="18" charset="0"/>
                <a:cs typeface="Times New Roman" panose="02020603050405020304" pitchFamily="18" charset="0"/>
              </a:rPr>
              <a:t>, A. (2018, June). Detection of Branching in Trabecular Bone Using Multiscale COSFIRE Filter for Osteoporosis Identification. In Proceedings of the 4th International Conference on Frontiers of Educational Technologies (pp. 147-151).</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Prakash, U. M., </a:t>
            </a:r>
            <a:r>
              <a:rPr lang="en-US" dirty="0" err="1">
                <a:solidFill>
                  <a:schemeClr val="tx1"/>
                </a:solidFill>
                <a:latin typeface="Times New Roman" panose="02020603050405020304" pitchFamily="18" charset="0"/>
                <a:cs typeface="Times New Roman" panose="02020603050405020304" pitchFamily="18" charset="0"/>
              </a:rPr>
              <a:t>Kottursamy</a:t>
            </a:r>
            <a:r>
              <a:rPr lang="en-US" dirty="0">
                <a:solidFill>
                  <a:schemeClr val="tx1"/>
                </a:solidFill>
                <a:latin typeface="Times New Roman" panose="02020603050405020304" pitchFamily="18" charset="0"/>
                <a:cs typeface="Times New Roman" panose="02020603050405020304" pitchFamily="18" charset="0"/>
              </a:rPr>
              <a:t>, K., Cengiz, K., </a:t>
            </a:r>
            <a:r>
              <a:rPr lang="en-US" dirty="0" err="1">
                <a:solidFill>
                  <a:schemeClr val="tx1"/>
                </a:solidFill>
                <a:latin typeface="Times New Roman" panose="02020603050405020304" pitchFamily="18" charset="0"/>
                <a:cs typeface="Times New Roman" panose="02020603050405020304" pitchFamily="18" charset="0"/>
              </a:rPr>
              <a:t>Kose</a:t>
            </a:r>
            <a:r>
              <a:rPr lang="en-US" dirty="0">
                <a:solidFill>
                  <a:schemeClr val="tx1"/>
                </a:solidFill>
                <a:latin typeface="Times New Roman" panose="02020603050405020304" pitchFamily="18" charset="0"/>
                <a:cs typeface="Times New Roman" panose="02020603050405020304" pitchFamily="18" charset="0"/>
              </a:rPr>
              <a:t>, U., &amp; Hung, B. T. (2021). 4x-expert systems for early prediction of </a:t>
            </a:r>
            <a:r>
              <a:rPr lang="en-US" dirty="0" err="1">
                <a:solidFill>
                  <a:schemeClr val="tx1"/>
                </a:solidFill>
                <a:latin typeface="Times New Roman" panose="02020603050405020304" pitchFamily="18" charset="0"/>
                <a:cs typeface="Times New Roman" panose="02020603050405020304" pitchFamily="18" charset="0"/>
              </a:rPr>
              <a:t>osteopor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Wihandika</a:t>
            </a:r>
            <a:r>
              <a:rPr lang="en-US" dirty="0">
                <a:solidFill>
                  <a:schemeClr val="tx1"/>
                </a:solidFill>
                <a:latin typeface="Times New Roman" panose="02020603050405020304" pitchFamily="18" charset="0"/>
                <a:cs typeface="Times New Roman" panose="02020603050405020304" pitchFamily="18" charset="0"/>
              </a:rPr>
              <a:t>, R. C., Arifin, A. Z., &amp; </a:t>
            </a:r>
            <a:r>
              <a:rPr lang="en-US" dirty="0" err="1">
                <a:solidFill>
                  <a:schemeClr val="tx1"/>
                </a:solidFill>
                <a:latin typeface="Times New Roman" panose="02020603050405020304" pitchFamily="18" charset="0"/>
                <a:cs typeface="Times New Roman" panose="02020603050405020304" pitchFamily="18" charset="0"/>
              </a:rPr>
              <a:t>Yuniarti</a:t>
            </a:r>
            <a:r>
              <a:rPr lang="en-US" dirty="0">
                <a:solidFill>
                  <a:schemeClr val="tx1"/>
                </a:solidFill>
                <a:latin typeface="Times New Roman" panose="02020603050405020304" pitchFamily="18" charset="0"/>
                <a:cs typeface="Times New Roman" panose="02020603050405020304" pitchFamily="18" charset="0"/>
              </a:rPr>
              <a:t>, A. (2018, June). Detection of Branching in Trabecular Bone Using Multiscale COSFIRE Filter for Osteoporosis Identification. In Proceedings of the 4th International Conference on Frontiers of Educational Technologies (pp. 147-151).</a:t>
            </a:r>
            <a:r>
              <a:rPr lang="en-US" dirty="0" err="1">
                <a:solidFill>
                  <a:schemeClr val="tx1"/>
                </a:solidFill>
                <a:latin typeface="Times New Roman" panose="02020603050405020304" pitchFamily="18" charset="0"/>
                <a:cs typeface="Times New Roman" panose="02020603050405020304" pitchFamily="18" charset="0"/>
              </a:rPr>
              <a:t>osis</a:t>
            </a:r>
            <a:r>
              <a:rPr lang="en-US" dirty="0">
                <a:solidFill>
                  <a:schemeClr val="tx1"/>
                </a:solidFill>
                <a:latin typeface="Times New Roman" panose="02020603050405020304" pitchFamily="18" charset="0"/>
                <a:cs typeface="Times New Roman" panose="02020603050405020304" pitchFamily="18" charset="0"/>
              </a:rPr>
              <a:t> using multi-model algorithms. Measurement, 180, 109543</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Ramesh, T., &amp; </a:t>
            </a:r>
            <a:r>
              <a:rPr lang="en-US" dirty="0" err="1">
                <a:solidFill>
                  <a:schemeClr val="tx1"/>
                </a:solidFill>
                <a:latin typeface="Times New Roman" panose="02020603050405020304" pitchFamily="18" charset="0"/>
                <a:cs typeface="Times New Roman" panose="02020603050405020304" pitchFamily="18" charset="0"/>
              </a:rPr>
              <a:t>Santhi</a:t>
            </a:r>
            <a:r>
              <a:rPr lang="en-US" dirty="0">
                <a:solidFill>
                  <a:schemeClr val="tx1"/>
                </a:solidFill>
                <a:latin typeface="Times New Roman" panose="02020603050405020304" pitchFamily="18" charset="0"/>
                <a:cs typeface="Times New Roman" panose="02020603050405020304" pitchFamily="18" charset="0"/>
              </a:rPr>
              <a:t>, V.  Multi-level classification technique for diagnosing osteoporosis and osteopenia using sequential deep learning algorithm. International Journal of System Assurance Engineering and Management, 15(1), 412-428.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44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6" name="Google Shape;96;p18"/>
          <p:cNvSpPr/>
          <p:nvPr/>
        </p:nvSpPr>
        <p:spPr>
          <a:xfrm>
            <a:off x="208239" y="1666240"/>
            <a:ext cx="8727605" cy="317456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body" idx="4294967295"/>
          </p:nvPr>
        </p:nvSpPr>
        <p:spPr>
          <a:xfrm>
            <a:off x="155788" y="924710"/>
            <a:ext cx="8520600" cy="461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3000" b="1" dirty="0">
                <a:solidFill>
                  <a:schemeClr val="accent4"/>
                </a:solidFill>
                <a:latin typeface="Times New Roman" panose="02020603050405020304" pitchFamily="18" charset="0"/>
                <a:cs typeface="Times New Roman" panose="02020603050405020304" pitchFamily="18" charset="0"/>
              </a:rPr>
              <a:t>Introduction</a:t>
            </a:r>
            <a:endParaRPr sz="3000" dirty="0">
              <a:solidFill>
                <a:schemeClr val="accent4"/>
              </a:solidFill>
              <a:latin typeface="Times New Roman" panose="02020603050405020304" pitchFamily="18" charset="0"/>
              <a:cs typeface="Times New Roman" panose="02020603050405020304" pitchFamily="18" charset="0"/>
            </a:endParaRPr>
          </a:p>
        </p:txBody>
      </p:sp>
      <p:sp>
        <p:nvSpPr>
          <p:cNvPr id="2" name="Google Shape;95;p18"/>
          <p:cNvSpPr txBox="1"/>
          <p:nvPr/>
        </p:nvSpPr>
        <p:spPr>
          <a:xfrm>
            <a:off x="208156" y="1591118"/>
            <a:ext cx="8727605" cy="324968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2000" dirty="0">
              <a:latin typeface="Perpetua" panose="02020502060401020303" pitchFamily="18" charset="0"/>
            </a:endParaRPr>
          </a:p>
        </p:txBody>
      </p:sp>
      <p:sp>
        <p:nvSpPr>
          <p:cNvPr id="4" name="TextBox 3"/>
          <p:cNvSpPr txBox="1"/>
          <p:nvPr/>
        </p:nvSpPr>
        <p:spPr>
          <a:xfrm>
            <a:off x="155788" y="1512378"/>
            <a:ext cx="8727605" cy="3631122"/>
          </a:xfrm>
          <a:prstGeom prst="rect">
            <a:avLst/>
          </a:prstGeom>
          <a:noFill/>
        </p:spPr>
        <p:txBody>
          <a:bodyPr wrap="square">
            <a:spAutoFit/>
          </a:bodyPr>
          <a:lstStyle/>
          <a:p>
            <a:pPr algn="just"/>
            <a:endParaRPr lang="en-US" altLang="en-IN" sz="1200" dirty="0">
              <a:solidFill>
                <a:schemeClr val="tx2">
                  <a:lumMod val="10000"/>
                </a:schemeClr>
              </a:solidFill>
              <a:latin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n-US"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Osteoporosis, a prevalent skeletal disorder characterized by reduced bone mineral density and increased fracture risk, poses a significant public health concern. Accurate and timely classification of osteoporosis is crucial for early intervention and effective management. This project's main objective is to develop a deep learning model that creates a scalable and reliable method for correctly detecting osteoporosis, which will eventually improve patient outcomes and care. To predict osteoporosis, we used a variety of deep learning and classification models, including Random Forest, </a:t>
            </a:r>
            <a:r>
              <a:rPr lang="en-US" sz="1200" kern="100" dirty="0" err="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Decision Tree, Logistic Regression, SVM, KNN, Neural Network Classifier, Navie Bayes, VGG16, CNN, and VGG19. Using measures like precision, recall, f1 score, ROC AUC score, and accuracy score, we assessed the effectiveness of various deep learning and classification models. Methods for addressing data augmentation, duplicate data, missing data, and scaling or normalizing data are also included in the project. The dataset used for this project includes the x-rays and CT scans of the knees of the various patients. </a:t>
            </a:r>
          </a:p>
          <a:p>
            <a:pPr marL="0" marR="0" algn="just">
              <a:lnSpc>
                <a:spcPct val="107000"/>
              </a:lnSpc>
              <a:spcBef>
                <a:spcPts val="0"/>
              </a:spcBef>
              <a:spcAft>
                <a:spcPts val="800"/>
              </a:spcAft>
            </a:pPr>
            <a:r>
              <a:rPr lang="en-US"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proposed model utilizes state-of-the-art deep learning techniques to extract meaningful features from bone imaging modalities. Training on diverse datasets, the model demonstrates promising results in accurately categorizing bone health status. The results of this research help us identify the best model, which is a scalable and reliable method for the detection of osteoporosis. In conclusion, it helps organizations improve patient outcomes. It enables more efficient and accessible healthcare solutions for individuals at risk of osteoporosis, enhances healthcare efficiency, leads to better-informed clinical decisions, and advances our understanding and management of osteoporosis.</a:t>
            </a:r>
            <a:endParaRPr lang="en-US"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BF504C6-D4ED-8D3E-9F27-A21FC57DB24A}"/>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000" b="1" dirty="0">
                <a:solidFill>
                  <a:srgbClr val="3366FF"/>
                </a:solidFill>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95475CFC-A2DA-B90E-5FEA-62DDEB2B0612}"/>
              </a:ext>
            </a:extLst>
          </p:cNvPr>
          <p:cNvSpPr txBox="1"/>
          <p:nvPr/>
        </p:nvSpPr>
        <p:spPr>
          <a:xfrm>
            <a:off x="467360" y="1594548"/>
            <a:ext cx="8188960" cy="2031325"/>
          </a:xfrm>
          <a:prstGeom prst="rect">
            <a:avLst/>
          </a:prstGeom>
          <a:noFill/>
        </p:spPr>
        <p:txBody>
          <a:bodyPr wrap="square">
            <a:spAutoFit/>
          </a:bodyPr>
          <a:lstStyle/>
          <a:p>
            <a:pPr algn="just"/>
            <a:r>
              <a:rPr lang="en-US" dirty="0">
                <a:solidFill>
                  <a:schemeClr val="bg1">
                    <a:lumMod val="50000"/>
                  </a:schemeClr>
                </a:solidFill>
                <a:latin typeface="Times New Roman" panose="02020603050405020304" pitchFamily="18" charset="0"/>
                <a:cs typeface="Times New Roman" panose="02020603050405020304" pitchFamily="18" charset="0"/>
              </a:rPr>
              <a:t>Our team selected this osteoporosis classification project because, as a group of CSE students who feel passionate about enhancing technology to improve healthcare outcomes, we decided to take on this osteoporosis classification project. Because of the possibility that this would increase the rates of early diagnosis, which would benefit patients and lessen the cost of healthcare. Moreover, the group is certain that working on this project will improve their deep learning skills and knowledge, especially when it comes to medical image analysis. It provides a chance to take on a challenging issue and come up with creative solutions that match our goals and abilities. Additionally, this project is a beginning toward achieving our goals as individuals and as a group in the field of AI in healthcare. It was chosen because it combines our team interests, skills, ambitions, and passion for making a meaningful impact in the field of healthcare.</a:t>
            </a:r>
          </a:p>
        </p:txBody>
      </p:sp>
    </p:spTree>
    <p:extLst>
      <p:ext uri="{BB962C8B-B14F-4D97-AF65-F5344CB8AC3E}">
        <p14:creationId xmlns:p14="http://schemas.microsoft.com/office/powerpoint/2010/main" val="315525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Times New Roman" panose="02020603050405020304" pitchFamily="18" charset="0"/>
                <a:cs typeface="Times New Roman" panose="02020603050405020304" pitchFamily="18" charset="0"/>
              </a:rPr>
              <a:t>Literature Review</a:t>
            </a:r>
            <a:endParaRPr dirty="0">
              <a:solidFill>
                <a:srgbClr val="FFFF00"/>
              </a:solidFill>
              <a:latin typeface="Times New Roman" panose="02020603050405020304" pitchFamily="18" charset="0"/>
              <a:cs typeface="Times New Roman" panose="02020603050405020304" pitchFamily="18" charset="0"/>
            </a:endParaRPr>
          </a:p>
        </p:txBody>
      </p:sp>
      <p:grpSp>
        <p:nvGrpSpPr>
          <p:cNvPr id="94" name="Google Shape;94;p18"/>
          <p:cNvGrpSpPr/>
          <p:nvPr/>
        </p:nvGrpSpPr>
        <p:grpSpPr>
          <a:xfrm>
            <a:off x="311700" y="937468"/>
            <a:ext cx="8520600" cy="3504993"/>
            <a:chOff x="431950" y="1304875"/>
            <a:chExt cx="2628900" cy="3416400"/>
          </a:xfrm>
        </p:grpSpPr>
        <p:sp>
          <p:nvSpPr>
            <p:cNvPr id="95" name="Google Shape;95;p18"/>
            <p:cNvSpPr txBox="1"/>
            <p:nvPr/>
          </p:nvSpPr>
          <p:spPr>
            <a:xfrm>
              <a:off x="431950"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4656DC7-821D-93BF-DA19-67CFAC777F5F}"/>
              </a:ext>
            </a:extLst>
          </p:cNvPr>
          <p:cNvSpPr>
            <a:spLocks noChangeArrowheads="1"/>
          </p:cNvSpPr>
          <p:nvPr/>
        </p:nvSpPr>
        <p:spPr bwMode="auto">
          <a:xfrm>
            <a:off x="410760" y="1135692"/>
            <a:ext cx="813815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The literature on the diagnosis and treatment of osteoporosis covers a wide range of methodologies, from state-of-the-art deep learning and machine learning techniques to conventional risk assessment tools. Numerous research explore the use of deep learning architectures and machine learning algorithms to the prediction of osteoporosis, emphasizing the use of various medical imaging data types, such as MRIs, CT scans, X-rays, and DEXA scans.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Models such as the MVCT network, Osteo-Net, and 4x-expert system have been proposed by researchers and have shown good accuracy in identifying osteoporosis from various kinds of medical imaging. These models deliver state-of-the-art performance by utilizing sophisticated approaches including multi-view representation learning modules, deep learning architectures with skip connections, and multi-model machine learning algorithms.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Additionally, research has looked into how to improve accuracy by integrating clinical covariate data with radiography pictures and using artificial intelligence to predict bone mineral density levels. Using methods such as feedforward feature extraction networks, osteoporosis has been diagnosed using quantitative computed tomography (QCT) images with excellent accuracy and reliable bone density estimation.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7030A0"/>
                </a:solidFill>
                <a:latin typeface="Times New Roman" panose="02020603050405020304" pitchFamily="18" charset="0"/>
                <a:cs typeface="Times New Roman" panose="02020603050405020304" pitchFamily="18" charset="0"/>
              </a:rPr>
              <a:t>Existing System</a:t>
            </a: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7A9A4C3-B360-3A4D-0728-8324BC3FDD37}"/>
              </a:ext>
            </a:extLst>
          </p:cNvPr>
          <p:cNvSpPr txBox="1"/>
          <p:nvPr/>
        </p:nvSpPr>
        <p:spPr>
          <a:xfrm>
            <a:off x="311700" y="1627366"/>
            <a:ext cx="8520600" cy="2638992"/>
          </a:xfrm>
          <a:prstGeom prst="rect">
            <a:avLst/>
          </a:prstGeom>
          <a:noFill/>
        </p:spPr>
        <p:txBody>
          <a:bodyPr wrap="square">
            <a:spAutoFit/>
          </a:bodyPr>
          <a:lstStyle/>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 existing approach uses a variety of advanced deep learning methods to reliably identify osteoporosis using imaging data obtained from medical tests. Modern deep learning architectures, including as long short-term memory (LSTM) networks, recurrent neural networks (RNNs), convolutional neural networks (CNNs), and hybrid models, are included into the system.</a:t>
            </a:r>
          </a:p>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Existing osteoporosis diagnosis systems face a number of difficulties, such as the requirement for large and diverse datasets for deep learning algorithms, interpretability and generalizability issues, reliance on expensive imaging modalities, and the requirement for validation and standardization across various populations and healthcare contexts.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0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5641" y="2550285"/>
            <a:ext cx="3092116" cy="7287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1"/>
                </a:solidFill>
                <a:latin typeface="Times New Roman" panose="02020603050405020304" pitchFamily="18" charset="0"/>
                <a:cs typeface="Times New Roman" panose="02020603050405020304" pitchFamily="18" charset="0"/>
              </a:rPr>
              <a:t>Objective</a:t>
            </a:r>
            <a:endParaRPr dirty="0">
              <a:solidFill>
                <a:schemeClr val="tx1"/>
              </a:solidFill>
              <a:latin typeface="Times New Roman" panose="02020603050405020304" pitchFamily="18" charset="0"/>
              <a:cs typeface="Times New Roman" panose="02020603050405020304" pitchFamily="18" charset="0"/>
            </a:endParaRPr>
          </a:p>
        </p:txBody>
      </p:sp>
      <p:grpSp>
        <p:nvGrpSpPr>
          <p:cNvPr id="94" name="Google Shape;94;p18"/>
          <p:cNvGrpSpPr/>
          <p:nvPr/>
        </p:nvGrpSpPr>
        <p:grpSpPr>
          <a:xfrm>
            <a:off x="4367463" y="685799"/>
            <a:ext cx="4776537" cy="4457701"/>
            <a:chOff x="431925" y="1304875"/>
            <a:chExt cx="2628925" cy="3416400"/>
          </a:xfrm>
        </p:grpSpPr>
        <p:sp>
          <p:nvSpPr>
            <p:cNvPr id="95" name="Google Shape;95;p18"/>
            <p:cNvSpPr txBox="1"/>
            <p:nvPr/>
          </p:nvSpPr>
          <p:spPr>
            <a:xfrm>
              <a:off x="431925" y="1304875"/>
              <a:ext cx="2628900" cy="341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07A9A4C3-B360-3A4D-0728-8324BC3FDD37}"/>
              </a:ext>
            </a:extLst>
          </p:cNvPr>
          <p:cNvSpPr txBox="1"/>
          <p:nvPr/>
        </p:nvSpPr>
        <p:spPr>
          <a:xfrm>
            <a:off x="4692316" y="2151503"/>
            <a:ext cx="4139984" cy="954107"/>
          </a:xfrm>
          <a:prstGeom prst="rect">
            <a:avLst/>
          </a:prstGeom>
          <a:noFill/>
        </p:spPr>
        <p:txBody>
          <a:bodyPr wrap="square">
            <a:spAutoFit/>
          </a:bodyPr>
          <a:lstStyle/>
          <a:p>
            <a:pPr algn="just"/>
            <a:r>
              <a:rPr lang="en-US" sz="14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This project's main objective is to develop a deep learning model that creates a scalable and reliable method for correctly detecting osteoporosis, which will eventually improve patient outcomes and care.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2673-66F6-EDDD-41F0-7D646B2F9424}"/>
              </a:ext>
            </a:extLst>
          </p:cNvPr>
          <p:cNvSpPr>
            <a:spLocks noGrp="1"/>
          </p:cNvSpPr>
          <p:nvPr>
            <p:ph type="title"/>
          </p:nvPr>
        </p:nvSpPr>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F17595D5-5912-31FC-754C-0DDBBCE940EE}"/>
              </a:ext>
            </a:extLst>
          </p:cNvPr>
          <p:cNvSpPr txBox="1"/>
          <p:nvPr/>
        </p:nvSpPr>
        <p:spPr>
          <a:xfrm>
            <a:off x="222490" y="1537893"/>
            <a:ext cx="8438290" cy="2246769"/>
          </a:xfrm>
          <a:prstGeom prst="rect">
            <a:avLst/>
          </a:prstGeom>
          <a:noFill/>
        </p:spPr>
        <p:txBody>
          <a:bodyPr wrap="square">
            <a:spAutoFit/>
          </a:bodyPr>
          <a:lstStyle/>
          <a:p>
            <a:pPr marL="342900" indent="-34290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Our data was used to develop a system for early prediction of osteoporosis. It suggests information about patients who diagnosed with osteoporosis and potentially healthy controls. This dataset contains images of X-rays. Our Original dataset consists of 372 normal images and 372 Osteo images. Images in our dataset are in the form of JPG, PNG and JPEG format.</a:t>
            </a:r>
          </a:p>
          <a:p>
            <a:pPr marL="342900" indent="-34290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We performed image augmentation, this technique is used in object detection tasks which increases the size and diversity of our dataset which aims to improve the robustness and generalizability of an object detection model. After performing all these techniques the augmented data consists of 1860 Normal images and 1860 Osteo images. </a:t>
            </a:r>
          </a:p>
          <a:p>
            <a:pPr marL="342900" indent="-34290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In order to classify osteoporosis using deep learning, data processing is an essential step. We used different preprocessing techniques to improve quality and consistency of our data</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40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665D80-BDE1-5D92-544C-E891B18950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030" y="746760"/>
            <a:ext cx="1287780" cy="1165860"/>
          </a:xfrm>
          <a:prstGeom prst="rect">
            <a:avLst/>
          </a:prstGeom>
          <a:noFill/>
          <a:ln>
            <a:noFill/>
          </a:ln>
        </p:spPr>
      </p:pic>
      <p:pic>
        <p:nvPicPr>
          <p:cNvPr id="4" name="Picture 3">
            <a:extLst>
              <a:ext uri="{FF2B5EF4-FFF2-40B4-BE49-F238E27FC236}">
                <a16:creationId xmlns:a16="http://schemas.microsoft.com/office/drawing/2014/main" id="{5319832D-9922-747A-C87D-C61260AE3F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747" y="754380"/>
            <a:ext cx="1227455" cy="1158240"/>
          </a:xfrm>
          <a:prstGeom prst="rect">
            <a:avLst/>
          </a:prstGeom>
          <a:noFill/>
          <a:ln>
            <a:noFill/>
          </a:ln>
        </p:spPr>
      </p:pic>
      <p:pic>
        <p:nvPicPr>
          <p:cNvPr id="5" name="Picture 4">
            <a:extLst>
              <a:ext uri="{FF2B5EF4-FFF2-40B4-BE49-F238E27FC236}">
                <a16:creationId xmlns:a16="http://schemas.microsoft.com/office/drawing/2014/main" id="{5FECB7C3-AF5C-52B4-D016-9595164513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956" y="697230"/>
            <a:ext cx="1273963" cy="1215390"/>
          </a:xfrm>
          <a:prstGeom prst="rect">
            <a:avLst/>
          </a:prstGeom>
          <a:noFill/>
          <a:ln>
            <a:noFill/>
          </a:ln>
        </p:spPr>
      </p:pic>
      <p:pic>
        <p:nvPicPr>
          <p:cNvPr id="6" name="Picture 5">
            <a:extLst>
              <a:ext uri="{FF2B5EF4-FFF2-40B4-BE49-F238E27FC236}">
                <a16:creationId xmlns:a16="http://schemas.microsoft.com/office/drawing/2014/main" id="{AD16D393-5C49-75A0-AB6A-7C4F07DE3E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6138" y="697230"/>
            <a:ext cx="1227455" cy="1192540"/>
          </a:xfrm>
          <a:prstGeom prst="rect">
            <a:avLst/>
          </a:prstGeom>
          <a:noFill/>
          <a:ln>
            <a:noFill/>
          </a:ln>
        </p:spPr>
      </p:pic>
      <p:pic>
        <p:nvPicPr>
          <p:cNvPr id="7" name="Picture 6">
            <a:extLst>
              <a:ext uri="{FF2B5EF4-FFF2-40B4-BE49-F238E27FC236}">
                <a16:creationId xmlns:a16="http://schemas.microsoft.com/office/drawing/2014/main" id="{7ECF54F0-4290-AAF1-616C-20236B9B752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09967" y="2695814"/>
            <a:ext cx="1287780" cy="1181100"/>
          </a:xfrm>
          <a:prstGeom prst="rect">
            <a:avLst/>
          </a:prstGeom>
          <a:noFill/>
          <a:ln>
            <a:noFill/>
          </a:ln>
        </p:spPr>
      </p:pic>
      <p:pic>
        <p:nvPicPr>
          <p:cNvPr id="8" name="Picture 7">
            <a:extLst>
              <a:ext uri="{FF2B5EF4-FFF2-40B4-BE49-F238E27FC236}">
                <a16:creationId xmlns:a16="http://schemas.microsoft.com/office/drawing/2014/main" id="{AC83DD4E-42EE-5F8C-D3D0-4C412892AAD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2338069" y="2675811"/>
            <a:ext cx="1167130" cy="1207135"/>
          </a:xfrm>
          <a:prstGeom prst="rect">
            <a:avLst/>
          </a:prstGeom>
          <a:noFill/>
          <a:ln>
            <a:noFill/>
          </a:ln>
        </p:spPr>
      </p:pic>
      <p:pic>
        <p:nvPicPr>
          <p:cNvPr id="9" name="Picture 8">
            <a:extLst>
              <a:ext uri="{FF2B5EF4-FFF2-40B4-BE49-F238E27FC236}">
                <a16:creationId xmlns:a16="http://schemas.microsoft.com/office/drawing/2014/main" id="{B1A2D2D6-BE1B-7870-65A8-AED5BF1F19E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4691779" y="2693034"/>
            <a:ext cx="1201579" cy="1207137"/>
          </a:xfrm>
          <a:prstGeom prst="rect">
            <a:avLst/>
          </a:prstGeom>
          <a:noFill/>
          <a:ln>
            <a:noFill/>
          </a:ln>
        </p:spPr>
      </p:pic>
      <p:pic>
        <p:nvPicPr>
          <p:cNvPr id="10" name="Picture 9">
            <a:extLst>
              <a:ext uri="{FF2B5EF4-FFF2-40B4-BE49-F238E27FC236}">
                <a16:creationId xmlns:a16="http://schemas.microsoft.com/office/drawing/2014/main" id="{8F3B3C5E-7491-594F-65AA-DABC254835FA}"/>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200000">
            <a:off x="5930133" y="2703931"/>
            <a:ext cx="1179783" cy="1207138"/>
          </a:xfrm>
          <a:prstGeom prst="rect">
            <a:avLst/>
          </a:prstGeom>
          <a:noFill/>
          <a:ln>
            <a:noFill/>
          </a:ln>
        </p:spPr>
      </p:pic>
      <p:sp>
        <p:nvSpPr>
          <p:cNvPr id="12" name="TextBox 11">
            <a:extLst>
              <a:ext uri="{FF2B5EF4-FFF2-40B4-BE49-F238E27FC236}">
                <a16:creationId xmlns:a16="http://schemas.microsoft.com/office/drawing/2014/main" id="{25402578-C9F4-E7B8-03C0-6C70E8AB4274}"/>
              </a:ext>
            </a:extLst>
          </p:cNvPr>
          <p:cNvSpPr txBox="1"/>
          <p:nvPr/>
        </p:nvSpPr>
        <p:spPr>
          <a:xfrm>
            <a:off x="853440" y="2293797"/>
            <a:ext cx="457200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  Augmented Images</a:t>
            </a:r>
            <a:endParaRPr lang="en-US" dirty="0"/>
          </a:p>
        </p:txBody>
      </p:sp>
      <p:sp>
        <p:nvSpPr>
          <p:cNvPr id="14" name="TextBox 13">
            <a:extLst>
              <a:ext uri="{FF2B5EF4-FFF2-40B4-BE49-F238E27FC236}">
                <a16:creationId xmlns:a16="http://schemas.microsoft.com/office/drawing/2014/main" id="{D7B3ABC4-043A-E675-F87C-F5D3123AD6E1}"/>
              </a:ext>
            </a:extLst>
          </p:cNvPr>
          <p:cNvSpPr txBox="1"/>
          <p:nvPr/>
        </p:nvSpPr>
        <p:spPr>
          <a:xfrm>
            <a:off x="944880" y="271187"/>
            <a:ext cx="457200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Original Images </a:t>
            </a:r>
            <a:endParaRPr lang="en-US" dirty="0"/>
          </a:p>
        </p:txBody>
      </p:sp>
      <p:sp>
        <p:nvSpPr>
          <p:cNvPr id="16" name="TextBox 15">
            <a:extLst>
              <a:ext uri="{FF2B5EF4-FFF2-40B4-BE49-F238E27FC236}">
                <a16:creationId xmlns:a16="http://schemas.microsoft.com/office/drawing/2014/main" id="{6F1F9509-FFF8-E163-5C99-4CDB7F7F9F4D}"/>
              </a:ext>
            </a:extLst>
          </p:cNvPr>
          <p:cNvSpPr txBox="1"/>
          <p:nvPr/>
        </p:nvSpPr>
        <p:spPr>
          <a:xfrm>
            <a:off x="1735215" y="1960370"/>
            <a:ext cx="878445"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 Healthy</a:t>
            </a:r>
            <a:endParaRPr lang="en-US" dirty="0"/>
          </a:p>
        </p:txBody>
      </p:sp>
      <p:sp>
        <p:nvSpPr>
          <p:cNvPr id="18" name="TextBox 17">
            <a:extLst>
              <a:ext uri="{FF2B5EF4-FFF2-40B4-BE49-F238E27FC236}">
                <a16:creationId xmlns:a16="http://schemas.microsoft.com/office/drawing/2014/main" id="{08E2BC12-B0A5-2AE0-D6CF-E4617FB52785}"/>
              </a:ext>
            </a:extLst>
          </p:cNvPr>
          <p:cNvSpPr txBox="1"/>
          <p:nvPr/>
        </p:nvSpPr>
        <p:spPr>
          <a:xfrm>
            <a:off x="1735215" y="3914953"/>
            <a:ext cx="93726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 Healthy</a:t>
            </a:r>
            <a:endParaRPr lang="en-US" dirty="0"/>
          </a:p>
        </p:txBody>
      </p:sp>
      <p:sp>
        <p:nvSpPr>
          <p:cNvPr id="20" name="TextBox 19">
            <a:extLst>
              <a:ext uri="{FF2B5EF4-FFF2-40B4-BE49-F238E27FC236}">
                <a16:creationId xmlns:a16="http://schemas.microsoft.com/office/drawing/2014/main" id="{017D3985-2C17-B5F4-356C-8754FFE3CF4F}"/>
              </a:ext>
            </a:extLst>
          </p:cNvPr>
          <p:cNvSpPr txBox="1"/>
          <p:nvPr/>
        </p:nvSpPr>
        <p:spPr>
          <a:xfrm>
            <a:off x="5013960" y="2006740"/>
            <a:ext cx="457200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Osteoporosis</a:t>
            </a:r>
            <a:endParaRPr lang="en-US" dirty="0"/>
          </a:p>
        </p:txBody>
      </p:sp>
      <p:sp>
        <p:nvSpPr>
          <p:cNvPr id="22" name="TextBox 21">
            <a:extLst>
              <a:ext uri="{FF2B5EF4-FFF2-40B4-BE49-F238E27FC236}">
                <a16:creationId xmlns:a16="http://schemas.microsoft.com/office/drawing/2014/main" id="{CD75B925-01D7-AE8E-15E8-15AEDB387C90}"/>
              </a:ext>
            </a:extLst>
          </p:cNvPr>
          <p:cNvSpPr txBox="1"/>
          <p:nvPr/>
        </p:nvSpPr>
        <p:spPr>
          <a:xfrm>
            <a:off x="5013960" y="4011362"/>
            <a:ext cx="479298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Osteoporosis</a:t>
            </a:r>
            <a:endParaRPr lang="en-US" dirty="0"/>
          </a:p>
        </p:txBody>
      </p:sp>
    </p:spTree>
    <p:extLst>
      <p:ext uri="{BB962C8B-B14F-4D97-AF65-F5344CB8AC3E}">
        <p14:creationId xmlns:p14="http://schemas.microsoft.com/office/powerpoint/2010/main" val="2987459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739</TotalTime>
  <Words>2156</Words>
  <Application>Microsoft Office PowerPoint</Application>
  <PresentationFormat>On-screen Show (16:9)</PresentationFormat>
  <Paragraphs>234</Paragraphs>
  <Slides>26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Times New Roman</vt:lpstr>
      <vt:lpstr>Calibri</vt:lpstr>
      <vt:lpstr>Oswald</vt:lpstr>
      <vt:lpstr>Palatino Linotype</vt:lpstr>
      <vt:lpstr>Average</vt:lpstr>
      <vt:lpstr>Perpetua</vt:lpstr>
      <vt:lpstr>Slate</vt:lpstr>
      <vt:lpstr>PowerPoint Presentation</vt:lpstr>
      <vt:lpstr>Abstract</vt:lpstr>
      <vt:lpstr>PowerPoint Presentation</vt:lpstr>
      <vt:lpstr>PowerPoint Presentation</vt:lpstr>
      <vt:lpstr>Literature Review</vt:lpstr>
      <vt:lpstr>Existing System</vt:lpstr>
      <vt:lpstr>Objective</vt:lpstr>
      <vt:lpstr>Dataset</vt:lpstr>
      <vt:lpstr>PowerPoint Presentation</vt:lpstr>
      <vt:lpstr>Proposed Methodology</vt:lpstr>
      <vt:lpstr>Architecture of Proposed System</vt:lpstr>
      <vt:lpstr>Implementation</vt:lpstr>
      <vt:lpstr>Results</vt:lpstr>
      <vt:lpstr>Results</vt:lpstr>
      <vt:lpstr>Results</vt:lpstr>
      <vt:lpstr>Results</vt:lpstr>
      <vt:lpstr>Results</vt:lpstr>
      <vt:lpstr>Results</vt:lpstr>
      <vt:lpstr>Results</vt:lpstr>
      <vt:lpstr>Results</vt:lpstr>
      <vt:lpstr>Results</vt:lpstr>
      <vt:lpstr>Timeline &amp; Work Plan/ Progress</vt:lpstr>
      <vt:lpstr>Conclusions</vt:lpstr>
      <vt:lpstr>Future Scope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reethu varma ugge</cp:lastModifiedBy>
  <cp:revision>188</cp:revision>
  <dcterms:created xsi:type="dcterms:W3CDTF">2024-04-01T09:57:00Z</dcterms:created>
  <dcterms:modified xsi:type="dcterms:W3CDTF">2024-04-25T08:05:51Z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