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9" r:id="rId4"/>
    <p:sldId id="260" r:id="rId5"/>
    <p:sldId id="261" r:id="rId6"/>
    <p:sldId id="262" r:id="rId7"/>
    <p:sldId id="263" r:id="rId8"/>
    <p:sldId id="264" r:id="rId9"/>
    <p:sldId id="265" r:id="rId10"/>
    <p:sldId id="270" r:id="rId11"/>
    <p:sldId id="266" r:id="rId12"/>
    <p:sldId id="267" r:id="rId13"/>
    <p:sldId id="268"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6CD54-2A27-053A-A23E-E2E11E48E6E0}" v="447" dt="2024-03-29T19:23:31.866"/>
    <p1510:client id="{5D4C7BB7-F542-1C9A-4042-7A31DB36B386}" v="24" dt="2024-03-29T18:50:30.459"/>
    <p1510:client id="{75D0F943-D329-D5C0-B6CC-82E404871E4E}" v="40" dt="2024-03-29T18:54:17.749"/>
    <p1510:client id="{849E11C6-E4D1-7233-E4DC-8AEE96C5CCE8}" v="48" dt="2024-03-29T18:46:01.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6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3/30/2024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452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453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182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5382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3/30/2024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0622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528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32841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442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0671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3/30/2024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431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3/30/2024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323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3/30/2024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206835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9" r:id="rId5"/>
    <p:sldLayoutId id="2147483714"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6ED5C7-B3F5-B618-74C6-AD5173C44AA1}"/>
              </a:ext>
            </a:extLst>
          </p:cNvPr>
          <p:cNvPicPr>
            <a:picLocks noChangeAspect="1"/>
          </p:cNvPicPr>
          <p:nvPr/>
        </p:nvPicPr>
        <p:blipFill rotWithShape="1">
          <a:blip r:embed="rId2"/>
          <a:srcRect b="6639"/>
          <a:stretch/>
        </p:blipFill>
        <p:spPr>
          <a:xfrm>
            <a:off x="20" y="-839"/>
            <a:ext cx="12191980" cy="6858000"/>
          </a:xfrm>
          <a:prstGeom prst="rect">
            <a:avLst/>
          </a:prstGeom>
        </p:spPr>
      </p:pic>
      <p:sp useBgFill="1">
        <p:nvSpPr>
          <p:cNvPr id="24" name="Rectangle 23">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26" name="Rectangle 25">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p:cNvSpPr>
            <a:spLocks noGrp="1"/>
          </p:cNvSpPr>
          <p:nvPr>
            <p:ph type="ctrTitle"/>
          </p:nvPr>
        </p:nvSpPr>
        <p:spPr>
          <a:xfrm>
            <a:off x="1771132" y="2091263"/>
            <a:ext cx="8649738" cy="2590800"/>
          </a:xfrm>
        </p:spPr>
        <p:txBody>
          <a:bodyPr>
            <a:normAutofit/>
          </a:bodyPr>
          <a:lstStyle/>
          <a:p>
            <a:r>
              <a:rPr lang="en-US" dirty="0"/>
              <a:t>Voting Application Using AWS Services</a:t>
            </a:r>
          </a:p>
        </p:txBody>
      </p:sp>
      <p:sp>
        <p:nvSpPr>
          <p:cNvPr id="3" name="Subtitle 2"/>
          <p:cNvSpPr>
            <a:spLocks noGrp="1"/>
          </p:cNvSpPr>
          <p:nvPr>
            <p:ph type="subTitle" idx="1"/>
          </p:nvPr>
        </p:nvSpPr>
        <p:spPr>
          <a:xfrm>
            <a:off x="1771130" y="4682062"/>
            <a:ext cx="8652788" cy="457201"/>
          </a:xfrm>
        </p:spPr>
        <p:txBody>
          <a:bodyPr vert="horz" lIns="91440" tIns="45720" rIns="91440" bIns="45720" rtlCol="0">
            <a:normAutofit/>
          </a:bodyPr>
          <a:lstStyle/>
          <a:p>
            <a:pPr>
              <a:spcAft>
                <a:spcPts val="600"/>
              </a:spcAft>
            </a:pPr>
            <a:r>
              <a:rPr lang="en-US" dirty="0"/>
              <a:t>CLOUD AND SERVERLESS COMPUTING</a:t>
            </a:r>
            <a:endParaRPr lang="en-US"/>
          </a:p>
        </p:txBody>
      </p:sp>
      <p:sp>
        <p:nvSpPr>
          <p:cNvPr id="28" name="Rectangle 27">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0" name="Straight Connector 29">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DDFF-4FB7-284F-7B4B-3C69794191AE}"/>
              </a:ext>
            </a:extLst>
          </p:cNvPr>
          <p:cNvSpPr>
            <a:spLocks noGrp="1"/>
          </p:cNvSpPr>
          <p:nvPr>
            <p:ph type="title"/>
          </p:nvPr>
        </p:nvSpPr>
        <p:spPr/>
        <p:txBody>
          <a:bodyPr>
            <a:normAutofit/>
          </a:bodyPr>
          <a:lstStyle/>
          <a:p>
            <a:endParaRPr lang="en-US" sz="3200" dirty="0"/>
          </a:p>
        </p:txBody>
      </p:sp>
      <p:pic>
        <p:nvPicPr>
          <p:cNvPr id="1026" name="Picture 2">
            <a:extLst>
              <a:ext uri="{FF2B5EF4-FFF2-40B4-BE49-F238E27FC236}">
                <a16:creationId xmlns:a16="http://schemas.microsoft.com/office/drawing/2014/main" id="{3FC93A32-3A6F-5112-0C63-6C48DBA791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534838"/>
            <a:ext cx="10098786" cy="568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86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D5D3-88CE-9331-ABA5-0EC10EE5598B}"/>
              </a:ext>
            </a:extLst>
          </p:cNvPr>
          <p:cNvSpPr>
            <a:spLocks noGrp="1"/>
          </p:cNvSpPr>
          <p:nvPr>
            <p:ph type="title"/>
          </p:nvPr>
        </p:nvSpPr>
        <p:spPr/>
        <p:txBody>
          <a:bodyPr>
            <a:normAutofit/>
          </a:bodyPr>
          <a:lstStyle/>
          <a:p>
            <a:r>
              <a:rPr lang="en-US" sz="3600" b="1" u="sng"/>
              <a:t>Step 3</a:t>
            </a:r>
            <a:r>
              <a:rPr lang="en-US" sz="3600"/>
              <a:t>: API Gateway. Configure API gateway</a:t>
            </a:r>
          </a:p>
        </p:txBody>
      </p:sp>
      <p:pic>
        <p:nvPicPr>
          <p:cNvPr id="2050" name="Picture 2">
            <a:extLst>
              <a:ext uri="{FF2B5EF4-FFF2-40B4-BE49-F238E27FC236}">
                <a16:creationId xmlns:a16="http://schemas.microsoft.com/office/drawing/2014/main" id="{73FB2AEC-5F62-3C76-D7D3-1CC5C0AD96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9828" y="1775962"/>
            <a:ext cx="7892344" cy="443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63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E043-E306-6CFD-9B0D-7DCF6A472988}"/>
              </a:ext>
            </a:extLst>
          </p:cNvPr>
          <p:cNvSpPr>
            <a:spLocks noGrp="1"/>
          </p:cNvSpPr>
          <p:nvPr>
            <p:ph type="title"/>
          </p:nvPr>
        </p:nvSpPr>
        <p:spPr>
          <a:xfrm>
            <a:off x="1066800" y="642594"/>
            <a:ext cx="10058400" cy="1703294"/>
          </a:xfrm>
        </p:spPr>
        <p:txBody>
          <a:bodyPr>
            <a:noAutofit/>
          </a:bodyPr>
          <a:lstStyle/>
          <a:p>
            <a:r>
              <a:rPr lang="en-US" sz="2000" b="1" u="sng" dirty="0"/>
              <a:t>Step 4</a:t>
            </a:r>
            <a:r>
              <a:rPr lang="en-US" sz="2000" dirty="0"/>
              <a:t>: Create an s3 bucket. Set up s3 bucket SET UP S3 BUCKET </a:t>
            </a:r>
            <a:br>
              <a:rPr lang="en-US" sz="2000" dirty="0"/>
            </a:br>
            <a:r>
              <a:rPr lang="en-US" sz="2000" dirty="0"/>
              <a:t>1.Enable static website Hosting. </a:t>
            </a:r>
            <a:br>
              <a:rPr lang="en-US" sz="2000" dirty="0"/>
            </a:br>
            <a:r>
              <a:rPr lang="en-US" sz="2000" dirty="0"/>
              <a:t>2.Set bucket policy to enable public access. </a:t>
            </a:r>
            <a:br>
              <a:rPr lang="en-US" sz="2000" dirty="0"/>
            </a:br>
            <a:r>
              <a:rPr lang="en-US" sz="2000" dirty="0"/>
              <a:t>3. Upload HTML file.</a:t>
            </a:r>
            <a:br>
              <a:rPr lang="en-US" sz="2000" dirty="0"/>
            </a:br>
            <a:endParaRPr lang="en-US" sz="2000" dirty="0"/>
          </a:p>
        </p:txBody>
      </p:sp>
      <p:pic>
        <p:nvPicPr>
          <p:cNvPr id="3076" name="Picture 4">
            <a:extLst>
              <a:ext uri="{FF2B5EF4-FFF2-40B4-BE49-F238E27FC236}">
                <a16:creationId xmlns:a16="http://schemas.microsoft.com/office/drawing/2014/main" id="{D41A7C9E-8B13-C5B5-FF45-76A920732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665" y="1947047"/>
            <a:ext cx="8365067" cy="4276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68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2190-E816-9513-E8CC-E67724BE4D22}"/>
              </a:ext>
            </a:extLst>
          </p:cNvPr>
          <p:cNvSpPr>
            <a:spLocks noGrp="1"/>
          </p:cNvSpPr>
          <p:nvPr>
            <p:ph type="title"/>
          </p:nvPr>
        </p:nvSpPr>
        <p:spPr/>
        <p:txBody>
          <a:bodyPr>
            <a:normAutofit/>
          </a:bodyPr>
          <a:lstStyle/>
          <a:p>
            <a:r>
              <a:rPr lang="en-US" sz="3200" b="1" u="sng" dirty="0"/>
              <a:t>Step 5</a:t>
            </a:r>
            <a:r>
              <a:rPr lang="en-US" sz="3200" dirty="0"/>
              <a:t>: Trigger S3 &amp; API to Lambda</a:t>
            </a:r>
          </a:p>
        </p:txBody>
      </p:sp>
      <p:pic>
        <p:nvPicPr>
          <p:cNvPr id="4098" name="Picture 2">
            <a:extLst>
              <a:ext uri="{FF2B5EF4-FFF2-40B4-BE49-F238E27FC236}">
                <a16:creationId xmlns:a16="http://schemas.microsoft.com/office/drawing/2014/main" id="{780739CB-BCA8-EE18-5F1C-83E3555C92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4494" y="1871212"/>
            <a:ext cx="7723011" cy="434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8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7AB5-23A8-0012-1BF8-3414BC55B54C}"/>
              </a:ext>
            </a:extLst>
          </p:cNvPr>
          <p:cNvSpPr>
            <a:spLocks noGrp="1"/>
          </p:cNvSpPr>
          <p:nvPr>
            <p:ph type="title"/>
          </p:nvPr>
        </p:nvSpPr>
        <p:spPr/>
        <p:txBody>
          <a:bodyPr>
            <a:normAutofit/>
          </a:bodyPr>
          <a:lstStyle/>
          <a:p>
            <a:r>
              <a:rPr lang="en-US" sz="3200">
                <a:ea typeface="+mj-lt"/>
                <a:cs typeface="+mj-lt"/>
              </a:rPr>
              <a:t>The serverless Voting Application Result:</a:t>
            </a:r>
            <a:endParaRPr lang="en-US" sz="3200"/>
          </a:p>
        </p:txBody>
      </p:sp>
      <p:pic>
        <p:nvPicPr>
          <p:cNvPr id="5122" name="Picture 2">
            <a:extLst>
              <a:ext uri="{FF2B5EF4-FFF2-40B4-BE49-F238E27FC236}">
                <a16:creationId xmlns:a16="http://schemas.microsoft.com/office/drawing/2014/main" id="{B9A542A4-C847-4449-1B5A-8912D011F4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4622" y="1680105"/>
            <a:ext cx="8062756" cy="453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44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green gradient background&#10;&#10;Description automatically generated with medium confidence">
            <a:extLst>
              <a:ext uri="{FF2B5EF4-FFF2-40B4-BE49-F238E27FC236}">
                <a16:creationId xmlns:a16="http://schemas.microsoft.com/office/drawing/2014/main" id="{166ED5C7-B3F5-B618-74C6-AD5173C44AA1}"/>
              </a:ext>
            </a:extLst>
          </p:cNvPr>
          <p:cNvPicPr>
            <a:picLocks noChangeAspect="1"/>
          </p:cNvPicPr>
          <p:nvPr/>
        </p:nvPicPr>
        <p:blipFill rotWithShape="1">
          <a:blip r:embed="rId2">
            <a:alphaModFix/>
          </a:blip>
          <a:srcRect b="6639"/>
          <a:stretch/>
        </p:blipFill>
        <p:spPr>
          <a:xfrm>
            <a:off x="20" y="0"/>
            <a:ext cx="12191980" cy="6858000"/>
          </a:xfrm>
          <a:prstGeom prst="rect">
            <a:avLst/>
          </a:prstGeom>
        </p:spPr>
      </p:pic>
      <p:sp>
        <p:nvSpPr>
          <p:cNvPr id="39" name="Rectangle 38">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1522" y="243840"/>
            <a:ext cx="10726238" cy="4065699"/>
          </a:xfrm>
        </p:spPr>
        <p:txBody>
          <a:bodyPr anchor="b">
            <a:normAutofit/>
          </a:bodyPr>
          <a:lstStyle/>
          <a:p>
            <a:r>
              <a:rPr lang="en-US" i="1" dirty="0" err="1">
                <a:latin typeface="Brush Script MT" panose="03060802040406070304" pitchFamily="66" charset="0"/>
              </a:rPr>
              <a:t>tHank</a:t>
            </a:r>
            <a:r>
              <a:rPr lang="en-US" i="1" dirty="0">
                <a:latin typeface="Brush Script MT" panose="03060802040406070304" pitchFamily="66" charset="0"/>
              </a:rPr>
              <a:t> you</a:t>
            </a:r>
          </a:p>
        </p:txBody>
      </p:sp>
    </p:spTree>
    <p:extLst>
      <p:ext uri="{BB962C8B-B14F-4D97-AF65-F5344CB8AC3E}">
        <p14:creationId xmlns:p14="http://schemas.microsoft.com/office/powerpoint/2010/main" val="7410443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36EF3FC-7210-3564-4A93-3EA941FAB21E}"/>
              </a:ext>
            </a:extLst>
          </p:cNvPr>
          <p:cNvPicPr>
            <a:picLocks noChangeAspect="1"/>
          </p:cNvPicPr>
          <p:nvPr/>
        </p:nvPicPr>
        <p:blipFill rotWithShape="1">
          <a:blip r:embed="rId2"/>
          <a:srcRect l="445" r="37425" b="-3"/>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ACE48-F8A7-197A-7DE0-CD28A39FC287}"/>
              </a:ext>
            </a:extLst>
          </p:cNvPr>
          <p:cNvSpPr>
            <a:spLocks noGrp="1"/>
          </p:cNvSpPr>
          <p:nvPr>
            <p:ph type="title"/>
          </p:nvPr>
        </p:nvSpPr>
        <p:spPr>
          <a:xfrm>
            <a:off x="7064082" y="642594"/>
            <a:ext cx="4472921" cy="1371600"/>
          </a:xfrm>
        </p:spPr>
        <p:txBody>
          <a:bodyPr>
            <a:normAutofit/>
          </a:bodyPr>
          <a:lstStyle/>
          <a:p>
            <a:r>
              <a:rPr lang="en-US" sz="4000" b="1" u="sng" dirty="0"/>
              <a:t>WHAT IS SERVERLESS?</a:t>
            </a:r>
          </a:p>
        </p:txBody>
      </p:sp>
      <p:sp>
        <p:nvSpPr>
          <p:cNvPr id="3" name="Content Placeholder 2">
            <a:extLst>
              <a:ext uri="{FF2B5EF4-FFF2-40B4-BE49-F238E27FC236}">
                <a16:creationId xmlns:a16="http://schemas.microsoft.com/office/drawing/2014/main" id="{836B66EC-5D59-3E21-C04A-DB8B4FA8A3AF}"/>
              </a:ext>
            </a:extLst>
          </p:cNvPr>
          <p:cNvSpPr>
            <a:spLocks noGrp="1"/>
          </p:cNvSpPr>
          <p:nvPr>
            <p:ph idx="1"/>
          </p:nvPr>
        </p:nvSpPr>
        <p:spPr>
          <a:xfrm>
            <a:off x="7064082" y="2103120"/>
            <a:ext cx="4472922" cy="3931920"/>
          </a:xfrm>
        </p:spPr>
        <p:txBody>
          <a:bodyPr vert="horz" lIns="91440" tIns="45720" rIns="91440" bIns="45720" rtlCol="0">
            <a:normAutofit/>
          </a:bodyPr>
          <a:lstStyle/>
          <a:p>
            <a:pPr marL="0" indent="0">
              <a:buNone/>
            </a:pPr>
            <a:r>
              <a:rPr lang="en-US"/>
              <a:t>Serverless is a cloud computing application development and execution model that enables developers to build and run application code without provisioning or managing servers or backend infrastructure.</a:t>
            </a:r>
          </a:p>
        </p:txBody>
      </p:sp>
    </p:spTree>
    <p:extLst>
      <p:ext uri="{BB962C8B-B14F-4D97-AF65-F5344CB8AC3E}">
        <p14:creationId xmlns:p14="http://schemas.microsoft.com/office/powerpoint/2010/main" val="410504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Blue blocks and networks technology background">
            <a:extLst>
              <a:ext uri="{FF2B5EF4-FFF2-40B4-BE49-F238E27FC236}">
                <a16:creationId xmlns:a16="http://schemas.microsoft.com/office/drawing/2014/main" id="{1503C722-6155-CC9D-ED33-FEEE1A28189F}"/>
              </a:ext>
            </a:extLst>
          </p:cNvPr>
          <p:cNvPicPr>
            <a:picLocks noChangeAspect="1"/>
          </p:cNvPicPr>
          <p:nvPr/>
        </p:nvPicPr>
        <p:blipFill rotWithShape="1">
          <a:blip r:embed="rId2"/>
          <a:srcRect l="7687" r="39879" b="-438"/>
          <a:stretch/>
        </p:blipFill>
        <p:spPr>
          <a:xfrm>
            <a:off x="20" y="10"/>
            <a:ext cx="6392647" cy="6857990"/>
          </a:xfrm>
          <a:prstGeom prst="rect">
            <a:avLst/>
          </a:prstGeom>
        </p:spPr>
      </p:pic>
      <p:sp>
        <p:nvSpPr>
          <p:cNvPr id="17" name="Rectangle 16">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45C93-529E-C5BE-A18E-56FC6206F45E}"/>
              </a:ext>
            </a:extLst>
          </p:cNvPr>
          <p:cNvSpPr>
            <a:spLocks noGrp="1"/>
          </p:cNvSpPr>
          <p:nvPr>
            <p:ph type="title"/>
          </p:nvPr>
        </p:nvSpPr>
        <p:spPr>
          <a:xfrm>
            <a:off x="7064082" y="642594"/>
            <a:ext cx="4472921" cy="1371600"/>
          </a:xfrm>
        </p:spPr>
        <p:txBody>
          <a:bodyPr>
            <a:normAutofit/>
          </a:bodyPr>
          <a:lstStyle/>
          <a:p>
            <a:r>
              <a:rPr lang="en-US" sz="4000" b="1" u="sng"/>
              <a:t>WHY SERVERLESS?</a:t>
            </a:r>
          </a:p>
        </p:txBody>
      </p:sp>
      <p:sp>
        <p:nvSpPr>
          <p:cNvPr id="19" name="Content Placeholder 2">
            <a:extLst>
              <a:ext uri="{FF2B5EF4-FFF2-40B4-BE49-F238E27FC236}">
                <a16:creationId xmlns:a16="http://schemas.microsoft.com/office/drawing/2014/main" id="{CC69B020-3EBF-32C5-7DBF-599EA7363A0B}"/>
              </a:ext>
            </a:extLst>
          </p:cNvPr>
          <p:cNvSpPr>
            <a:spLocks noGrp="1"/>
          </p:cNvSpPr>
          <p:nvPr>
            <p:ph idx="1"/>
          </p:nvPr>
        </p:nvSpPr>
        <p:spPr>
          <a:xfrm>
            <a:off x="7064082" y="2103120"/>
            <a:ext cx="4472922" cy="3931920"/>
          </a:xfrm>
        </p:spPr>
        <p:txBody>
          <a:bodyPr vert="horz" lIns="91440" tIns="45720" rIns="91440" bIns="45720" rtlCol="0">
            <a:normAutofit/>
          </a:bodyPr>
          <a:lstStyle/>
          <a:p>
            <a:r>
              <a:rPr lang="en-US">
                <a:ea typeface="+mn-lt"/>
                <a:cs typeface="+mn-lt"/>
              </a:rPr>
              <a:t>No server infrastructure Management required</a:t>
            </a:r>
            <a:endParaRPr lang="en-US"/>
          </a:p>
          <a:p>
            <a:pPr>
              <a:buClr>
                <a:srgbClr val="262626"/>
              </a:buClr>
            </a:pPr>
            <a:r>
              <a:rPr lang="en-US">
                <a:ea typeface="+mn-lt"/>
                <a:cs typeface="+mn-lt"/>
              </a:rPr>
              <a:t>Scaling is simple and precise, pay as you go</a:t>
            </a:r>
            <a:endParaRPr lang="en-US"/>
          </a:p>
          <a:p>
            <a:pPr>
              <a:buClr>
                <a:srgbClr val="262626"/>
              </a:buClr>
            </a:pPr>
            <a:r>
              <a:rPr lang="en-US">
                <a:ea typeface="+mn-lt"/>
                <a:cs typeface="+mn-lt"/>
              </a:rPr>
              <a:t>Decouples architecture keeps you agile.</a:t>
            </a:r>
            <a:endParaRPr lang="en-US"/>
          </a:p>
          <a:p>
            <a:pPr>
              <a:buClr>
                <a:srgbClr val="262626"/>
              </a:buClr>
            </a:pPr>
            <a:r>
              <a:rPr lang="en-US">
                <a:ea typeface="+mn-lt"/>
                <a:cs typeface="+mn-lt"/>
              </a:rPr>
              <a:t>What we mean by "serverless" is that you can set up your app architecture without standing up any EC2 instances. This gives you two benefits:</a:t>
            </a:r>
            <a:endParaRPr lang="en-US"/>
          </a:p>
          <a:p>
            <a:pPr marL="617220" lvl="1" indent="-342900">
              <a:buClr>
                <a:srgbClr val="262626"/>
              </a:buClr>
              <a:buAutoNum type="arabicPeriod"/>
            </a:pPr>
            <a:r>
              <a:rPr lang="en-US">
                <a:ea typeface="+mn-lt"/>
                <a:cs typeface="+mn-lt"/>
              </a:rPr>
              <a:t>You don't have to pay for idle server uptime.</a:t>
            </a:r>
          </a:p>
          <a:p>
            <a:pPr marL="617220" lvl="1" indent="-342900">
              <a:buClr>
                <a:srgbClr val="262626"/>
              </a:buClr>
              <a:buAutoNum type="arabicPeriod"/>
            </a:pPr>
            <a:r>
              <a:rPr lang="en-US">
                <a:ea typeface="+mn-lt"/>
                <a:cs typeface="+mn-lt"/>
              </a:rPr>
              <a:t>Your app is elastic, meaning it can automatically scale up and down with spiky traffic. So you only pay for what you use.</a:t>
            </a:r>
            <a:endParaRPr lang="en-US"/>
          </a:p>
          <a:p>
            <a:pPr marL="0" indent="0">
              <a:buClr>
                <a:srgbClr val="262626"/>
              </a:buClr>
              <a:buNone/>
            </a:pPr>
            <a:endParaRPr lang="en-US">
              <a:ea typeface="+mn-lt"/>
              <a:cs typeface="+mn-lt"/>
            </a:endParaRPr>
          </a:p>
          <a:p>
            <a:pPr marL="0" indent="0">
              <a:buClr>
                <a:srgbClr val="262626"/>
              </a:buClr>
              <a:buNone/>
            </a:pPr>
            <a:endParaRPr lang="en-US"/>
          </a:p>
        </p:txBody>
      </p:sp>
    </p:spTree>
    <p:extLst>
      <p:ext uri="{BB962C8B-B14F-4D97-AF65-F5344CB8AC3E}">
        <p14:creationId xmlns:p14="http://schemas.microsoft.com/office/powerpoint/2010/main" val="323360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7A93-F7B5-A999-71D7-B3D6C02FE014}"/>
              </a:ext>
            </a:extLst>
          </p:cNvPr>
          <p:cNvSpPr>
            <a:spLocks noGrp="1"/>
          </p:cNvSpPr>
          <p:nvPr>
            <p:ph type="title"/>
          </p:nvPr>
        </p:nvSpPr>
        <p:spPr>
          <a:xfrm>
            <a:off x="6579450" y="727627"/>
            <a:ext cx="4957553" cy="1645920"/>
          </a:xfrm>
        </p:spPr>
        <p:txBody>
          <a:bodyPr>
            <a:normAutofit fontScale="90000"/>
          </a:bodyPr>
          <a:lstStyle/>
          <a:p>
            <a:r>
              <a:rPr lang="en-US" b="1" u="sng">
                <a:ea typeface="+mj-lt"/>
                <a:cs typeface="+mj-lt"/>
              </a:rPr>
              <a:t>Voting Application Using AWS Services</a:t>
            </a:r>
            <a:endParaRPr lang="en-US" b="1" u="sng"/>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pic>
        <p:nvPicPr>
          <p:cNvPr id="7" name="Graphic 6" descr="Cloud Computing">
            <a:extLst>
              <a:ext uri="{FF2B5EF4-FFF2-40B4-BE49-F238E27FC236}">
                <a16:creationId xmlns:a16="http://schemas.microsoft.com/office/drawing/2014/main" id="{D75712FF-5CF6-AB3F-0408-F67D0C4787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256" y="1230863"/>
            <a:ext cx="4414438" cy="4414438"/>
          </a:xfrm>
          <a:prstGeom prst="rect">
            <a:avLst/>
          </a:prstGeom>
        </p:spPr>
      </p:pic>
      <p:sp>
        <p:nvSpPr>
          <p:cNvPr id="3" name="Content Placeholder 2">
            <a:extLst>
              <a:ext uri="{FF2B5EF4-FFF2-40B4-BE49-F238E27FC236}">
                <a16:creationId xmlns:a16="http://schemas.microsoft.com/office/drawing/2014/main" id="{3741183A-9E19-56C4-2A6E-C65A5DF1E2A5}"/>
              </a:ext>
            </a:extLst>
          </p:cNvPr>
          <p:cNvSpPr>
            <a:spLocks noGrp="1"/>
          </p:cNvSpPr>
          <p:nvPr>
            <p:ph idx="1"/>
          </p:nvPr>
        </p:nvSpPr>
        <p:spPr>
          <a:xfrm>
            <a:off x="6579450" y="2538919"/>
            <a:ext cx="4957554" cy="3496120"/>
          </a:xfrm>
        </p:spPr>
        <p:txBody>
          <a:bodyPr vert="horz" lIns="91440" tIns="45720" rIns="91440" bIns="45720" rtlCol="0">
            <a:normAutofit/>
          </a:bodyPr>
          <a:lstStyle/>
          <a:p>
            <a:r>
              <a:rPr lang="en-US" dirty="0">
                <a:ea typeface="+mn-lt"/>
                <a:cs typeface="+mn-lt"/>
              </a:rPr>
              <a:t>Using an API gateway, a Lambda function, DynamoDB, and S3 to construct this voting application architecture on the AWS cloud. An AWS free tier account is the only prerequisite for this course. You don't need to have any prior knowledge of any of the AWS services.</a:t>
            </a:r>
            <a:endParaRPr lang="en-US" dirty="0"/>
          </a:p>
        </p:txBody>
      </p:sp>
    </p:spTree>
    <p:extLst>
      <p:ext uri="{BB962C8B-B14F-4D97-AF65-F5344CB8AC3E}">
        <p14:creationId xmlns:p14="http://schemas.microsoft.com/office/powerpoint/2010/main" val="367147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5" name="Content Placeholder 4" descr="How to create a serverless website with AWS Lambda - Thorn Technologies">
            <a:extLst>
              <a:ext uri="{FF2B5EF4-FFF2-40B4-BE49-F238E27FC236}">
                <a16:creationId xmlns:a16="http://schemas.microsoft.com/office/drawing/2014/main" id="{5E41B047-FE77-559F-B010-32012FBEDAA4}"/>
              </a:ext>
            </a:extLst>
          </p:cNvPr>
          <p:cNvPicPr>
            <a:picLocks noChangeAspect="1"/>
          </p:cNvPicPr>
          <p:nvPr/>
        </p:nvPicPr>
        <p:blipFill>
          <a:blip r:embed="rId2"/>
          <a:stretch>
            <a:fillRect/>
          </a:stretch>
        </p:blipFill>
        <p:spPr>
          <a:xfrm>
            <a:off x="904701" y="1190415"/>
            <a:ext cx="7237877" cy="4505578"/>
          </a:xfrm>
          <a:prstGeom prst="rect">
            <a:avLst/>
          </a:prstGeom>
        </p:spPr>
      </p:pic>
      <p:sp>
        <p:nvSpPr>
          <p:cNvPr id="16" name="Rectangle 15">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E16A7-62D7-5052-E6B9-6C9817B298C0}"/>
              </a:ext>
            </a:extLst>
          </p:cNvPr>
          <p:cNvSpPr>
            <a:spLocks noGrp="1"/>
          </p:cNvSpPr>
          <p:nvPr>
            <p:ph type="title"/>
          </p:nvPr>
        </p:nvSpPr>
        <p:spPr>
          <a:xfrm>
            <a:off x="9321801" y="612843"/>
            <a:ext cx="2312480" cy="1499738"/>
          </a:xfrm>
        </p:spPr>
        <p:txBody>
          <a:bodyPr anchor="b">
            <a:normAutofit/>
          </a:bodyPr>
          <a:lstStyle/>
          <a:p>
            <a:r>
              <a:rPr lang="en-US" sz="2000" u="sng" dirty="0"/>
              <a:t>ARCHITECHTURE DIAGRAM</a:t>
            </a:r>
          </a:p>
        </p:txBody>
      </p:sp>
    </p:spTree>
    <p:extLst>
      <p:ext uri="{BB962C8B-B14F-4D97-AF65-F5344CB8AC3E}">
        <p14:creationId xmlns:p14="http://schemas.microsoft.com/office/powerpoint/2010/main" val="348587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0379-15BA-E834-2AFE-08330E19A1DF}"/>
              </a:ext>
            </a:extLst>
          </p:cNvPr>
          <p:cNvSpPr>
            <a:spLocks noGrp="1"/>
          </p:cNvSpPr>
          <p:nvPr>
            <p:ph type="title"/>
          </p:nvPr>
        </p:nvSpPr>
        <p:spPr>
          <a:xfrm>
            <a:off x="6579450" y="727627"/>
            <a:ext cx="4957553" cy="1645920"/>
          </a:xfrm>
        </p:spPr>
        <p:txBody>
          <a:bodyPr>
            <a:normAutofit/>
          </a:bodyPr>
          <a:lstStyle/>
          <a:p>
            <a:r>
              <a:rPr lang="en-US" b="1" u="sng"/>
              <a:t>SERVICES USED:</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pic>
        <p:nvPicPr>
          <p:cNvPr id="7" name="Graphic 6" descr="Programmer">
            <a:extLst>
              <a:ext uri="{FF2B5EF4-FFF2-40B4-BE49-F238E27FC236}">
                <a16:creationId xmlns:a16="http://schemas.microsoft.com/office/drawing/2014/main" id="{CA9D4881-5320-AC13-5AC3-3B7C343C33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256" y="1230863"/>
            <a:ext cx="4414438" cy="4414438"/>
          </a:xfrm>
          <a:prstGeom prst="rect">
            <a:avLst/>
          </a:prstGeom>
        </p:spPr>
      </p:pic>
      <p:sp>
        <p:nvSpPr>
          <p:cNvPr id="3" name="Content Placeholder 2">
            <a:extLst>
              <a:ext uri="{FF2B5EF4-FFF2-40B4-BE49-F238E27FC236}">
                <a16:creationId xmlns:a16="http://schemas.microsoft.com/office/drawing/2014/main" id="{A21A044D-7AAF-ECD7-A3D8-1A07A26233E0}"/>
              </a:ext>
            </a:extLst>
          </p:cNvPr>
          <p:cNvSpPr>
            <a:spLocks noGrp="1"/>
          </p:cNvSpPr>
          <p:nvPr>
            <p:ph idx="1"/>
          </p:nvPr>
        </p:nvSpPr>
        <p:spPr>
          <a:xfrm>
            <a:off x="6579450" y="2538919"/>
            <a:ext cx="4957554" cy="3496120"/>
          </a:xfrm>
        </p:spPr>
        <p:txBody>
          <a:bodyPr vert="horz" lIns="91440" tIns="45720" rIns="91440" bIns="45720" rtlCol="0">
            <a:normAutofit/>
          </a:bodyPr>
          <a:lstStyle/>
          <a:p>
            <a:r>
              <a:rPr lang="en-US">
                <a:ea typeface="+mn-lt"/>
                <a:cs typeface="+mn-lt"/>
              </a:rPr>
              <a:t>Lambda</a:t>
            </a:r>
          </a:p>
          <a:p>
            <a:pPr>
              <a:buClr>
                <a:srgbClr val="262626"/>
              </a:buClr>
            </a:pPr>
            <a:r>
              <a:rPr lang="en-US">
                <a:ea typeface="+mn-lt"/>
                <a:cs typeface="+mn-lt"/>
              </a:rPr>
              <a:t>DynamoDB</a:t>
            </a:r>
          </a:p>
          <a:p>
            <a:pPr>
              <a:buClr>
                <a:srgbClr val="262626"/>
              </a:buClr>
            </a:pPr>
            <a:r>
              <a:rPr lang="en-US">
                <a:ea typeface="+mn-lt"/>
                <a:cs typeface="+mn-lt"/>
              </a:rPr>
              <a:t>Simple Storage Service(S3)</a:t>
            </a:r>
          </a:p>
          <a:p>
            <a:pPr>
              <a:buClr>
                <a:srgbClr val="262626"/>
              </a:buClr>
            </a:pPr>
            <a:r>
              <a:rPr lang="en-US">
                <a:ea typeface="+mn-lt"/>
                <a:cs typeface="+mn-lt"/>
              </a:rPr>
              <a:t>API Gateway</a:t>
            </a:r>
            <a:endParaRPr lang="en-US"/>
          </a:p>
        </p:txBody>
      </p:sp>
    </p:spTree>
    <p:extLst>
      <p:ext uri="{BB962C8B-B14F-4D97-AF65-F5344CB8AC3E}">
        <p14:creationId xmlns:p14="http://schemas.microsoft.com/office/powerpoint/2010/main" val="261971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pic>
        <p:nvPicPr>
          <p:cNvPr id="5" name="Picture 4" descr="3D box skeletons">
            <a:extLst>
              <a:ext uri="{FF2B5EF4-FFF2-40B4-BE49-F238E27FC236}">
                <a16:creationId xmlns:a16="http://schemas.microsoft.com/office/drawing/2014/main" id="{B770A09B-00C7-5FEF-FEA6-1BAA2ABF0530}"/>
              </a:ext>
            </a:extLst>
          </p:cNvPr>
          <p:cNvPicPr>
            <a:picLocks noChangeAspect="1"/>
          </p:cNvPicPr>
          <p:nvPr/>
        </p:nvPicPr>
        <p:blipFill rotWithShape="1">
          <a:blip r:embed="rId2">
            <a:duotone>
              <a:schemeClr val="bg2">
                <a:shade val="45000"/>
                <a:satMod val="135000"/>
              </a:schemeClr>
              <a:prstClr val="white"/>
            </a:duotone>
            <a:alphaModFix amt="35000"/>
          </a:blip>
          <a:srcRect t="10155" r="-2" b="5448"/>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BBFE5E33-4925-F7A7-1A65-C97EA56C2A13}"/>
              </a:ext>
            </a:extLst>
          </p:cNvPr>
          <p:cNvSpPr>
            <a:spLocks noGrp="1"/>
          </p:cNvSpPr>
          <p:nvPr>
            <p:ph idx="1"/>
          </p:nvPr>
        </p:nvSpPr>
        <p:spPr>
          <a:xfrm>
            <a:off x="968189" y="928744"/>
            <a:ext cx="10255623" cy="5113647"/>
          </a:xfrm>
        </p:spPr>
        <p:txBody>
          <a:bodyPr vert="horz" lIns="91440" tIns="45720" rIns="91440" bIns="45720" rtlCol="0" anchor="t">
            <a:normAutofit/>
          </a:bodyPr>
          <a:lstStyle/>
          <a:p>
            <a:pPr>
              <a:lnSpc>
                <a:spcPct val="90000"/>
              </a:lnSpc>
            </a:pPr>
            <a:r>
              <a:rPr lang="en-US" sz="1800" b="1" u="sng" dirty="0">
                <a:ea typeface="+mn-lt"/>
                <a:cs typeface="+mn-lt"/>
              </a:rPr>
              <a:t>Lambda</a:t>
            </a:r>
            <a:r>
              <a:rPr lang="en-US" sz="1800" dirty="0">
                <a:ea typeface="+mn-lt"/>
                <a:cs typeface="+mn-lt"/>
              </a:rPr>
              <a:t>: </a:t>
            </a:r>
          </a:p>
          <a:p>
            <a:pPr marL="0" indent="0">
              <a:lnSpc>
                <a:spcPct val="90000"/>
              </a:lnSpc>
              <a:buClr>
                <a:srgbClr val="262626"/>
              </a:buClr>
              <a:buNone/>
            </a:pPr>
            <a:r>
              <a:rPr lang="en-US" sz="1800" dirty="0">
                <a:ea typeface="+mn-lt"/>
                <a:cs typeface="+mn-lt"/>
              </a:rPr>
              <a:t>AWS Lambda is a serverless compute service that runs your code in response to events and automatically manages the underlying compute resources for you. These events may include changes in state or an update, such as a user placing an item in a shopping cart on an e-commerce website.</a:t>
            </a:r>
          </a:p>
          <a:p>
            <a:pPr>
              <a:lnSpc>
                <a:spcPct val="90000"/>
              </a:lnSpc>
            </a:pPr>
            <a:r>
              <a:rPr lang="en-US" sz="1800" b="1" u="sng" dirty="0">
                <a:ea typeface="+mn-lt"/>
                <a:cs typeface="+mn-lt"/>
              </a:rPr>
              <a:t>DynamoDB:</a:t>
            </a:r>
          </a:p>
          <a:p>
            <a:pPr marL="0" indent="0">
              <a:lnSpc>
                <a:spcPct val="90000"/>
              </a:lnSpc>
              <a:buClr>
                <a:srgbClr val="262626"/>
              </a:buClr>
              <a:buNone/>
            </a:pPr>
            <a:r>
              <a:rPr lang="en-US" sz="1800" dirty="0">
                <a:ea typeface="+mn-lt"/>
                <a:cs typeface="+mn-lt"/>
              </a:rPr>
              <a:t>Amazon DynamoDB is a fully managed NoSQL database service that provides fast and predictable performance with seamless scalability. You can use Amazon DynamoDB to create a database table that can store and retrieve any amount of data and serve any level of request traffic.</a:t>
            </a:r>
          </a:p>
          <a:p>
            <a:pPr marL="285750" indent="-285750">
              <a:lnSpc>
                <a:spcPct val="90000"/>
              </a:lnSpc>
            </a:pPr>
            <a:r>
              <a:rPr lang="en-US" sz="1800" b="1" u="sng" dirty="0"/>
              <a:t>Simple Storage Service(S3):</a:t>
            </a:r>
            <a:r>
              <a:rPr lang="en-US" sz="1800" dirty="0"/>
              <a:t> </a:t>
            </a:r>
          </a:p>
          <a:p>
            <a:pPr marL="0" indent="0">
              <a:lnSpc>
                <a:spcPct val="90000"/>
              </a:lnSpc>
              <a:buNone/>
            </a:pPr>
            <a:r>
              <a:rPr lang="en-US" sz="1800" dirty="0"/>
              <a:t>Amazon Simple Storage Service (Amazon S3) is an object storage service offering industry-leading scalability, data availability, security, and performance.</a:t>
            </a:r>
          </a:p>
          <a:p>
            <a:pPr marL="285750" indent="-285750">
              <a:lnSpc>
                <a:spcPct val="90000"/>
              </a:lnSpc>
            </a:pPr>
            <a:r>
              <a:rPr lang="en-US" sz="1800" b="1" u="sng" dirty="0"/>
              <a:t>API Gateway</a:t>
            </a:r>
            <a:r>
              <a:rPr lang="en-US" sz="1800" dirty="0"/>
              <a:t>:</a:t>
            </a:r>
          </a:p>
          <a:p>
            <a:pPr marL="0" indent="0">
              <a:lnSpc>
                <a:spcPct val="90000"/>
              </a:lnSpc>
              <a:buClr>
                <a:srgbClr val="262626"/>
              </a:buClr>
              <a:buNone/>
            </a:pPr>
            <a:r>
              <a:rPr lang="en-US" sz="1800" dirty="0"/>
              <a:t> API is the acronym for Application Programming Interface, which is a software intermediary that allows two applications to talk to each other.</a:t>
            </a:r>
          </a:p>
        </p:txBody>
      </p:sp>
    </p:spTree>
    <p:extLst>
      <p:ext uri="{BB962C8B-B14F-4D97-AF65-F5344CB8AC3E}">
        <p14:creationId xmlns:p14="http://schemas.microsoft.com/office/powerpoint/2010/main" val="26079446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CDAD-C29C-F8EA-7E60-BA5FADE5675D}"/>
              </a:ext>
            </a:extLst>
          </p:cNvPr>
          <p:cNvSpPr>
            <a:spLocks noGrp="1"/>
          </p:cNvSpPr>
          <p:nvPr>
            <p:ph type="title"/>
          </p:nvPr>
        </p:nvSpPr>
        <p:spPr>
          <a:xfrm>
            <a:off x="978946" y="589675"/>
            <a:ext cx="10058400" cy="1371600"/>
          </a:xfrm>
        </p:spPr>
        <p:txBody>
          <a:bodyPr/>
          <a:lstStyle/>
          <a:p>
            <a:r>
              <a:rPr lang="en-US" sz="2800" b="1" u="sng"/>
              <a:t>Step 1</a:t>
            </a:r>
            <a:r>
              <a:rPr lang="en-US" sz="2800"/>
              <a:t>: Create a Table in AWS Dynamo DB. set up DynamoDB</a:t>
            </a:r>
          </a:p>
        </p:txBody>
      </p:sp>
      <p:pic>
        <p:nvPicPr>
          <p:cNvPr id="5" name="Content Placeholder 4" descr="A screenshot of a computer&#10;&#10;Description automatically generated">
            <a:extLst>
              <a:ext uri="{FF2B5EF4-FFF2-40B4-BE49-F238E27FC236}">
                <a16:creationId xmlns:a16="http://schemas.microsoft.com/office/drawing/2014/main" id="{2C9759E1-2627-886C-9ADD-DF3390648D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551" y="1742536"/>
            <a:ext cx="8734539" cy="4524219"/>
          </a:xfrm>
        </p:spPr>
      </p:pic>
    </p:spTree>
    <p:extLst>
      <p:ext uri="{BB962C8B-B14F-4D97-AF65-F5344CB8AC3E}">
        <p14:creationId xmlns:p14="http://schemas.microsoft.com/office/powerpoint/2010/main" val="11623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DDFF-4FB7-284F-7B4B-3C69794191AE}"/>
              </a:ext>
            </a:extLst>
          </p:cNvPr>
          <p:cNvSpPr>
            <a:spLocks noGrp="1"/>
          </p:cNvSpPr>
          <p:nvPr>
            <p:ph type="title"/>
          </p:nvPr>
        </p:nvSpPr>
        <p:spPr/>
        <p:txBody>
          <a:bodyPr>
            <a:normAutofit/>
          </a:bodyPr>
          <a:lstStyle/>
          <a:p>
            <a:r>
              <a:rPr lang="en-US" sz="3200" b="1" u="sng"/>
              <a:t>Step 2</a:t>
            </a:r>
            <a:r>
              <a:rPr lang="en-US" sz="3200"/>
              <a:t>: Create Lambda Function. Set up a Lambda function</a:t>
            </a:r>
          </a:p>
        </p:txBody>
      </p:sp>
      <p:pic>
        <p:nvPicPr>
          <p:cNvPr id="5" name="Content Placeholder 4">
            <a:extLst>
              <a:ext uri="{FF2B5EF4-FFF2-40B4-BE49-F238E27FC236}">
                <a16:creationId xmlns:a16="http://schemas.microsoft.com/office/drawing/2014/main" id="{7BB9FD4F-1DBA-FAA5-E5E1-3FFAFC77A87F}"/>
              </a:ext>
            </a:extLst>
          </p:cNvPr>
          <p:cNvPicPr>
            <a:picLocks noGrp="1" noChangeAspect="1"/>
          </p:cNvPicPr>
          <p:nvPr>
            <p:ph idx="1"/>
          </p:nvPr>
        </p:nvPicPr>
        <p:blipFill>
          <a:blip r:embed="rId2"/>
          <a:stretch>
            <a:fillRect/>
          </a:stretch>
        </p:blipFill>
        <p:spPr>
          <a:xfrm>
            <a:off x="2272074" y="1690777"/>
            <a:ext cx="8436315" cy="4745427"/>
          </a:xfrm>
        </p:spPr>
      </p:pic>
    </p:spTree>
    <p:extLst>
      <p:ext uri="{BB962C8B-B14F-4D97-AF65-F5344CB8AC3E}">
        <p14:creationId xmlns:p14="http://schemas.microsoft.com/office/powerpoint/2010/main" val="1695191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1C2431"/>
      </a:dk2>
      <a:lt2>
        <a:srgbClr val="F3F0F2"/>
      </a:lt2>
      <a:accent1>
        <a:srgbClr val="20B66F"/>
      </a:accent1>
      <a:accent2>
        <a:srgbClr val="14B4AA"/>
      </a:accent2>
      <a:accent3>
        <a:srgbClr val="29A3E7"/>
      </a:accent3>
      <a:accent4>
        <a:srgbClr val="1B45D6"/>
      </a:accent4>
      <a:accent5>
        <a:srgbClr val="4D29E7"/>
      </a:accent5>
      <a:accent6>
        <a:srgbClr val="8B17D5"/>
      </a:accent6>
      <a:hlink>
        <a:srgbClr val="BF3F7C"/>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458</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Brush Script MT</vt:lpstr>
      <vt:lpstr>Garamond</vt:lpstr>
      <vt:lpstr>Gill Sans MT</vt:lpstr>
      <vt:lpstr>SavonVTI</vt:lpstr>
      <vt:lpstr>Voting Application Using AWS Services</vt:lpstr>
      <vt:lpstr>WHAT IS SERVERLESS?</vt:lpstr>
      <vt:lpstr>WHY SERVERLESS?</vt:lpstr>
      <vt:lpstr>Voting Application Using AWS Services</vt:lpstr>
      <vt:lpstr>ARCHITECHTURE DIAGRAM</vt:lpstr>
      <vt:lpstr>SERVICES USED:</vt:lpstr>
      <vt:lpstr>PowerPoint Presentation</vt:lpstr>
      <vt:lpstr>Step 1: Create a Table in AWS Dynamo DB. set up DynamoDB</vt:lpstr>
      <vt:lpstr>Step 2: Create Lambda Function. Set up a Lambda function</vt:lpstr>
      <vt:lpstr>PowerPoint Presentation</vt:lpstr>
      <vt:lpstr>Step 3: API Gateway. Configure API gateway</vt:lpstr>
      <vt:lpstr>Step 4: Create an s3 bucket. Set up s3 bucket SET UP S3 BUCKET  1.Enable static website Hosting.  2.Set bucket policy to enable public access.  3. Upload HTML file. </vt:lpstr>
      <vt:lpstr>Step 5: Trigger S3 &amp; API to Lambda</vt:lpstr>
      <vt:lpstr>The serverless Voting Application 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2100031389_Ananya Das</cp:lastModifiedBy>
  <cp:revision>202</cp:revision>
  <dcterms:created xsi:type="dcterms:W3CDTF">2024-03-29T18:29:30Z</dcterms:created>
  <dcterms:modified xsi:type="dcterms:W3CDTF">2024-03-30T17:21:11Z</dcterms:modified>
</cp:coreProperties>
</file>