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9853C-ABE2-4FE6-B797-80401264039B}">
  <a:tblStyle styleId="{DA59853C-ABE2-4FE6-B797-8040126403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b9df7d149_4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b9df7d149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22d6151ec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22d6151e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Char char="●"/>
            </a:pPr>
            <a:r>
              <a:rPr lang="en" sz="1800">
                <a:solidFill>
                  <a:schemeClr val="dk2"/>
                </a:solidFill>
              </a:rPr>
              <a:t>Web-scraping libraries Selenium and BeautifulSoup were used to extract information from the forums</a:t>
            </a:r>
            <a:endParaRPr sz="180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a:solidFill>
                  <a:schemeClr val="dk2"/>
                </a:solidFill>
              </a:rPr>
              <a:t>For each topic in each category, the following attributes were collected: topic title, category, tags, author, leading comment and reply comments</a:t>
            </a:r>
            <a:endParaRPr sz="180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a:solidFill>
                  <a:schemeClr val="dk2"/>
                </a:solidFill>
              </a:rPr>
              <a:t>The raw text information was stored in two CSV files for later data cleaning and processing</a:t>
            </a:r>
            <a:endParaRPr sz="180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a:solidFill>
                  <a:schemeClr val="dk2"/>
                </a:solidFill>
              </a:rPr>
              <a:t>For deep learning models, we merged both the Amazons and Flowsters data into one CSV file</a:t>
            </a:r>
            <a:endParaRPr sz="1800">
              <a:solidFill>
                <a:schemeClr val="dk2"/>
              </a:solidFill>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22d6151ec_3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22d6151ec_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22d6151ec_3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22d6151ec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Sara’s interpretation: </a:t>
            </a:r>
            <a:r>
              <a:rPr lang="en" sz="1050">
                <a:solidFill>
                  <a:schemeClr val="dk1"/>
                </a:solidFill>
                <a:highlight>
                  <a:srgbClr val="FFFFFF"/>
                </a:highlight>
              </a:rPr>
              <a:t>The popular section is all about creating an account and security concerns; As for the unpopular section they are asking for reviews about products.</a:t>
            </a:r>
            <a:endParaRPr sz="1050">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22d6151ec_3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22d6151ec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22d6151ec_3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22d6151ec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22d6151ec_3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22d6151ec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b9df7d149_4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b9df7d149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b9df7d149_1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b9df7d149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b9df7d149_1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b9df7d149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b1fe721e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b1fe721e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b33967b1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8b33967b1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b9df7d149_1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8b9df7d149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22d6151ec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22d6151e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22d6151ec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22d6151ec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8b9df7d149_1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8b9df7d149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8b9df7d149_4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8b9df7d149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822d6151ec_3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822d6151ec_3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specific report(don’t know if it is needed)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8b9df7d149_1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8b9df7d149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b9df7d149_1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b9df7d149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822d6151ec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822d6151e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b1fe721e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b1fe721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AutoNum type="alphaUcPeriod"/>
            </a:pPr>
            <a:r>
              <a:rPr lang="en" sz="1800">
                <a:solidFill>
                  <a:schemeClr val="dk2"/>
                </a:solidFill>
              </a:rPr>
              <a:t>Introduction [Team presentation with context of the internship,goal of the project and its benefits]</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lphaUcPeriod"/>
            </a:pPr>
            <a:r>
              <a:rPr lang="en" sz="1800">
                <a:solidFill>
                  <a:schemeClr val="dk2"/>
                </a:solidFill>
              </a:rPr>
              <a:t>Project Outline [General outline/workflow of the work done]</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lphaUcPeriod"/>
            </a:pPr>
            <a:r>
              <a:rPr lang="en" sz="1800">
                <a:solidFill>
                  <a:schemeClr val="dk2"/>
                </a:solidFill>
              </a:rPr>
              <a:t>Data Collection &amp; Processing [Team Flowster and Team Amazon work from the site map to the initial data preprocessing performed]</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lphaUcPeriod"/>
            </a:pPr>
            <a:r>
              <a:rPr lang="en" sz="1800">
                <a:solidFill>
                  <a:schemeClr val="dk2"/>
                </a:solidFill>
              </a:rPr>
              <a:t>Basic Data Modeling [Talk about the different models, EDA and preprocessing as well as feature engineering performed for each team] and its results add the TF-IDF part on the whole data as well.</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lphaUcPeriod"/>
            </a:pPr>
            <a:r>
              <a:rPr lang="en" sz="1800">
                <a:solidFill>
                  <a:schemeClr val="dk2"/>
                </a:solidFill>
              </a:rPr>
              <a:t>Advanced Data Modeling [Detail training using BERT as embedding + LR model in comparison with TF-IDF as embedding + LR model, Mention Tuning the model and its results, Mention Data Augmentation and its results]</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lphaUcPeriod"/>
            </a:pPr>
            <a:r>
              <a:rPr lang="en" sz="1800">
                <a:solidFill>
                  <a:schemeClr val="dk2"/>
                </a:solidFill>
              </a:rPr>
              <a:t>Results Discussion [Mention the best result and discuss why you think it’s the best]</a:t>
            </a:r>
            <a:endParaRPr sz="1800">
              <a:solidFill>
                <a:schemeClr val="dk2"/>
              </a:solidFill>
            </a:endParaRPr>
          </a:p>
          <a:p>
            <a:pPr marL="457200" lvl="0" indent="-342900" algn="l" rtl="0">
              <a:lnSpc>
                <a:spcPct val="115000"/>
              </a:lnSpc>
              <a:spcBef>
                <a:spcPts val="0"/>
              </a:spcBef>
              <a:spcAft>
                <a:spcPts val="0"/>
              </a:spcAft>
              <a:buClr>
                <a:schemeClr val="dk2"/>
              </a:buClr>
              <a:buSzPts val="1800"/>
              <a:buAutoNum type="alphaUcPeriod"/>
            </a:pPr>
            <a:r>
              <a:rPr lang="en" sz="1800">
                <a:solidFill>
                  <a:schemeClr val="dk2"/>
                </a:solidFill>
              </a:rPr>
              <a:t>Conclusion [Criticize the results and propose improvements or things you would like to try]</a:t>
            </a:r>
            <a:endParaRPr sz="1800">
              <a:solidFill>
                <a:schemeClr val="dk2"/>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822d6151ec_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822d6151ec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822d6151ec_3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822d6151ec_3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400">
                <a:solidFill>
                  <a:schemeClr val="dk2"/>
                </a:solidFill>
              </a:rPr>
              <a:t>Built a recommend function (trained with DistilBERT embedding) that takes in the index of the topic and gives a list of 10 most similar topics as recommendations.</a:t>
            </a:r>
            <a:endParaRPr sz="14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Can you launch LWA webpage inside the app, and not in Safari on iOS?",Login With Amazon,PShizzle,"Hi!</a:t>
            </a:r>
            <a:endParaRPr/>
          </a:p>
          <a:p>
            <a:pPr marL="0" lvl="0" indent="0" algn="l" rtl="0">
              <a:spcBef>
                <a:spcPts val="0"/>
              </a:spcBef>
              <a:spcAft>
                <a:spcPts val="0"/>
              </a:spcAft>
              <a:buNone/>
            </a:pPr>
            <a:r>
              <a:rPr lang="en"/>
              <a:t>We are integrating with Login-With-Amazon but don’t find the experience of launching Safari to to actually login with amazon credentials as a seamless experience. Is there a way to tell LWA sdk to launch inside our iOS app and not launch in Safari?</a:t>
            </a:r>
            <a:endParaRPr/>
          </a:p>
          <a:p>
            <a:pPr marL="0" lvl="0" indent="0" algn="l" rtl="0">
              <a:spcBef>
                <a:spcPts val="0"/>
              </a:spcBef>
              <a:spcAft>
                <a:spcPts val="0"/>
              </a:spcAft>
              <a:buClr>
                <a:schemeClr val="dk1"/>
              </a:buClr>
              <a:buSzPts val="1100"/>
              <a:buFont typeface="Arial"/>
              <a:buNone/>
            </a:pPr>
            <a:r>
              <a:rPr lang="en"/>
              <a:t>Thanks!","['Hello,\n</a:t>
            </a:r>
            <a:r>
              <a:rPr lang="en" b="1"/>
              <a:t>Thank</a:t>
            </a:r>
            <a:r>
              <a:rPr lang="en"/>
              <a:t> you for your interest in our product. At this moment, we do not support seamless sign-in experience on IOS. That is to say, customers would always need to sign in to your IOS App through their default browser. The reason behind is that browser based sign-in process provides better protection for Amazon customers’ account credentials.\nHowever, we do understand seamless sign-in experience is a valuable use case. Therefore, we will continually work on improving our product to provide better user experience for both Mobile App </a:t>
            </a:r>
            <a:r>
              <a:rPr lang="en" b="1"/>
              <a:t>developers</a:t>
            </a:r>
            <a:r>
              <a:rPr lang="en"/>
              <a:t> and customers.\n</a:t>
            </a:r>
            <a:r>
              <a:rPr lang="en" b="1"/>
              <a:t>Thank</a:t>
            </a:r>
            <a:r>
              <a:rPr lang="en"/>
              <a:t> you.',</a:t>
            </a:r>
            <a:endParaRPr/>
          </a:p>
          <a:p>
            <a:pPr marL="0" lvl="0" indent="0" algn="l" rtl="0">
              <a:spcBef>
                <a:spcPts val="0"/>
              </a:spcBef>
              <a:spcAft>
                <a:spcPts val="0"/>
              </a:spcAft>
              <a:buNone/>
            </a:pPr>
            <a:endParaRPr/>
          </a:p>
          <a:p>
            <a:pPr marL="0" lvl="0" indent="0" algn="l" rtl="0">
              <a:spcBef>
                <a:spcPts val="0"/>
              </a:spcBef>
              <a:spcAft>
                <a:spcPts val="0"/>
              </a:spcAft>
              <a:buNone/>
            </a:pPr>
            <a:r>
              <a:rPr lang="en"/>
              <a:t>5194,ShipWorks,Amazon Marketplace Web Service (MWS),CavemanFoods,"Hello, we are trying to link our ShipWorks account with Amazon Seller Central. We need the Seller ID:, Auth Token:, and Marketplace ID…</a:t>
            </a:r>
            <a:endParaRPr/>
          </a:p>
          <a:p>
            <a:pPr marL="0" lvl="0" indent="0" algn="l" rtl="0">
              <a:spcBef>
                <a:spcPts val="0"/>
              </a:spcBef>
              <a:spcAft>
                <a:spcPts val="0"/>
              </a:spcAft>
              <a:buNone/>
            </a:pPr>
            <a:r>
              <a:rPr lang="en"/>
              <a:t>We get into the set up and we get these options:</a:t>
            </a:r>
            <a:endParaRPr/>
          </a:p>
          <a:p>
            <a:pPr marL="0" lvl="0" indent="0" algn="l" rtl="0">
              <a:spcBef>
                <a:spcPts val="0"/>
              </a:spcBef>
              <a:spcAft>
                <a:spcPts val="0"/>
              </a:spcAft>
              <a:buNone/>
            </a:pPr>
            <a:endParaRPr/>
          </a:p>
          <a:p>
            <a:pPr marL="0" lvl="0" indent="0" algn="l" rtl="0">
              <a:spcBef>
                <a:spcPts val="0"/>
              </a:spcBef>
              <a:spcAft>
                <a:spcPts val="0"/>
              </a:spcAft>
              <a:buNone/>
            </a:pPr>
            <a:r>
              <a:rPr lang="en"/>
              <a:t>image.png790×200 32.6 KB</a:t>
            </a:r>
            <a:endParaRPr/>
          </a:p>
          <a:p>
            <a:pPr marL="0" lvl="0" indent="0" algn="l" rtl="0">
              <a:spcBef>
                <a:spcPts val="0"/>
              </a:spcBef>
              <a:spcAft>
                <a:spcPts val="0"/>
              </a:spcAft>
              <a:buNone/>
            </a:pPr>
            <a:endParaRPr/>
          </a:p>
          <a:p>
            <a:pPr marL="0" lvl="0" indent="0" algn="l" rtl="0">
              <a:spcBef>
                <a:spcPts val="0"/>
              </a:spcBef>
              <a:spcAft>
                <a:spcPts val="0"/>
              </a:spcAft>
              <a:buNone/>
            </a:pPr>
            <a:r>
              <a:rPr lang="en"/>
              <a:t>We can’t find ShipWorks in the app store.</a:t>
            </a:r>
            <a:endParaRPr/>
          </a:p>
          <a:p>
            <a:pPr marL="0" lvl="0" indent="0" algn="l" rtl="0">
              <a:spcBef>
                <a:spcPts val="0"/>
              </a:spcBef>
              <a:spcAft>
                <a:spcPts val="0"/>
              </a:spcAft>
              <a:buNone/>
            </a:pPr>
            <a:r>
              <a:rPr lang="en"/>
              <a:t>So is this a private app where we need to fill out all of their information and make sure we are complying with the privacy requirements?</a:t>
            </a:r>
            <a:endParaRPr/>
          </a:p>
          <a:p>
            <a:pPr marL="0" lvl="0" indent="0" algn="l" rtl="0">
              <a:spcBef>
                <a:spcPts val="0"/>
              </a:spcBef>
              <a:spcAft>
                <a:spcPts val="0"/>
              </a:spcAft>
              <a:buNone/>
            </a:pPr>
            <a:r>
              <a:rPr lang="en"/>
              <a:t>Anyone else using ShipWorks or something similar where this has come up?</a:t>
            </a:r>
            <a:endParaRPr/>
          </a:p>
          <a:p>
            <a:pPr marL="0" lvl="0" indent="0" algn="l" rtl="0">
              <a:spcBef>
                <a:spcPts val="0"/>
              </a:spcBef>
              <a:spcAft>
                <a:spcPts val="0"/>
              </a:spcAft>
              <a:buNone/>
            </a:pPr>
            <a:r>
              <a:rPr lang="en" b="1"/>
              <a:t>Thanks</a:t>
            </a:r>
            <a:r>
              <a:rPr lang="en"/>
              <a:t>!","['I would really advise against providing your credentials to a third party developer/company. The way Amazon handles this is that they need to provide you with their developer id so that you may authorize them to get access to your account. This way you can revoke their privileges at any time.', 'CavemanFoods:\n\nWe need the Seller ID:, Auth Token:, and Marketplace ID…\n\n\nFYI This link says your Merchant Token is also known as your “seller identifier”\nhttps://sellercentral.amazon.com/gp/help/48321\nYour Merchant Token (aka Seller ID) is found here:\nhttps://sellercentral.amazon.com/sw/AccountInfo/MerchantToken/step/MerchantToken\nYour Marketplace ID is here (choose one depending on country):\nhttp://docs.developer.amazonservices.com/en_US/dev_guide/DG_Endpoints.html\nYou need to get the MWS Developer ID of ShipWorks, then authorize the ShipWorks Developer ID to access your seller account.  You add their Developer ID to your seller account here::\nhttps://sellercentral.amazon.com/apps/manage\nAfter their Developer ID has been authorized to access your seller account, the “MWS Auth Token” is created and is available on that same screen.  Press the “View” button to seen that value.\nDavid Nelson\nDynamic Enterprise Technologies Inc\nSeattle Washington USA', 'If you google\nshipworks adding amazon store\nyou will find a nice support document to setup your amazon account integration.  You do not need to get </a:t>
            </a:r>
            <a:r>
              <a:rPr lang="en" b="1"/>
              <a:t>developer</a:t>
            </a:r>
            <a:r>
              <a:rPr lang="en"/>
              <a:t> credentials, you will go through the manage app screen and use the ‘Authorize New Developer’ button to change their developer id into an auth token and sellerid to put back into their forms.\nEDIT: another new updated screen messing with everyones docs', 'Autonomoose is right, the help file is pretty straight forward. If you hit a roadblock, call Shipworks.', 'This topic was automatically closed 180 days after the last reply. New replies are no longer allowed.']"</a:t>
            </a:r>
            <a:endParaRPr/>
          </a:p>
          <a:p>
            <a:pPr marL="0" lvl="0" indent="0" algn="l" rtl="0">
              <a:spcBef>
                <a:spcPts val="0"/>
              </a:spcBef>
              <a:spcAft>
                <a:spcPts val="0"/>
              </a:spcAft>
              <a:buNone/>
            </a:pPr>
            <a:endParaRPr/>
          </a:p>
          <a:p>
            <a:pPr marL="0" lvl="0" indent="0" algn="l" rtl="0">
              <a:spcBef>
                <a:spcPts val="0"/>
              </a:spcBef>
              <a:spcAft>
                <a:spcPts val="0"/>
              </a:spcAft>
              <a:buNone/>
            </a:pPr>
            <a:r>
              <a:rPr lang="en"/>
              <a:t>1,Price Checker 2 - Competitor storefront extraction,</a:t>
            </a:r>
            <a:r>
              <a:rPr lang="en" b="1"/>
              <a:t>Product</a:t>
            </a:r>
            <a:r>
              <a:rPr lang="en"/>
              <a:t> Sourcing,MoniqueAndKerry,"Hi! We are new to the forum and are going through the Product Sourcing for Professionals SOPs. We have a question on the Product Extraction workflow process using PC2: we have downloaded the free version and it doesn’t have the button that says ‘Amazon Browser/Searches’. Do we need to purchase the full PC2 package to get this feature</a:t>
            </a:r>
            <a:r>
              <a:rPr lang="en" b="1"/>
              <a:t>?</a:t>
            </a:r>
            <a:endParaRPr b="1"/>
          </a:p>
          <a:p>
            <a:pPr marL="0" lvl="0" indent="0" algn="l" rtl="0">
              <a:spcBef>
                <a:spcPts val="0"/>
              </a:spcBef>
              <a:spcAft>
                <a:spcPts val="0"/>
              </a:spcAft>
              <a:buNone/>
            </a:pPr>
            <a:r>
              <a:rPr lang="en" b="1"/>
              <a:t>Thanks </a:t>
            </a:r>
            <a:r>
              <a:rPr lang="en"/>
              <a:t>for your help in advance!","['Yes you will need the paid version.  Options for extraction tools include PC2, Tactical Arbitrage, and Helium10.  All require a paid</a:t>
            </a:r>
            <a:r>
              <a:rPr lang="en" b="1"/>
              <a:t> version </a:t>
            </a:r>
            <a:r>
              <a:rPr lang="en"/>
              <a:t>to run at scale.']"</a:t>
            </a:r>
            <a:endParaRPr/>
          </a:p>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bff81d54c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bff81d54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8bff81d54c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8bff81d54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8b9df7d149_1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8b9df7d149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b9df7d149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8b9df7d149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b9df7d149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b9df7d149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8b9df7d149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8b9df7d14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a:solidFill>
                  <a:schemeClr val="dk1"/>
                </a:solidFill>
              </a:rPr>
              <a:t>Fine-Tuned TF-IDF + Logistic Regression Results</a:t>
            </a:r>
            <a:endParaRPr sz="2800">
              <a:solidFill>
                <a:schemeClr val="dk1"/>
              </a:solidFill>
            </a:endParaRPr>
          </a:p>
          <a:p>
            <a:pPr marL="0" lvl="0" indent="0" algn="ctr" rtl="0">
              <a:spcBef>
                <a:spcPts val="0"/>
              </a:spcBef>
              <a:spcAft>
                <a:spcPts val="0"/>
              </a:spcAft>
              <a:buNone/>
            </a:pPr>
            <a:endParaRPr sz="1800" b="1"/>
          </a:p>
          <a:p>
            <a:pPr marL="0" lvl="0" indent="0" algn="ctr" rtl="0">
              <a:spcBef>
                <a:spcPts val="0"/>
              </a:spcBef>
              <a:spcAft>
                <a:spcPts val="0"/>
              </a:spcAft>
              <a:buNone/>
            </a:pPr>
            <a:r>
              <a:rPr lang="en" sz="1800" b="1"/>
              <a:t>Strategy</a:t>
            </a:r>
            <a:endParaRPr sz="1800" b="1"/>
          </a:p>
          <a:p>
            <a:pPr marL="0" lvl="0" indent="0" algn="ctr" rtl="0">
              <a:spcBef>
                <a:spcPts val="0"/>
              </a:spcBef>
              <a:spcAft>
                <a:spcPts val="0"/>
              </a:spcAft>
              <a:buNone/>
            </a:pPr>
            <a:r>
              <a:rPr lang="en" sz="1800" b="1"/>
              <a:t>Accuracy </a:t>
            </a:r>
            <a:endParaRPr sz="1800" b="1"/>
          </a:p>
          <a:p>
            <a:pPr marL="0" lvl="0" indent="0" algn="ctr" rtl="0">
              <a:spcBef>
                <a:spcPts val="0"/>
              </a:spcBef>
              <a:spcAft>
                <a:spcPts val="0"/>
              </a:spcAft>
              <a:buNone/>
            </a:pPr>
            <a:r>
              <a:rPr lang="en" sz="1400"/>
              <a:t>Augmented Data using </a:t>
            </a:r>
            <a:r>
              <a:rPr lang="en" sz="1400" b="1"/>
              <a:t>method 1</a:t>
            </a:r>
            <a:r>
              <a:rPr lang="en" sz="1400"/>
              <a:t> formula</a:t>
            </a:r>
            <a:endParaRPr sz="1400"/>
          </a:p>
          <a:p>
            <a:pPr marL="0" lvl="0" indent="0" algn="ctr" rtl="0">
              <a:spcBef>
                <a:spcPts val="0"/>
              </a:spcBef>
              <a:spcAft>
                <a:spcPts val="0"/>
              </a:spcAft>
              <a:buNone/>
            </a:pPr>
            <a:r>
              <a:rPr lang="en" sz="1400"/>
              <a:t>69%</a:t>
            </a:r>
            <a:endParaRPr sz="1400"/>
          </a:p>
          <a:p>
            <a:pPr marL="0" lvl="0" indent="0" algn="ctr" rtl="0">
              <a:spcBef>
                <a:spcPts val="0"/>
              </a:spcBef>
              <a:spcAft>
                <a:spcPts val="0"/>
              </a:spcAft>
              <a:buNone/>
            </a:pPr>
            <a:r>
              <a:rPr lang="en" sz="1400">
                <a:solidFill>
                  <a:schemeClr val="dk1"/>
                </a:solidFill>
              </a:rPr>
              <a:t>Augmented Data using </a:t>
            </a:r>
            <a:r>
              <a:rPr lang="en" sz="1400" b="1">
                <a:solidFill>
                  <a:schemeClr val="dk1"/>
                </a:solidFill>
              </a:rPr>
              <a:t>method 2</a:t>
            </a:r>
            <a:r>
              <a:rPr lang="en" sz="1400">
                <a:solidFill>
                  <a:schemeClr val="dk1"/>
                </a:solidFill>
              </a:rPr>
              <a:t> formula</a:t>
            </a:r>
            <a:endParaRPr sz="1400"/>
          </a:p>
          <a:p>
            <a:pPr marL="0" lvl="0" indent="0" algn="ctr" rtl="0">
              <a:spcBef>
                <a:spcPts val="0"/>
              </a:spcBef>
              <a:spcAft>
                <a:spcPts val="0"/>
              </a:spcAft>
              <a:buNone/>
            </a:pPr>
            <a:r>
              <a:rPr lang="en" sz="1400" b="1"/>
              <a:t>88%</a:t>
            </a:r>
            <a:endParaRPr sz="1400" b="1"/>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8b9df7d149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8b9df7d149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8b9df7d149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8b9df7d149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b1fe721e8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b1fe721e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8b9df7d149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8b9df7d149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823dde4b6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823dde4b6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823dde4b62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823dde4b62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8b9df7d149_1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8b9df7d149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b9df7d149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b9df7d149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Use the model to improve data quality.</a:t>
            </a:r>
            <a:endParaRPr/>
          </a:p>
          <a:p>
            <a:pPr marL="457200" lvl="0" indent="-298450" algn="l" rtl="0">
              <a:spcBef>
                <a:spcPts val="0"/>
              </a:spcBef>
              <a:spcAft>
                <a:spcPts val="0"/>
              </a:spcAft>
              <a:buSzPts val="1100"/>
              <a:buChar char="-"/>
            </a:pPr>
            <a:r>
              <a:rPr lang="en"/>
              <a:t>System that monitors new added posts into the forum and adds them to the database automatically to train the model later on.</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8bff81d54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8bff81d54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bff81d54c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bff81d54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bff81d54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bff81d54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b1fe721e8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b1fe721e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b1fe721e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b1fe721e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b1fe721e8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b1fe721e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1" name="Google Shape;5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2"/>
          <p:cNvPicPr preferRelativeResize="0"/>
          <p:nvPr/>
        </p:nvPicPr>
        <p:blipFill>
          <a:blip r:embed="rId2">
            <a:alphaModFix/>
          </a:blip>
          <a:stretch>
            <a:fillRect/>
          </a:stretch>
        </p:blipFill>
        <p:spPr>
          <a:xfrm>
            <a:off x="8066850" y="4738575"/>
            <a:ext cx="1077151" cy="4049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6" name="Google Shape;16;p3"/>
          <p:cNvPicPr preferRelativeResize="0"/>
          <p:nvPr/>
        </p:nvPicPr>
        <p:blipFill>
          <a:blip r:embed="rId2">
            <a:alphaModFix/>
          </a:blip>
          <a:stretch>
            <a:fillRect/>
          </a:stretch>
        </p:blipFill>
        <p:spPr>
          <a:xfrm>
            <a:off x="8066850" y="4738575"/>
            <a:ext cx="1077151" cy="4049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1" name="Google Shape;21;p4"/>
          <p:cNvPicPr preferRelativeResize="0"/>
          <p:nvPr/>
        </p:nvPicPr>
        <p:blipFill>
          <a:blip r:embed="rId2">
            <a:alphaModFix/>
          </a:blip>
          <a:stretch>
            <a:fillRect/>
          </a:stretch>
        </p:blipFill>
        <p:spPr>
          <a:xfrm>
            <a:off x="8066850" y="4738575"/>
            <a:ext cx="1077151" cy="4049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0" name="Google Shape;30;p6"/>
          <p:cNvPicPr preferRelativeResize="0"/>
          <p:nvPr/>
        </p:nvPicPr>
        <p:blipFill>
          <a:blip r:embed="rId2">
            <a:alphaModFix/>
          </a:blip>
          <a:stretch>
            <a:fillRect/>
          </a:stretch>
        </p:blipFill>
        <p:spPr>
          <a:xfrm>
            <a:off x="8066850" y="4738575"/>
            <a:ext cx="1077151" cy="4049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8" name="Google Shape;38;p8"/>
          <p:cNvPicPr preferRelativeResize="0"/>
          <p:nvPr/>
        </p:nvPicPr>
        <p:blipFill>
          <a:blip r:embed="rId2">
            <a:alphaModFix/>
          </a:blip>
          <a:stretch>
            <a:fillRect/>
          </a:stretch>
        </p:blipFill>
        <p:spPr>
          <a:xfrm>
            <a:off x="8066850" y="4738575"/>
            <a:ext cx="1077151" cy="4049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hyperlink" Target="https://stemaway.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makcedward/nlpaug"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makcedward/nlpaug"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makcedward/nlpaug"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pypi.org/project/googletrans/"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sellercentral.amazon.com/forums/t/my-shipment-was-delivered-on-june-29-but-up-to-now-have-not-been-checked-in/659177" TargetMode="External"/><Relationship Id="rId7" Type="http://schemas.openxmlformats.org/officeDocument/2006/relationships/hyperlink" Target="https://sellercentral.amazon.com/forum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pagtour.info/jeu-concours-question-n7/" TargetMode="External"/><Relationship Id="rId10"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FFFF"/>
                </a:solidFill>
                <a:highlight>
                  <a:srgbClr val="434343"/>
                </a:highlight>
              </a:rPr>
              <a:t>ML Team 4 Work</a:t>
            </a:r>
            <a:endParaRPr>
              <a:solidFill>
                <a:srgbClr val="FFFFFF"/>
              </a:solidFill>
              <a:highlight>
                <a:srgbClr val="434343"/>
              </a:highlight>
            </a:endParaRPr>
          </a:p>
          <a:p>
            <a:pPr marL="0" lvl="0" indent="0" algn="ctr" rtl="0">
              <a:spcBef>
                <a:spcPts val="0"/>
              </a:spcBef>
              <a:spcAft>
                <a:spcPts val="0"/>
              </a:spcAft>
              <a:buNone/>
            </a:pPr>
            <a:r>
              <a:rPr lang="en" sz="1800"/>
              <a:t>June 2020 Session</a:t>
            </a:r>
            <a:endParaRPr sz="1800"/>
          </a:p>
        </p:txBody>
      </p:sp>
      <p:sp>
        <p:nvSpPr>
          <p:cNvPr id="60" name="Google Shape;60;p13"/>
          <p:cNvSpPr txBox="1">
            <a:spLocks noGrp="1"/>
          </p:cNvSpPr>
          <p:nvPr>
            <p:ph type="subTitle" idx="1"/>
          </p:nvPr>
        </p:nvSpPr>
        <p:spPr>
          <a:xfrm>
            <a:off x="311700" y="2834125"/>
            <a:ext cx="8520600" cy="46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highlight>
                  <a:srgbClr val="EFEFEF"/>
                </a:highlight>
              </a:rPr>
              <a:t>Forum post classification into a specific category</a:t>
            </a:r>
            <a:endParaRPr sz="2400">
              <a:highlight>
                <a:srgbClr val="EFEFEF"/>
              </a:highlight>
            </a:endParaRPr>
          </a:p>
        </p:txBody>
      </p:sp>
      <p:pic>
        <p:nvPicPr>
          <p:cNvPr id="61" name="Google Shape;61;p13"/>
          <p:cNvPicPr preferRelativeResize="0"/>
          <p:nvPr/>
        </p:nvPicPr>
        <p:blipFill>
          <a:blip r:embed="rId3">
            <a:alphaModFix/>
          </a:blip>
          <a:stretch>
            <a:fillRect/>
          </a:stretch>
        </p:blipFill>
        <p:spPr>
          <a:xfrm>
            <a:off x="8066850" y="4738575"/>
            <a:ext cx="1077151" cy="404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Discourse Forum Site Map Example</a:t>
            </a:r>
            <a:endParaRPr/>
          </a:p>
        </p:txBody>
      </p:sp>
      <p:sp>
        <p:nvSpPr>
          <p:cNvPr id="138" name="Google Shape;13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Flowster and Amazon Seller forums both share the same structure</a:t>
            </a:r>
            <a:endParaRPr/>
          </a:p>
        </p:txBody>
      </p:sp>
      <p:pic>
        <p:nvPicPr>
          <p:cNvPr id="139" name="Google Shape;139;p22"/>
          <p:cNvPicPr preferRelativeResize="0"/>
          <p:nvPr/>
        </p:nvPicPr>
        <p:blipFill rotWithShape="1">
          <a:blip r:embed="rId3">
            <a:alphaModFix/>
          </a:blip>
          <a:srcRect t="25287" b="11159"/>
          <a:stretch/>
        </p:blipFill>
        <p:spPr>
          <a:xfrm>
            <a:off x="1140775" y="1608775"/>
            <a:ext cx="6862450" cy="3462575"/>
          </a:xfrm>
          <a:prstGeom prst="rect">
            <a:avLst/>
          </a:prstGeom>
          <a:noFill/>
          <a:ln>
            <a:noFill/>
          </a:ln>
        </p:spPr>
      </p:pic>
      <p:pic>
        <p:nvPicPr>
          <p:cNvPr id="140" name="Google Shape;140;p22"/>
          <p:cNvPicPr preferRelativeResize="0"/>
          <p:nvPr/>
        </p:nvPicPr>
        <p:blipFill>
          <a:blip r:embed="rId4">
            <a:alphaModFix/>
          </a:blip>
          <a:stretch>
            <a:fillRect/>
          </a:stretch>
        </p:blipFill>
        <p:spPr>
          <a:xfrm>
            <a:off x="8066850" y="4738575"/>
            <a:ext cx="1077151" cy="404925"/>
          </a:xfrm>
          <a:prstGeom prst="rect">
            <a:avLst/>
          </a:prstGeom>
          <a:noFill/>
          <a:ln>
            <a:noFill/>
          </a:ln>
        </p:spPr>
      </p:pic>
      <p:sp>
        <p:nvSpPr>
          <p:cNvPr id="141" name="Google Shape;14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Python libraries used for web scraping</a:t>
            </a:r>
            <a:endParaRPr/>
          </a:p>
        </p:txBody>
      </p:sp>
      <p:sp>
        <p:nvSpPr>
          <p:cNvPr id="147" name="Google Shape;147;p23"/>
          <p:cNvSpPr txBox="1"/>
          <p:nvPr/>
        </p:nvSpPr>
        <p:spPr>
          <a:xfrm>
            <a:off x="615225" y="1507425"/>
            <a:ext cx="7863600" cy="3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BeautifulSoup and Selenium were used for the web scraping task </a:t>
            </a:r>
            <a:endParaRPr sz="2000"/>
          </a:p>
        </p:txBody>
      </p:sp>
      <p:pic>
        <p:nvPicPr>
          <p:cNvPr id="148" name="Google Shape;148;p23"/>
          <p:cNvPicPr preferRelativeResize="0"/>
          <p:nvPr/>
        </p:nvPicPr>
        <p:blipFill>
          <a:blip r:embed="rId3">
            <a:alphaModFix/>
          </a:blip>
          <a:stretch>
            <a:fillRect/>
          </a:stretch>
        </p:blipFill>
        <p:spPr>
          <a:xfrm>
            <a:off x="5234221" y="2210870"/>
            <a:ext cx="2903112" cy="721750"/>
          </a:xfrm>
          <a:prstGeom prst="rect">
            <a:avLst/>
          </a:prstGeom>
          <a:noFill/>
          <a:ln>
            <a:noFill/>
          </a:ln>
        </p:spPr>
      </p:pic>
      <p:pic>
        <p:nvPicPr>
          <p:cNvPr id="149" name="Google Shape;149;p23"/>
          <p:cNvPicPr preferRelativeResize="0"/>
          <p:nvPr/>
        </p:nvPicPr>
        <p:blipFill>
          <a:blip r:embed="rId4">
            <a:alphaModFix/>
          </a:blip>
          <a:stretch>
            <a:fillRect/>
          </a:stretch>
        </p:blipFill>
        <p:spPr>
          <a:xfrm>
            <a:off x="703492" y="2024008"/>
            <a:ext cx="2903123" cy="1267487"/>
          </a:xfrm>
          <a:prstGeom prst="rect">
            <a:avLst/>
          </a:prstGeom>
          <a:noFill/>
          <a:ln>
            <a:noFill/>
          </a:ln>
        </p:spPr>
      </p:pic>
      <p:sp>
        <p:nvSpPr>
          <p:cNvPr id="150" name="Google Shape;150;p23"/>
          <p:cNvSpPr txBox="1"/>
          <p:nvPr/>
        </p:nvSpPr>
        <p:spPr>
          <a:xfrm>
            <a:off x="615225" y="3254875"/>
            <a:ext cx="3576300" cy="1436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t>Python library for extracting data from HTML/XML web pages. One of the most common tools for web-scraping as it is very user friendly and easy for beginners to understand the logic behind web scraping. </a:t>
            </a:r>
            <a:endParaRPr/>
          </a:p>
        </p:txBody>
      </p:sp>
      <p:sp>
        <p:nvSpPr>
          <p:cNvPr id="151" name="Google Shape;151;p23"/>
          <p:cNvSpPr txBox="1"/>
          <p:nvPr/>
        </p:nvSpPr>
        <p:spPr>
          <a:xfrm>
            <a:off x="4893750" y="3291500"/>
            <a:ext cx="3707400" cy="1472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chemeClr val="dk1"/>
                </a:solidFill>
              </a:rPr>
              <a:t>Python library for web browser automation, used in addition to BeautifulSoup for its efficiency at extracting JavaScript data. This enabled us to extract more information from the forums in an efficient manner.</a:t>
            </a:r>
            <a:endParaRPr/>
          </a:p>
        </p:txBody>
      </p:sp>
      <p:pic>
        <p:nvPicPr>
          <p:cNvPr id="152" name="Google Shape;152;p23"/>
          <p:cNvPicPr preferRelativeResize="0"/>
          <p:nvPr/>
        </p:nvPicPr>
        <p:blipFill>
          <a:blip r:embed="rId5">
            <a:alphaModFix/>
          </a:blip>
          <a:stretch>
            <a:fillRect/>
          </a:stretch>
        </p:blipFill>
        <p:spPr>
          <a:xfrm>
            <a:off x="8066850" y="4738575"/>
            <a:ext cx="1077151" cy="404925"/>
          </a:xfrm>
          <a:prstGeom prst="rect">
            <a:avLst/>
          </a:prstGeom>
          <a:noFill/>
          <a:ln>
            <a:noFill/>
          </a:ln>
        </p:spPr>
      </p:pic>
      <p:sp>
        <p:nvSpPr>
          <p:cNvPr id="153" name="Google Shape;15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311700" y="1948800"/>
            <a:ext cx="8520600" cy="124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highlight>
                  <a:srgbClr val="F3F3F3"/>
                </a:highlight>
              </a:rPr>
              <a:t>Flowster Data </a:t>
            </a:r>
            <a:endParaRPr sz="3600">
              <a:highlight>
                <a:srgbClr val="F3F3F3"/>
              </a:highlight>
            </a:endParaRPr>
          </a:p>
          <a:p>
            <a:pPr marL="0" lvl="0" indent="0" algn="ctr" rtl="0">
              <a:spcBef>
                <a:spcPts val="0"/>
              </a:spcBef>
              <a:spcAft>
                <a:spcPts val="0"/>
              </a:spcAft>
              <a:buNone/>
            </a:pPr>
            <a:r>
              <a:rPr lang="en" sz="3600">
                <a:highlight>
                  <a:srgbClr val="F3F3F3"/>
                </a:highlight>
              </a:rPr>
              <a:t>Exploratory Data Analysis (EDA)</a:t>
            </a:r>
            <a:endParaRPr sz="3600">
              <a:highlight>
                <a:srgbClr val="F3F3F3"/>
              </a:highlight>
            </a:endParaRPr>
          </a:p>
        </p:txBody>
      </p:sp>
      <p:pic>
        <p:nvPicPr>
          <p:cNvPr id="159" name="Google Shape;159;p24"/>
          <p:cNvPicPr preferRelativeResize="0"/>
          <p:nvPr/>
        </p:nvPicPr>
        <p:blipFill>
          <a:blip r:embed="rId3">
            <a:alphaModFix/>
          </a:blip>
          <a:stretch>
            <a:fillRect/>
          </a:stretch>
        </p:blipFill>
        <p:spPr>
          <a:xfrm>
            <a:off x="8066850" y="4738575"/>
            <a:ext cx="1077151" cy="404925"/>
          </a:xfrm>
          <a:prstGeom prst="rect">
            <a:avLst/>
          </a:prstGeom>
          <a:noFill/>
          <a:ln>
            <a:noFill/>
          </a:ln>
        </p:spPr>
      </p:pic>
      <p:sp>
        <p:nvSpPr>
          <p:cNvPr id="160" name="Google Shape;16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9600" y="737350"/>
            <a:ext cx="3180600" cy="168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Generated </a:t>
            </a:r>
            <a:r>
              <a:rPr lang="en" sz="2700" u="sng"/>
              <a:t>Word Clouds</a:t>
            </a:r>
            <a:r>
              <a:rPr lang="en" sz="2700"/>
              <a:t> and </a:t>
            </a:r>
            <a:r>
              <a:rPr lang="en" sz="2700" u="sng"/>
              <a:t>lists of frequent words</a:t>
            </a:r>
            <a:endParaRPr sz="2700"/>
          </a:p>
        </p:txBody>
      </p:sp>
      <p:pic>
        <p:nvPicPr>
          <p:cNvPr id="166" name="Google Shape;166;p25"/>
          <p:cNvPicPr preferRelativeResize="0"/>
          <p:nvPr/>
        </p:nvPicPr>
        <p:blipFill>
          <a:blip r:embed="rId3">
            <a:alphaModFix/>
          </a:blip>
          <a:stretch>
            <a:fillRect/>
          </a:stretch>
        </p:blipFill>
        <p:spPr>
          <a:xfrm>
            <a:off x="1110722" y="2718075"/>
            <a:ext cx="6922554" cy="2341800"/>
          </a:xfrm>
          <a:prstGeom prst="rect">
            <a:avLst/>
          </a:prstGeom>
          <a:noFill/>
          <a:ln>
            <a:noFill/>
          </a:ln>
        </p:spPr>
      </p:pic>
      <p:pic>
        <p:nvPicPr>
          <p:cNvPr id="167" name="Google Shape;167;p25"/>
          <p:cNvPicPr preferRelativeResize="0"/>
          <p:nvPr/>
        </p:nvPicPr>
        <p:blipFill>
          <a:blip r:embed="rId4">
            <a:alphaModFix/>
          </a:blip>
          <a:stretch>
            <a:fillRect/>
          </a:stretch>
        </p:blipFill>
        <p:spPr>
          <a:xfrm>
            <a:off x="6229525" y="427588"/>
            <a:ext cx="2654725" cy="2206571"/>
          </a:xfrm>
          <a:prstGeom prst="rect">
            <a:avLst/>
          </a:prstGeom>
          <a:noFill/>
          <a:ln>
            <a:noFill/>
          </a:ln>
        </p:spPr>
      </p:pic>
      <p:pic>
        <p:nvPicPr>
          <p:cNvPr id="168" name="Google Shape;168;p25"/>
          <p:cNvPicPr preferRelativeResize="0"/>
          <p:nvPr/>
        </p:nvPicPr>
        <p:blipFill>
          <a:blip r:embed="rId5">
            <a:alphaModFix/>
          </a:blip>
          <a:stretch>
            <a:fillRect/>
          </a:stretch>
        </p:blipFill>
        <p:spPr>
          <a:xfrm>
            <a:off x="3637515" y="459863"/>
            <a:ext cx="2654735" cy="2142001"/>
          </a:xfrm>
          <a:prstGeom prst="rect">
            <a:avLst/>
          </a:prstGeom>
          <a:noFill/>
          <a:ln>
            <a:noFill/>
          </a:ln>
        </p:spPr>
      </p:pic>
      <p:sp>
        <p:nvSpPr>
          <p:cNvPr id="169" name="Google Shape;169;p25"/>
          <p:cNvSpPr txBox="1"/>
          <p:nvPr/>
        </p:nvSpPr>
        <p:spPr>
          <a:xfrm>
            <a:off x="3739700" y="67375"/>
            <a:ext cx="2268600" cy="2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Popular Post</a:t>
            </a:r>
            <a:endParaRPr b="1"/>
          </a:p>
        </p:txBody>
      </p:sp>
      <p:sp>
        <p:nvSpPr>
          <p:cNvPr id="170" name="Google Shape;170;p25"/>
          <p:cNvSpPr txBox="1"/>
          <p:nvPr/>
        </p:nvSpPr>
        <p:spPr>
          <a:xfrm>
            <a:off x="6340325" y="67375"/>
            <a:ext cx="2268600" cy="2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Unpopular Post</a:t>
            </a:r>
            <a:endParaRPr b="1"/>
          </a:p>
        </p:txBody>
      </p:sp>
      <p:pic>
        <p:nvPicPr>
          <p:cNvPr id="171" name="Google Shape;171;p25"/>
          <p:cNvPicPr preferRelativeResize="0"/>
          <p:nvPr/>
        </p:nvPicPr>
        <p:blipFill>
          <a:blip r:embed="rId6">
            <a:alphaModFix/>
          </a:blip>
          <a:stretch>
            <a:fillRect/>
          </a:stretch>
        </p:blipFill>
        <p:spPr>
          <a:xfrm>
            <a:off x="8066850" y="4738575"/>
            <a:ext cx="1077151" cy="404925"/>
          </a:xfrm>
          <a:prstGeom prst="rect">
            <a:avLst/>
          </a:prstGeom>
          <a:noFill/>
          <a:ln>
            <a:noFill/>
          </a:ln>
        </p:spPr>
      </p:pic>
      <p:sp>
        <p:nvSpPr>
          <p:cNvPr id="172" name="Google Shape;17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272200" y="1527450"/>
            <a:ext cx="3378000" cy="158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Relatively Low Activity of the Flowster Forum</a:t>
            </a:r>
            <a:endParaRPr/>
          </a:p>
        </p:txBody>
      </p:sp>
      <p:pic>
        <p:nvPicPr>
          <p:cNvPr id="178" name="Google Shape;178;p26"/>
          <p:cNvPicPr preferRelativeResize="0"/>
          <p:nvPr/>
        </p:nvPicPr>
        <p:blipFill rotWithShape="1">
          <a:blip r:embed="rId3">
            <a:alphaModFix/>
          </a:blip>
          <a:srcRect t="40610"/>
          <a:stretch/>
        </p:blipFill>
        <p:spPr>
          <a:xfrm>
            <a:off x="2860975" y="2065500"/>
            <a:ext cx="5645200" cy="2860426"/>
          </a:xfrm>
          <a:prstGeom prst="rect">
            <a:avLst/>
          </a:prstGeom>
          <a:noFill/>
          <a:ln>
            <a:noFill/>
          </a:ln>
        </p:spPr>
      </p:pic>
      <p:pic>
        <p:nvPicPr>
          <p:cNvPr id="179" name="Google Shape;179;p26"/>
          <p:cNvPicPr preferRelativeResize="0"/>
          <p:nvPr/>
        </p:nvPicPr>
        <p:blipFill>
          <a:blip r:embed="rId4">
            <a:alphaModFix/>
          </a:blip>
          <a:stretch>
            <a:fillRect/>
          </a:stretch>
        </p:blipFill>
        <p:spPr>
          <a:xfrm>
            <a:off x="3422438" y="650250"/>
            <a:ext cx="4810125" cy="1143000"/>
          </a:xfrm>
          <a:prstGeom prst="rect">
            <a:avLst/>
          </a:prstGeom>
          <a:noFill/>
          <a:ln>
            <a:noFill/>
          </a:ln>
        </p:spPr>
      </p:pic>
      <p:pic>
        <p:nvPicPr>
          <p:cNvPr id="180" name="Google Shape;180;p26"/>
          <p:cNvPicPr preferRelativeResize="0"/>
          <p:nvPr/>
        </p:nvPicPr>
        <p:blipFill>
          <a:blip r:embed="rId5">
            <a:alphaModFix/>
          </a:blip>
          <a:stretch>
            <a:fillRect/>
          </a:stretch>
        </p:blipFill>
        <p:spPr>
          <a:xfrm>
            <a:off x="8066850" y="4738575"/>
            <a:ext cx="1077151" cy="404925"/>
          </a:xfrm>
          <a:prstGeom prst="rect">
            <a:avLst/>
          </a:prstGeom>
          <a:noFill/>
          <a:ln>
            <a:noFill/>
          </a:ln>
        </p:spPr>
      </p:pic>
      <p:sp>
        <p:nvSpPr>
          <p:cNvPr id="181" name="Google Shape;18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351200" y="1724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Imbalance</a:t>
            </a:r>
            <a:endParaRPr/>
          </a:p>
        </p:txBody>
      </p:sp>
      <p:pic>
        <p:nvPicPr>
          <p:cNvPr id="187" name="Google Shape;187;p27"/>
          <p:cNvPicPr preferRelativeResize="0"/>
          <p:nvPr/>
        </p:nvPicPr>
        <p:blipFill>
          <a:blip r:embed="rId3">
            <a:alphaModFix/>
          </a:blip>
          <a:stretch>
            <a:fillRect/>
          </a:stretch>
        </p:blipFill>
        <p:spPr>
          <a:xfrm>
            <a:off x="3426275" y="63200"/>
            <a:ext cx="5670300" cy="4591050"/>
          </a:xfrm>
          <a:prstGeom prst="rect">
            <a:avLst/>
          </a:prstGeom>
          <a:noFill/>
          <a:ln>
            <a:noFill/>
          </a:ln>
        </p:spPr>
      </p:pic>
      <p:sp>
        <p:nvSpPr>
          <p:cNvPr id="188" name="Google Shape;188;p27"/>
          <p:cNvSpPr txBox="1"/>
          <p:nvPr/>
        </p:nvSpPr>
        <p:spPr>
          <a:xfrm>
            <a:off x="415525" y="2335925"/>
            <a:ext cx="3189300" cy="19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Need to be taken into account when training classifiers.</a:t>
            </a:r>
            <a:endParaRPr sz="1700"/>
          </a:p>
        </p:txBody>
      </p:sp>
      <p:pic>
        <p:nvPicPr>
          <p:cNvPr id="189" name="Google Shape;189;p27"/>
          <p:cNvPicPr preferRelativeResize="0"/>
          <p:nvPr/>
        </p:nvPicPr>
        <p:blipFill>
          <a:blip r:embed="rId4">
            <a:alphaModFix/>
          </a:blip>
          <a:stretch>
            <a:fillRect/>
          </a:stretch>
        </p:blipFill>
        <p:spPr>
          <a:xfrm>
            <a:off x="8066850" y="4738575"/>
            <a:ext cx="1077151" cy="404925"/>
          </a:xfrm>
          <a:prstGeom prst="rect">
            <a:avLst/>
          </a:prstGeom>
          <a:noFill/>
          <a:ln>
            <a:noFill/>
          </a:ln>
        </p:spPr>
      </p:pic>
      <p:sp>
        <p:nvSpPr>
          <p:cNvPr id="190" name="Google Shape;19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Many Stop Words</a:t>
            </a:r>
            <a:endParaRPr/>
          </a:p>
        </p:txBody>
      </p:sp>
      <p:sp>
        <p:nvSpPr>
          <p:cNvPr id="196" name="Google Shape;196;p28"/>
          <p:cNvSpPr txBox="1">
            <a:spLocks noGrp="1"/>
          </p:cNvSpPr>
          <p:nvPr>
            <p:ph type="body" idx="1"/>
          </p:nvPr>
        </p:nvSpPr>
        <p:spPr>
          <a:xfrm>
            <a:off x="311700" y="1642350"/>
            <a:ext cx="3654600" cy="1217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Implied that removing stop words may have hurt the accuracy of our analysis</a:t>
            </a:r>
            <a:endParaRPr/>
          </a:p>
        </p:txBody>
      </p:sp>
      <p:pic>
        <p:nvPicPr>
          <p:cNvPr id="197" name="Google Shape;197;p28"/>
          <p:cNvPicPr preferRelativeResize="0"/>
          <p:nvPr/>
        </p:nvPicPr>
        <p:blipFill>
          <a:blip r:embed="rId3">
            <a:alphaModFix/>
          </a:blip>
          <a:stretch>
            <a:fillRect/>
          </a:stretch>
        </p:blipFill>
        <p:spPr>
          <a:xfrm>
            <a:off x="4336325" y="655100"/>
            <a:ext cx="4343400" cy="1714500"/>
          </a:xfrm>
          <a:prstGeom prst="rect">
            <a:avLst/>
          </a:prstGeom>
          <a:noFill/>
          <a:ln>
            <a:noFill/>
          </a:ln>
        </p:spPr>
      </p:pic>
      <p:pic>
        <p:nvPicPr>
          <p:cNvPr id="198" name="Google Shape;198;p28"/>
          <p:cNvPicPr preferRelativeResize="0"/>
          <p:nvPr/>
        </p:nvPicPr>
        <p:blipFill>
          <a:blip r:embed="rId4">
            <a:alphaModFix/>
          </a:blip>
          <a:stretch>
            <a:fillRect/>
          </a:stretch>
        </p:blipFill>
        <p:spPr>
          <a:xfrm>
            <a:off x="4336325" y="2770175"/>
            <a:ext cx="4267200" cy="1714500"/>
          </a:xfrm>
          <a:prstGeom prst="rect">
            <a:avLst/>
          </a:prstGeom>
          <a:noFill/>
          <a:ln>
            <a:noFill/>
          </a:ln>
        </p:spPr>
      </p:pic>
      <p:pic>
        <p:nvPicPr>
          <p:cNvPr id="199" name="Google Shape;199;p28"/>
          <p:cNvPicPr preferRelativeResize="0"/>
          <p:nvPr/>
        </p:nvPicPr>
        <p:blipFill>
          <a:blip r:embed="rId5">
            <a:alphaModFix/>
          </a:blip>
          <a:stretch>
            <a:fillRect/>
          </a:stretch>
        </p:blipFill>
        <p:spPr>
          <a:xfrm>
            <a:off x="8066850" y="4738575"/>
            <a:ext cx="1077151" cy="404925"/>
          </a:xfrm>
          <a:prstGeom prst="rect">
            <a:avLst/>
          </a:prstGeom>
          <a:noFill/>
          <a:ln>
            <a:noFill/>
          </a:ln>
        </p:spPr>
      </p:pic>
      <p:sp>
        <p:nvSpPr>
          <p:cNvPr id="200" name="Google Shape;20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Cleaning Techniques</a:t>
            </a:r>
            <a:endParaRPr/>
          </a:p>
        </p:txBody>
      </p:sp>
      <p:sp>
        <p:nvSpPr>
          <p:cNvPr id="206" name="Google Shape;20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Data augmentation by turning the topic reply comments into “new” topics within the same category</a:t>
            </a:r>
            <a:endParaRPr/>
          </a:p>
          <a:p>
            <a:pPr marL="457200" lvl="0" indent="-342900" algn="l" rtl="0">
              <a:spcBef>
                <a:spcPts val="0"/>
              </a:spcBef>
              <a:spcAft>
                <a:spcPts val="0"/>
              </a:spcAft>
              <a:buSzPts val="1800"/>
              <a:buChar char="●"/>
            </a:pPr>
            <a:r>
              <a:rPr lang="en"/>
              <a:t>Lowercase normalization</a:t>
            </a:r>
            <a:endParaRPr/>
          </a:p>
          <a:p>
            <a:pPr marL="457200" lvl="0" indent="-342900" algn="l" rtl="0">
              <a:spcBef>
                <a:spcPts val="0"/>
              </a:spcBef>
              <a:spcAft>
                <a:spcPts val="0"/>
              </a:spcAft>
              <a:buSzPts val="1800"/>
              <a:buChar char="●"/>
            </a:pPr>
            <a:r>
              <a:rPr lang="en"/>
              <a:t>Punctuation removal</a:t>
            </a:r>
            <a:endParaRPr/>
          </a:p>
          <a:p>
            <a:pPr marL="457200" lvl="0" indent="-342900" algn="l" rtl="0">
              <a:spcBef>
                <a:spcPts val="0"/>
              </a:spcBef>
              <a:spcAft>
                <a:spcPts val="0"/>
              </a:spcAft>
              <a:buSzPts val="1800"/>
              <a:buChar char="●"/>
            </a:pPr>
            <a:r>
              <a:rPr lang="en"/>
              <a:t>Stopword removal</a:t>
            </a:r>
            <a:endParaRPr/>
          </a:p>
          <a:p>
            <a:pPr marL="457200" lvl="0" indent="-342900" algn="l" rtl="0">
              <a:spcBef>
                <a:spcPts val="0"/>
              </a:spcBef>
              <a:spcAft>
                <a:spcPts val="0"/>
              </a:spcAft>
              <a:buSzPts val="1800"/>
              <a:buChar char="●"/>
            </a:pPr>
            <a:r>
              <a:rPr lang="en"/>
              <a:t>Rare word removal</a:t>
            </a:r>
            <a:endParaRPr/>
          </a:p>
          <a:p>
            <a:pPr marL="457200" lvl="0" indent="-342900" algn="l" rtl="0">
              <a:spcBef>
                <a:spcPts val="0"/>
              </a:spcBef>
              <a:spcAft>
                <a:spcPts val="0"/>
              </a:spcAft>
              <a:buSzPts val="1800"/>
              <a:buChar char="●"/>
            </a:pPr>
            <a:r>
              <a:rPr lang="en"/>
              <a:t>Non-ASCII character removal</a:t>
            </a:r>
            <a:endParaRPr/>
          </a:p>
          <a:p>
            <a:pPr marL="457200" lvl="0" indent="-342900" algn="l" rtl="0">
              <a:spcBef>
                <a:spcPts val="0"/>
              </a:spcBef>
              <a:spcAft>
                <a:spcPts val="0"/>
              </a:spcAft>
              <a:buSzPts val="1800"/>
              <a:buChar char="●"/>
            </a:pPr>
            <a:r>
              <a:rPr lang="en"/>
              <a:t>Numerics and cost replacements using unique identifiers “########” and “$$$$$$$$”</a:t>
            </a:r>
            <a:endParaRPr/>
          </a:p>
          <a:p>
            <a:pPr marL="0" lvl="0" indent="0" algn="l" rtl="0">
              <a:spcBef>
                <a:spcPts val="0"/>
              </a:spcBef>
              <a:spcAft>
                <a:spcPts val="1600"/>
              </a:spcAft>
              <a:buNone/>
            </a:pPr>
            <a:endParaRPr sz="2100"/>
          </a:p>
        </p:txBody>
      </p:sp>
      <p:pic>
        <p:nvPicPr>
          <p:cNvPr id="207" name="Google Shape;207;p29"/>
          <p:cNvPicPr preferRelativeResize="0"/>
          <p:nvPr/>
        </p:nvPicPr>
        <p:blipFill>
          <a:blip r:embed="rId3">
            <a:alphaModFix/>
          </a:blip>
          <a:stretch>
            <a:fillRect/>
          </a:stretch>
        </p:blipFill>
        <p:spPr>
          <a:xfrm>
            <a:off x="8066850" y="4738575"/>
            <a:ext cx="1077151" cy="404925"/>
          </a:xfrm>
          <a:prstGeom prst="rect">
            <a:avLst/>
          </a:prstGeom>
          <a:noFill/>
          <a:ln>
            <a:noFill/>
          </a:ln>
        </p:spPr>
      </p:pic>
      <p:sp>
        <p:nvSpPr>
          <p:cNvPr id="208" name="Google Shape;208;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382825" y="1925100"/>
            <a:ext cx="8520600" cy="129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highlight>
                  <a:srgbClr val="F3F3F3"/>
                </a:highlight>
              </a:rPr>
              <a:t>Amazon Data </a:t>
            </a:r>
            <a:endParaRPr sz="3600">
              <a:highlight>
                <a:srgbClr val="F3F3F3"/>
              </a:highlight>
            </a:endParaRPr>
          </a:p>
          <a:p>
            <a:pPr marL="0" lvl="0" indent="0" algn="ctr" rtl="0">
              <a:spcBef>
                <a:spcPts val="0"/>
              </a:spcBef>
              <a:spcAft>
                <a:spcPts val="0"/>
              </a:spcAft>
              <a:buNone/>
            </a:pPr>
            <a:r>
              <a:rPr lang="en" sz="3600">
                <a:highlight>
                  <a:srgbClr val="F3F3F3"/>
                </a:highlight>
              </a:rPr>
              <a:t>Exploratory Data Analysis (EDA)</a:t>
            </a:r>
            <a:endParaRPr sz="3600">
              <a:highlight>
                <a:srgbClr val="F3F3F3"/>
              </a:highlight>
            </a:endParaRPr>
          </a:p>
        </p:txBody>
      </p:sp>
      <p:pic>
        <p:nvPicPr>
          <p:cNvPr id="214" name="Google Shape;214;p30"/>
          <p:cNvPicPr preferRelativeResize="0"/>
          <p:nvPr/>
        </p:nvPicPr>
        <p:blipFill>
          <a:blip r:embed="rId3">
            <a:alphaModFix/>
          </a:blip>
          <a:stretch>
            <a:fillRect/>
          </a:stretch>
        </p:blipFill>
        <p:spPr>
          <a:xfrm>
            <a:off x="8066850" y="4738575"/>
            <a:ext cx="1077151" cy="404925"/>
          </a:xfrm>
          <a:prstGeom prst="rect">
            <a:avLst/>
          </a:prstGeom>
          <a:noFill/>
          <a:ln>
            <a:noFill/>
          </a:ln>
        </p:spPr>
      </p:pic>
      <p:sp>
        <p:nvSpPr>
          <p:cNvPr id="215" name="Google Shape;21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311700" y="127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Imbalance</a:t>
            </a:r>
            <a:endParaRPr/>
          </a:p>
        </p:txBody>
      </p:sp>
      <p:pic>
        <p:nvPicPr>
          <p:cNvPr id="221" name="Google Shape;221;p31"/>
          <p:cNvPicPr preferRelativeResize="0"/>
          <p:nvPr/>
        </p:nvPicPr>
        <p:blipFill>
          <a:blip r:embed="rId3">
            <a:alphaModFix/>
          </a:blip>
          <a:stretch>
            <a:fillRect/>
          </a:stretch>
        </p:blipFill>
        <p:spPr>
          <a:xfrm>
            <a:off x="434350" y="752350"/>
            <a:ext cx="3166204" cy="3393225"/>
          </a:xfrm>
          <a:prstGeom prst="rect">
            <a:avLst/>
          </a:prstGeom>
          <a:noFill/>
          <a:ln>
            <a:noFill/>
          </a:ln>
        </p:spPr>
      </p:pic>
      <p:pic>
        <p:nvPicPr>
          <p:cNvPr id="222" name="Google Shape;222;p31"/>
          <p:cNvPicPr preferRelativeResize="0"/>
          <p:nvPr/>
        </p:nvPicPr>
        <p:blipFill>
          <a:blip r:embed="rId4">
            <a:alphaModFix/>
          </a:blip>
          <a:stretch>
            <a:fillRect/>
          </a:stretch>
        </p:blipFill>
        <p:spPr>
          <a:xfrm>
            <a:off x="4018125" y="825400"/>
            <a:ext cx="4769399" cy="2437075"/>
          </a:xfrm>
          <a:prstGeom prst="rect">
            <a:avLst/>
          </a:prstGeom>
          <a:noFill/>
          <a:ln>
            <a:noFill/>
          </a:ln>
        </p:spPr>
      </p:pic>
      <p:sp>
        <p:nvSpPr>
          <p:cNvPr id="223" name="Google Shape;223;p31"/>
          <p:cNvSpPr txBox="1">
            <a:spLocks noGrp="1"/>
          </p:cNvSpPr>
          <p:nvPr>
            <p:ph type="title"/>
          </p:nvPr>
        </p:nvSpPr>
        <p:spPr>
          <a:xfrm>
            <a:off x="4534875" y="179650"/>
            <a:ext cx="3735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Generated Word Map:</a:t>
            </a:r>
            <a:endParaRPr/>
          </a:p>
        </p:txBody>
      </p:sp>
      <p:sp>
        <p:nvSpPr>
          <p:cNvPr id="224" name="Google Shape;224;p31"/>
          <p:cNvSpPr txBox="1"/>
          <p:nvPr/>
        </p:nvSpPr>
        <p:spPr>
          <a:xfrm>
            <a:off x="215925" y="4260950"/>
            <a:ext cx="3670800" cy="4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Class imbalance for the amazon data was less drastic than that of the flowster’s data.</a:t>
            </a:r>
            <a:endParaRPr/>
          </a:p>
        </p:txBody>
      </p:sp>
      <p:pic>
        <p:nvPicPr>
          <p:cNvPr id="225" name="Google Shape;225;p31"/>
          <p:cNvPicPr preferRelativeResize="0"/>
          <p:nvPr/>
        </p:nvPicPr>
        <p:blipFill>
          <a:blip r:embed="rId5">
            <a:alphaModFix/>
          </a:blip>
          <a:stretch>
            <a:fillRect/>
          </a:stretch>
        </p:blipFill>
        <p:spPr>
          <a:xfrm>
            <a:off x="8066850" y="4738575"/>
            <a:ext cx="1077151" cy="404925"/>
          </a:xfrm>
          <a:prstGeom prst="rect">
            <a:avLst/>
          </a:prstGeom>
          <a:noFill/>
          <a:ln>
            <a:noFill/>
          </a:ln>
        </p:spPr>
      </p:pic>
      <p:sp>
        <p:nvSpPr>
          <p:cNvPr id="226" name="Google Shape;226;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ML team 4</a:t>
            </a:r>
            <a:endParaRPr sz="3200"/>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24292E"/>
                </a:solidFill>
                <a:highlight>
                  <a:srgbClr val="FFFFFF"/>
                </a:highlight>
              </a:rPr>
              <a:t>Project Lead: </a:t>
            </a:r>
            <a:r>
              <a:rPr lang="en">
                <a:solidFill>
                  <a:srgbClr val="24292E"/>
                </a:solidFill>
                <a:highlight>
                  <a:srgbClr val="FFFFFF"/>
                </a:highlight>
              </a:rPr>
              <a:t>Sara El-Ateif</a:t>
            </a:r>
            <a:endParaRPr>
              <a:solidFill>
                <a:srgbClr val="24292E"/>
              </a:solidFill>
              <a:highlight>
                <a:srgbClr val="FFFFFF"/>
              </a:highlight>
            </a:endParaRPr>
          </a:p>
          <a:p>
            <a:pPr marL="0" lvl="0" indent="0" algn="l" rtl="0">
              <a:spcBef>
                <a:spcPts val="1600"/>
              </a:spcBef>
              <a:spcAft>
                <a:spcPts val="0"/>
              </a:spcAft>
              <a:buClr>
                <a:schemeClr val="dk1"/>
              </a:buClr>
              <a:buSzPts val="1100"/>
              <a:buFont typeface="Arial"/>
              <a:buNone/>
            </a:pPr>
            <a:r>
              <a:rPr lang="en" b="1">
                <a:solidFill>
                  <a:srgbClr val="24292E"/>
                </a:solidFill>
                <a:highlight>
                  <a:srgbClr val="FFFFFF"/>
                </a:highlight>
              </a:rPr>
              <a:t>PM Lead: </a:t>
            </a:r>
            <a:r>
              <a:rPr lang="en">
                <a:solidFill>
                  <a:srgbClr val="24292E"/>
                </a:solidFill>
                <a:highlight>
                  <a:srgbClr val="FFFFFF"/>
                </a:highlight>
              </a:rPr>
              <a:t>Rohit Ganti</a:t>
            </a:r>
            <a:endParaRPr>
              <a:solidFill>
                <a:srgbClr val="24292E"/>
              </a:solidFill>
              <a:highlight>
                <a:srgbClr val="FFFFFF"/>
              </a:highlight>
            </a:endParaRPr>
          </a:p>
          <a:p>
            <a:pPr marL="0" lvl="0" indent="0" algn="l" rtl="0">
              <a:spcBef>
                <a:spcPts val="1600"/>
              </a:spcBef>
              <a:spcAft>
                <a:spcPts val="0"/>
              </a:spcAft>
              <a:buClr>
                <a:schemeClr val="dk1"/>
              </a:buClr>
              <a:buSzPts val="1100"/>
              <a:buFont typeface="Arial"/>
              <a:buNone/>
            </a:pPr>
            <a:r>
              <a:rPr lang="en" b="1">
                <a:solidFill>
                  <a:srgbClr val="24292E"/>
                </a:solidFill>
                <a:highlight>
                  <a:srgbClr val="FFFFFF"/>
                </a:highlight>
              </a:rPr>
              <a:t>Participants:</a:t>
            </a:r>
            <a:r>
              <a:rPr lang="en">
                <a:solidFill>
                  <a:srgbClr val="24292E"/>
                </a:solidFill>
                <a:highlight>
                  <a:srgbClr val="FFFFFF"/>
                </a:highlight>
              </a:rPr>
              <a:t> Kevin Dong, Gabriel Jai, Zoey, Khushali Verma, Ananya De, Mutaz Ahmed, Kitty Gu, Wei Huang</a:t>
            </a:r>
            <a:endParaRPr>
              <a:solidFill>
                <a:srgbClr val="24292E"/>
              </a:solidFill>
              <a:highlight>
                <a:srgbClr val="FFFFFF"/>
              </a:highlight>
            </a:endParaRPr>
          </a:p>
          <a:p>
            <a:pPr marL="0" lvl="0" indent="0" algn="l" rtl="0">
              <a:spcBef>
                <a:spcPts val="1600"/>
              </a:spcBef>
              <a:spcAft>
                <a:spcPts val="0"/>
              </a:spcAft>
              <a:buNone/>
            </a:pPr>
            <a:r>
              <a:rPr lang="en" b="1">
                <a:solidFill>
                  <a:srgbClr val="24292E"/>
                </a:solidFill>
                <a:highlight>
                  <a:srgbClr val="FFFFFF"/>
                </a:highlight>
              </a:rPr>
              <a:t>Observers: </a:t>
            </a:r>
            <a:r>
              <a:rPr lang="en">
                <a:solidFill>
                  <a:srgbClr val="24292E"/>
                </a:solidFill>
                <a:highlight>
                  <a:srgbClr val="FFFFFF"/>
                </a:highlight>
              </a:rPr>
              <a:t>Shalini Kumari, William Phillips, Merron Tecleab, Xuchen Fang</a:t>
            </a:r>
            <a:endParaRPr>
              <a:solidFill>
                <a:srgbClr val="24292E"/>
              </a:solidFill>
              <a:highlight>
                <a:srgbClr val="FFFFFF"/>
              </a:highlight>
            </a:endParaRPr>
          </a:p>
          <a:p>
            <a:pPr marL="0" lvl="0" indent="0" algn="l" rtl="0">
              <a:spcBef>
                <a:spcPts val="1600"/>
              </a:spcBef>
              <a:spcAft>
                <a:spcPts val="0"/>
              </a:spcAft>
              <a:buNone/>
            </a:pPr>
            <a:r>
              <a:rPr lang="en">
                <a:solidFill>
                  <a:srgbClr val="24292E"/>
                </a:solidFill>
                <a:highlight>
                  <a:srgbClr val="FFFFFF"/>
                </a:highlight>
              </a:rPr>
              <a:t>14 interns : 2 lead, 8 participants, 4 observers</a:t>
            </a:r>
            <a:endParaRPr>
              <a:solidFill>
                <a:srgbClr val="24292E"/>
              </a:solidFill>
              <a:highlight>
                <a:srgbClr val="FFFFFF"/>
              </a:highlight>
            </a:endParaRPr>
          </a:p>
          <a:p>
            <a:pPr marL="0" lvl="0" indent="0" algn="l" rtl="0">
              <a:spcBef>
                <a:spcPts val="0"/>
              </a:spcBef>
              <a:spcAft>
                <a:spcPts val="0"/>
              </a:spcAft>
              <a:buNone/>
            </a:pPr>
            <a:r>
              <a:rPr lang="en" sz="1000">
                <a:solidFill>
                  <a:srgbClr val="24292E"/>
                </a:solidFill>
                <a:highlight>
                  <a:srgbClr val="FFFFFF"/>
                </a:highlight>
              </a:rPr>
              <a:t>Please check our profiles in </a:t>
            </a:r>
            <a:r>
              <a:rPr lang="en" sz="1000" u="sng">
                <a:solidFill>
                  <a:schemeClr val="hlink"/>
                </a:solidFill>
                <a:highlight>
                  <a:srgbClr val="FFFFFF"/>
                </a:highlight>
                <a:hlinkClick r:id="rId3"/>
              </a:rPr>
              <a:t>STEMAway Forum</a:t>
            </a:r>
            <a:r>
              <a:rPr lang="en" sz="1000">
                <a:solidFill>
                  <a:srgbClr val="24292E"/>
                </a:solidFill>
                <a:highlight>
                  <a:srgbClr val="FFFFFF"/>
                </a:highlight>
              </a:rPr>
              <a:t>.</a:t>
            </a:r>
            <a:endParaRPr sz="1000">
              <a:solidFill>
                <a:srgbClr val="24292E"/>
              </a:solidFill>
              <a:highlight>
                <a:srgbClr val="FFFFFF"/>
              </a:highlight>
            </a:endParaRPr>
          </a:p>
        </p:txBody>
      </p:sp>
      <p:pic>
        <p:nvPicPr>
          <p:cNvPr id="68" name="Google Shape;68;p14"/>
          <p:cNvPicPr preferRelativeResize="0"/>
          <p:nvPr/>
        </p:nvPicPr>
        <p:blipFill>
          <a:blip r:embed="rId4">
            <a:alphaModFix/>
          </a:blip>
          <a:stretch>
            <a:fillRect/>
          </a:stretch>
        </p:blipFill>
        <p:spPr>
          <a:xfrm>
            <a:off x="8066850" y="4738575"/>
            <a:ext cx="1077151" cy="404925"/>
          </a:xfrm>
          <a:prstGeom prst="rect">
            <a:avLst/>
          </a:prstGeom>
          <a:noFill/>
          <a:ln>
            <a:noFill/>
          </a:ln>
        </p:spPr>
      </p:pic>
      <p:sp>
        <p:nvSpPr>
          <p:cNvPr id="69" name="Google Shape;6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2"/>
          <p:cNvSpPr txBox="1">
            <a:spLocks noGrp="1"/>
          </p:cNvSpPr>
          <p:nvPr>
            <p:ph type="title"/>
          </p:nvPr>
        </p:nvSpPr>
        <p:spPr>
          <a:xfrm>
            <a:off x="311700" y="255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Numeric features do not seem helpful in distinguishing categories  </a:t>
            </a:r>
            <a:endParaRPr sz="2200"/>
          </a:p>
        </p:txBody>
      </p:sp>
      <p:sp>
        <p:nvSpPr>
          <p:cNvPr id="232" name="Google Shape;232;p32"/>
          <p:cNvSpPr txBox="1">
            <a:spLocks noGrp="1"/>
          </p:cNvSpPr>
          <p:nvPr>
            <p:ph type="body" idx="1"/>
          </p:nvPr>
        </p:nvSpPr>
        <p:spPr>
          <a:xfrm>
            <a:off x="311700" y="1152475"/>
            <a:ext cx="41445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a:t>Most of the posts in every category possessed a similar pattern in numeric features.</a:t>
            </a:r>
            <a:endParaRPr/>
          </a:p>
          <a:p>
            <a:pPr marL="0" lvl="0" indent="0" algn="just" rtl="0">
              <a:lnSpc>
                <a:spcPct val="100000"/>
              </a:lnSpc>
              <a:spcBef>
                <a:spcPts val="0"/>
              </a:spcBef>
              <a:spcAft>
                <a:spcPts val="0"/>
              </a:spcAft>
              <a:buClr>
                <a:schemeClr val="dk1"/>
              </a:buClr>
              <a:buSzPts val="1100"/>
              <a:buFont typeface="Arial"/>
              <a:buNone/>
            </a:pPr>
            <a:endParaRPr/>
          </a:p>
          <a:p>
            <a:pPr marL="0" lvl="0" indent="0" algn="just" rtl="0">
              <a:lnSpc>
                <a:spcPct val="100000"/>
              </a:lnSpc>
              <a:spcBef>
                <a:spcPts val="0"/>
              </a:spcBef>
              <a:spcAft>
                <a:spcPts val="0"/>
              </a:spcAft>
              <a:buClr>
                <a:schemeClr val="dk1"/>
              </a:buClr>
              <a:buSzPts val="1100"/>
              <a:buFont typeface="Arial"/>
              <a:buNone/>
            </a:pPr>
            <a:r>
              <a:rPr lang="en"/>
              <a:t>For example, the majority of posts was published in the afternoon and evening.</a:t>
            </a:r>
            <a:endParaRPr/>
          </a:p>
          <a:p>
            <a:pPr marL="0" lvl="0" indent="0" algn="just" rtl="0">
              <a:lnSpc>
                <a:spcPct val="100000"/>
              </a:lnSpc>
              <a:spcBef>
                <a:spcPts val="0"/>
              </a:spcBef>
              <a:spcAft>
                <a:spcPts val="0"/>
              </a:spcAft>
              <a:buClr>
                <a:schemeClr val="dk1"/>
              </a:buClr>
              <a:buSzPts val="1100"/>
              <a:buFont typeface="Arial"/>
              <a:buNone/>
            </a:pPr>
            <a:endParaRPr/>
          </a:p>
          <a:p>
            <a:pPr marL="0" lvl="0" indent="0" algn="just" rtl="0">
              <a:lnSpc>
                <a:spcPct val="100000"/>
              </a:lnSpc>
              <a:spcBef>
                <a:spcPts val="0"/>
              </a:spcBef>
              <a:spcAft>
                <a:spcPts val="0"/>
              </a:spcAft>
              <a:buClr>
                <a:schemeClr val="dk1"/>
              </a:buClr>
              <a:buSzPts val="1100"/>
              <a:buFont typeface="Arial"/>
              <a:buNone/>
            </a:pPr>
            <a:r>
              <a:rPr lang="en"/>
              <a:t>Because they were very similar, it would not be very helpful to use the numeric feature as one of the predictors. </a:t>
            </a:r>
            <a:endParaRPr/>
          </a:p>
        </p:txBody>
      </p:sp>
      <p:pic>
        <p:nvPicPr>
          <p:cNvPr id="233" name="Google Shape;233;p32"/>
          <p:cNvPicPr preferRelativeResize="0"/>
          <p:nvPr/>
        </p:nvPicPr>
        <p:blipFill>
          <a:blip r:embed="rId3">
            <a:alphaModFix/>
          </a:blip>
          <a:stretch>
            <a:fillRect/>
          </a:stretch>
        </p:blipFill>
        <p:spPr>
          <a:xfrm>
            <a:off x="4572000" y="1164047"/>
            <a:ext cx="3960401" cy="3926203"/>
          </a:xfrm>
          <a:prstGeom prst="rect">
            <a:avLst/>
          </a:prstGeom>
          <a:noFill/>
          <a:ln>
            <a:noFill/>
          </a:ln>
        </p:spPr>
      </p:pic>
      <p:pic>
        <p:nvPicPr>
          <p:cNvPr id="234" name="Google Shape;234;p32"/>
          <p:cNvPicPr preferRelativeResize="0"/>
          <p:nvPr/>
        </p:nvPicPr>
        <p:blipFill>
          <a:blip r:embed="rId4">
            <a:alphaModFix/>
          </a:blip>
          <a:stretch>
            <a:fillRect/>
          </a:stretch>
        </p:blipFill>
        <p:spPr>
          <a:xfrm>
            <a:off x="8066850" y="4738575"/>
            <a:ext cx="1077151" cy="404925"/>
          </a:xfrm>
          <a:prstGeom prst="rect">
            <a:avLst/>
          </a:prstGeom>
          <a:noFill/>
          <a:ln>
            <a:noFill/>
          </a:ln>
        </p:spPr>
      </p:pic>
      <p:sp>
        <p:nvSpPr>
          <p:cNvPr id="235" name="Google Shape;23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Cleaning Techniques</a:t>
            </a:r>
            <a:endParaRPr/>
          </a:p>
        </p:txBody>
      </p:sp>
      <p:sp>
        <p:nvSpPr>
          <p:cNvPr id="241" name="Google Shape;241;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Lowercase normalization</a:t>
            </a:r>
            <a:endParaRPr/>
          </a:p>
          <a:p>
            <a:pPr marL="457200" lvl="0" indent="-342900" algn="l" rtl="0">
              <a:spcBef>
                <a:spcPts val="0"/>
              </a:spcBef>
              <a:spcAft>
                <a:spcPts val="0"/>
              </a:spcAft>
              <a:buSzPts val="1800"/>
              <a:buChar char="●"/>
            </a:pPr>
            <a:r>
              <a:rPr lang="en"/>
              <a:t>Punctuation removal</a:t>
            </a:r>
            <a:endParaRPr/>
          </a:p>
          <a:p>
            <a:pPr marL="457200" lvl="0" indent="-342900" algn="l" rtl="0">
              <a:spcBef>
                <a:spcPts val="0"/>
              </a:spcBef>
              <a:spcAft>
                <a:spcPts val="0"/>
              </a:spcAft>
              <a:buSzPts val="1800"/>
              <a:buChar char="●"/>
            </a:pPr>
            <a:r>
              <a:rPr lang="en"/>
              <a:t>Stopword removal</a:t>
            </a:r>
            <a:endParaRPr/>
          </a:p>
          <a:p>
            <a:pPr marL="457200" lvl="0" indent="-342900" algn="l" rtl="0">
              <a:spcBef>
                <a:spcPts val="0"/>
              </a:spcBef>
              <a:spcAft>
                <a:spcPts val="0"/>
              </a:spcAft>
              <a:buSzPts val="1800"/>
              <a:buChar char="●"/>
            </a:pPr>
            <a:r>
              <a:rPr lang="en"/>
              <a:t>Non-ASCII character removal</a:t>
            </a:r>
            <a:endParaRPr/>
          </a:p>
          <a:p>
            <a:pPr marL="457200" lvl="0" indent="-342900" algn="l" rtl="0">
              <a:spcBef>
                <a:spcPts val="0"/>
              </a:spcBef>
              <a:spcAft>
                <a:spcPts val="0"/>
              </a:spcAft>
              <a:buSzPts val="1800"/>
              <a:buChar char="●"/>
            </a:pPr>
            <a:r>
              <a:rPr lang="en"/>
              <a:t>URL removal</a:t>
            </a:r>
            <a:endParaRPr/>
          </a:p>
          <a:p>
            <a:pPr marL="457200" lvl="0" indent="0" algn="l" rtl="0">
              <a:spcBef>
                <a:spcPts val="0"/>
              </a:spcBef>
              <a:spcAft>
                <a:spcPts val="0"/>
              </a:spcAft>
              <a:buNone/>
            </a:pPr>
            <a:endParaRPr/>
          </a:p>
          <a:p>
            <a:pPr marL="0" lvl="0" indent="0" algn="l" rtl="0">
              <a:spcBef>
                <a:spcPts val="0"/>
              </a:spcBef>
              <a:spcAft>
                <a:spcPts val="1600"/>
              </a:spcAft>
              <a:buNone/>
            </a:pPr>
            <a:endParaRPr sz="2100"/>
          </a:p>
        </p:txBody>
      </p:sp>
      <p:pic>
        <p:nvPicPr>
          <p:cNvPr id="242" name="Google Shape;242;p33"/>
          <p:cNvPicPr preferRelativeResize="0"/>
          <p:nvPr/>
        </p:nvPicPr>
        <p:blipFill>
          <a:blip r:embed="rId3">
            <a:alphaModFix/>
          </a:blip>
          <a:stretch>
            <a:fillRect/>
          </a:stretch>
        </p:blipFill>
        <p:spPr>
          <a:xfrm>
            <a:off x="8066850" y="4738575"/>
            <a:ext cx="1077151" cy="404925"/>
          </a:xfrm>
          <a:prstGeom prst="rect">
            <a:avLst/>
          </a:prstGeom>
          <a:noFill/>
          <a:ln>
            <a:noFill/>
          </a:ln>
        </p:spPr>
      </p:pic>
      <p:sp>
        <p:nvSpPr>
          <p:cNvPr id="243" name="Google Shape;24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4"/>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200">
                <a:solidFill>
                  <a:srgbClr val="FFFFFF"/>
                </a:solidFill>
                <a:highlight>
                  <a:srgbClr val="434343"/>
                </a:highlight>
              </a:rPr>
              <a:t>Basic Data Modeling</a:t>
            </a:r>
            <a:endParaRPr sz="5200">
              <a:solidFill>
                <a:srgbClr val="FFFFFF"/>
              </a:solidFill>
              <a:highlight>
                <a:srgbClr val="434343"/>
              </a:highlight>
            </a:endParaRPr>
          </a:p>
          <a:p>
            <a:pPr marL="0" lvl="0" indent="0" algn="l" rtl="0">
              <a:spcBef>
                <a:spcPts val="0"/>
              </a:spcBef>
              <a:spcAft>
                <a:spcPts val="0"/>
              </a:spcAft>
              <a:buNone/>
            </a:pPr>
            <a:endParaRPr/>
          </a:p>
        </p:txBody>
      </p:sp>
      <p:pic>
        <p:nvPicPr>
          <p:cNvPr id="249" name="Google Shape;249;p34"/>
          <p:cNvPicPr preferRelativeResize="0"/>
          <p:nvPr/>
        </p:nvPicPr>
        <p:blipFill>
          <a:blip r:embed="rId3">
            <a:alphaModFix/>
          </a:blip>
          <a:stretch>
            <a:fillRect/>
          </a:stretch>
        </p:blipFill>
        <p:spPr>
          <a:xfrm>
            <a:off x="8066850" y="4738575"/>
            <a:ext cx="1077151" cy="404925"/>
          </a:xfrm>
          <a:prstGeom prst="rect">
            <a:avLst/>
          </a:prstGeom>
          <a:noFill/>
          <a:ln>
            <a:noFill/>
          </a:ln>
        </p:spPr>
      </p:pic>
      <p:sp>
        <p:nvSpPr>
          <p:cNvPr id="250" name="Google Shape;250;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5"/>
          <p:cNvSpPr txBox="1">
            <a:spLocks noGrp="1"/>
          </p:cNvSpPr>
          <p:nvPr>
            <p:ph type="title"/>
          </p:nvPr>
        </p:nvSpPr>
        <p:spPr>
          <a:xfrm>
            <a:off x="466550" y="252625"/>
            <a:ext cx="8366700" cy="5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Models &amp; Embeddings Experimented</a:t>
            </a:r>
            <a:endParaRPr sz="3400"/>
          </a:p>
        </p:txBody>
      </p:sp>
      <p:sp>
        <p:nvSpPr>
          <p:cNvPr id="256" name="Google Shape;256;p35"/>
          <p:cNvSpPr txBox="1"/>
          <p:nvPr/>
        </p:nvSpPr>
        <p:spPr>
          <a:xfrm>
            <a:off x="5492125" y="1395025"/>
            <a:ext cx="2896800" cy="356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200"/>
              </a:spcBef>
              <a:spcAft>
                <a:spcPts val="0"/>
              </a:spcAft>
              <a:buNone/>
            </a:pPr>
            <a:r>
              <a:rPr lang="en" sz="2000" b="1"/>
              <a:t>Basic ML models</a:t>
            </a:r>
            <a:endParaRPr sz="2000" b="1"/>
          </a:p>
          <a:p>
            <a:pPr marL="0" lvl="0" indent="457200" algn="l" rtl="0">
              <a:lnSpc>
                <a:spcPct val="115000"/>
              </a:lnSpc>
              <a:spcBef>
                <a:spcPts val="1200"/>
              </a:spcBef>
              <a:spcAft>
                <a:spcPts val="0"/>
              </a:spcAft>
              <a:buNone/>
            </a:pPr>
            <a:r>
              <a:rPr lang="en" sz="2000"/>
              <a:t>Naive Bayes</a:t>
            </a:r>
            <a:endParaRPr sz="2000"/>
          </a:p>
          <a:p>
            <a:pPr marL="0" lvl="0" indent="457200" algn="l" rtl="0">
              <a:lnSpc>
                <a:spcPct val="115000"/>
              </a:lnSpc>
              <a:spcBef>
                <a:spcPts val="1200"/>
              </a:spcBef>
              <a:spcAft>
                <a:spcPts val="0"/>
              </a:spcAft>
              <a:buNone/>
            </a:pPr>
            <a:r>
              <a:rPr lang="en" sz="2000"/>
              <a:t>Linear SVM</a:t>
            </a:r>
            <a:endParaRPr sz="2000"/>
          </a:p>
          <a:p>
            <a:pPr marL="0" lvl="0" indent="457200" algn="l" rtl="0">
              <a:lnSpc>
                <a:spcPct val="115000"/>
              </a:lnSpc>
              <a:spcBef>
                <a:spcPts val="1200"/>
              </a:spcBef>
              <a:spcAft>
                <a:spcPts val="0"/>
              </a:spcAft>
              <a:buNone/>
            </a:pPr>
            <a:r>
              <a:rPr lang="en" sz="2000"/>
              <a:t>Logistic Regression</a:t>
            </a:r>
            <a:endParaRPr sz="2000"/>
          </a:p>
          <a:p>
            <a:pPr marL="0" lvl="0" indent="457200" algn="l" rtl="0">
              <a:lnSpc>
                <a:spcPct val="115000"/>
              </a:lnSpc>
              <a:spcBef>
                <a:spcPts val="1200"/>
              </a:spcBef>
              <a:spcAft>
                <a:spcPts val="0"/>
              </a:spcAft>
              <a:buNone/>
            </a:pPr>
            <a:r>
              <a:rPr lang="en" sz="2000"/>
              <a:t>XGBoost</a:t>
            </a:r>
            <a:endParaRPr sz="2000"/>
          </a:p>
          <a:p>
            <a:pPr marL="0" lvl="0" indent="457200" algn="l" rtl="0">
              <a:lnSpc>
                <a:spcPct val="115000"/>
              </a:lnSpc>
              <a:spcBef>
                <a:spcPts val="1200"/>
              </a:spcBef>
              <a:spcAft>
                <a:spcPts val="0"/>
              </a:spcAft>
              <a:buNone/>
            </a:pPr>
            <a:r>
              <a:rPr lang="en" sz="2000"/>
              <a:t>Random Forest</a:t>
            </a:r>
            <a:endParaRPr sz="2000"/>
          </a:p>
          <a:p>
            <a:pPr marL="0" lvl="0" indent="457200" algn="l" rtl="0">
              <a:lnSpc>
                <a:spcPct val="115000"/>
              </a:lnSpc>
              <a:spcBef>
                <a:spcPts val="1200"/>
              </a:spcBef>
              <a:spcAft>
                <a:spcPts val="0"/>
              </a:spcAft>
              <a:buNone/>
            </a:pPr>
            <a:r>
              <a:rPr lang="en" sz="2000"/>
              <a:t>LightGBM</a:t>
            </a:r>
            <a:endParaRPr sz="2000"/>
          </a:p>
          <a:p>
            <a:pPr marL="0" lvl="0" indent="457200" algn="l" rtl="0">
              <a:lnSpc>
                <a:spcPct val="115000"/>
              </a:lnSpc>
              <a:spcBef>
                <a:spcPts val="1200"/>
              </a:spcBef>
              <a:spcAft>
                <a:spcPts val="0"/>
              </a:spcAft>
              <a:buClr>
                <a:schemeClr val="dk1"/>
              </a:buClr>
              <a:buSzPts val="1100"/>
              <a:buFont typeface="Arial"/>
              <a:buNone/>
            </a:pPr>
            <a:endParaRPr sz="2000"/>
          </a:p>
          <a:p>
            <a:pPr marL="0" lvl="0" indent="0" algn="l" rtl="0">
              <a:spcBef>
                <a:spcPts val="1200"/>
              </a:spcBef>
              <a:spcAft>
                <a:spcPts val="0"/>
              </a:spcAft>
              <a:buNone/>
            </a:pPr>
            <a:endParaRPr sz="2000"/>
          </a:p>
        </p:txBody>
      </p:sp>
      <p:sp>
        <p:nvSpPr>
          <p:cNvPr id="257" name="Google Shape;257;p35"/>
          <p:cNvSpPr txBox="1"/>
          <p:nvPr/>
        </p:nvSpPr>
        <p:spPr>
          <a:xfrm>
            <a:off x="416100" y="1434550"/>
            <a:ext cx="4476600" cy="2887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200"/>
              </a:spcBef>
              <a:spcAft>
                <a:spcPts val="0"/>
              </a:spcAft>
              <a:buNone/>
            </a:pPr>
            <a:r>
              <a:rPr lang="en" sz="2000" b="1">
                <a:solidFill>
                  <a:schemeClr val="dk1"/>
                </a:solidFill>
              </a:rPr>
              <a:t>Word embeddings</a:t>
            </a:r>
            <a:endParaRPr sz="2000">
              <a:solidFill>
                <a:schemeClr val="dk1"/>
              </a:solidFill>
            </a:endParaRPr>
          </a:p>
          <a:p>
            <a:pPr marL="0" lvl="0" indent="457200" algn="l" rtl="0">
              <a:lnSpc>
                <a:spcPct val="115000"/>
              </a:lnSpc>
              <a:spcBef>
                <a:spcPts val="1200"/>
              </a:spcBef>
              <a:spcAft>
                <a:spcPts val="0"/>
              </a:spcAft>
              <a:buClr>
                <a:schemeClr val="dk1"/>
              </a:buClr>
              <a:buSzPts val="1100"/>
              <a:buFont typeface="Arial"/>
              <a:buNone/>
            </a:pPr>
            <a:r>
              <a:rPr lang="en" sz="2000">
                <a:solidFill>
                  <a:schemeClr val="dk1"/>
                </a:solidFill>
              </a:rPr>
              <a:t>Bag of Words (Count Vectorizer)</a:t>
            </a:r>
            <a:endParaRPr sz="2000">
              <a:solidFill>
                <a:schemeClr val="dk1"/>
              </a:solidFill>
            </a:endParaRPr>
          </a:p>
          <a:p>
            <a:pPr marL="0" lvl="0" indent="457200" algn="l" rtl="0">
              <a:lnSpc>
                <a:spcPct val="115000"/>
              </a:lnSpc>
              <a:spcBef>
                <a:spcPts val="1200"/>
              </a:spcBef>
              <a:spcAft>
                <a:spcPts val="0"/>
              </a:spcAft>
              <a:buClr>
                <a:schemeClr val="dk1"/>
              </a:buClr>
              <a:buSzPts val="1100"/>
              <a:buFont typeface="Arial"/>
              <a:buNone/>
            </a:pPr>
            <a:r>
              <a:rPr lang="en" sz="2000">
                <a:solidFill>
                  <a:schemeClr val="dk1"/>
                </a:solidFill>
              </a:rPr>
              <a:t>TF-IDF</a:t>
            </a:r>
            <a:endParaRPr sz="2000">
              <a:solidFill>
                <a:schemeClr val="dk1"/>
              </a:solidFill>
            </a:endParaRPr>
          </a:p>
          <a:p>
            <a:pPr marL="0" lvl="0" indent="457200" algn="l" rtl="0">
              <a:lnSpc>
                <a:spcPct val="115000"/>
              </a:lnSpc>
              <a:spcBef>
                <a:spcPts val="1200"/>
              </a:spcBef>
              <a:spcAft>
                <a:spcPts val="0"/>
              </a:spcAft>
              <a:buClr>
                <a:schemeClr val="dk1"/>
              </a:buClr>
              <a:buSzPts val="1100"/>
              <a:buFont typeface="Arial"/>
              <a:buNone/>
            </a:pPr>
            <a:r>
              <a:rPr lang="en" sz="2000">
                <a:solidFill>
                  <a:schemeClr val="dk1"/>
                </a:solidFill>
              </a:rPr>
              <a:t>Word2Vec</a:t>
            </a:r>
            <a:endParaRPr sz="2000">
              <a:solidFill>
                <a:schemeClr val="dk1"/>
              </a:solidFill>
            </a:endParaRPr>
          </a:p>
          <a:p>
            <a:pPr marL="0" lvl="0" indent="457200" algn="l" rtl="0">
              <a:lnSpc>
                <a:spcPct val="115000"/>
              </a:lnSpc>
              <a:spcBef>
                <a:spcPts val="1200"/>
              </a:spcBef>
              <a:spcAft>
                <a:spcPts val="1200"/>
              </a:spcAft>
              <a:buClr>
                <a:schemeClr val="dk1"/>
              </a:buClr>
              <a:buSzPts val="1100"/>
              <a:buFont typeface="Arial"/>
              <a:buNone/>
            </a:pPr>
            <a:r>
              <a:rPr lang="en" sz="2000">
                <a:solidFill>
                  <a:schemeClr val="dk1"/>
                </a:solidFill>
              </a:rPr>
              <a:t>Doc2Vec</a:t>
            </a:r>
            <a:endParaRPr sz="2000">
              <a:solidFill>
                <a:schemeClr val="dk1"/>
              </a:solidFill>
            </a:endParaRPr>
          </a:p>
        </p:txBody>
      </p:sp>
      <p:pic>
        <p:nvPicPr>
          <p:cNvPr id="258" name="Google Shape;258;p35"/>
          <p:cNvPicPr preferRelativeResize="0"/>
          <p:nvPr/>
        </p:nvPicPr>
        <p:blipFill>
          <a:blip r:embed="rId3">
            <a:alphaModFix/>
          </a:blip>
          <a:stretch>
            <a:fillRect/>
          </a:stretch>
        </p:blipFill>
        <p:spPr>
          <a:xfrm>
            <a:off x="8066850" y="4738575"/>
            <a:ext cx="1077151" cy="404925"/>
          </a:xfrm>
          <a:prstGeom prst="rect">
            <a:avLst/>
          </a:prstGeom>
          <a:noFill/>
          <a:ln>
            <a:noFill/>
          </a:ln>
        </p:spPr>
      </p:pic>
      <p:sp>
        <p:nvSpPr>
          <p:cNvPr id="259" name="Google Shape;259;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6"/>
          <p:cNvSpPr txBox="1">
            <a:spLocks noGrp="1"/>
          </p:cNvSpPr>
          <p:nvPr>
            <p:ph type="title"/>
          </p:nvPr>
        </p:nvSpPr>
        <p:spPr>
          <a:xfrm>
            <a:off x="311700" y="2022625"/>
            <a:ext cx="8520600" cy="123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highlight>
                  <a:srgbClr val="F3F3F3"/>
                </a:highlight>
              </a:rPr>
              <a:t>Flowster Data </a:t>
            </a:r>
            <a:endParaRPr sz="3600">
              <a:highlight>
                <a:srgbClr val="F3F3F3"/>
              </a:highlight>
            </a:endParaRPr>
          </a:p>
          <a:p>
            <a:pPr marL="0" lvl="0" indent="0" algn="ctr" rtl="0">
              <a:spcBef>
                <a:spcPts val="0"/>
              </a:spcBef>
              <a:spcAft>
                <a:spcPts val="0"/>
              </a:spcAft>
              <a:buNone/>
            </a:pPr>
            <a:r>
              <a:rPr lang="en" sz="3600">
                <a:highlight>
                  <a:srgbClr val="F3F3F3"/>
                </a:highlight>
              </a:rPr>
              <a:t>Basic Data Modeling</a:t>
            </a:r>
            <a:endParaRPr sz="3600">
              <a:highlight>
                <a:srgbClr val="F3F3F3"/>
              </a:highlight>
            </a:endParaRPr>
          </a:p>
        </p:txBody>
      </p:sp>
      <p:pic>
        <p:nvPicPr>
          <p:cNvPr id="265" name="Google Shape;265;p36"/>
          <p:cNvPicPr preferRelativeResize="0"/>
          <p:nvPr/>
        </p:nvPicPr>
        <p:blipFill>
          <a:blip r:embed="rId3">
            <a:alphaModFix/>
          </a:blip>
          <a:stretch>
            <a:fillRect/>
          </a:stretch>
        </p:blipFill>
        <p:spPr>
          <a:xfrm>
            <a:off x="8066850" y="4738575"/>
            <a:ext cx="1077151" cy="404925"/>
          </a:xfrm>
          <a:prstGeom prst="rect">
            <a:avLst/>
          </a:prstGeom>
          <a:noFill/>
          <a:ln>
            <a:noFill/>
          </a:ln>
        </p:spPr>
      </p:pic>
      <p:sp>
        <p:nvSpPr>
          <p:cNvPr id="266" name="Google Shape;266;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ML Models vs Text Embeddings Performance </a:t>
            </a:r>
            <a:endParaRPr sz="3200"/>
          </a:p>
        </p:txBody>
      </p:sp>
      <p:graphicFrame>
        <p:nvGraphicFramePr>
          <p:cNvPr id="272" name="Google Shape;272;p37"/>
          <p:cNvGraphicFramePr/>
          <p:nvPr/>
        </p:nvGraphicFramePr>
        <p:xfrm>
          <a:off x="920600" y="1682175"/>
          <a:ext cx="3000000" cy="3000000"/>
        </p:xfrm>
        <a:graphic>
          <a:graphicData uri="http://schemas.openxmlformats.org/drawingml/2006/table">
            <a:tbl>
              <a:tblPr>
                <a:noFill/>
                <a:tableStyleId>{DA59853C-ABE2-4FE6-B797-80401264039B}</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b="1"/>
                        <a:t>Bag of Words</a:t>
                      </a:r>
                      <a:endParaRPr b="1"/>
                    </a:p>
                  </a:txBody>
                  <a:tcPr marL="91425" marR="91425" marT="91425" marB="91425"/>
                </a:tc>
                <a:tc>
                  <a:txBody>
                    <a:bodyPr/>
                    <a:lstStyle/>
                    <a:p>
                      <a:pPr marL="0" lvl="0" indent="0" algn="l" rtl="0">
                        <a:spcBef>
                          <a:spcPts val="0"/>
                        </a:spcBef>
                        <a:spcAft>
                          <a:spcPts val="0"/>
                        </a:spcAft>
                        <a:buNone/>
                      </a:pPr>
                      <a:r>
                        <a:rPr lang="en" b="1"/>
                        <a:t>TF-IDF</a:t>
                      </a:r>
                      <a:endParaRPr b="1"/>
                    </a:p>
                  </a:txBody>
                  <a:tcPr marL="91425" marR="91425" marT="91425" marB="91425"/>
                </a:tc>
                <a:tc>
                  <a:txBody>
                    <a:bodyPr/>
                    <a:lstStyle/>
                    <a:p>
                      <a:pPr marL="0" lvl="0" indent="0" algn="l" rtl="0">
                        <a:spcBef>
                          <a:spcPts val="0"/>
                        </a:spcBef>
                        <a:spcAft>
                          <a:spcPts val="0"/>
                        </a:spcAft>
                        <a:buNone/>
                      </a:pPr>
                      <a:r>
                        <a:rPr lang="en" b="1"/>
                        <a:t>Word2Vec</a:t>
                      </a:r>
                      <a:endParaRPr b="1"/>
                    </a:p>
                  </a:txBody>
                  <a:tcPr marL="91425" marR="91425" marT="91425" marB="91425"/>
                </a:tc>
                <a:tc>
                  <a:txBody>
                    <a:bodyPr/>
                    <a:lstStyle/>
                    <a:p>
                      <a:pPr marL="0" lvl="0" indent="0" algn="l" rtl="0">
                        <a:spcBef>
                          <a:spcPts val="0"/>
                        </a:spcBef>
                        <a:spcAft>
                          <a:spcPts val="0"/>
                        </a:spcAft>
                        <a:buNone/>
                      </a:pPr>
                      <a:r>
                        <a:rPr lang="en" b="1"/>
                        <a:t>Doc2Vec</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t>Linear SVM</a:t>
                      </a:r>
                      <a:endParaRPr b="1"/>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0.55, 0.78</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0.6</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Clr>
                          <a:schemeClr val="dk1"/>
                        </a:buClr>
                        <a:buSzPts val="1100"/>
                        <a:buFont typeface="Arial"/>
                        <a:buNone/>
                      </a:pPr>
                      <a:r>
                        <a:rPr lang="en" b="1">
                          <a:solidFill>
                            <a:schemeClr val="dk1"/>
                          </a:solidFill>
                        </a:rPr>
                        <a:t>Logistic Regression</a:t>
                      </a:r>
                      <a:endParaRPr b="1"/>
                    </a:p>
                  </a:txBody>
                  <a:tcPr marL="91425" marR="91425" marT="91425" marB="91425"/>
                </a:tc>
                <a:tc>
                  <a:txBody>
                    <a:bodyPr/>
                    <a:lstStyle/>
                    <a:p>
                      <a:pPr marL="0" lvl="0" indent="0" algn="l" rtl="0">
                        <a:spcBef>
                          <a:spcPts val="0"/>
                        </a:spcBef>
                        <a:spcAft>
                          <a:spcPts val="0"/>
                        </a:spcAft>
                        <a:buClr>
                          <a:srgbClr val="000000"/>
                        </a:buClr>
                        <a:buSzPts val="1100"/>
                        <a:buFont typeface="Arial"/>
                        <a:buNone/>
                      </a:pPr>
                      <a:r>
                        <a:rPr lang="en" b="1">
                          <a:solidFill>
                            <a:srgbClr val="000000"/>
                          </a:solidFill>
                        </a:rPr>
                        <a:t>0.85</a:t>
                      </a:r>
                      <a:endParaRPr b="1"/>
                    </a:p>
                  </a:txBody>
                  <a:tcPr marL="91425" marR="91425" marT="91425" marB="91425"/>
                </a:tc>
                <a:tc>
                  <a:txBody>
                    <a:bodyPr/>
                    <a:lstStyle/>
                    <a:p>
                      <a:pPr marL="0" lvl="0" indent="0" algn="l" rtl="0">
                        <a:spcBef>
                          <a:spcPts val="0"/>
                        </a:spcBef>
                        <a:spcAft>
                          <a:spcPts val="0"/>
                        </a:spcAft>
                        <a:buNone/>
                      </a:pPr>
                      <a:r>
                        <a:rPr lang="en"/>
                        <a:t>0.51, </a:t>
                      </a:r>
                      <a:r>
                        <a:rPr lang="en" b="1"/>
                        <a:t>0.83</a:t>
                      </a:r>
                      <a:endParaRPr b="1"/>
                    </a:p>
                  </a:txBody>
                  <a:tcPr marL="91425" marR="91425" marT="91425" marB="91425"/>
                </a:tc>
                <a:tc>
                  <a:txBody>
                    <a:bodyPr/>
                    <a:lstStyle/>
                    <a:p>
                      <a:pPr marL="0" lvl="0" indent="0" algn="l" rtl="0">
                        <a:spcBef>
                          <a:spcPts val="0"/>
                        </a:spcBef>
                        <a:spcAft>
                          <a:spcPts val="0"/>
                        </a:spcAft>
                        <a:buNone/>
                      </a:pPr>
                      <a:r>
                        <a:rPr lang="en"/>
                        <a:t>0.19</a:t>
                      </a:r>
                      <a:endParaRPr/>
                    </a:p>
                  </a:txBody>
                  <a:tcPr marL="91425" marR="91425" marT="91425" marB="91425"/>
                </a:tc>
                <a:tc>
                  <a:txBody>
                    <a:bodyPr/>
                    <a:lstStyle/>
                    <a:p>
                      <a:pPr marL="0" lvl="0" indent="0" algn="l" rtl="0">
                        <a:spcBef>
                          <a:spcPts val="0"/>
                        </a:spcBef>
                        <a:spcAft>
                          <a:spcPts val="0"/>
                        </a:spcAft>
                        <a:buNone/>
                      </a:pPr>
                      <a:r>
                        <a:rPr lang="en"/>
                        <a:t>0.68, 0.55</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t>Naive Bayes </a:t>
                      </a:r>
                      <a:endParaRPr b="1"/>
                    </a:p>
                  </a:txBody>
                  <a:tcPr marL="91425" marR="91425" marT="91425" marB="91425"/>
                </a:tc>
                <a:tc>
                  <a:txBody>
                    <a:bodyPr/>
                    <a:lstStyle/>
                    <a:p>
                      <a:pPr marL="0" lvl="0" indent="0" algn="l" rtl="0">
                        <a:spcBef>
                          <a:spcPts val="0"/>
                        </a:spcBef>
                        <a:spcAft>
                          <a:spcPts val="0"/>
                        </a:spcAft>
                        <a:buNone/>
                      </a:pPr>
                      <a:r>
                        <a:rPr lang="en"/>
                        <a:t>0.59</a:t>
                      </a:r>
                      <a:endParaRPr/>
                    </a:p>
                  </a:txBody>
                  <a:tcPr marL="91425" marR="91425" marT="91425" marB="91425"/>
                </a:tc>
                <a:tc>
                  <a:txBody>
                    <a:bodyPr/>
                    <a:lstStyle/>
                    <a:p>
                      <a:pPr marL="0" lvl="0" indent="0" algn="l" rtl="0">
                        <a:spcBef>
                          <a:spcPts val="0"/>
                        </a:spcBef>
                        <a:spcAft>
                          <a:spcPts val="0"/>
                        </a:spcAft>
                        <a:buNone/>
                      </a:pPr>
                      <a:r>
                        <a:rPr lang="en"/>
                        <a:t>0.59, 0.48</a:t>
                      </a:r>
                      <a:endParaRPr/>
                    </a:p>
                  </a:txBody>
                  <a:tcPr marL="91425" marR="91425" marT="91425" marB="91425"/>
                </a:tc>
                <a:tc>
                  <a:txBody>
                    <a:bodyPr/>
                    <a:lstStyle/>
                    <a:p>
                      <a:pPr marL="0" lvl="0" indent="0" algn="l" rtl="0">
                        <a:spcBef>
                          <a:spcPts val="0"/>
                        </a:spcBef>
                        <a:spcAft>
                          <a:spcPts val="0"/>
                        </a:spcAft>
                        <a:buNone/>
                      </a:pPr>
                      <a:r>
                        <a:rPr lang="en"/>
                        <a:t>0.11</a:t>
                      </a:r>
                      <a:endParaRPr/>
                    </a:p>
                  </a:txBody>
                  <a:tcPr marL="91425" marR="91425" marT="91425" marB="91425"/>
                </a:tc>
                <a:tc>
                  <a:txBody>
                    <a:bodyPr/>
                    <a:lstStyle/>
                    <a:p>
                      <a:pPr marL="0" lvl="0" indent="0" algn="l" rtl="0">
                        <a:spcBef>
                          <a:spcPts val="0"/>
                        </a:spcBef>
                        <a:spcAft>
                          <a:spcPts val="0"/>
                        </a:spcAft>
                        <a:buNone/>
                      </a:pPr>
                      <a:r>
                        <a:rPr lang="en"/>
                        <a:t>0.29</a:t>
                      </a:r>
                      <a:endParaRPr/>
                    </a:p>
                  </a:txBody>
                  <a:tcPr marL="91425" marR="91425" marT="91425" marB="91425"/>
                </a:tc>
                <a:extLst>
                  <a:ext uri="{0D108BD9-81ED-4DB2-BD59-A6C34878D82A}">
                    <a16:rowId xmlns:a16="http://schemas.microsoft.com/office/drawing/2014/main" val="10003"/>
                  </a:ext>
                </a:extLst>
              </a:tr>
            </a:tbl>
          </a:graphicData>
        </a:graphic>
      </p:graphicFrame>
      <p:pic>
        <p:nvPicPr>
          <p:cNvPr id="273" name="Google Shape;273;p37"/>
          <p:cNvPicPr preferRelativeResize="0"/>
          <p:nvPr/>
        </p:nvPicPr>
        <p:blipFill>
          <a:blip r:embed="rId3">
            <a:alphaModFix/>
          </a:blip>
          <a:stretch>
            <a:fillRect/>
          </a:stretch>
        </p:blipFill>
        <p:spPr>
          <a:xfrm>
            <a:off x="8066850" y="4738575"/>
            <a:ext cx="1077151" cy="404925"/>
          </a:xfrm>
          <a:prstGeom prst="rect">
            <a:avLst/>
          </a:prstGeom>
          <a:noFill/>
          <a:ln>
            <a:noFill/>
          </a:ln>
        </p:spPr>
      </p:pic>
      <p:sp>
        <p:nvSpPr>
          <p:cNvPr id="274" name="Google Shape;274;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graphicFrame>
        <p:nvGraphicFramePr>
          <p:cNvPr id="279" name="Google Shape;279;p38"/>
          <p:cNvGraphicFramePr/>
          <p:nvPr/>
        </p:nvGraphicFramePr>
        <p:xfrm>
          <a:off x="167950" y="969663"/>
          <a:ext cx="3000000" cy="3000000"/>
        </p:xfrm>
        <a:graphic>
          <a:graphicData uri="http://schemas.openxmlformats.org/drawingml/2006/table">
            <a:tbl>
              <a:tblPr>
                <a:noFill/>
                <a:tableStyleId>{DA59853C-ABE2-4FE6-B797-80401264039B}</a:tableStyleId>
              </a:tblPr>
              <a:tblGrid>
                <a:gridCol w="4501875">
                  <a:extLst>
                    <a:ext uri="{9D8B030D-6E8A-4147-A177-3AD203B41FA5}">
                      <a16:colId xmlns:a16="http://schemas.microsoft.com/office/drawing/2014/main" val="20000"/>
                    </a:ext>
                  </a:extLst>
                </a:gridCol>
                <a:gridCol w="1750375">
                  <a:extLst>
                    <a:ext uri="{9D8B030D-6E8A-4147-A177-3AD203B41FA5}">
                      <a16:colId xmlns:a16="http://schemas.microsoft.com/office/drawing/2014/main" val="20001"/>
                    </a:ext>
                  </a:extLst>
                </a:gridCol>
                <a:gridCol w="2555850">
                  <a:extLst>
                    <a:ext uri="{9D8B030D-6E8A-4147-A177-3AD203B41FA5}">
                      <a16:colId xmlns:a16="http://schemas.microsoft.com/office/drawing/2014/main" val="20002"/>
                    </a:ext>
                  </a:extLst>
                </a:gridCol>
              </a:tblGrid>
              <a:tr h="467200">
                <a:tc>
                  <a:txBody>
                    <a:bodyPr/>
                    <a:lstStyle/>
                    <a:p>
                      <a:pPr marL="0" lvl="0" indent="0" algn="l" rtl="0">
                        <a:spcBef>
                          <a:spcPts val="0"/>
                        </a:spcBef>
                        <a:spcAft>
                          <a:spcPts val="0"/>
                        </a:spcAft>
                        <a:buNone/>
                      </a:pPr>
                      <a:r>
                        <a:rPr lang="en" b="1"/>
                        <a:t>Data Preprocessing</a:t>
                      </a:r>
                      <a:endParaRPr b="1"/>
                    </a:p>
                  </a:txBody>
                  <a:tcPr marL="91425" marR="91425" marT="91425" marB="91425"/>
                </a:tc>
                <a:tc>
                  <a:txBody>
                    <a:bodyPr/>
                    <a:lstStyle/>
                    <a:p>
                      <a:pPr marL="0" lvl="0" indent="0" algn="l" rtl="0">
                        <a:spcBef>
                          <a:spcPts val="0"/>
                        </a:spcBef>
                        <a:spcAft>
                          <a:spcPts val="0"/>
                        </a:spcAft>
                        <a:buNone/>
                      </a:pPr>
                      <a:r>
                        <a:rPr lang="en" b="1"/>
                        <a:t>Augmentation</a:t>
                      </a:r>
                      <a:endParaRPr b="1"/>
                    </a:p>
                  </a:txBody>
                  <a:tcPr marL="91425" marR="91425" marT="91425" marB="91425"/>
                </a:tc>
                <a:tc>
                  <a:txBody>
                    <a:bodyPr/>
                    <a:lstStyle/>
                    <a:p>
                      <a:pPr marL="0" lvl="0" indent="0" algn="l" rtl="0">
                        <a:spcBef>
                          <a:spcPts val="0"/>
                        </a:spcBef>
                        <a:spcAft>
                          <a:spcPts val="0"/>
                        </a:spcAft>
                        <a:buNone/>
                      </a:pPr>
                      <a:r>
                        <a:rPr lang="en" b="1"/>
                        <a:t>Accuracy</a:t>
                      </a:r>
                      <a:endParaRPr b="1"/>
                    </a:p>
                  </a:txBody>
                  <a:tcPr marL="91425" marR="91425" marT="91425" marB="91425"/>
                </a:tc>
                <a:extLst>
                  <a:ext uri="{0D108BD9-81ED-4DB2-BD59-A6C34878D82A}">
                    <a16:rowId xmlns:a16="http://schemas.microsoft.com/office/drawing/2014/main" val="10000"/>
                  </a:ext>
                </a:extLst>
              </a:tr>
              <a:tr h="974975">
                <a:tc>
                  <a:txBody>
                    <a:bodyPr/>
                    <a:lstStyle/>
                    <a:p>
                      <a:pPr marL="0" lvl="0" indent="0" algn="l" rtl="0">
                        <a:lnSpc>
                          <a:spcPct val="115000"/>
                        </a:lnSpc>
                        <a:spcBef>
                          <a:spcPts val="0"/>
                        </a:spcBef>
                        <a:spcAft>
                          <a:spcPts val="1200"/>
                        </a:spcAft>
                        <a:buNone/>
                      </a:pPr>
                      <a:r>
                        <a:rPr lang="en">
                          <a:solidFill>
                            <a:schemeClr val="dk1"/>
                          </a:solidFill>
                        </a:rPr>
                        <a:t>Lowercase all words + Lemmatization + Remove digits, words containing digits, extra spaces, punctuations, rare words, common words, stop words lemmatization</a:t>
                      </a:r>
                      <a:endParaRPr/>
                    </a:p>
                  </a:txBody>
                  <a:tcPr marL="91425" marR="91425" marT="91425" marB="91425"/>
                </a:tc>
                <a:tc>
                  <a:txBody>
                    <a:bodyPr/>
                    <a:lstStyle/>
                    <a:p>
                      <a:pPr marL="0" lvl="0" indent="0" algn="l" rtl="0">
                        <a:lnSpc>
                          <a:spcPct val="115000"/>
                        </a:lnSpc>
                        <a:spcBef>
                          <a:spcPts val="1200"/>
                        </a:spcBef>
                        <a:spcAft>
                          <a:spcPts val="1200"/>
                        </a:spcAft>
                        <a:buNone/>
                      </a:pPr>
                      <a:r>
                        <a:rPr lang="en">
                          <a:solidFill>
                            <a:schemeClr val="dk1"/>
                          </a:solidFill>
                        </a:rPr>
                        <a:t>NO</a:t>
                      </a:r>
                      <a:endParaRPr>
                        <a:solidFill>
                          <a:schemeClr val="dk1"/>
                        </a:solidFill>
                      </a:endParaRPr>
                    </a:p>
                  </a:txBody>
                  <a:tcPr marL="91425" marR="91425" marT="91425" marB="91425"/>
                </a:tc>
                <a:tc>
                  <a:txBody>
                    <a:bodyPr/>
                    <a:lstStyle/>
                    <a:p>
                      <a:pPr marL="0" lvl="0" indent="0" algn="l" rtl="0">
                        <a:spcBef>
                          <a:spcPts val="0"/>
                        </a:spcBef>
                        <a:spcAft>
                          <a:spcPts val="0"/>
                        </a:spcAft>
                        <a:buNone/>
                      </a:pPr>
                      <a:endParaRPr/>
                    </a:p>
                    <a:p>
                      <a:pPr marL="0" lvl="0" indent="0" algn="l" rtl="0">
                        <a:spcBef>
                          <a:spcPts val="0"/>
                        </a:spcBef>
                        <a:spcAft>
                          <a:spcPts val="0"/>
                        </a:spcAft>
                        <a:buNone/>
                      </a:pPr>
                      <a:r>
                        <a:rPr lang="en"/>
                        <a:t>51%</a:t>
                      </a:r>
                      <a:endParaRPr/>
                    </a:p>
                  </a:txBody>
                  <a:tcPr marL="91425" marR="91425" marT="91425" marB="91425"/>
                </a:tc>
                <a:extLst>
                  <a:ext uri="{0D108BD9-81ED-4DB2-BD59-A6C34878D82A}">
                    <a16:rowId xmlns:a16="http://schemas.microsoft.com/office/drawing/2014/main" val="10001"/>
                  </a:ext>
                </a:extLst>
              </a:tr>
              <a:tr h="708625">
                <a:tc>
                  <a:txBody>
                    <a:bodyPr/>
                    <a:lstStyle/>
                    <a:p>
                      <a:pPr marL="0" lvl="0" indent="0" algn="l" rtl="0">
                        <a:lnSpc>
                          <a:spcPct val="100000"/>
                        </a:lnSpc>
                        <a:spcBef>
                          <a:spcPts val="0"/>
                        </a:spcBef>
                        <a:spcAft>
                          <a:spcPts val="1200"/>
                        </a:spcAft>
                        <a:buClr>
                          <a:schemeClr val="dk1"/>
                        </a:buClr>
                        <a:buSzPts val="1100"/>
                        <a:buFont typeface="Arial"/>
                        <a:buNone/>
                      </a:pPr>
                      <a:r>
                        <a:rPr lang="en">
                          <a:solidFill>
                            <a:schemeClr val="dk1"/>
                          </a:solidFill>
                        </a:rPr>
                        <a:t>Lowercase all words + Remove digits, words that contain digits, extra spaces, punctuations</a:t>
                      </a:r>
                      <a:endParaRPr/>
                    </a:p>
                  </a:txBody>
                  <a:tcPr marL="91425" marR="91425" marT="91425" marB="91425"/>
                </a:tc>
                <a:tc>
                  <a:txBody>
                    <a:bodyPr/>
                    <a:lstStyle/>
                    <a:p>
                      <a:pPr marL="0" lvl="0" indent="0" algn="l" rtl="0">
                        <a:lnSpc>
                          <a:spcPct val="100000"/>
                        </a:lnSpc>
                        <a:spcBef>
                          <a:spcPts val="1200"/>
                        </a:spcBef>
                        <a:spcAft>
                          <a:spcPts val="1200"/>
                        </a:spcAft>
                        <a:buNone/>
                      </a:pPr>
                      <a:r>
                        <a:rPr lang="en">
                          <a:solidFill>
                            <a:schemeClr val="dk1"/>
                          </a:solidFill>
                        </a:rPr>
                        <a:t>NO</a:t>
                      </a:r>
                      <a:endParaRPr>
                        <a:solidFill>
                          <a:schemeClr val="dk1"/>
                        </a:solidFill>
                      </a:endParaRPr>
                    </a:p>
                  </a:txBody>
                  <a:tcPr marL="91425" marR="91425" marT="91425" marB="91425"/>
                </a:tc>
                <a:tc>
                  <a:txBody>
                    <a:bodyPr/>
                    <a:lstStyle/>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56%</a:t>
                      </a:r>
                      <a:endParaRPr/>
                    </a:p>
                  </a:txBody>
                  <a:tcPr marL="91425" marR="91425" marT="91425" marB="91425"/>
                </a:tc>
                <a:extLst>
                  <a:ext uri="{0D108BD9-81ED-4DB2-BD59-A6C34878D82A}">
                    <a16:rowId xmlns:a16="http://schemas.microsoft.com/office/drawing/2014/main" val="10002"/>
                  </a:ext>
                </a:extLst>
              </a:tr>
              <a:tr h="572775">
                <a:tc>
                  <a:txBody>
                    <a:bodyPr/>
                    <a:lstStyle/>
                    <a:p>
                      <a:pPr marL="0" lvl="0" indent="0" algn="l" rtl="0">
                        <a:lnSpc>
                          <a:spcPct val="100000"/>
                        </a:lnSpc>
                        <a:spcBef>
                          <a:spcPts val="0"/>
                        </a:spcBef>
                        <a:spcAft>
                          <a:spcPts val="1200"/>
                        </a:spcAft>
                        <a:buNone/>
                      </a:pPr>
                      <a:r>
                        <a:rPr lang="en">
                          <a:solidFill>
                            <a:schemeClr val="dk1"/>
                          </a:solidFill>
                        </a:rPr>
                        <a:t>Remove punctuations and stop words + Lowercase all words</a:t>
                      </a:r>
                      <a:endParaRPr/>
                    </a:p>
                  </a:txBody>
                  <a:tcPr marL="91425" marR="91425" marT="91425" marB="91425"/>
                </a:tc>
                <a:tc>
                  <a:txBody>
                    <a:bodyPr/>
                    <a:lstStyle/>
                    <a:p>
                      <a:pPr marL="0" lvl="0" indent="0" algn="l" rtl="0">
                        <a:lnSpc>
                          <a:spcPct val="100000"/>
                        </a:lnSpc>
                        <a:spcBef>
                          <a:spcPts val="1200"/>
                        </a:spcBef>
                        <a:spcAft>
                          <a:spcPts val="1200"/>
                        </a:spcAft>
                        <a:buNone/>
                      </a:pPr>
                      <a:r>
                        <a:rPr lang="en">
                          <a:solidFill>
                            <a:schemeClr val="dk1"/>
                          </a:solidFill>
                        </a:rPr>
                        <a:t>YES</a:t>
                      </a:r>
                      <a:endParaRPr>
                        <a:solidFill>
                          <a:schemeClr val="dk1"/>
                        </a:solidFill>
                      </a:endParaRPr>
                    </a:p>
                  </a:txBody>
                  <a:tcPr marL="91425" marR="91425" marT="91425" marB="91425"/>
                </a:tc>
                <a:tc>
                  <a:txBody>
                    <a:bodyPr/>
                    <a:lstStyle/>
                    <a:p>
                      <a:pPr marL="0" lvl="0" indent="0" algn="l" rtl="0">
                        <a:lnSpc>
                          <a:spcPct val="100000"/>
                        </a:lnSpc>
                        <a:spcBef>
                          <a:spcPts val="0"/>
                        </a:spcBef>
                        <a:spcAft>
                          <a:spcPts val="0"/>
                        </a:spcAft>
                        <a:buNone/>
                      </a:pPr>
                      <a:endParaRPr b="1"/>
                    </a:p>
                    <a:p>
                      <a:pPr marL="0" lvl="0" indent="0" algn="l" rtl="0">
                        <a:lnSpc>
                          <a:spcPct val="100000"/>
                        </a:lnSpc>
                        <a:spcBef>
                          <a:spcPts val="0"/>
                        </a:spcBef>
                        <a:spcAft>
                          <a:spcPts val="0"/>
                        </a:spcAft>
                        <a:buNone/>
                      </a:pPr>
                      <a:r>
                        <a:rPr lang="en" b="1"/>
                        <a:t>78%</a:t>
                      </a:r>
                      <a:endParaRPr/>
                    </a:p>
                  </a:txBody>
                  <a:tcPr marL="91425" marR="91425" marT="91425" marB="91425"/>
                </a:tc>
                <a:extLst>
                  <a:ext uri="{0D108BD9-81ED-4DB2-BD59-A6C34878D82A}">
                    <a16:rowId xmlns:a16="http://schemas.microsoft.com/office/drawing/2014/main" val="10003"/>
                  </a:ext>
                </a:extLst>
              </a:tr>
            </a:tbl>
          </a:graphicData>
        </a:graphic>
      </p:graphicFrame>
      <p:sp>
        <p:nvSpPr>
          <p:cNvPr id="280" name="Google Shape;280;p38"/>
          <p:cNvSpPr txBox="1">
            <a:spLocks noGrp="1"/>
          </p:cNvSpPr>
          <p:nvPr>
            <p:ph type="title"/>
          </p:nvPr>
        </p:nvSpPr>
        <p:spPr>
          <a:xfrm>
            <a:off x="311700" y="223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TF-IDF+Linear SVM with various data preprocessing</a:t>
            </a:r>
            <a:endParaRPr/>
          </a:p>
        </p:txBody>
      </p:sp>
      <p:pic>
        <p:nvPicPr>
          <p:cNvPr id="281" name="Google Shape;281;p38"/>
          <p:cNvPicPr preferRelativeResize="0"/>
          <p:nvPr/>
        </p:nvPicPr>
        <p:blipFill>
          <a:blip r:embed="rId3">
            <a:alphaModFix/>
          </a:blip>
          <a:stretch>
            <a:fillRect/>
          </a:stretch>
        </p:blipFill>
        <p:spPr>
          <a:xfrm>
            <a:off x="8066850" y="4738575"/>
            <a:ext cx="1077151" cy="404925"/>
          </a:xfrm>
          <a:prstGeom prst="rect">
            <a:avLst/>
          </a:prstGeom>
          <a:noFill/>
          <a:ln>
            <a:noFill/>
          </a:ln>
        </p:spPr>
      </p:pic>
      <p:sp>
        <p:nvSpPr>
          <p:cNvPr id="282" name="Google Shape;282;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9"/>
          <p:cNvSpPr txBox="1">
            <a:spLocks noGrp="1"/>
          </p:cNvSpPr>
          <p:nvPr>
            <p:ph type="title"/>
          </p:nvPr>
        </p:nvSpPr>
        <p:spPr>
          <a:xfrm>
            <a:off x="374900" y="1838250"/>
            <a:ext cx="8520600" cy="12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highlight>
                  <a:srgbClr val="F3F3F3"/>
                </a:highlight>
              </a:rPr>
              <a:t>Amazon Data </a:t>
            </a:r>
            <a:endParaRPr sz="3600">
              <a:highlight>
                <a:srgbClr val="F3F3F3"/>
              </a:highlight>
            </a:endParaRPr>
          </a:p>
          <a:p>
            <a:pPr marL="0" lvl="0" indent="0" algn="ctr" rtl="0">
              <a:spcBef>
                <a:spcPts val="0"/>
              </a:spcBef>
              <a:spcAft>
                <a:spcPts val="0"/>
              </a:spcAft>
              <a:buNone/>
            </a:pPr>
            <a:r>
              <a:rPr lang="en" sz="3600">
                <a:highlight>
                  <a:srgbClr val="F3F3F3"/>
                </a:highlight>
              </a:rPr>
              <a:t>Basic Data Modeling</a:t>
            </a:r>
            <a:endParaRPr sz="3600">
              <a:highlight>
                <a:srgbClr val="F3F3F3"/>
              </a:highlight>
            </a:endParaRPr>
          </a:p>
        </p:txBody>
      </p:sp>
      <p:pic>
        <p:nvPicPr>
          <p:cNvPr id="288" name="Google Shape;288;p39"/>
          <p:cNvPicPr preferRelativeResize="0"/>
          <p:nvPr/>
        </p:nvPicPr>
        <p:blipFill>
          <a:blip r:embed="rId3">
            <a:alphaModFix/>
          </a:blip>
          <a:stretch>
            <a:fillRect/>
          </a:stretch>
        </p:blipFill>
        <p:spPr>
          <a:xfrm>
            <a:off x="8066850" y="4738575"/>
            <a:ext cx="1077151" cy="404925"/>
          </a:xfrm>
          <a:prstGeom prst="rect">
            <a:avLst/>
          </a:prstGeom>
          <a:noFill/>
          <a:ln>
            <a:noFill/>
          </a:ln>
        </p:spPr>
      </p:pic>
      <p:sp>
        <p:nvSpPr>
          <p:cNvPr id="289" name="Google Shape;28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0"/>
          <p:cNvSpPr txBox="1">
            <a:spLocks noGrp="1"/>
          </p:cNvSpPr>
          <p:nvPr>
            <p:ph type="title"/>
          </p:nvPr>
        </p:nvSpPr>
        <p:spPr>
          <a:xfrm>
            <a:off x="311700" y="2080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ML Models vs Text Embeddings Performance </a:t>
            </a:r>
            <a:endParaRPr sz="3200"/>
          </a:p>
        </p:txBody>
      </p:sp>
      <p:graphicFrame>
        <p:nvGraphicFramePr>
          <p:cNvPr id="295" name="Google Shape;295;p40"/>
          <p:cNvGraphicFramePr/>
          <p:nvPr/>
        </p:nvGraphicFramePr>
        <p:xfrm>
          <a:off x="1012375" y="1044000"/>
          <a:ext cx="3000000" cy="3000000"/>
        </p:xfrm>
        <a:graphic>
          <a:graphicData uri="http://schemas.openxmlformats.org/drawingml/2006/table">
            <a:tbl>
              <a:tblPr>
                <a:noFill/>
                <a:tableStyleId>{DA59853C-ABE2-4FE6-B797-80401264039B}</a:tableStyleId>
              </a:tblPr>
              <a:tblGrid>
                <a:gridCol w="3456175">
                  <a:extLst>
                    <a:ext uri="{9D8B030D-6E8A-4147-A177-3AD203B41FA5}">
                      <a16:colId xmlns:a16="http://schemas.microsoft.com/office/drawing/2014/main" val="20000"/>
                    </a:ext>
                  </a:extLst>
                </a:gridCol>
                <a:gridCol w="3456175">
                  <a:extLst>
                    <a:ext uri="{9D8B030D-6E8A-4147-A177-3AD203B41FA5}">
                      <a16:colId xmlns:a16="http://schemas.microsoft.com/office/drawing/2014/main" val="20001"/>
                    </a:ext>
                  </a:extLst>
                </a:gridCol>
              </a:tblGrid>
              <a:tr h="417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b="1"/>
                        <a:t>CountVectorizer + </a:t>
                      </a:r>
                      <a:r>
                        <a:rPr lang="en" b="1">
                          <a:solidFill>
                            <a:schemeClr val="dk1"/>
                          </a:solidFill>
                        </a:rPr>
                        <a:t>TF-IDF Transformer</a:t>
                      </a:r>
                      <a:endParaRPr b="1"/>
                    </a:p>
                  </a:txBody>
                  <a:tcPr marL="91425" marR="91425" marT="91425" marB="91425"/>
                </a:tc>
                <a:extLst>
                  <a:ext uri="{0D108BD9-81ED-4DB2-BD59-A6C34878D82A}">
                    <a16:rowId xmlns:a16="http://schemas.microsoft.com/office/drawing/2014/main" val="10000"/>
                  </a:ext>
                </a:extLst>
              </a:tr>
              <a:tr h="528575">
                <a:tc>
                  <a:txBody>
                    <a:bodyPr/>
                    <a:lstStyle/>
                    <a:p>
                      <a:pPr marL="0" lvl="0" indent="0" algn="l" rtl="0">
                        <a:spcBef>
                          <a:spcPts val="0"/>
                        </a:spcBef>
                        <a:spcAft>
                          <a:spcPts val="0"/>
                        </a:spcAft>
                        <a:buNone/>
                      </a:pPr>
                      <a:r>
                        <a:rPr lang="en" sz="1200">
                          <a:solidFill>
                            <a:schemeClr val="dk1"/>
                          </a:solidFill>
                        </a:rPr>
                        <a:t>Naive Bayes Classifier - Multinomial NB</a:t>
                      </a:r>
                      <a:endParaRPr sz="1200">
                        <a:solidFill>
                          <a:schemeClr val="dk1"/>
                        </a:solidFill>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0.49</a:t>
                      </a:r>
                      <a:endParaRPr/>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528575">
                <a:tc>
                  <a:txBody>
                    <a:bodyPr/>
                    <a:lstStyle/>
                    <a:p>
                      <a:pPr marL="0" lvl="0" indent="0" algn="l" rtl="0">
                        <a:spcBef>
                          <a:spcPts val="0"/>
                        </a:spcBef>
                        <a:spcAft>
                          <a:spcPts val="0"/>
                        </a:spcAft>
                        <a:buNone/>
                      </a:pPr>
                      <a:r>
                        <a:rPr lang="en" sz="1200">
                          <a:solidFill>
                            <a:schemeClr val="dk1"/>
                          </a:solidFill>
                        </a:rPr>
                        <a:t>Decision Tree</a:t>
                      </a:r>
                      <a:endParaRPr sz="1200">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0.58</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28575">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Random forests</a:t>
                      </a:r>
                      <a:endParaRPr sz="12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
                        <a:t>0.69</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528575">
                <a:tc>
                  <a:txBody>
                    <a:bodyPr/>
                    <a:lstStyle/>
                    <a:p>
                      <a:pPr marL="0" lvl="0" indent="0" algn="l" rtl="0">
                        <a:spcBef>
                          <a:spcPts val="0"/>
                        </a:spcBef>
                        <a:spcAft>
                          <a:spcPts val="0"/>
                        </a:spcAft>
                        <a:buNone/>
                      </a:pPr>
                      <a:r>
                        <a:rPr lang="en" sz="1200">
                          <a:solidFill>
                            <a:schemeClr val="dk1"/>
                          </a:solidFill>
                        </a:rPr>
                        <a:t>Logistic regression </a:t>
                      </a:r>
                      <a:endParaRPr sz="12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0.73</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538700">
                <a:tc>
                  <a:txBody>
                    <a:bodyPr/>
                    <a:lstStyle/>
                    <a:p>
                      <a:pPr marL="0" lvl="0" indent="0" algn="l" rtl="0">
                        <a:lnSpc>
                          <a:spcPct val="100000"/>
                        </a:lnSpc>
                        <a:spcBef>
                          <a:spcPts val="0"/>
                        </a:spcBef>
                        <a:spcAft>
                          <a:spcPts val="0"/>
                        </a:spcAft>
                        <a:buNone/>
                      </a:pPr>
                      <a:r>
                        <a:rPr lang="en" sz="1200" b="1">
                          <a:solidFill>
                            <a:schemeClr val="dk1"/>
                          </a:solidFill>
                        </a:rPr>
                        <a:t>Linear SVM - SGDClassifier</a:t>
                      </a:r>
                      <a:endParaRPr sz="1200" b="1">
                        <a:solidFill>
                          <a:schemeClr val="dk1"/>
                        </a:solidFill>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l" rtl="0">
                        <a:lnSpc>
                          <a:spcPct val="100000"/>
                        </a:lnSpc>
                        <a:spcBef>
                          <a:spcPts val="0"/>
                        </a:spcBef>
                        <a:spcAft>
                          <a:spcPts val="0"/>
                        </a:spcAft>
                        <a:buNone/>
                      </a:pPr>
                      <a:r>
                        <a:rPr lang="en" b="1"/>
                        <a:t>0.74</a:t>
                      </a:r>
                      <a:endParaRPr b="1"/>
                    </a:p>
                  </a:txBody>
                  <a:tcPr marL="91425" marR="91425" marT="91425" marB="91425" anchor="ct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sp>
        <p:nvSpPr>
          <p:cNvPr id="296" name="Google Shape;296;p40"/>
          <p:cNvSpPr txBox="1"/>
          <p:nvPr/>
        </p:nvSpPr>
        <p:spPr>
          <a:xfrm>
            <a:off x="1012400" y="4267200"/>
            <a:ext cx="6912300" cy="58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40"/>
          <p:cNvSpPr txBox="1"/>
          <p:nvPr/>
        </p:nvSpPr>
        <p:spPr>
          <a:xfrm>
            <a:off x="1020800" y="4311175"/>
            <a:ext cx="6895500" cy="58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These are the best results obtained with different preprocessing techniques and fine tuning performed.</a:t>
            </a:r>
            <a:endParaRPr/>
          </a:p>
        </p:txBody>
      </p:sp>
      <p:pic>
        <p:nvPicPr>
          <p:cNvPr id="298" name="Google Shape;298;p40"/>
          <p:cNvPicPr preferRelativeResize="0"/>
          <p:nvPr/>
        </p:nvPicPr>
        <p:blipFill>
          <a:blip r:embed="rId3">
            <a:alphaModFix/>
          </a:blip>
          <a:stretch>
            <a:fillRect/>
          </a:stretch>
        </p:blipFill>
        <p:spPr>
          <a:xfrm>
            <a:off x="8066850" y="4738575"/>
            <a:ext cx="1077151" cy="404925"/>
          </a:xfrm>
          <a:prstGeom prst="rect">
            <a:avLst/>
          </a:prstGeom>
          <a:noFill/>
          <a:ln>
            <a:noFill/>
          </a:ln>
        </p:spPr>
      </p:pic>
      <p:sp>
        <p:nvSpPr>
          <p:cNvPr id="299" name="Google Shape;299;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ML Models vs Text Embeddings Performance </a:t>
            </a:r>
            <a:endParaRPr sz="3200"/>
          </a:p>
        </p:txBody>
      </p:sp>
      <p:graphicFrame>
        <p:nvGraphicFramePr>
          <p:cNvPr id="305" name="Google Shape;305;p41"/>
          <p:cNvGraphicFramePr/>
          <p:nvPr/>
        </p:nvGraphicFramePr>
        <p:xfrm>
          <a:off x="1031225" y="1147788"/>
          <a:ext cx="3000000" cy="3000000"/>
        </p:xfrm>
        <a:graphic>
          <a:graphicData uri="http://schemas.openxmlformats.org/drawingml/2006/table">
            <a:tbl>
              <a:tblPr>
                <a:noFill/>
                <a:tableStyleId>{DA59853C-ABE2-4FE6-B797-80401264039B}</a:tableStyleId>
              </a:tblPr>
              <a:tblGrid>
                <a:gridCol w="1723875">
                  <a:extLst>
                    <a:ext uri="{9D8B030D-6E8A-4147-A177-3AD203B41FA5}">
                      <a16:colId xmlns:a16="http://schemas.microsoft.com/office/drawing/2014/main" val="20000"/>
                    </a:ext>
                  </a:extLst>
                </a:gridCol>
                <a:gridCol w="1723875">
                  <a:extLst>
                    <a:ext uri="{9D8B030D-6E8A-4147-A177-3AD203B41FA5}">
                      <a16:colId xmlns:a16="http://schemas.microsoft.com/office/drawing/2014/main" val="20001"/>
                    </a:ext>
                  </a:extLst>
                </a:gridCol>
                <a:gridCol w="1723875">
                  <a:extLst>
                    <a:ext uri="{9D8B030D-6E8A-4147-A177-3AD203B41FA5}">
                      <a16:colId xmlns:a16="http://schemas.microsoft.com/office/drawing/2014/main" val="20002"/>
                    </a:ext>
                  </a:extLst>
                </a:gridCol>
                <a:gridCol w="172387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b="1"/>
                        <a:t>CountVectorizer</a:t>
                      </a:r>
                      <a:endParaRPr b="1"/>
                    </a:p>
                  </a:txBody>
                  <a:tcPr marL="91425" marR="91425" marT="91425" marB="91425"/>
                </a:tc>
                <a:tc>
                  <a:txBody>
                    <a:bodyPr/>
                    <a:lstStyle/>
                    <a:p>
                      <a:pPr marL="0" lvl="0" indent="0" algn="l" rtl="0">
                        <a:spcBef>
                          <a:spcPts val="0"/>
                        </a:spcBef>
                        <a:spcAft>
                          <a:spcPts val="0"/>
                        </a:spcAft>
                        <a:buNone/>
                      </a:pPr>
                      <a:r>
                        <a:rPr lang="en" b="1"/>
                        <a:t>TF-IDF</a:t>
                      </a:r>
                      <a:endParaRPr b="1"/>
                    </a:p>
                  </a:txBody>
                  <a:tcPr marL="91425" marR="91425" marT="91425" marB="91425"/>
                </a:tc>
                <a:tc>
                  <a:txBody>
                    <a:bodyPr/>
                    <a:lstStyle/>
                    <a:p>
                      <a:pPr marL="0" lvl="0" indent="0" algn="l" rtl="0">
                        <a:spcBef>
                          <a:spcPts val="0"/>
                        </a:spcBef>
                        <a:spcAft>
                          <a:spcPts val="0"/>
                        </a:spcAft>
                        <a:buNone/>
                      </a:pPr>
                      <a:r>
                        <a:rPr lang="en" b="1"/>
                        <a:t>Doc2Vec</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00">
                          <a:solidFill>
                            <a:schemeClr val="dk1"/>
                          </a:solidFill>
                        </a:rPr>
                        <a:t>Logistic regression</a:t>
                      </a:r>
                      <a:endParaRPr b="1"/>
                    </a:p>
                  </a:txBody>
                  <a:tcPr marL="91425" marR="91425" marT="91425" marB="91425"/>
                </a:tc>
                <a:tc>
                  <a:txBody>
                    <a:bodyPr/>
                    <a:lstStyle/>
                    <a:p>
                      <a:pPr marL="0" lvl="0" indent="0" algn="l" rtl="0">
                        <a:spcBef>
                          <a:spcPts val="0"/>
                        </a:spcBef>
                        <a:spcAft>
                          <a:spcPts val="0"/>
                        </a:spcAft>
                        <a:buNone/>
                      </a:pPr>
                      <a:r>
                        <a:rPr lang="en"/>
                        <a:t>0.68</a:t>
                      </a:r>
                      <a:endParaRPr/>
                    </a:p>
                  </a:txBody>
                  <a:tcPr marL="91425" marR="91425" marT="91425" marB="91425"/>
                </a:tc>
                <a:tc>
                  <a:txBody>
                    <a:bodyPr/>
                    <a:lstStyle/>
                    <a:p>
                      <a:pPr marL="0" lvl="0" indent="0" algn="l" rtl="0">
                        <a:spcBef>
                          <a:spcPts val="0"/>
                        </a:spcBef>
                        <a:spcAft>
                          <a:spcPts val="0"/>
                        </a:spcAft>
                        <a:buNone/>
                      </a:pPr>
                      <a:r>
                        <a:rPr lang="en"/>
                        <a:t>0.72 </a:t>
                      </a:r>
                      <a:r>
                        <a:rPr lang="en">
                          <a:solidFill>
                            <a:schemeClr val="dk1"/>
                          </a:solidFill>
                        </a:rPr>
                        <a:t>(Accuracy)</a:t>
                      </a:r>
                      <a:endParaRPr/>
                    </a:p>
                  </a:txBody>
                  <a:tcPr marL="91425" marR="91425" marT="91425" marB="91425"/>
                </a:tc>
                <a:tc>
                  <a:txBody>
                    <a:bodyPr/>
                    <a:lstStyle/>
                    <a:p>
                      <a:pPr marL="0" lvl="0" indent="0" algn="l" rtl="0">
                        <a:spcBef>
                          <a:spcPts val="0"/>
                        </a:spcBef>
                        <a:spcAft>
                          <a:spcPts val="0"/>
                        </a:spcAft>
                        <a:buNone/>
                      </a:pPr>
                      <a:r>
                        <a:rPr lang="en"/>
                        <a:t>0.29</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Random forests</a:t>
                      </a:r>
                      <a:endParaRPr sz="1200">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txBody>
                  <a:tcPr marL="91425" marR="91425" marT="91425" marB="91425"/>
                </a:tc>
                <a:tc>
                  <a:txBody>
                    <a:bodyPr/>
                    <a:lstStyle/>
                    <a:p>
                      <a:pPr marL="0" lvl="0" indent="0" algn="l" rtl="0">
                        <a:spcBef>
                          <a:spcPts val="0"/>
                        </a:spcBef>
                        <a:spcAft>
                          <a:spcPts val="0"/>
                        </a:spcAft>
                        <a:buClr>
                          <a:srgbClr val="000000"/>
                        </a:buClr>
                        <a:buSzPts val="1100"/>
                        <a:buFont typeface="Arial"/>
                        <a:buNone/>
                      </a:pPr>
                      <a:r>
                        <a:rPr lang="en"/>
                        <a:t>--</a:t>
                      </a:r>
                      <a:endParaRPr/>
                    </a:p>
                  </a:txBody>
                  <a:tcPr marL="91425" marR="91425" marT="91425" marB="91425"/>
                </a:tc>
                <a:tc>
                  <a:txBody>
                    <a:bodyPr/>
                    <a:lstStyle/>
                    <a:p>
                      <a:pPr marL="0" lvl="0" indent="0" algn="l" rtl="0">
                        <a:spcBef>
                          <a:spcPts val="0"/>
                        </a:spcBef>
                        <a:spcAft>
                          <a:spcPts val="0"/>
                        </a:spcAft>
                        <a:buNone/>
                      </a:pPr>
                      <a:r>
                        <a:rPr lang="en"/>
                        <a:t>0.74 (Cross Validation)</a:t>
                      </a:r>
                      <a:endParaRPr/>
                    </a:p>
                  </a:txBody>
                  <a:tcPr marL="91425" marR="91425" marT="91425" marB="91425"/>
                </a:tc>
                <a:tc>
                  <a:txBody>
                    <a:bodyPr/>
                    <a:lstStyle/>
                    <a:p>
                      <a:pPr marL="0" lvl="0" indent="0" algn="l" rtl="0">
                        <a:spcBef>
                          <a:spcPts val="0"/>
                        </a:spcBef>
                        <a:spcAft>
                          <a:spcPts val="0"/>
                        </a:spcAft>
                        <a:buNone/>
                      </a:pPr>
                      <a:r>
                        <a:rPr lang="en"/>
                        <a:t>0.22</a:t>
                      </a:r>
                      <a:endParaRPr/>
                    </a:p>
                  </a:txBody>
                  <a:tcPr marL="91425" marR="91425" marT="91425" marB="91425"/>
                </a:tc>
                <a:extLst>
                  <a:ext uri="{0D108BD9-81ED-4DB2-BD59-A6C34878D82A}">
                    <a16:rowId xmlns:a16="http://schemas.microsoft.com/office/drawing/2014/main" val="10002"/>
                  </a:ext>
                </a:extLst>
              </a:tr>
              <a:tr h="390500">
                <a:tc>
                  <a:txBody>
                    <a:bodyPr/>
                    <a:lstStyle/>
                    <a:p>
                      <a:pPr marL="0" lvl="0" indent="0" algn="l" rtl="0">
                        <a:spcBef>
                          <a:spcPts val="0"/>
                        </a:spcBef>
                        <a:spcAft>
                          <a:spcPts val="0"/>
                        </a:spcAft>
                        <a:buClr>
                          <a:schemeClr val="dk1"/>
                        </a:buClr>
                        <a:buSzPts val="1100"/>
                        <a:buFont typeface="Arial"/>
                        <a:buNone/>
                      </a:pPr>
                      <a:r>
                        <a:rPr lang="en" sz="1200" b="1">
                          <a:solidFill>
                            <a:schemeClr val="dk1"/>
                          </a:solidFill>
                        </a:rPr>
                        <a:t>XGBoost</a:t>
                      </a:r>
                      <a:endParaRPr sz="1200" b="1">
                        <a:solidFill>
                          <a:schemeClr val="dk1"/>
                        </a:solidFill>
                      </a:endParaRPr>
                    </a:p>
                    <a:p>
                      <a:pPr marL="0" lvl="0" indent="0" algn="l" rtl="0">
                        <a:spcBef>
                          <a:spcPts val="0"/>
                        </a:spcBef>
                        <a:spcAft>
                          <a:spcPts val="0"/>
                        </a:spcAft>
                        <a:buNone/>
                      </a:pPr>
                      <a:endParaRPr b="1"/>
                    </a:p>
                  </a:txBody>
                  <a:tcPr marL="91425" marR="91425" marT="91425" marB="91425"/>
                </a:tc>
                <a:tc>
                  <a:txBody>
                    <a:bodyPr/>
                    <a:lstStyle/>
                    <a:p>
                      <a:pPr marL="0" lvl="0" indent="0" algn="l" rtl="0">
                        <a:spcBef>
                          <a:spcPts val="0"/>
                        </a:spcBef>
                        <a:spcAft>
                          <a:spcPts val="0"/>
                        </a:spcAft>
                        <a:buNone/>
                      </a:pPr>
                      <a:r>
                        <a:rPr lang="en"/>
                        <a:t>-- </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rPr>
                        <a:t>0.74</a:t>
                      </a:r>
                      <a:r>
                        <a:rPr lang="en">
                          <a:solidFill>
                            <a:schemeClr val="dk1"/>
                          </a:solidFill>
                        </a:rPr>
                        <a:t> (Cross Validation)</a:t>
                      </a:r>
                      <a:endParaRPr/>
                    </a:p>
                  </a:txBody>
                  <a:tcPr marL="91425" marR="91425" marT="91425" marB="91425"/>
                </a:tc>
                <a:tc>
                  <a:txBody>
                    <a:bodyPr/>
                    <a:lstStyle/>
                    <a:p>
                      <a:pPr marL="0" lvl="0" indent="0" algn="l" rtl="0">
                        <a:spcBef>
                          <a:spcPts val="0"/>
                        </a:spcBef>
                        <a:spcAft>
                          <a:spcPts val="0"/>
                        </a:spcAft>
                        <a:buNone/>
                      </a:pPr>
                      <a:r>
                        <a:rPr lang="en"/>
                        <a:t>0.27</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200">
                          <a:solidFill>
                            <a:schemeClr val="dk1"/>
                          </a:solidFill>
                        </a:rPr>
                        <a:t>Light GBM</a:t>
                      </a:r>
                      <a:endParaRPr sz="1200">
                        <a:solidFill>
                          <a:schemeClr val="dk1"/>
                        </a:solidFill>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0.70 (Cross Validation)</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4"/>
                  </a:ext>
                </a:extLst>
              </a:tr>
            </a:tbl>
          </a:graphicData>
        </a:graphic>
      </p:graphicFrame>
      <p:sp>
        <p:nvSpPr>
          <p:cNvPr id="306" name="Google Shape;306;p41"/>
          <p:cNvSpPr txBox="1"/>
          <p:nvPr/>
        </p:nvSpPr>
        <p:spPr>
          <a:xfrm>
            <a:off x="1031225" y="4194275"/>
            <a:ext cx="6895500" cy="58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These are the best results obtained with different preprocessing techniques and fine tuning performed.</a:t>
            </a:r>
            <a:endParaRPr/>
          </a:p>
        </p:txBody>
      </p:sp>
      <p:pic>
        <p:nvPicPr>
          <p:cNvPr id="307" name="Google Shape;307;p41"/>
          <p:cNvPicPr preferRelativeResize="0"/>
          <p:nvPr/>
        </p:nvPicPr>
        <p:blipFill>
          <a:blip r:embed="rId3">
            <a:alphaModFix/>
          </a:blip>
          <a:stretch>
            <a:fillRect/>
          </a:stretch>
        </p:blipFill>
        <p:spPr>
          <a:xfrm>
            <a:off x="8066850" y="4738575"/>
            <a:ext cx="1077151" cy="404925"/>
          </a:xfrm>
          <a:prstGeom prst="rect">
            <a:avLst/>
          </a:prstGeom>
          <a:noFill/>
          <a:ln>
            <a:noFill/>
          </a:ln>
        </p:spPr>
      </p:pic>
      <p:sp>
        <p:nvSpPr>
          <p:cNvPr id="308" name="Google Shape;308;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AGENDA</a:t>
            </a:r>
            <a:endParaRPr/>
          </a:p>
        </p:txBody>
      </p:sp>
      <p:sp>
        <p:nvSpPr>
          <p:cNvPr id="75" name="Google Shape;75;p1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457200" lvl="0" indent="-342900" algn="l" rtl="0">
              <a:spcBef>
                <a:spcPts val="1600"/>
              </a:spcBef>
              <a:spcAft>
                <a:spcPts val="0"/>
              </a:spcAft>
              <a:buSzPts val="1800"/>
              <a:buAutoNum type="alphaUcPeriod"/>
            </a:pPr>
            <a:r>
              <a:rPr lang="en"/>
              <a:t>Introduction</a:t>
            </a:r>
            <a:endParaRPr/>
          </a:p>
          <a:p>
            <a:pPr marL="457200" lvl="0" indent="-342900" algn="l" rtl="0">
              <a:spcBef>
                <a:spcPts val="0"/>
              </a:spcBef>
              <a:spcAft>
                <a:spcPts val="0"/>
              </a:spcAft>
              <a:buSzPts val="1800"/>
              <a:buAutoNum type="alphaUcPeriod"/>
            </a:pPr>
            <a:r>
              <a:rPr lang="en"/>
              <a:t>Project Outline</a:t>
            </a:r>
            <a:endParaRPr/>
          </a:p>
          <a:p>
            <a:pPr marL="457200" lvl="0" indent="-342900" algn="l" rtl="0">
              <a:spcBef>
                <a:spcPts val="0"/>
              </a:spcBef>
              <a:spcAft>
                <a:spcPts val="0"/>
              </a:spcAft>
              <a:buSzPts val="1800"/>
              <a:buAutoNum type="alphaUcPeriod"/>
            </a:pPr>
            <a:r>
              <a:rPr lang="en"/>
              <a:t>Data Collection &amp; Processing</a:t>
            </a:r>
            <a:endParaRPr/>
          </a:p>
          <a:p>
            <a:pPr marL="457200" lvl="0" indent="-342900" algn="l" rtl="0">
              <a:spcBef>
                <a:spcPts val="0"/>
              </a:spcBef>
              <a:spcAft>
                <a:spcPts val="0"/>
              </a:spcAft>
              <a:buSzPts val="1800"/>
              <a:buAutoNum type="alphaUcPeriod"/>
            </a:pPr>
            <a:r>
              <a:rPr lang="en"/>
              <a:t>Basic Data Modeling</a:t>
            </a:r>
            <a:endParaRPr/>
          </a:p>
          <a:p>
            <a:pPr marL="457200" lvl="0" indent="-342900" algn="l" rtl="0">
              <a:spcBef>
                <a:spcPts val="0"/>
              </a:spcBef>
              <a:spcAft>
                <a:spcPts val="0"/>
              </a:spcAft>
              <a:buSzPts val="1800"/>
              <a:buAutoNum type="alphaUcPeriod"/>
            </a:pPr>
            <a:r>
              <a:rPr lang="en"/>
              <a:t>Advanced Data Modeling</a:t>
            </a:r>
            <a:endParaRPr/>
          </a:p>
          <a:p>
            <a:pPr marL="457200" lvl="0" indent="-342900" algn="l" rtl="0">
              <a:spcBef>
                <a:spcPts val="0"/>
              </a:spcBef>
              <a:spcAft>
                <a:spcPts val="0"/>
              </a:spcAft>
              <a:buSzPts val="1800"/>
              <a:buAutoNum type="alphaUcPeriod"/>
            </a:pPr>
            <a:r>
              <a:rPr lang="en"/>
              <a:t>Results Discussion</a:t>
            </a:r>
            <a:endParaRPr/>
          </a:p>
          <a:p>
            <a:pPr marL="457200" lvl="0" indent="-342900" algn="l" rtl="0">
              <a:spcBef>
                <a:spcPts val="0"/>
              </a:spcBef>
              <a:spcAft>
                <a:spcPts val="0"/>
              </a:spcAft>
              <a:buSzPts val="1800"/>
              <a:buAutoNum type="alphaUcPeriod"/>
            </a:pPr>
            <a:r>
              <a:rPr lang="en"/>
              <a:t>Conclusion </a:t>
            </a:r>
            <a:endParaRPr/>
          </a:p>
        </p:txBody>
      </p:sp>
      <p:pic>
        <p:nvPicPr>
          <p:cNvPr id="76" name="Google Shape;76;p15"/>
          <p:cNvPicPr preferRelativeResize="0"/>
          <p:nvPr/>
        </p:nvPicPr>
        <p:blipFill>
          <a:blip r:embed="rId3">
            <a:alphaModFix/>
          </a:blip>
          <a:stretch>
            <a:fillRect/>
          </a:stretch>
        </p:blipFill>
        <p:spPr>
          <a:xfrm>
            <a:off x="8066850" y="4738575"/>
            <a:ext cx="1077151" cy="404925"/>
          </a:xfrm>
          <a:prstGeom prst="rect">
            <a:avLst/>
          </a:prstGeom>
          <a:noFill/>
          <a:ln>
            <a:noFill/>
          </a:ln>
        </p:spPr>
      </p:pic>
      <p:sp>
        <p:nvSpPr>
          <p:cNvPr id="77" name="Google Shape;7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200">
                <a:solidFill>
                  <a:srgbClr val="FFFFFF"/>
                </a:solidFill>
                <a:highlight>
                  <a:srgbClr val="434343"/>
                </a:highlight>
              </a:rPr>
              <a:t>Advanced Data Modeling</a:t>
            </a:r>
            <a:endParaRPr/>
          </a:p>
        </p:txBody>
      </p:sp>
      <p:pic>
        <p:nvPicPr>
          <p:cNvPr id="314" name="Google Shape;314;p42"/>
          <p:cNvPicPr preferRelativeResize="0"/>
          <p:nvPr/>
        </p:nvPicPr>
        <p:blipFill>
          <a:blip r:embed="rId3">
            <a:alphaModFix/>
          </a:blip>
          <a:stretch>
            <a:fillRect/>
          </a:stretch>
        </p:blipFill>
        <p:spPr>
          <a:xfrm>
            <a:off x="8066850" y="4738575"/>
            <a:ext cx="1077151" cy="404925"/>
          </a:xfrm>
          <a:prstGeom prst="rect">
            <a:avLst/>
          </a:prstGeom>
          <a:noFill/>
          <a:ln>
            <a:noFill/>
          </a:ln>
        </p:spPr>
      </p:pic>
      <p:sp>
        <p:nvSpPr>
          <p:cNvPr id="315" name="Google Shape;315;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3"/>
          <p:cNvSpPr txBox="1"/>
          <p:nvPr/>
        </p:nvSpPr>
        <p:spPr>
          <a:xfrm>
            <a:off x="188350" y="99200"/>
            <a:ext cx="8299500" cy="67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t>Understand DistilBERT (embedding) + Similarity Calculation</a:t>
            </a:r>
            <a:endParaRPr sz="2200"/>
          </a:p>
        </p:txBody>
      </p:sp>
      <p:pic>
        <p:nvPicPr>
          <p:cNvPr id="321" name="Google Shape;321;p43"/>
          <p:cNvPicPr preferRelativeResize="0"/>
          <p:nvPr/>
        </p:nvPicPr>
        <p:blipFill rotWithShape="1">
          <a:blip r:embed="rId3">
            <a:alphaModFix/>
          </a:blip>
          <a:srcRect b="50337"/>
          <a:stretch/>
        </p:blipFill>
        <p:spPr>
          <a:xfrm>
            <a:off x="311975" y="1756275"/>
            <a:ext cx="5436975" cy="1881175"/>
          </a:xfrm>
          <a:prstGeom prst="rect">
            <a:avLst/>
          </a:prstGeom>
          <a:noFill/>
          <a:ln>
            <a:noFill/>
          </a:ln>
        </p:spPr>
      </p:pic>
      <p:sp>
        <p:nvSpPr>
          <p:cNvPr id="322" name="Google Shape;322;p43"/>
          <p:cNvSpPr txBox="1"/>
          <p:nvPr/>
        </p:nvSpPr>
        <p:spPr>
          <a:xfrm>
            <a:off x="188350" y="1005600"/>
            <a:ext cx="2972400" cy="1437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a:p>
        </p:txBody>
      </p:sp>
      <p:pic>
        <p:nvPicPr>
          <p:cNvPr id="323" name="Google Shape;323;p43"/>
          <p:cNvPicPr preferRelativeResize="0"/>
          <p:nvPr/>
        </p:nvPicPr>
        <p:blipFill rotWithShape="1">
          <a:blip r:embed="rId4">
            <a:alphaModFix/>
          </a:blip>
          <a:srcRect r="23780" b="30230"/>
          <a:stretch/>
        </p:blipFill>
        <p:spPr>
          <a:xfrm>
            <a:off x="311975" y="773001"/>
            <a:ext cx="7294526" cy="762950"/>
          </a:xfrm>
          <a:prstGeom prst="rect">
            <a:avLst/>
          </a:prstGeom>
          <a:noFill/>
          <a:ln>
            <a:noFill/>
          </a:ln>
        </p:spPr>
      </p:pic>
      <p:sp>
        <p:nvSpPr>
          <p:cNvPr id="324" name="Google Shape;324;p43"/>
          <p:cNvSpPr txBox="1"/>
          <p:nvPr/>
        </p:nvSpPr>
        <p:spPr>
          <a:xfrm>
            <a:off x="4797850" y="2345863"/>
            <a:ext cx="3447600" cy="11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Key Takeaway:</a:t>
            </a:r>
            <a:endParaRPr b="1"/>
          </a:p>
          <a:p>
            <a:pPr marL="0" lvl="0" indent="0" algn="l" rtl="0">
              <a:spcBef>
                <a:spcPts val="0"/>
              </a:spcBef>
              <a:spcAft>
                <a:spcPts val="0"/>
              </a:spcAft>
              <a:buNone/>
            </a:pPr>
            <a:r>
              <a:rPr lang="en"/>
              <a:t>DistilBERT took into account the </a:t>
            </a:r>
            <a:r>
              <a:rPr lang="en" u="sng"/>
              <a:t>context of the topic</a:t>
            </a:r>
            <a:r>
              <a:rPr lang="en"/>
              <a:t>, which is used when performing classifications.</a:t>
            </a:r>
            <a:endParaRPr/>
          </a:p>
          <a:p>
            <a:pPr marL="0" lvl="0" indent="0" algn="l" rtl="0">
              <a:spcBef>
                <a:spcPts val="0"/>
              </a:spcBef>
              <a:spcAft>
                <a:spcPts val="0"/>
              </a:spcAft>
              <a:buNone/>
            </a:pPr>
            <a:endParaRPr/>
          </a:p>
        </p:txBody>
      </p:sp>
      <p:sp>
        <p:nvSpPr>
          <p:cNvPr id="325" name="Google Shape;325;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4"/>
          <p:cNvSpPr txBox="1">
            <a:spLocks noGrp="1"/>
          </p:cNvSpPr>
          <p:nvPr>
            <p:ph type="title"/>
          </p:nvPr>
        </p:nvSpPr>
        <p:spPr>
          <a:xfrm>
            <a:off x="311700" y="223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Fine-Tuning the BERT model </a:t>
            </a:r>
            <a:endParaRPr/>
          </a:p>
        </p:txBody>
      </p:sp>
      <p:graphicFrame>
        <p:nvGraphicFramePr>
          <p:cNvPr id="331" name="Google Shape;331;p44"/>
          <p:cNvGraphicFramePr/>
          <p:nvPr/>
        </p:nvGraphicFramePr>
        <p:xfrm>
          <a:off x="1304075" y="1046025"/>
          <a:ext cx="3000000" cy="3000000"/>
        </p:xfrm>
        <a:graphic>
          <a:graphicData uri="http://schemas.openxmlformats.org/drawingml/2006/table">
            <a:tbl>
              <a:tblPr>
                <a:noFill/>
                <a:tableStyleId>{DA59853C-ABE2-4FE6-B797-80401264039B}</a:tableStyleId>
              </a:tblPr>
              <a:tblGrid>
                <a:gridCol w="3346425">
                  <a:extLst>
                    <a:ext uri="{9D8B030D-6E8A-4147-A177-3AD203B41FA5}">
                      <a16:colId xmlns:a16="http://schemas.microsoft.com/office/drawing/2014/main" val="20000"/>
                    </a:ext>
                  </a:extLst>
                </a:gridCol>
                <a:gridCol w="3346425">
                  <a:extLst>
                    <a:ext uri="{9D8B030D-6E8A-4147-A177-3AD203B41FA5}">
                      <a16:colId xmlns:a16="http://schemas.microsoft.com/office/drawing/2014/main" val="20001"/>
                    </a:ext>
                  </a:extLst>
                </a:gridCol>
              </a:tblGrid>
              <a:tr h="443875">
                <a:tc>
                  <a:txBody>
                    <a:bodyPr/>
                    <a:lstStyle/>
                    <a:p>
                      <a:pPr marL="0" lvl="0" indent="0" algn="ctr" rtl="0">
                        <a:spcBef>
                          <a:spcPts val="0"/>
                        </a:spcBef>
                        <a:spcAft>
                          <a:spcPts val="0"/>
                        </a:spcAft>
                        <a:buNone/>
                      </a:pPr>
                      <a:r>
                        <a:rPr lang="en" sz="1700" b="1"/>
                        <a:t>Parameters (batch_size=8)</a:t>
                      </a:r>
                      <a:endParaRPr sz="1700" b="1"/>
                    </a:p>
                  </a:txBody>
                  <a:tcPr marL="91425" marR="91425" marT="91425" marB="91425">
                    <a:solidFill>
                      <a:srgbClr val="D9EAD3"/>
                    </a:solidFill>
                  </a:tcPr>
                </a:tc>
                <a:tc>
                  <a:txBody>
                    <a:bodyPr/>
                    <a:lstStyle/>
                    <a:p>
                      <a:pPr marL="0" lvl="0" indent="0" algn="ctr" rtl="0">
                        <a:spcBef>
                          <a:spcPts val="0"/>
                        </a:spcBef>
                        <a:spcAft>
                          <a:spcPts val="0"/>
                        </a:spcAft>
                        <a:buNone/>
                      </a:pPr>
                      <a:r>
                        <a:rPr lang="en" sz="1700" b="1"/>
                        <a:t>Accuracy </a:t>
                      </a:r>
                      <a:endParaRPr sz="1700" b="1"/>
                    </a:p>
                  </a:txBody>
                  <a:tcPr marL="91425" marR="91425" marT="91425" marB="91425">
                    <a:solidFill>
                      <a:srgbClr val="D9EAD3"/>
                    </a:solidFill>
                  </a:tcPr>
                </a:tc>
                <a:extLst>
                  <a:ext uri="{0D108BD9-81ED-4DB2-BD59-A6C34878D82A}">
                    <a16:rowId xmlns:a16="http://schemas.microsoft.com/office/drawing/2014/main" val="10000"/>
                  </a:ext>
                </a:extLst>
              </a:tr>
              <a:tr h="784650">
                <a:tc>
                  <a:txBody>
                    <a:bodyPr/>
                    <a:lstStyle/>
                    <a:p>
                      <a:pPr marL="0" lvl="0" indent="0" algn="ctr" rtl="0">
                        <a:spcBef>
                          <a:spcPts val="0"/>
                        </a:spcBef>
                        <a:spcAft>
                          <a:spcPts val="0"/>
                        </a:spcAft>
                        <a:buNone/>
                      </a:pPr>
                      <a:r>
                        <a:rPr lang="en" sz="1300"/>
                        <a:t>Max_seq_length  = 128</a:t>
                      </a:r>
                      <a:endParaRPr sz="1300"/>
                    </a:p>
                    <a:p>
                      <a:pPr marL="0" lvl="0" indent="0" algn="ctr" rtl="0">
                        <a:spcBef>
                          <a:spcPts val="0"/>
                        </a:spcBef>
                        <a:spcAft>
                          <a:spcPts val="0"/>
                        </a:spcAft>
                        <a:buNone/>
                      </a:pPr>
                      <a:r>
                        <a:rPr lang="en" sz="1300"/>
                        <a:t>Num_train_epochs = 4.0</a:t>
                      </a:r>
                      <a:endParaRPr sz="1300"/>
                    </a:p>
                    <a:p>
                      <a:pPr marL="0" lvl="0" indent="0" algn="ctr" rtl="0">
                        <a:spcBef>
                          <a:spcPts val="0"/>
                        </a:spcBef>
                        <a:spcAft>
                          <a:spcPts val="0"/>
                        </a:spcAft>
                        <a:buNone/>
                      </a:pPr>
                      <a:endParaRPr sz="1300"/>
                    </a:p>
                  </a:txBody>
                  <a:tcPr marL="91425" marR="91425" marT="91425" marB="91425"/>
                </a:tc>
                <a:tc>
                  <a:txBody>
                    <a:bodyPr/>
                    <a:lstStyle/>
                    <a:p>
                      <a:pPr marL="0" lvl="0" indent="0" algn="ctr" rtl="0">
                        <a:spcBef>
                          <a:spcPts val="0"/>
                        </a:spcBef>
                        <a:spcAft>
                          <a:spcPts val="0"/>
                        </a:spcAft>
                        <a:buNone/>
                      </a:pPr>
                      <a:r>
                        <a:rPr lang="en" sz="1300"/>
                        <a:t>67%</a:t>
                      </a:r>
                      <a:endParaRPr sz="1300"/>
                    </a:p>
                  </a:txBody>
                  <a:tcPr marL="91425" marR="91425" marT="91425" marB="91425"/>
                </a:tc>
                <a:extLst>
                  <a:ext uri="{0D108BD9-81ED-4DB2-BD59-A6C34878D82A}">
                    <a16:rowId xmlns:a16="http://schemas.microsoft.com/office/drawing/2014/main" val="10001"/>
                  </a:ext>
                </a:extLst>
              </a:tr>
              <a:tr h="582025">
                <a:tc>
                  <a:txBody>
                    <a:bodyPr/>
                    <a:lstStyle/>
                    <a:p>
                      <a:pPr marL="0" lvl="0" indent="0" algn="ctr" rtl="0">
                        <a:spcBef>
                          <a:spcPts val="0"/>
                        </a:spcBef>
                        <a:spcAft>
                          <a:spcPts val="0"/>
                        </a:spcAft>
                        <a:buClr>
                          <a:schemeClr val="dk1"/>
                        </a:buClr>
                        <a:buSzPts val="1100"/>
                        <a:buFont typeface="Arial"/>
                        <a:buNone/>
                      </a:pPr>
                      <a:r>
                        <a:rPr lang="en" sz="1300">
                          <a:solidFill>
                            <a:schemeClr val="dk1"/>
                          </a:solidFill>
                        </a:rPr>
                        <a:t>Max_seq_length  = 256</a:t>
                      </a:r>
                      <a:endParaRPr sz="1300">
                        <a:solidFill>
                          <a:schemeClr val="dk1"/>
                        </a:solidFill>
                      </a:endParaRPr>
                    </a:p>
                    <a:p>
                      <a:pPr marL="0" lvl="0" indent="0" algn="ctr" rtl="0">
                        <a:spcBef>
                          <a:spcPts val="0"/>
                        </a:spcBef>
                        <a:spcAft>
                          <a:spcPts val="0"/>
                        </a:spcAft>
                        <a:buClr>
                          <a:schemeClr val="dk1"/>
                        </a:buClr>
                        <a:buSzPts val="1100"/>
                        <a:buFont typeface="Arial"/>
                        <a:buNone/>
                      </a:pPr>
                      <a:r>
                        <a:rPr lang="en" sz="1300">
                          <a:solidFill>
                            <a:schemeClr val="dk1"/>
                          </a:solidFill>
                        </a:rPr>
                        <a:t>Num_train_epochs = 3.0</a:t>
                      </a:r>
                      <a:endParaRPr sz="1300"/>
                    </a:p>
                  </a:txBody>
                  <a:tcPr marL="91425" marR="91425" marT="91425" marB="91425"/>
                </a:tc>
                <a:tc>
                  <a:txBody>
                    <a:bodyPr/>
                    <a:lstStyle/>
                    <a:p>
                      <a:pPr marL="0" lvl="0" indent="0" algn="ctr" rtl="0">
                        <a:spcBef>
                          <a:spcPts val="0"/>
                        </a:spcBef>
                        <a:spcAft>
                          <a:spcPts val="0"/>
                        </a:spcAft>
                        <a:buNone/>
                      </a:pPr>
                      <a:r>
                        <a:rPr lang="en" sz="1300"/>
                        <a:t>68%</a:t>
                      </a:r>
                      <a:endParaRPr sz="1300"/>
                    </a:p>
                  </a:txBody>
                  <a:tcPr marL="91425" marR="91425" marT="91425" marB="91425"/>
                </a:tc>
                <a:extLst>
                  <a:ext uri="{0D108BD9-81ED-4DB2-BD59-A6C34878D82A}">
                    <a16:rowId xmlns:a16="http://schemas.microsoft.com/office/drawing/2014/main" val="10002"/>
                  </a:ext>
                </a:extLst>
              </a:tr>
              <a:tr h="565775">
                <a:tc>
                  <a:txBody>
                    <a:bodyPr/>
                    <a:lstStyle/>
                    <a:p>
                      <a:pPr marL="0" lvl="0" indent="0" algn="ctr" rtl="0">
                        <a:spcBef>
                          <a:spcPts val="0"/>
                        </a:spcBef>
                        <a:spcAft>
                          <a:spcPts val="0"/>
                        </a:spcAft>
                        <a:buNone/>
                      </a:pPr>
                      <a:r>
                        <a:rPr lang="en" sz="1300">
                          <a:solidFill>
                            <a:schemeClr val="dk1"/>
                          </a:solidFill>
                        </a:rPr>
                        <a:t>Max_seq_length  = 512</a:t>
                      </a:r>
                      <a:endParaRPr sz="1300">
                        <a:solidFill>
                          <a:schemeClr val="dk1"/>
                        </a:solidFill>
                      </a:endParaRPr>
                    </a:p>
                    <a:p>
                      <a:pPr marL="0" lvl="0" indent="0" algn="ctr" rtl="0">
                        <a:spcBef>
                          <a:spcPts val="0"/>
                        </a:spcBef>
                        <a:spcAft>
                          <a:spcPts val="0"/>
                        </a:spcAft>
                        <a:buClr>
                          <a:schemeClr val="dk1"/>
                        </a:buClr>
                        <a:buSzPts val="1100"/>
                        <a:buFont typeface="Arial"/>
                        <a:buNone/>
                      </a:pPr>
                      <a:r>
                        <a:rPr lang="en" sz="1300">
                          <a:solidFill>
                            <a:schemeClr val="dk1"/>
                          </a:solidFill>
                        </a:rPr>
                        <a:t>(442 tokens from head, 70 tokens from tail)</a:t>
                      </a:r>
                      <a:endParaRPr sz="1300">
                        <a:solidFill>
                          <a:schemeClr val="dk1"/>
                        </a:solidFill>
                      </a:endParaRPr>
                    </a:p>
                    <a:p>
                      <a:pPr marL="0" lvl="0" indent="0" algn="ctr" rtl="0">
                        <a:spcBef>
                          <a:spcPts val="0"/>
                        </a:spcBef>
                        <a:spcAft>
                          <a:spcPts val="0"/>
                        </a:spcAft>
                        <a:buNone/>
                      </a:pPr>
                      <a:r>
                        <a:rPr lang="en" sz="1300">
                          <a:solidFill>
                            <a:schemeClr val="dk1"/>
                          </a:solidFill>
                        </a:rPr>
                        <a:t>Num_train_epochs = 3.0</a:t>
                      </a:r>
                      <a:endParaRPr sz="1300">
                        <a:solidFill>
                          <a:schemeClr val="dk1"/>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300"/>
                        <a:t>68%</a:t>
                      </a:r>
                      <a:endParaRPr sz="130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582025">
                <a:tc>
                  <a:txBody>
                    <a:bodyPr/>
                    <a:lstStyle/>
                    <a:p>
                      <a:pPr marL="0" lvl="0" indent="0" algn="ctr" rtl="0">
                        <a:spcBef>
                          <a:spcPts val="0"/>
                        </a:spcBef>
                        <a:spcAft>
                          <a:spcPts val="0"/>
                        </a:spcAft>
                        <a:buNone/>
                      </a:pPr>
                      <a:r>
                        <a:rPr lang="en" sz="1300">
                          <a:solidFill>
                            <a:schemeClr val="dk1"/>
                          </a:solidFill>
                        </a:rPr>
                        <a:t>Max_seq_length  = 512</a:t>
                      </a:r>
                      <a:endParaRPr sz="1300">
                        <a:solidFill>
                          <a:schemeClr val="dk1"/>
                        </a:solidFill>
                      </a:endParaRPr>
                    </a:p>
                    <a:p>
                      <a:pPr marL="0" lvl="0" indent="0" algn="ctr" rtl="0">
                        <a:spcBef>
                          <a:spcPts val="0"/>
                        </a:spcBef>
                        <a:spcAft>
                          <a:spcPts val="0"/>
                        </a:spcAft>
                        <a:buNone/>
                      </a:pPr>
                      <a:r>
                        <a:rPr lang="en" sz="1300">
                          <a:solidFill>
                            <a:schemeClr val="dk1"/>
                          </a:solidFill>
                        </a:rPr>
                        <a:t>Num_train_epochs = 3.0</a:t>
                      </a:r>
                      <a:endParaRPr sz="13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300"/>
                        <a:t>68.7%</a:t>
                      </a:r>
                      <a:endParaRPr sz="13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582025">
                <a:tc>
                  <a:txBody>
                    <a:bodyPr/>
                    <a:lstStyle/>
                    <a:p>
                      <a:pPr marL="0" lvl="0" indent="0" algn="ctr" rtl="0">
                        <a:spcBef>
                          <a:spcPts val="0"/>
                        </a:spcBef>
                        <a:spcAft>
                          <a:spcPts val="0"/>
                        </a:spcAft>
                        <a:buClr>
                          <a:schemeClr val="dk1"/>
                        </a:buClr>
                        <a:buSzPts val="1100"/>
                        <a:buFont typeface="Arial"/>
                        <a:buNone/>
                      </a:pPr>
                      <a:r>
                        <a:rPr lang="en" sz="1300" b="1">
                          <a:solidFill>
                            <a:schemeClr val="dk1"/>
                          </a:solidFill>
                        </a:rPr>
                        <a:t>Max_seq_length  = 512</a:t>
                      </a:r>
                      <a:endParaRPr sz="1300" b="1">
                        <a:solidFill>
                          <a:schemeClr val="dk1"/>
                        </a:solidFill>
                      </a:endParaRPr>
                    </a:p>
                    <a:p>
                      <a:pPr marL="0" lvl="0" indent="0" algn="ctr" rtl="0">
                        <a:spcBef>
                          <a:spcPts val="0"/>
                        </a:spcBef>
                        <a:spcAft>
                          <a:spcPts val="0"/>
                        </a:spcAft>
                        <a:buClr>
                          <a:schemeClr val="dk1"/>
                        </a:buClr>
                        <a:buSzPts val="1100"/>
                        <a:buFont typeface="Arial"/>
                        <a:buNone/>
                      </a:pPr>
                      <a:r>
                        <a:rPr lang="en" sz="1300" b="1">
                          <a:solidFill>
                            <a:schemeClr val="dk1"/>
                          </a:solidFill>
                        </a:rPr>
                        <a:t>Num_train_epochs = 4.0</a:t>
                      </a:r>
                      <a:endParaRPr sz="1300" b="1"/>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300" b="1"/>
                        <a:t>70%</a:t>
                      </a:r>
                      <a:endParaRPr sz="1300" b="1"/>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sp>
        <p:nvSpPr>
          <p:cNvPr id="332" name="Google Shape;33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Problem of BERT</a:t>
            </a:r>
            <a:endParaRPr/>
          </a:p>
        </p:txBody>
      </p:sp>
      <p:pic>
        <p:nvPicPr>
          <p:cNvPr id="338" name="Google Shape;338;p45"/>
          <p:cNvPicPr preferRelativeResize="0"/>
          <p:nvPr/>
        </p:nvPicPr>
        <p:blipFill>
          <a:blip r:embed="rId3">
            <a:alphaModFix/>
          </a:blip>
          <a:stretch>
            <a:fillRect/>
          </a:stretch>
        </p:blipFill>
        <p:spPr>
          <a:xfrm>
            <a:off x="4775050" y="727825"/>
            <a:ext cx="4057241" cy="3820976"/>
          </a:xfrm>
          <a:prstGeom prst="rect">
            <a:avLst/>
          </a:prstGeom>
          <a:noFill/>
          <a:ln>
            <a:noFill/>
          </a:ln>
        </p:spPr>
      </p:pic>
      <p:sp>
        <p:nvSpPr>
          <p:cNvPr id="339" name="Google Shape;339;p45"/>
          <p:cNvSpPr txBox="1"/>
          <p:nvPr/>
        </p:nvSpPr>
        <p:spPr>
          <a:xfrm>
            <a:off x="420050" y="1149175"/>
            <a:ext cx="4216200" cy="3738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Despite the model yielding decent results for most categories, it had difficulty of identifying specific characteristic of categories with less data</a:t>
            </a:r>
            <a:endParaRPr/>
          </a:p>
          <a:p>
            <a:pPr marL="457200" lvl="0" indent="-317500" algn="l" rtl="0">
              <a:spcBef>
                <a:spcPts val="0"/>
              </a:spcBef>
              <a:spcAft>
                <a:spcPts val="0"/>
              </a:spcAft>
              <a:buSzPts val="1400"/>
              <a:buChar char="-"/>
            </a:pPr>
            <a:r>
              <a:rPr lang="en"/>
              <a:t>In order to address this issue and improve the performance of the model, data augmentation would seem to be needed</a:t>
            </a:r>
            <a:endParaRPr/>
          </a:p>
          <a:p>
            <a:pPr marL="457200" lvl="0" indent="0" algn="l" rtl="0">
              <a:spcBef>
                <a:spcPts val="0"/>
              </a:spcBef>
              <a:spcAft>
                <a:spcPts val="0"/>
              </a:spcAft>
              <a:buNone/>
            </a:pPr>
            <a:r>
              <a:rPr lang="en"/>
              <a:t> </a:t>
            </a:r>
            <a:endParaRPr/>
          </a:p>
        </p:txBody>
      </p:sp>
      <p:sp>
        <p:nvSpPr>
          <p:cNvPr id="340" name="Google Shape;340;p45"/>
          <p:cNvSpPr/>
          <p:nvPr/>
        </p:nvSpPr>
        <p:spPr>
          <a:xfrm>
            <a:off x="5494250" y="1610575"/>
            <a:ext cx="3144300" cy="115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5"/>
          <p:cNvSpPr/>
          <p:nvPr/>
        </p:nvSpPr>
        <p:spPr>
          <a:xfrm>
            <a:off x="5494250" y="1881850"/>
            <a:ext cx="3144300" cy="410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5"/>
          <p:cNvSpPr/>
          <p:nvPr/>
        </p:nvSpPr>
        <p:spPr>
          <a:xfrm>
            <a:off x="5494250" y="2715800"/>
            <a:ext cx="3144300" cy="249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5"/>
          <p:cNvSpPr/>
          <p:nvPr/>
        </p:nvSpPr>
        <p:spPr>
          <a:xfrm>
            <a:off x="5494250" y="3121825"/>
            <a:ext cx="3144300" cy="287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5"/>
          <p:cNvSpPr/>
          <p:nvPr/>
        </p:nvSpPr>
        <p:spPr>
          <a:xfrm>
            <a:off x="5466500" y="3686350"/>
            <a:ext cx="3144300" cy="115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6"/>
          <p:cNvSpPr txBox="1">
            <a:spLocks noGrp="1"/>
          </p:cNvSpPr>
          <p:nvPr>
            <p:ph type="title"/>
          </p:nvPr>
        </p:nvSpPr>
        <p:spPr>
          <a:xfrm>
            <a:off x="477625" y="2285400"/>
            <a:ext cx="8520600" cy="72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highlight>
                  <a:srgbClr val="F3F3F3"/>
                </a:highlight>
              </a:rPr>
              <a:t>After augmenting the data </a:t>
            </a:r>
            <a:endParaRPr sz="4000"/>
          </a:p>
        </p:txBody>
      </p:sp>
      <p:sp>
        <p:nvSpPr>
          <p:cNvPr id="351" name="Google Shape;35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Imbalance</a:t>
            </a:r>
            <a:endParaRPr/>
          </a:p>
        </p:txBody>
      </p:sp>
      <p:pic>
        <p:nvPicPr>
          <p:cNvPr id="357" name="Google Shape;357;p47"/>
          <p:cNvPicPr preferRelativeResize="0"/>
          <p:nvPr/>
        </p:nvPicPr>
        <p:blipFill>
          <a:blip r:embed="rId3">
            <a:alphaModFix/>
          </a:blip>
          <a:stretch>
            <a:fillRect/>
          </a:stretch>
        </p:blipFill>
        <p:spPr>
          <a:xfrm>
            <a:off x="45075" y="0"/>
            <a:ext cx="4671800" cy="3495350"/>
          </a:xfrm>
          <a:prstGeom prst="rect">
            <a:avLst/>
          </a:prstGeom>
          <a:noFill/>
          <a:ln>
            <a:noFill/>
          </a:ln>
        </p:spPr>
      </p:pic>
      <p:sp>
        <p:nvSpPr>
          <p:cNvPr id="358" name="Google Shape;358;p47"/>
          <p:cNvSpPr txBox="1"/>
          <p:nvPr/>
        </p:nvSpPr>
        <p:spPr>
          <a:xfrm>
            <a:off x="2924425" y="3820975"/>
            <a:ext cx="6219600" cy="1236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t>Our dataset suffers from the class imbalance problem in a distinguished manner as shown in the 1st graph.</a:t>
            </a:r>
            <a:endParaRPr/>
          </a:p>
          <a:p>
            <a:pPr marL="0" lvl="0" indent="0" algn="just" rtl="0">
              <a:spcBef>
                <a:spcPts val="0"/>
              </a:spcBef>
              <a:spcAft>
                <a:spcPts val="0"/>
              </a:spcAft>
              <a:buNone/>
            </a:pPr>
            <a:endParaRPr/>
          </a:p>
          <a:p>
            <a:pPr marL="0" lvl="0" indent="0" algn="just" rtl="0">
              <a:spcBef>
                <a:spcPts val="0"/>
              </a:spcBef>
              <a:spcAft>
                <a:spcPts val="0"/>
              </a:spcAft>
              <a:buNone/>
            </a:pPr>
            <a:r>
              <a:rPr lang="en"/>
              <a:t>As the 2nd graph demonstrates we have 12 categories with data less than 250 samples.</a:t>
            </a:r>
            <a:endParaRPr/>
          </a:p>
          <a:p>
            <a:pPr marL="0" lvl="0" indent="0" algn="just" rtl="0">
              <a:spcBef>
                <a:spcPts val="0"/>
              </a:spcBef>
              <a:spcAft>
                <a:spcPts val="0"/>
              </a:spcAft>
              <a:buNone/>
            </a:pPr>
            <a:endParaRPr/>
          </a:p>
        </p:txBody>
      </p:sp>
      <p:pic>
        <p:nvPicPr>
          <p:cNvPr id="359" name="Google Shape;359;p47"/>
          <p:cNvPicPr preferRelativeResize="0"/>
          <p:nvPr/>
        </p:nvPicPr>
        <p:blipFill>
          <a:blip r:embed="rId4">
            <a:alphaModFix/>
          </a:blip>
          <a:stretch>
            <a:fillRect/>
          </a:stretch>
        </p:blipFill>
        <p:spPr>
          <a:xfrm>
            <a:off x="4799450" y="43000"/>
            <a:ext cx="4188774" cy="3337250"/>
          </a:xfrm>
          <a:prstGeom prst="rect">
            <a:avLst/>
          </a:prstGeom>
          <a:noFill/>
          <a:ln>
            <a:noFill/>
          </a:ln>
        </p:spPr>
      </p:pic>
      <p:sp>
        <p:nvSpPr>
          <p:cNvPr id="360" name="Google Shape;360;p47"/>
          <p:cNvSpPr txBox="1"/>
          <p:nvPr/>
        </p:nvSpPr>
        <p:spPr>
          <a:xfrm>
            <a:off x="2468550" y="94625"/>
            <a:ext cx="2193300" cy="3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highlight>
                  <a:srgbClr val="D9EAD3"/>
                </a:highlight>
              </a:rPr>
              <a:t>1st graph: </a:t>
            </a:r>
            <a:r>
              <a:rPr lang="en">
                <a:highlight>
                  <a:srgbClr val="D9EAD3"/>
                </a:highlight>
              </a:rPr>
              <a:t>All categories</a:t>
            </a:r>
            <a:endParaRPr>
              <a:highlight>
                <a:srgbClr val="D9EAD3"/>
              </a:highlight>
            </a:endParaRPr>
          </a:p>
        </p:txBody>
      </p:sp>
      <p:sp>
        <p:nvSpPr>
          <p:cNvPr id="361" name="Google Shape;361;p47"/>
          <p:cNvSpPr txBox="1"/>
          <p:nvPr/>
        </p:nvSpPr>
        <p:spPr>
          <a:xfrm>
            <a:off x="6465650" y="94625"/>
            <a:ext cx="2477100" cy="61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highlight>
                  <a:srgbClr val="D9EAD3"/>
                </a:highlight>
              </a:rPr>
              <a:t>2nd graph: </a:t>
            </a:r>
            <a:r>
              <a:rPr lang="en">
                <a:highlight>
                  <a:srgbClr val="D9EAD3"/>
                </a:highlight>
              </a:rPr>
              <a:t>Categories with data &lt; 250 sample</a:t>
            </a:r>
            <a:endParaRPr>
              <a:highlight>
                <a:srgbClr val="D9EAD3"/>
              </a:highlight>
            </a:endParaRPr>
          </a:p>
        </p:txBody>
      </p:sp>
      <p:sp>
        <p:nvSpPr>
          <p:cNvPr id="362" name="Google Shape;362;p47"/>
          <p:cNvSpPr txBox="1">
            <a:spLocks noGrp="1"/>
          </p:cNvSpPr>
          <p:nvPr>
            <p:ph type="body" idx="1"/>
          </p:nvPr>
        </p:nvSpPr>
        <p:spPr>
          <a:xfrm>
            <a:off x="153675" y="3658125"/>
            <a:ext cx="2770800" cy="13533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b="1">
                <a:solidFill>
                  <a:srgbClr val="000000"/>
                </a:solidFill>
              </a:rPr>
              <a:t>Class Imbalance</a:t>
            </a:r>
            <a:endParaRPr b="1">
              <a:solidFill>
                <a:srgbClr val="000000"/>
              </a:solidFill>
            </a:endParaRPr>
          </a:p>
        </p:txBody>
      </p:sp>
      <p:sp>
        <p:nvSpPr>
          <p:cNvPr id="363" name="Google Shape;363;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 with different data processing methods</a:t>
            </a:r>
            <a:endParaRPr/>
          </a:p>
        </p:txBody>
      </p:sp>
      <p:sp>
        <p:nvSpPr>
          <p:cNvPr id="369" name="Google Shape;369;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a:t>Method 1: </a:t>
            </a:r>
            <a:r>
              <a:rPr lang="en"/>
              <a:t>Training without categories that have small amount of samples </a:t>
            </a:r>
            <a:endParaRPr/>
          </a:p>
          <a:p>
            <a:pPr marL="0" lvl="0" indent="0" algn="just" rtl="0">
              <a:spcBef>
                <a:spcPts val="1600"/>
              </a:spcBef>
              <a:spcAft>
                <a:spcPts val="0"/>
              </a:spcAft>
              <a:buNone/>
            </a:pPr>
            <a:r>
              <a:rPr lang="en" b="1"/>
              <a:t>Method 2: </a:t>
            </a:r>
            <a:r>
              <a:rPr lang="en"/>
              <a:t>Training with data augmented (by substitution) on categories that had small sample size (&lt;250) using TF-IDF, Roberta, BERT, DistillBert, WordNet, GPT-2 using </a:t>
            </a:r>
            <a:r>
              <a:rPr lang="en" u="sng">
                <a:solidFill>
                  <a:schemeClr val="hlink"/>
                </a:solidFill>
                <a:hlinkClick r:id="rId3"/>
              </a:rPr>
              <a:t>nlpaug library</a:t>
            </a:r>
            <a:endParaRPr/>
          </a:p>
          <a:p>
            <a:pPr marL="0" lvl="0" indent="0" algn="just" rtl="0">
              <a:spcBef>
                <a:spcPts val="1000"/>
              </a:spcBef>
              <a:spcAft>
                <a:spcPts val="0"/>
              </a:spcAft>
              <a:buNone/>
            </a:pPr>
            <a:r>
              <a:rPr lang="en" b="1"/>
              <a:t>Method 3: </a:t>
            </a:r>
            <a:r>
              <a:rPr lang="en"/>
              <a:t>Training by first transforming and incorporating the reply comments into leading comments, and then augmenting (by substitution) this new dataset by using BERT, DistillBERT and  WordNet using </a:t>
            </a:r>
            <a:r>
              <a:rPr lang="en" u="sng">
                <a:solidFill>
                  <a:schemeClr val="accent5"/>
                </a:solidFill>
                <a:hlinkClick r:id="rId3">
                  <a:extLst>
                    <a:ext uri="{A12FA001-AC4F-418D-AE19-62706E023703}">
                      <ahyp:hlinkClr xmlns:ahyp="http://schemas.microsoft.com/office/drawing/2018/hyperlinkcolor" val="tx"/>
                    </a:ext>
                  </a:extLst>
                </a:hlinkClick>
              </a:rPr>
              <a:t>nlpaug library</a:t>
            </a:r>
            <a:endParaRPr/>
          </a:p>
          <a:p>
            <a:pPr marL="0" lvl="0" indent="0" algn="just" rtl="0">
              <a:spcBef>
                <a:spcPts val="1000"/>
              </a:spcBef>
              <a:spcAft>
                <a:spcPts val="1000"/>
              </a:spcAft>
              <a:buClr>
                <a:schemeClr val="dk1"/>
              </a:buClr>
              <a:buSzPts val="1100"/>
              <a:buFont typeface="Arial"/>
              <a:buNone/>
            </a:pPr>
            <a:r>
              <a:rPr lang="en" b="1"/>
              <a:t>Method 4: </a:t>
            </a:r>
            <a:r>
              <a:rPr lang="en"/>
              <a:t>Training with data augmented by round-trip translation (RTT). Multiple rounds of RTT were performed on leading and reply comments to increase the sample numbers of the unbalanced categories.</a:t>
            </a:r>
            <a:endParaRPr/>
          </a:p>
        </p:txBody>
      </p:sp>
      <p:sp>
        <p:nvSpPr>
          <p:cNvPr id="370" name="Google Shape;370;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9"/>
          <p:cNvSpPr txBox="1">
            <a:spLocks noGrp="1"/>
          </p:cNvSpPr>
          <p:nvPr>
            <p:ph type="title"/>
          </p:nvPr>
        </p:nvSpPr>
        <p:spPr>
          <a:xfrm>
            <a:off x="311700" y="223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Augmentation and Dropping Effects</a:t>
            </a:r>
            <a:endParaRPr/>
          </a:p>
        </p:txBody>
      </p:sp>
      <p:graphicFrame>
        <p:nvGraphicFramePr>
          <p:cNvPr id="376" name="Google Shape;376;p49"/>
          <p:cNvGraphicFramePr/>
          <p:nvPr/>
        </p:nvGraphicFramePr>
        <p:xfrm>
          <a:off x="536525" y="1017725"/>
          <a:ext cx="3000000" cy="3000000"/>
        </p:xfrm>
        <a:graphic>
          <a:graphicData uri="http://schemas.openxmlformats.org/drawingml/2006/table">
            <a:tbl>
              <a:tblPr>
                <a:noFill/>
                <a:tableStyleId>{DA59853C-ABE2-4FE6-B797-80401264039B}</a:tableStyleId>
              </a:tblPr>
              <a:tblGrid>
                <a:gridCol w="4827250">
                  <a:extLst>
                    <a:ext uri="{9D8B030D-6E8A-4147-A177-3AD203B41FA5}">
                      <a16:colId xmlns:a16="http://schemas.microsoft.com/office/drawing/2014/main" val="20000"/>
                    </a:ext>
                  </a:extLst>
                </a:gridCol>
                <a:gridCol w="3422350">
                  <a:extLst>
                    <a:ext uri="{9D8B030D-6E8A-4147-A177-3AD203B41FA5}">
                      <a16:colId xmlns:a16="http://schemas.microsoft.com/office/drawing/2014/main" val="20001"/>
                    </a:ext>
                  </a:extLst>
                </a:gridCol>
              </a:tblGrid>
              <a:tr h="443725">
                <a:tc>
                  <a:txBody>
                    <a:bodyPr/>
                    <a:lstStyle/>
                    <a:p>
                      <a:pPr marL="0" lvl="0" indent="0" algn="ctr" rtl="0">
                        <a:spcBef>
                          <a:spcPts val="0"/>
                        </a:spcBef>
                        <a:spcAft>
                          <a:spcPts val="0"/>
                        </a:spcAft>
                        <a:buNone/>
                      </a:pPr>
                      <a:r>
                        <a:rPr lang="en" sz="1600" b="1"/>
                        <a:t>Parameters (batch_size=8, max_seq_length=512, epochs=4)</a:t>
                      </a:r>
                      <a:endParaRPr sz="1600" b="1"/>
                    </a:p>
                  </a:txBody>
                  <a:tcPr marL="91425" marR="91425" marT="91425" marB="91425">
                    <a:solidFill>
                      <a:srgbClr val="D9EAD3"/>
                    </a:solidFill>
                  </a:tcPr>
                </a:tc>
                <a:tc>
                  <a:txBody>
                    <a:bodyPr/>
                    <a:lstStyle/>
                    <a:p>
                      <a:pPr marL="0" lvl="0" indent="0" algn="ctr" rtl="0">
                        <a:spcBef>
                          <a:spcPts val="0"/>
                        </a:spcBef>
                        <a:spcAft>
                          <a:spcPts val="0"/>
                        </a:spcAft>
                        <a:buNone/>
                      </a:pPr>
                      <a:r>
                        <a:rPr lang="en" sz="1600" b="1"/>
                        <a:t>Accuracy </a:t>
                      </a:r>
                      <a:endParaRPr sz="1600" b="1"/>
                    </a:p>
                  </a:txBody>
                  <a:tcPr marL="91425" marR="91425" marT="91425" marB="91425">
                    <a:solidFill>
                      <a:srgbClr val="D9EAD3"/>
                    </a:solidFill>
                  </a:tcPr>
                </a:tc>
                <a:extLst>
                  <a:ext uri="{0D108BD9-81ED-4DB2-BD59-A6C34878D82A}">
                    <a16:rowId xmlns:a16="http://schemas.microsoft.com/office/drawing/2014/main" val="10000"/>
                  </a:ext>
                </a:extLst>
              </a:tr>
              <a:tr h="388075">
                <a:tc>
                  <a:txBody>
                    <a:bodyPr/>
                    <a:lstStyle/>
                    <a:p>
                      <a:pPr marL="0" lvl="0" indent="0" algn="l" rtl="0">
                        <a:lnSpc>
                          <a:spcPct val="115000"/>
                        </a:lnSpc>
                        <a:spcBef>
                          <a:spcPts val="0"/>
                        </a:spcBef>
                        <a:spcAft>
                          <a:spcPts val="0"/>
                        </a:spcAft>
                        <a:buNone/>
                      </a:pPr>
                      <a:r>
                        <a:rPr lang="en" b="1"/>
                        <a:t>Method 1:</a:t>
                      </a:r>
                      <a:r>
                        <a:rPr lang="en"/>
                        <a:t> Dropping categories with less data</a:t>
                      </a:r>
                      <a:endParaRPr/>
                    </a:p>
                  </a:txBody>
                  <a:tcPr marL="91425" marR="91425" marT="91425" marB="91425"/>
                </a:tc>
                <a:tc>
                  <a:txBody>
                    <a:bodyPr/>
                    <a:lstStyle/>
                    <a:p>
                      <a:pPr marL="0" lvl="0" indent="0" algn="ctr" rtl="0">
                        <a:lnSpc>
                          <a:spcPct val="115000"/>
                        </a:lnSpc>
                        <a:spcBef>
                          <a:spcPts val="0"/>
                        </a:spcBef>
                        <a:spcAft>
                          <a:spcPts val="0"/>
                        </a:spcAft>
                        <a:buNone/>
                      </a:pPr>
                      <a:r>
                        <a:rPr lang="en"/>
                        <a:t>72%</a:t>
                      </a:r>
                      <a:endParaRPr/>
                    </a:p>
                  </a:txBody>
                  <a:tcPr marL="91425" marR="91425" marT="91425" marB="91425"/>
                </a:tc>
                <a:extLst>
                  <a:ext uri="{0D108BD9-81ED-4DB2-BD59-A6C34878D82A}">
                    <a16:rowId xmlns:a16="http://schemas.microsoft.com/office/drawing/2014/main" val="10001"/>
                  </a:ext>
                </a:extLst>
              </a:tr>
              <a:tr h="716750">
                <a:tc>
                  <a:txBody>
                    <a:bodyPr/>
                    <a:lstStyle/>
                    <a:p>
                      <a:pPr marL="0" lvl="0" indent="0" algn="l" rtl="0">
                        <a:lnSpc>
                          <a:spcPct val="115000"/>
                        </a:lnSpc>
                        <a:spcBef>
                          <a:spcPts val="0"/>
                        </a:spcBef>
                        <a:spcAft>
                          <a:spcPts val="0"/>
                        </a:spcAft>
                        <a:buNone/>
                      </a:pPr>
                      <a:r>
                        <a:rPr lang="en" b="1"/>
                        <a:t>Method 2: </a:t>
                      </a:r>
                      <a:r>
                        <a:rPr lang="en"/>
                        <a:t>Augmenting using TF-IDF, Roberta, BERT, DistillBert, WordNet, GPT-2</a:t>
                      </a:r>
                      <a:endParaRPr/>
                    </a:p>
                  </a:txBody>
                  <a:tcPr marL="91425" marR="91425" marT="91425" marB="91425"/>
                </a:tc>
                <a:tc>
                  <a:txBody>
                    <a:bodyPr/>
                    <a:lstStyle/>
                    <a:p>
                      <a:pPr marL="0" lvl="0" indent="0" algn="ctr" rtl="0">
                        <a:lnSpc>
                          <a:spcPct val="115000"/>
                        </a:lnSpc>
                        <a:spcBef>
                          <a:spcPts val="0"/>
                        </a:spcBef>
                        <a:spcAft>
                          <a:spcPts val="0"/>
                        </a:spcAft>
                        <a:buNone/>
                      </a:pPr>
                      <a:r>
                        <a:rPr lang="en"/>
                        <a:t>4%</a:t>
                      </a:r>
                      <a:endParaRPr/>
                    </a:p>
                  </a:txBody>
                  <a:tcPr marL="91425" marR="91425" marT="91425" marB="91425"/>
                </a:tc>
                <a:extLst>
                  <a:ext uri="{0D108BD9-81ED-4DB2-BD59-A6C34878D82A}">
                    <a16:rowId xmlns:a16="http://schemas.microsoft.com/office/drawing/2014/main" val="10002"/>
                  </a:ext>
                </a:extLst>
              </a:tr>
              <a:tr h="716750">
                <a:tc>
                  <a:txBody>
                    <a:bodyPr/>
                    <a:lstStyle/>
                    <a:p>
                      <a:pPr marL="0" lvl="0" indent="0" algn="l" rtl="0">
                        <a:lnSpc>
                          <a:spcPct val="115000"/>
                        </a:lnSpc>
                        <a:spcBef>
                          <a:spcPts val="0"/>
                        </a:spcBef>
                        <a:spcAft>
                          <a:spcPts val="0"/>
                        </a:spcAft>
                        <a:buNone/>
                      </a:pPr>
                      <a:r>
                        <a:rPr lang="en" b="1"/>
                        <a:t>Method 3: </a:t>
                      </a:r>
                      <a:r>
                        <a:rPr lang="en"/>
                        <a:t>Incorporating the Reply Comments into Leading Comments, followed by augmenting the new data by using BERT, DIstilBERT and WordNet</a:t>
                      </a:r>
                      <a:endParaRPr/>
                    </a:p>
                  </a:txBody>
                  <a:tcPr marL="91425" marR="91425" marT="91425" marB="91425"/>
                </a:tc>
                <a:tc>
                  <a:txBody>
                    <a:bodyPr/>
                    <a:lstStyle/>
                    <a:p>
                      <a:pPr marL="0" lvl="0" indent="0" algn="ctr" rtl="0">
                        <a:lnSpc>
                          <a:spcPct val="115000"/>
                        </a:lnSpc>
                        <a:spcBef>
                          <a:spcPts val="0"/>
                        </a:spcBef>
                        <a:spcAft>
                          <a:spcPts val="0"/>
                        </a:spcAft>
                        <a:buNone/>
                      </a:pPr>
                      <a:r>
                        <a:rPr lang="en"/>
                        <a:t>78%</a:t>
                      </a:r>
                      <a:endParaRPr/>
                    </a:p>
                  </a:txBody>
                  <a:tcPr marL="91425" marR="91425" marT="91425" marB="91425"/>
                </a:tc>
                <a:extLst>
                  <a:ext uri="{0D108BD9-81ED-4DB2-BD59-A6C34878D82A}">
                    <a16:rowId xmlns:a16="http://schemas.microsoft.com/office/drawing/2014/main" val="10003"/>
                  </a:ext>
                </a:extLst>
              </a:tr>
              <a:tr h="404550">
                <a:tc>
                  <a:txBody>
                    <a:bodyPr/>
                    <a:lstStyle/>
                    <a:p>
                      <a:pPr marL="0" lvl="0" indent="0" algn="l" rtl="0">
                        <a:lnSpc>
                          <a:spcPct val="115000"/>
                        </a:lnSpc>
                        <a:spcBef>
                          <a:spcPts val="0"/>
                        </a:spcBef>
                        <a:spcAft>
                          <a:spcPts val="0"/>
                        </a:spcAft>
                        <a:buNone/>
                      </a:pPr>
                      <a:r>
                        <a:rPr lang="en" b="1"/>
                        <a:t>Method 4: </a:t>
                      </a:r>
                      <a:r>
                        <a:rPr lang="en"/>
                        <a:t>Augmenting using RTT</a:t>
                      </a:r>
                      <a:endParaRPr/>
                    </a:p>
                  </a:txBody>
                  <a:tcPr marL="91425" marR="91425" marT="91425" marB="91425"/>
                </a:tc>
                <a:tc>
                  <a:txBody>
                    <a:bodyPr/>
                    <a:lstStyle/>
                    <a:p>
                      <a:pPr marL="0" lvl="0" indent="0" algn="ctr" rtl="0">
                        <a:lnSpc>
                          <a:spcPct val="115000"/>
                        </a:lnSpc>
                        <a:spcBef>
                          <a:spcPts val="0"/>
                        </a:spcBef>
                        <a:spcAft>
                          <a:spcPts val="0"/>
                        </a:spcAft>
                        <a:buNone/>
                      </a:pPr>
                      <a:r>
                        <a:rPr lang="en" b="1"/>
                        <a:t>81%</a:t>
                      </a:r>
                      <a:endParaRPr b="1"/>
                    </a:p>
                  </a:txBody>
                  <a:tcPr marL="91425" marR="91425" marT="91425" marB="91425"/>
                </a:tc>
                <a:extLst>
                  <a:ext uri="{0D108BD9-81ED-4DB2-BD59-A6C34878D82A}">
                    <a16:rowId xmlns:a16="http://schemas.microsoft.com/office/drawing/2014/main" val="10004"/>
                  </a:ext>
                </a:extLst>
              </a:tr>
            </a:tbl>
          </a:graphicData>
        </a:graphic>
      </p:graphicFrame>
      <p:sp>
        <p:nvSpPr>
          <p:cNvPr id="377" name="Google Shape;377;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200">
                <a:solidFill>
                  <a:srgbClr val="FFFFFF"/>
                </a:solidFill>
                <a:highlight>
                  <a:srgbClr val="434343"/>
                </a:highlight>
              </a:rPr>
              <a:t>Results Discussion</a:t>
            </a:r>
            <a:endParaRPr/>
          </a:p>
        </p:txBody>
      </p:sp>
      <p:sp>
        <p:nvSpPr>
          <p:cNvPr id="383" name="Google Shape;383;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1"/>
          <p:cNvSpPr txBox="1">
            <a:spLocks noGrp="1"/>
          </p:cNvSpPr>
          <p:nvPr>
            <p:ph type="title"/>
          </p:nvPr>
        </p:nvSpPr>
        <p:spPr>
          <a:xfrm>
            <a:off x="311700" y="192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Augmentation Results Discussion</a:t>
            </a:r>
            <a:endParaRPr/>
          </a:p>
          <a:p>
            <a:pPr marL="0" lvl="0" indent="0" algn="l" rtl="0">
              <a:spcBef>
                <a:spcPts val="0"/>
              </a:spcBef>
              <a:spcAft>
                <a:spcPts val="0"/>
              </a:spcAft>
              <a:buNone/>
            </a:pPr>
            <a:r>
              <a:rPr lang="en" sz="1800">
                <a:solidFill>
                  <a:srgbClr val="666666"/>
                </a:solidFill>
              </a:rPr>
              <a:t>Method 2</a:t>
            </a:r>
            <a:endParaRPr sz="1800">
              <a:solidFill>
                <a:srgbClr val="666666"/>
              </a:solidFill>
            </a:endParaRPr>
          </a:p>
          <a:p>
            <a:pPr marL="0" lvl="0" indent="0" algn="l" rtl="0">
              <a:spcBef>
                <a:spcPts val="0"/>
              </a:spcBef>
              <a:spcAft>
                <a:spcPts val="0"/>
              </a:spcAft>
              <a:buNone/>
            </a:pPr>
            <a:endParaRPr/>
          </a:p>
        </p:txBody>
      </p:sp>
      <p:sp>
        <p:nvSpPr>
          <p:cNvPr id="389" name="Google Shape;389;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Using TF-IDF, Roberta, BERT, DistilBert, WordNet, GPT-2 from </a:t>
            </a:r>
            <a:r>
              <a:rPr lang="en" u="sng">
                <a:solidFill>
                  <a:schemeClr val="accent5"/>
                </a:solidFill>
                <a:hlinkClick r:id="rId3">
                  <a:extLst>
                    <a:ext uri="{A12FA001-AC4F-418D-AE19-62706E023703}">
                      <ahyp:hlinkClr xmlns:ahyp="http://schemas.microsoft.com/office/drawing/2018/hyperlinkcolor" val="tx"/>
                    </a:ext>
                  </a:extLst>
                </a:hlinkClick>
              </a:rPr>
              <a:t>nlpaug library</a:t>
            </a:r>
            <a:r>
              <a:rPr lang="en"/>
              <a:t>  decreased the accuracy to a worrying level and this could be due to the noise they introduced to the data.</a:t>
            </a:r>
            <a:endParaRPr/>
          </a:p>
          <a:p>
            <a:pPr marL="457200" lvl="0" indent="0" algn="l" rtl="0">
              <a:spcBef>
                <a:spcPts val="1600"/>
              </a:spcBef>
              <a:spcAft>
                <a:spcPts val="0"/>
              </a:spcAft>
              <a:buNone/>
            </a:pPr>
            <a:r>
              <a:rPr lang="en" b="1"/>
              <a:t>Example:</a:t>
            </a:r>
            <a:r>
              <a:rPr lang="en"/>
              <a:t> Using '</a:t>
            </a:r>
            <a:r>
              <a:rPr lang="en" b="1"/>
              <a:t>roberta-base'</a:t>
            </a:r>
            <a:endParaRPr b="1"/>
          </a:p>
          <a:p>
            <a:pPr marL="457200" lvl="0" indent="0" algn="l" rtl="0">
              <a:spcBef>
                <a:spcPts val="0"/>
              </a:spcBef>
              <a:spcAft>
                <a:spcPts val="0"/>
              </a:spcAft>
              <a:buNone/>
            </a:pPr>
            <a:r>
              <a:rPr lang="en" sz="1050" b="1">
                <a:solidFill>
                  <a:schemeClr val="accent2"/>
                </a:solidFill>
                <a:highlight>
                  <a:srgbClr val="FFF2CC"/>
                </a:highlight>
                <a:latin typeface="Courier New"/>
                <a:ea typeface="Courier New"/>
                <a:cs typeface="Courier New"/>
                <a:sym typeface="Courier New"/>
              </a:rPr>
              <a:t>Original:</a:t>
            </a:r>
            <a:endParaRPr sz="1050" b="1">
              <a:solidFill>
                <a:schemeClr val="accent2"/>
              </a:solidFill>
              <a:highlight>
                <a:srgbClr val="FFF2CC"/>
              </a:highlight>
              <a:latin typeface="Courier New"/>
              <a:ea typeface="Courier New"/>
              <a:cs typeface="Courier New"/>
              <a:sym typeface="Courier New"/>
            </a:endParaRPr>
          </a:p>
          <a:p>
            <a:pPr marL="457200" lvl="0" indent="0" algn="l" rtl="0">
              <a:spcBef>
                <a:spcPts val="0"/>
              </a:spcBef>
              <a:spcAft>
                <a:spcPts val="0"/>
              </a:spcAft>
              <a:buNone/>
            </a:pPr>
            <a:r>
              <a:rPr lang="en" sz="1050" b="1">
                <a:solidFill>
                  <a:schemeClr val="accent2"/>
                </a:solidFill>
                <a:highlight>
                  <a:srgbClr val="FFFFFF"/>
                </a:highlight>
                <a:latin typeface="Courier New"/>
                <a:ea typeface="Courier New"/>
                <a:cs typeface="Courier New"/>
                <a:sym typeface="Courier New"/>
              </a:rPr>
              <a:t>Have questions about Store &amp; Website Management? This is the category to use. Please be sure to select the most appropriate sub-category for your questions.</a:t>
            </a:r>
            <a:endParaRPr sz="1050" b="1">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 sz="1050" b="1">
                <a:solidFill>
                  <a:schemeClr val="accent2"/>
                </a:solidFill>
                <a:highlight>
                  <a:srgbClr val="F4CCCC"/>
                </a:highlight>
                <a:latin typeface="Courier New"/>
                <a:ea typeface="Courier New"/>
                <a:cs typeface="Courier New"/>
                <a:sym typeface="Courier New"/>
              </a:rPr>
              <a:t>Augmented Text:</a:t>
            </a:r>
            <a:endParaRPr sz="1050" b="1">
              <a:solidFill>
                <a:schemeClr val="accent2"/>
              </a:solidFill>
              <a:highlight>
                <a:srgbClr val="F4CCCC"/>
              </a:highlight>
              <a:latin typeface="Courier New"/>
              <a:ea typeface="Courier New"/>
              <a:cs typeface="Courier New"/>
              <a:sym typeface="Courier New"/>
            </a:endParaRPr>
          </a:p>
          <a:p>
            <a:pPr marL="457200" lvl="0" indent="0" algn="l" rtl="0">
              <a:spcBef>
                <a:spcPts val="0"/>
              </a:spcBef>
              <a:spcAft>
                <a:spcPts val="0"/>
              </a:spcAft>
              <a:buNone/>
            </a:pPr>
            <a:r>
              <a:rPr lang="en" sz="1050" b="1">
                <a:solidFill>
                  <a:schemeClr val="accent2"/>
                </a:solidFill>
                <a:highlight>
                  <a:srgbClr val="FFFFFF"/>
                </a:highlight>
                <a:latin typeface="Courier New"/>
                <a:ea typeface="Courier New"/>
                <a:cs typeface="Courier New"/>
                <a:sym typeface="Courier New"/>
              </a:rPr>
              <a:t>[' FDA is asking me to send them with a registration of my products I did submit them a schedule but they said it � � d not the correct one . I buy the ingredient of the products from a man u af act urer , then I rep ack aged them and sell . I have know idea on how they get on the FDA website because they only allowed me to register a small facility .</a:t>
            </a:r>
            <a:endParaRPr b="1"/>
          </a:p>
          <a:p>
            <a:pPr marL="457200" lvl="0" indent="0" algn="l" rtl="0">
              <a:spcBef>
                <a:spcPts val="0"/>
              </a:spcBef>
              <a:spcAft>
                <a:spcPts val="1600"/>
              </a:spcAft>
              <a:buNone/>
            </a:pPr>
            <a:r>
              <a:rPr lang="en"/>
              <a:t> </a:t>
            </a:r>
            <a:endParaRPr/>
          </a:p>
        </p:txBody>
      </p:sp>
      <p:sp>
        <p:nvSpPr>
          <p:cNvPr id="390" name="Google Shape;390;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200">
                <a:solidFill>
                  <a:srgbClr val="FFFFFF"/>
                </a:solidFill>
                <a:highlight>
                  <a:srgbClr val="434343"/>
                </a:highlight>
              </a:rPr>
              <a:t>Introduction</a:t>
            </a:r>
            <a:endParaRPr/>
          </a:p>
        </p:txBody>
      </p:sp>
      <p:pic>
        <p:nvPicPr>
          <p:cNvPr id="83" name="Google Shape;83;p16"/>
          <p:cNvPicPr preferRelativeResize="0"/>
          <p:nvPr/>
        </p:nvPicPr>
        <p:blipFill>
          <a:blip r:embed="rId3">
            <a:alphaModFix/>
          </a:blip>
          <a:stretch>
            <a:fillRect/>
          </a:stretch>
        </p:blipFill>
        <p:spPr>
          <a:xfrm>
            <a:off x="8066850" y="4738575"/>
            <a:ext cx="1077151" cy="404925"/>
          </a:xfrm>
          <a:prstGeom prst="rect">
            <a:avLst/>
          </a:prstGeom>
          <a:noFill/>
          <a:ln>
            <a:noFill/>
          </a:ln>
        </p:spPr>
      </p:pic>
      <p:sp>
        <p:nvSpPr>
          <p:cNvPr id="84" name="Google Shape;8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2"/>
          <p:cNvSpPr txBox="1">
            <a:spLocks noGrp="1"/>
          </p:cNvSpPr>
          <p:nvPr>
            <p:ph type="title"/>
          </p:nvPr>
        </p:nvSpPr>
        <p:spPr>
          <a:xfrm>
            <a:off x="311700" y="144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Augmentation Results Discussion</a:t>
            </a:r>
            <a:endParaRPr/>
          </a:p>
          <a:p>
            <a:pPr marL="0" lvl="0" indent="0" algn="l" rtl="0">
              <a:spcBef>
                <a:spcPts val="0"/>
              </a:spcBef>
              <a:spcAft>
                <a:spcPts val="0"/>
              </a:spcAft>
              <a:buClr>
                <a:schemeClr val="dk1"/>
              </a:buClr>
              <a:buSzPts val="1100"/>
              <a:buFont typeface="Arial"/>
              <a:buNone/>
            </a:pPr>
            <a:r>
              <a:rPr lang="en" sz="1800">
                <a:solidFill>
                  <a:srgbClr val="666666"/>
                </a:solidFill>
              </a:rPr>
              <a:t>Method 3</a:t>
            </a:r>
            <a:endParaRPr/>
          </a:p>
        </p:txBody>
      </p:sp>
      <p:sp>
        <p:nvSpPr>
          <p:cNvPr id="396" name="Google Shape;396;p52"/>
          <p:cNvSpPr txBox="1">
            <a:spLocks noGrp="1"/>
          </p:cNvSpPr>
          <p:nvPr>
            <p:ph type="body" idx="1"/>
          </p:nvPr>
        </p:nvSpPr>
        <p:spPr>
          <a:xfrm>
            <a:off x="311700" y="986575"/>
            <a:ext cx="8520600" cy="3416400"/>
          </a:xfrm>
          <a:prstGeom prst="rect">
            <a:avLst/>
          </a:prstGeom>
        </p:spPr>
        <p:txBody>
          <a:bodyPr spcFirstLastPara="1" wrap="square" lIns="91425" tIns="91425" rIns="91425" bIns="91425" anchor="t" anchorCtr="0">
            <a:noAutofit/>
          </a:bodyPr>
          <a:lstStyle/>
          <a:p>
            <a:pPr marL="457200" lvl="0" indent="-330200" algn="just" rtl="0">
              <a:lnSpc>
                <a:spcPct val="100000"/>
              </a:lnSpc>
              <a:spcBef>
                <a:spcPts val="0"/>
              </a:spcBef>
              <a:spcAft>
                <a:spcPts val="0"/>
              </a:spcAft>
              <a:buSzPts val="1600"/>
              <a:buChar char="-"/>
            </a:pPr>
            <a:r>
              <a:rPr lang="en" sz="1600"/>
              <a:t>Training by first transforming and adding the Reply Comments as Leading Comments and then augmented (by substitution) this new data by using BERT, DistilBERT and  WordNet using </a:t>
            </a:r>
            <a:r>
              <a:rPr lang="en" sz="1600" u="sng">
                <a:solidFill>
                  <a:schemeClr val="accent5"/>
                </a:solidFill>
                <a:hlinkClick r:id="rId3">
                  <a:extLst>
                    <a:ext uri="{A12FA001-AC4F-418D-AE19-62706E023703}">
                      <ahyp:hlinkClr xmlns:ahyp="http://schemas.microsoft.com/office/drawing/2018/hyperlinkcolor" val="tx"/>
                    </a:ext>
                  </a:extLst>
                </a:hlinkClick>
              </a:rPr>
              <a:t>nlpaug library</a:t>
            </a:r>
            <a:r>
              <a:rPr lang="en" sz="1600"/>
              <a:t>. </a:t>
            </a:r>
            <a:endParaRPr sz="1600"/>
          </a:p>
          <a:p>
            <a:pPr marL="457200" lvl="0" indent="0" algn="just" rtl="0">
              <a:lnSpc>
                <a:spcPct val="100000"/>
              </a:lnSpc>
              <a:spcBef>
                <a:spcPts val="1600"/>
              </a:spcBef>
              <a:spcAft>
                <a:spcPts val="0"/>
              </a:spcAft>
              <a:buNone/>
            </a:pPr>
            <a:r>
              <a:rPr lang="en" sz="1600"/>
              <a:t>This approach was less noisy in comparison with the previous one as we can see from the following example.</a:t>
            </a:r>
            <a:endParaRPr sz="1600"/>
          </a:p>
          <a:p>
            <a:pPr marL="457200" lvl="0" indent="0" algn="l" rtl="0">
              <a:lnSpc>
                <a:spcPct val="100000"/>
              </a:lnSpc>
              <a:spcBef>
                <a:spcPts val="1600"/>
              </a:spcBef>
              <a:spcAft>
                <a:spcPts val="0"/>
              </a:spcAft>
              <a:buNone/>
            </a:pPr>
            <a:r>
              <a:rPr lang="en" sz="1600" b="1"/>
              <a:t>Example:</a:t>
            </a:r>
            <a:r>
              <a:rPr lang="en" sz="1600"/>
              <a:t> Using </a:t>
            </a:r>
            <a:r>
              <a:rPr lang="en" sz="1600" b="1"/>
              <a:t>‘wordnet’</a:t>
            </a:r>
            <a:endParaRPr sz="1600" b="1"/>
          </a:p>
          <a:p>
            <a:pPr marL="457200" lvl="0" indent="0" algn="l" rtl="0">
              <a:lnSpc>
                <a:spcPct val="100000"/>
              </a:lnSpc>
              <a:spcBef>
                <a:spcPts val="0"/>
              </a:spcBef>
              <a:spcAft>
                <a:spcPts val="0"/>
              </a:spcAft>
              <a:buNone/>
            </a:pPr>
            <a:r>
              <a:rPr lang="en" sz="1050" b="1">
                <a:solidFill>
                  <a:schemeClr val="accent2"/>
                </a:solidFill>
                <a:highlight>
                  <a:srgbClr val="FFF2CC"/>
                </a:highlight>
                <a:latin typeface="Courier New"/>
                <a:ea typeface="Courier New"/>
                <a:cs typeface="Courier New"/>
                <a:sym typeface="Courier New"/>
              </a:rPr>
              <a:t>Original:</a:t>
            </a:r>
            <a:endParaRPr sz="1050" b="1">
              <a:solidFill>
                <a:schemeClr val="accent2"/>
              </a:solidFill>
              <a:highlight>
                <a:srgbClr val="FFF2CC"/>
              </a:highlight>
              <a:latin typeface="Courier New"/>
              <a:ea typeface="Courier New"/>
              <a:cs typeface="Courier New"/>
              <a:sym typeface="Courier New"/>
            </a:endParaRPr>
          </a:p>
          <a:p>
            <a:pPr marL="457200" lvl="0" indent="0" algn="l" rtl="0">
              <a:spcBef>
                <a:spcPts val="0"/>
              </a:spcBef>
              <a:spcAft>
                <a:spcPts val="0"/>
              </a:spcAft>
              <a:buNone/>
            </a:pPr>
            <a:r>
              <a:rPr lang="en" sz="1050" b="1">
                <a:solidFill>
                  <a:schemeClr val="accent2"/>
                </a:solidFill>
                <a:highlight>
                  <a:srgbClr val="FFFFFF"/>
                </a:highlight>
                <a:latin typeface="Courier New"/>
                <a:ea typeface="Courier New"/>
                <a:cs typeface="Courier New"/>
                <a:sym typeface="Courier New"/>
              </a:rPr>
              <a:t>['Amazon is asking me to provide them with a registration of my product. I did submit them a registration but they said it’s not the correct one. I buy the ingredient of the capsules from a manuafacturer, then I repackaged them and sell. I have know clue on how to register on the FDA website because they only allowed me to register a food facility. Please help me!!!']</a:t>
            </a:r>
            <a:endParaRPr sz="1050" b="1">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 sz="1050" b="1">
                <a:solidFill>
                  <a:schemeClr val="accent2"/>
                </a:solidFill>
                <a:highlight>
                  <a:srgbClr val="F4CCCC"/>
                </a:highlight>
                <a:latin typeface="Courier New"/>
                <a:ea typeface="Courier New"/>
                <a:cs typeface="Courier New"/>
                <a:sym typeface="Courier New"/>
              </a:rPr>
              <a:t>Augmented Text:</a:t>
            </a:r>
            <a:endParaRPr sz="1050" b="1">
              <a:solidFill>
                <a:schemeClr val="accent2"/>
              </a:solidFill>
              <a:highlight>
                <a:srgbClr val="F4CCCC"/>
              </a:highlight>
              <a:latin typeface="Courier New"/>
              <a:ea typeface="Courier New"/>
              <a:cs typeface="Courier New"/>
              <a:sym typeface="Courier New"/>
            </a:endParaRPr>
          </a:p>
          <a:p>
            <a:pPr marL="457200" lvl="0" indent="0" algn="l" rtl="0">
              <a:spcBef>
                <a:spcPts val="0"/>
              </a:spcBef>
              <a:spcAft>
                <a:spcPts val="0"/>
              </a:spcAft>
              <a:buNone/>
            </a:pPr>
            <a:r>
              <a:rPr lang="en" sz="1050" b="1">
                <a:solidFill>
                  <a:schemeClr val="accent2"/>
                </a:solidFill>
                <a:highlight>
                  <a:srgbClr val="FFFFFF"/>
                </a:highlight>
                <a:latin typeface="Courier New"/>
                <a:ea typeface="Courier New"/>
                <a:cs typeface="Courier New"/>
                <a:sym typeface="Courier New"/>
              </a:rPr>
              <a:t>Amazon is asking me to provide them with a registration of my product . I did relegate them a enrollment but they said it ’ s not the correct one . I corrupt the ingredient of the capsules from a manuafacturer , and then 1 repackaged them and sell . I sustain jazz clue on how to register on the FDA website because they only allowed me to register a food facility . Please help me ! ! !</a:t>
            </a:r>
            <a:endParaRPr b="1"/>
          </a:p>
          <a:p>
            <a:pPr marL="0" lvl="0" indent="0" algn="l" rtl="0">
              <a:spcBef>
                <a:spcPts val="0"/>
              </a:spcBef>
              <a:spcAft>
                <a:spcPts val="1600"/>
              </a:spcAft>
              <a:buNone/>
            </a:pPr>
            <a:r>
              <a:rPr lang="en"/>
              <a:t>	</a:t>
            </a:r>
            <a:endParaRPr/>
          </a:p>
        </p:txBody>
      </p:sp>
      <p:sp>
        <p:nvSpPr>
          <p:cNvPr id="397" name="Google Shape;397;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3"/>
          <p:cNvSpPr txBox="1">
            <a:spLocks noGrp="1"/>
          </p:cNvSpPr>
          <p:nvPr>
            <p:ph type="title"/>
          </p:nvPr>
        </p:nvSpPr>
        <p:spPr>
          <a:xfrm>
            <a:off x="311700" y="168500"/>
            <a:ext cx="8520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Data Augmentation Results Discussion</a:t>
            </a:r>
            <a:endParaRPr/>
          </a:p>
          <a:p>
            <a:pPr marL="0" lvl="0" indent="0" algn="l" rtl="0">
              <a:spcBef>
                <a:spcPts val="0"/>
              </a:spcBef>
              <a:spcAft>
                <a:spcPts val="0"/>
              </a:spcAft>
              <a:buClr>
                <a:schemeClr val="dk1"/>
              </a:buClr>
              <a:buSzPts val="1100"/>
              <a:buFont typeface="Arial"/>
              <a:buNone/>
            </a:pPr>
            <a:r>
              <a:rPr lang="en" sz="1800">
                <a:solidFill>
                  <a:srgbClr val="666666"/>
                </a:solidFill>
              </a:rPr>
              <a:t>Method 4</a:t>
            </a:r>
            <a:endParaRPr/>
          </a:p>
        </p:txBody>
      </p:sp>
      <p:sp>
        <p:nvSpPr>
          <p:cNvPr id="403" name="Google Shape;403;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just" rtl="0">
              <a:lnSpc>
                <a:spcPct val="100000"/>
              </a:lnSpc>
              <a:spcBef>
                <a:spcPts val="0"/>
              </a:spcBef>
              <a:spcAft>
                <a:spcPts val="0"/>
              </a:spcAft>
              <a:buSzPts val="1600"/>
              <a:buChar char="-"/>
            </a:pPr>
            <a:r>
              <a:rPr lang="en" sz="1600"/>
              <a:t>Round-trip translation (RTT) augmentation using </a:t>
            </a:r>
            <a:r>
              <a:rPr lang="en" sz="1600" u="sng">
                <a:solidFill>
                  <a:schemeClr val="hlink"/>
                </a:solidFill>
                <a:hlinkClick r:id="rId3"/>
              </a:rPr>
              <a:t>googletrans</a:t>
            </a:r>
            <a:r>
              <a:rPr lang="en" sz="1600"/>
              <a:t> proved to be challenging and time-consuming due to the low reliability of the API in translating sentences back into English. Nonetheless, this approach was the most effective at producing augmented texts which are semantically correct.</a:t>
            </a:r>
            <a:endParaRPr sz="1600"/>
          </a:p>
          <a:p>
            <a:pPr marL="0" lvl="0" indent="0" algn="l" rtl="0">
              <a:lnSpc>
                <a:spcPct val="100000"/>
              </a:lnSpc>
              <a:spcBef>
                <a:spcPts val="1600"/>
              </a:spcBef>
              <a:spcAft>
                <a:spcPts val="1600"/>
              </a:spcAft>
              <a:buNone/>
            </a:pPr>
            <a:r>
              <a:rPr lang="en" sz="1600"/>
              <a:t>Two </a:t>
            </a:r>
            <a:r>
              <a:rPr lang="en" sz="1600" b="1"/>
              <a:t>examples of RTT augmentation</a:t>
            </a:r>
            <a:r>
              <a:rPr lang="en" sz="1600"/>
              <a:t> (original text shown in the first set of brackets):</a:t>
            </a:r>
            <a:endParaRPr/>
          </a:p>
        </p:txBody>
      </p:sp>
      <p:pic>
        <p:nvPicPr>
          <p:cNvPr id="404" name="Google Shape;404;p53"/>
          <p:cNvPicPr preferRelativeResize="0"/>
          <p:nvPr/>
        </p:nvPicPr>
        <p:blipFill>
          <a:blip r:embed="rId4">
            <a:alphaModFix/>
          </a:blip>
          <a:stretch>
            <a:fillRect/>
          </a:stretch>
        </p:blipFill>
        <p:spPr>
          <a:xfrm>
            <a:off x="152400" y="2977675"/>
            <a:ext cx="8839205" cy="675469"/>
          </a:xfrm>
          <a:prstGeom prst="rect">
            <a:avLst/>
          </a:prstGeom>
          <a:noFill/>
          <a:ln>
            <a:noFill/>
          </a:ln>
        </p:spPr>
      </p:pic>
      <p:pic>
        <p:nvPicPr>
          <p:cNvPr id="405" name="Google Shape;405;p53"/>
          <p:cNvPicPr preferRelativeResize="0"/>
          <p:nvPr/>
        </p:nvPicPr>
        <p:blipFill>
          <a:blip r:embed="rId5">
            <a:alphaModFix/>
          </a:blip>
          <a:stretch>
            <a:fillRect/>
          </a:stretch>
        </p:blipFill>
        <p:spPr>
          <a:xfrm>
            <a:off x="152400" y="3870194"/>
            <a:ext cx="8839202" cy="680217"/>
          </a:xfrm>
          <a:prstGeom prst="rect">
            <a:avLst/>
          </a:prstGeom>
          <a:noFill/>
          <a:ln>
            <a:noFill/>
          </a:ln>
        </p:spPr>
      </p:pic>
      <p:sp>
        <p:nvSpPr>
          <p:cNvPr id="406" name="Google Shape;406;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4"/>
          <p:cNvSpPr txBox="1">
            <a:spLocks noGrp="1"/>
          </p:cNvSpPr>
          <p:nvPr>
            <p:ph type="title"/>
          </p:nvPr>
        </p:nvSpPr>
        <p:spPr>
          <a:xfrm>
            <a:off x="224800" y="42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Data Augmentation Results Discussion</a:t>
            </a:r>
            <a:endParaRPr/>
          </a:p>
        </p:txBody>
      </p:sp>
      <p:sp>
        <p:nvSpPr>
          <p:cNvPr id="412" name="Google Shape;412;p54"/>
          <p:cNvSpPr txBox="1">
            <a:spLocks noGrp="1"/>
          </p:cNvSpPr>
          <p:nvPr>
            <p:ph type="body" idx="1"/>
          </p:nvPr>
        </p:nvSpPr>
        <p:spPr>
          <a:xfrm>
            <a:off x="311700" y="774100"/>
            <a:ext cx="4918800" cy="3416400"/>
          </a:xfrm>
          <a:prstGeom prst="rect">
            <a:avLst/>
          </a:prstGeom>
        </p:spPr>
        <p:txBody>
          <a:bodyPr spcFirstLastPara="1" wrap="square" lIns="91425" tIns="91425" rIns="91425" bIns="91425" anchor="t" anchorCtr="0">
            <a:noAutofit/>
          </a:bodyPr>
          <a:lstStyle/>
          <a:p>
            <a:pPr marL="457200" lvl="0" indent="-330200" algn="just" rtl="0">
              <a:lnSpc>
                <a:spcPct val="100000"/>
              </a:lnSpc>
              <a:spcBef>
                <a:spcPts val="0"/>
              </a:spcBef>
              <a:spcAft>
                <a:spcPts val="0"/>
              </a:spcAft>
              <a:buSzPts val="1600"/>
              <a:buChar char="-"/>
            </a:pPr>
            <a:r>
              <a:rPr lang="en" sz="1600"/>
              <a:t>RTT augmentation also had the advantage of being able to be applied in several rounds, thus increasing the amount of potentially diverse texts from the different language combinations.</a:t>
            </a:r>
            <a:endParaRPr sz="1600"/>
          </a:p>
          <a:p>
            <a:pPr marL="457200" lvl="0" indent="-330200" algn="just" rtl="0">
              <a:lnSpc>
                <a:spcPct val="100000"/>
              </a:lnSpc>
              <a:spcBef>
                <a:spcPts val="1000"/>
              </a:spcBef>
              <a:spcAft>
                <a:spcPts val="0"/>
              </a:spcAft>
              <a:buSzPts val="1600"/>
              <a:buChar char="-"/>
            </a:pPr>
            <a:r>
              <a:rPr lang="en" sz="1600"/>
              <a:t>Despite this theoretical advantage, however, it was noticed that over-usage of the the method on short sentences produced nearly identical outputs. Thus, categories requiring high amounts of augmentation saw an artificial increase in accuracy (shown on the right), possibly driven by the data bias.</a:t>
            </a:r>
            <a:endParaRPr sz="1600"/>
          </a:p>
          <a:p>
            <a:pPr marL="457200" lvl="0" indent="-330200" algn="just" rtl="0">
              <a:lnSpc>
                <a:spcPct val="100000"/>
              </a:lnSpc>
              <a:spcBef>
                <a:spcPts val="1000"/>
              </a:spcBef>
              <a:spcAft>
                <a:spcPts val="1000"/>
              </a:spcAft>
              <a:buSzPts val="1600"/>
              <a:buChar char="-"/>
            </a:pPr>
            <a:r>
              <a:rPr lang="en" sz="1600"/>
              <a:t>Nonetheless, the RTT method proves to be a valuable tool in improving model performance, even on non-augmented categories.</a:t>
            </a:r>
            <a:endParaRPr sz="1600"/>
          </a:p>
        </p:txBody>
      </p:sp>
      <p:pic>
        <p:nvPicPr>
          <p:cNvPr id="413" name="Google Shape;413;p54"/>
          <p:cNvPicPr preferRelativeResize="0"/>
          <p:nvPr/>
        </p:nvPicPr>
        <p:blipFill>
          <a:blip r:embed="rId3">
            <a:alphaModFix/>
          </a:blip>
          <a:stretch>
            <a:fillRect/>
          </a:stretch>
        </p:blipFill>
        <p:spPr>
          <a:xfrm>
            <a:off x="5600625" y="537076"/>
            <a:ext cx="3437100" cy="4185126"/>
          </a:xfrm>
          <a:prstGeom prst="rect">
            <a:avLst/>
          </a:prstGeom>
          <a:noFill/>
          <a:ln>
            <a:noFill/>
          </a:ln>
        </p:spPr>
      </p:pic>
      <p:sp>
        <p:nvSpPr>
          <p:cNvPr id="414" name="Google Shape;414;p54"/>
          <p:cNvSpPr/>
          <p:nvPr/>
        </p:nvSpPr>
        <p:spPr>
          <a:xfrm>
            <a:off x="6191050" y="3445150"/>
            <a:ext cx="2897700" cy="156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4"/>
          <p:cNvSpPr/>
          <p:nvPr/>
        </p:nvSpPr>
        <p:spPr>
          <a:xfrm>
            <a:off x="6191050" y="3329575"/>
            <a:ext cx="2897700" cy="115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4"/>
          <p:cNvSpPr/>
          <p:nvPr/>
        </p:nvSpPr>
        <p:spPr>
          <a:xfrm>
            <a:off x="6191050" y="975925"/>
            <a:ext cx="2897700" cy="115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200">
                <a:solidFill>
                  <a:srgbClr val="FFFFFF"/>
                </a:solidFill>
                <a:highlight>
                  <a:srgbClr val="434343"/>
                </a:highlight>
              </a:rPr>
              <a:t>Conclusion</a:t>
            </a:r>
            <a:endParaRPr/>
          </a:p>
        </p:txBody>
      </p:sp>
      <p:sp>
        <p:nvSpPr>
          <p:cNvPr id="423" name="Google Shape;423;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Shortcomings &amp; Improvements </a:t>
            </a:r>
            <a:endParaRPr/>
          </a:p>
        </p:txBody>
      </p:sp>
      <p:sp>
        <p:nvSpPr>
          <p:cNvPr id="429" name="Google Shape;429;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Shortcomings:</a:t>
            </a:r>
            <a:endParaRPr b="1"/>
          </a:p>
          <a:p>
            <a:pPr marL="457200" lvl="0" indent="-342900" algn="l" rtl="0">
              <a:spcBef>
                <a:spcPts val="0"/>
              </a:spcBef>
              <a:spcAft>
                <a:spcPts val="0"/>
              </a:spcAft>
              <a:buSzPts val="1800"/>
              <a:buChar char="-"/>
            </a:pPr>
            <a:r>
              <a:rPr lang="en"/>
              <a:t>The model still mis-classifies some classes</a:t>
            </a:r>
            <a:endParaRPr/>
          </a:p>
          <a:p>
            <a:pPr marL="457200" lvl="0" indent="-342900" algn="l" rtl="0">
              <a:spcBef>
                <a:spcPts val="0"/>
              </a:spcBef>
              <a:spcAft>
                <a:spcPts val="0"/>
              </a:spcAft>
              <a:buSzPts val="1800"/>
              <a:buChar char="-"/>
            </a:pPr>
            <a:r>
              <a:rPr lang="en"/>
              <a:t>Data quality</a:t>
            </a:r>
            <a:endParaRPr/>
          </a:p>
          <a:p>
            <a:pPr marL="457200" lvl="0" indent="0" algn="l" rtl="0">
              <a:spcBef>
                <a:spcPts val="0"/>
              </a:spcBef>
              <a:spcAft>
                <a:spcPts val="0"/>
              </a:spcAft>
              <a:buNone/>
            </a:pPr>
            <a:endParaRPr/>
          </a:p>
          <a:p>
            <a:pPr marL="0" lvl="0" indent="0" algn="l" rtl="0">
              <a:spcBef>
                <a:spcPts val="0"/>
              </a:spcBef>
              <a:spcAft>
                <a:spcPts val="0"/>
              </a:spcAft>
              <a:buNone/>
            </a:pPr>
            <a:r>
              <a:rPr lang="en" b="1"/>
              <a:t>Improvements:</a:t>
            </a:r>
            <a:endParaRPr b="1"/>
          </a:p>
          <a:p>
            <a:pPr marL="457200" lvl="0" indent="-342900" algn="l" rtl="0">
              <a:spcBef>
                <a:spcPts val="0"/>
              </a:spcBef>
              <a:spcAft>
                <a:spcPts val="0"/>
              </a:spcAft>
              <a:buSzPts val="1800"/>
              <a:buChar char="-"/>
            </a:pPr>
            <a:r>
              <a:rPr lang="en"/>
              <a:t>Explore different tokenization process</a:t>
            </a:r>
            <a:endParaRPr/>
          </a:p>
          <a:p>
            <a:pPr marL="457200" lvl="0" indent="-342900" algn="l" rtl="0">
              <a:spcBef>
                <a:spcPts val="0"/>
              </a:spcBef>
              <a:spcAft>
                <a:spcPts val="0"/>
              </a:spcAft>
              <a:buSzPts val="1800"/>
              <a:buChar char="-"/>
            </a:pPr>
            <a:r>
              <a:rPr lang="en"/>
              <a:t>Fine tune BERT learning rate and batch size parameters</a:t>
            </a:r>
            <a:endParaRPr/>
          </a:p>
          <a:p>
            <a:pPr marL="457200" lvl="0" indent="-342900" algn="l" rtl="0">
              <a:spcBef>
                <a:spcPts val="0"/>
              </a:spcBef>
              <a:spcAft>
                <a:spcPts val="0"/>
              </a:spcAft>
              <a:buSzPts val="1800"/>
              <a:buChar char="-"/>
            </a:pPr>
            <a:r>
              <a:rPr lang="en"/>
              <a:t>Improve the data augmentation process</a:t>
            </a:r>
            <a:endParaRPr/>
          </a:p>
          <a:p>
            <a:pPr marL="457200" lvl="0" indent="-342900" algn="l" rtl="0">
              <a:spcBef>
                <a:spcPts val="0"/>
              </a:spcBef>
              <a:spcAft>
                <a:spcPts val="0"/>
              </a:spcAft>
              <a:buSzPts val="1800"/>
              <a:buChar char="-"/>
            </a:pPr>
            <a:r>
              <a:rPr lang="en"/>
              <a:t>Improve the recall score</a:t>
            </a:r>
            <a:endParaRPr/>
          </a:p>
          <a:p>
            <a:pPr marL="457200" lvl="0" indent="-342900" algn="l" rtl="0">
              <a:spcBef>
                <a:spcPts val="0"/>
              </a:spcBef>
              <a:spcAft>
                <a:spcPts val="0"/>
              </a:spcAft>
              <a:buSzPts val="1800"/>
              <a:buChar char="-"/>
            </a:pPr>
            <a:r>
              <a:rPr lang="en"/>
              <a:t>Improve data quality </a:t>
            </a:r>
            <a:endParaRPr/>
          </a:p>
        </p:txBody>
      </p:sp>
      <p:sp>
        <p:nvSpPr>
          <p:cNvPr id="430" name="Google Shape;430;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7"/>
          <p:cNvSpPr txBox="1">
            <a:spLocks noGrp="1"/>
          </p:cNvSpPr>
          <p:nvPr>
            <p:ph type="title" idx="4294967295"/>
          </p:nvPr>
        </p:nvSpPr>
        <p:spPr>
          <a:xfrm>
            <a:off x="498525" y="1589475"/>
            <a:ext cx="8021700" cy="177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200" b="1">
                <a:solidFill>
                  <a:srgbClr val="434343"/>
                </a:solidFill>
                <a:highlight>
                  <a:srgbClr val="EFEFEF"/>
                </a:highlight>
              </a:rPr>
              <a:t>Thank you!</a:t>
            </a:r>
            <a:endParaRPr sz="5200" b="1">
              <a:solidFill>
                <a:srgbClr val="434343"/>
              </a:solidFill>
              <a:highlight>
                <a:srgbClr val="EFEFEF"/>
              </a:highlight>
            </a:endParaRPr>
          </a:p>
          <a:p>
            <a:pPr marL="0" lvl="0" indent="0" algn="ctr" rtl="0">
              <a:spcBef>
                <a:spcPts val="0"/>
              </a:spcBef>
              <a:spcAft>
                <a:spcPts val="0"/>
              </a:spcAft>
              <a:buNone/>
            </a:pPr>
            <a:r>
              <a:rPr lang="en" sz="5200" b="1">
                <a:solidFill>
                  <a:srgbClr val="434343"/>
                </a:solidFill>
                <a:highlight>
                  <a:srgbClr val="EFEFEF"/>
                </a:highlight>
              </a:rPr>
              <a:t>Any Questions?</a:t>
            </a:r>
            <a:endParaRPr sz="5200" b="1">
              <a:solidFill>
                <a:srgbClr val="434343"/>
              </a:solidFill>
              <a:highlight>
                <a:srgbClr val="EFEFEF"/>
              </a:highlight>
            </a:endParaRPr>
          </a:p>
        </p:txBody>
      </p:sp>
      <p:sp>
        <p:nvSpPr>
          <p:cNvPr id="436" name="Google Shape;436;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200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Executive Summary</a:t>
            </a:r>
            <a:endParaRPr sz="3200"/>
          </a:p>
        </p:txBody>
      </p:sp>
      <p:sp>
        <p:nvSpPr>
          <p:cNvPr id="90" name="Google Shape;90;p17"/>
          <p:cNvSpPr txBox="1"/>
          <p:nvPr/>
        </p:nvSpPr>
        <p:spPr>
          <a:xfrm>
            <a:off x="355000" y="899900"/>
            <a:ext cx="8594400" cy="39051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Problem:</a:t>
            </a:r>
            <a:endParaRPr/>
          </a:p>
          <a:p>
            <a:pPr marL="914400" lvl="1" indent="-317500" algn="l" rtl="0">
              <a:lnSpc>
                <a:spcPct val="100000"/>
              </a:lnSpc>
              <a:spcBef>
                <a:spcPts val="0"/>
              </a:spcBef>
              <a:spcAft>
                <a:spcPts val="0"/>
              </a:spcAft>
              <a:buSzPts val="1400"/>
              <a:buChar char="○"/>
            </a:pPr>
            <a:r>
              <a:rPr lang="en"/>
              <a:t>From time to time when authors are publishing their posts on online forum, they are unsure which category should they fall into. </a:t>
            </a:r>
            <a:endParaRPr/>
          </a:p>
          <a:p>
            <a:pPr marL="914400" lvl="0" indent="0" algn="l" rtl="0">
              <a:lnSpc>
                <a:spcPct val="100000"/>
              </a:lnSpc>
              <a:spcBef>
                <a:spcPts val="0"/>
              </a:spcBef>
              <a:spcAft>
                <a:spcPts val="0"/>
              </a:spcAft>
              <a:buNone/>
            </a:pPr>
            <a:endParaRPr/>
          </a:p>
          <a:p>
            <a:pPr marL="457200" lvl="0" indent="-317500" algn="l" rtl="0">
              <a:lnSpc>
                <a:spcPct val="100000"/>
              </a:lnSpc>
              <a:spcBef>
                <a:spcPts val="0"/>
              </a:spcBef>
              <a:spcAft>
                <a:spcPts val="0"/>
              </a:spcAft>
              <a:buSzPts val="1400"/>
              <a:buChar char="●"/>
            </a:pPr>
            <a:r>
              <a:rPr lang="en"/>
              <a:t>Solution:</a:t>
            </a:r>
            <a:endParaRPr/>
          </a:p>
          <a:p>
            <a:pPr marL="914400" lvl="1" indent="-317500" algn="l" rtl="0">
              <a:lnSpc>
                <a:spcPct val="100000"/>
              </a:lnSpc>
              <a:spcBef>
                <a:spcPts val="0"/>
              </a:spcBef>
              <a:spcAft>
                <a:spcPts val="0"/>
              </a:spcAft>
              <a:buSzPts val="1400"/>
              <a:buChar char="○"/>
            </a:pPr>
            <a:r>
              <a:rPr lang="en"/>
              <a:t>Built a system to classify a given post from a specific forum from the E-commerce DiscourseHub Community into its appropriate category.</a:t>
            </a:r>
            <a:endParaRPr/>
          </a:p>
          <a:p>
            <a:pPr marL="0" lvl="0" indent="0" algn="l" rtl="0">
              <a:lnSpc>
                <a:spcPct val="100000"/>
              </a:lnSpc>
              <a:spcBef>
                <a:spcPts val="0"/>
              </a:spcBef>
              <a:spcAft>
                <a:spcPts val="0"/>
              </a:spcAft>
              <a:buNone/>
            </a:pPr>
            <a:endParaRPr/>
          </a:p>
          <a:p>
            <a:pPr marL="457200" lvl="0" indent="-317500" algn="l" rtl="0">
              <a:lnSpc>
                <a:spcPct val="100000"/>
              </a:lnSpc>
              <a:spcBef>
                <a:spcPts val="0"/>
              </a:spcBef>
              <a:spcAft>
                <a:spcPts val="0"/>
              </a:spcAft>
              <a:buSzPts val="1400"/>
              <a:buChar char="●"/>
            </a:pPr>
            <a:r>
              <a:rPr lang="en"/>
              <a:t>Result:</a:t>
            </a:r>
            <a:endParaRPr/>
          </a:p>
          <a:p>
            <a:pPr marL="914400" lvl="1" indent="-317500" algn="l" rtl="0">
              <a:lnSpc>
                <a:spcPct val="100000"/>
              </a:lnSpc>
              <a:spcBef>
                <a:spcPts val="0"/>
              </a:spcBef>
              <a:spcAft>
                <a:spcPts val="0"/>
              </a:spcAft>
              <a:buSzPts val="1400"/>
              <a:buChar char="○"/>
            </a:pPr>
            <a:r>
              <a:rPr lang="en"/>
              <a:t>The model yielded an 81% accuracy.</a:t>
            </a:r>
            <a:endParaRPr/>
          </a:p>
        </p:txBody>
      </p:sp>
      <p:pic>
        <p:nvPicPr>
          <p:cNvPr id="91" name="Google Shape;91;p17"/>
          <p:cNvPicPr preferRelativeResize="0"/>
          <p:nvPr/>
        </p:nvPicPr>
        <p:blipFill>
          <a:blip r:embed="rId3">
            <a:alphaModFix/>
          </a:blip>
          <a:stretch>
            <a:fillRect/>
          </a:stretch>
        </p:blipFill>
        <p:spPr>
          <a:xfrm>
            <a:off x="8066850" y="4738575"/>
            <a:ext cx="1077151" cy="404925"/>
          </a:xfrm>
          <a:prstGeom prst="rect">
            <a:avLst/>
          </a:prstGeom>
          <a:noFill/>
          <a:ln>
            <a:noFill/>
          </a:ln>
        </p:spPr>
      </p:pic>
      <p:sp>
        <p:nvSpPr>
          <p:cNvPr id="92" name="Google Shape;9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Problem Context</a:t>
            </a:r>
            <a:endParaRPr sz="3200"/>
          </a:p>
        </p:txBody>
      </p:sp>
      <p:pic>
        <p:nvPicPr>
          <p:cNvPr id="98" name="Google Shape;98;p18">
            <a:hlinkClick r:id="rId3"/>
          </p:cNvPr>
          <p:cNvPicPr preferRelativeResize="0"/>
          <p:nvPr/>
        </p:nvPicPr>
        <p:blipFill rotWithShape="1">
          <a:blip r:embed="rId4">
            <a:alphaModFix/>
          </a:blip>
          <a:srcRect b="52223"/>
          <a:stretch/>
        </p:blipFill>
        <p:spPr>
          <a:xfrm>
            <a:off x="311700" y="1360175"/>
            <a:ext cx="4394824" cy="783200"/>
          </a:xfrm>
          <a:prstGeom prst="rect">
            <a:avLst/>
          </a:prstGeom>
          <a:noFill/>
          <a:ln w="9525" cap="flat" cmpd="sng">
            <a:solidFill>
              <a:srgbClr val="000000"/>
            </a:solidFill>
            <a:prstDash val="solid"/>
            <a:round/>
            <a:headEnd type="none" w="sm" len="sm"/>
            <a:tailEnd type="none" w="sm" len="sm"/>
          </a:ln>
        </p:spPr>
      </p:pic>
      <p:sp>
        <p:nvSpPr>
          <p:cNvPr id="99" name="Google Shape;99;p18"/>
          <p:cNvSpPr txBox="1"/>
          <p:nvPr/>
        </p:nvSpPr>
        <p:spPr>
          <a:xfrm>
            <a:off x="214650" y="941175"/>
            <a:ext cx="47721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66666"/>
                </a:solidFill>
              </a:rPr>
              <a:t>A user is about to publish a post on an online forum</a:t>
            </a:r>
            <a:endParaRPr b="1">
              <a:solidFill>
                <a:srgbClr val="666666"/>
              </a:solidFill>
            </a:endParaRPr>
          </a:p>
        </p:txBody>
      </p:sp>
      <p:pic>
        <p:nvPicPr>
          <p:cNvPr id="100" name="Google Shape;100;p18">
            <a:hlinkClick r:id="rId5"/>
          </p:cNvPr>
          <p:cNvPicPr preferRelativeResize="0"/>
          <p:nvPr/>
        </p:nvPicPr>
        <p:blipFill>
          <a:blip r:embed="rId6">
            <a:alphaModFix/>
          </a:blip>
          <a:stretch>
            <a:fillRect/>
          </a:stretch>
        </p:blipFill>
        <p:spPr>
          <a:xfrm>
            <a:off x="2798601" y="2961050"/>
            <a:ext cx="2091001" cy="2091001"/>
          </a:xfrm>
          <a:prstGeom prst="rect">
            <a:avLst/>
          </a:prstGeom>
          <a:noFill/>
          <a:ln>
            <a:noFill/>
          </a:ln>
        </p:spPr>
      </p:pic>
      <p:sp>
        <p:nvSpPr>
          <p:cNvPr id="101" name="Google Shape;101;p18"/>
          <p:cNvSpPr txBox="1"/>
          <p:nvPr/>
        </p:nvSpPr>
        <p:spPr>
          <a:xfrm>
            <a:off x="2752775" y="2296638"/>
            <a:ext cx="2091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66666"/>
                </a:solidFill>
              </a:rPr>
              <a:t>Which category should he label his post?</a:t>
            </a:r>
            <a:endParaRPr b="1">
              <a:solidFill>
                <a:srgbClr val="666666"/>
              </a:solidFill>
            </a:endParaRPr>
          </a:p>
        </p:txBody>
      </p:sp>
      <p:sp>
        <p:nvSpPr>
          <p:cNvPr id="102" name="Google Shape;102;p18"/>
          <p:cNvSpPr/>
          <p:nvPr/>
        </p:nvSpPr>
        <p:spPr>
          <a:xfrm>
            <a:off x="4986750" y="1575900"/>
            <a:ext cx="767700" cy="520200"/>
          </a:xfrm>
          <a:prstGeom prst="rightArrow">
            <a:avLst>
              <a:gd name="adj1" fmla="val 50000"/>
              <a:gd name="adj2" fmla="val 50000"/>
            </a:avLst>
          </a:prstGeom>
          <a:solidFill>
            <a:srgbClr val="CC0000"/>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 name="Google Shape;103;p18">
            <a:hlinkClick r:id="rId7"/>
          </p:cNvPr>
          <p:cNvPicPr preferRelativeResize="0"/>
          <p:nvPr/>
        </p:nvPicPr>
        <p:blipFill>
          <a:blip r:embed="rId8">
            <a:alphaModFix/>
          </a:blip>
          <a:stretch>
            <a:fillRect/>
          </a:stretch>
        </p:blipFill>
        <p:spPr>
          <a:xfrm>
            <a:off x="6190475" y="1260650"/>
            <a:ext cx="2329726" cy="3345349"/>
          </a:xfrm>
          <a:prstGeom prst="rect">
            <a:avLst/>
          </a:prstGeom>
          <a:noFill/>
          <a:ln w="9525" cap="flat" cmpd="sng">
            <a:solidFill>
              <a:srgbClr val="000000"/>
            </a:solidFill>
            <a:prstDash val="solid"/>
            <a:round/>
            <a:headEnd type="none" w="sm" len="sm"/>
            <a:tailEnd type="none" w="sm" len="sm"/>
          </a:ln>
        </p:spPr>
      </p:pic>
      <p:sp>
        <p:nvSpPr>
          <p:cNvPr id="104" name="Google Shape;104;p18"/>
          <p:cNvSpPr txBox="1"/>
          <p:nvPr/>
        </p:nvSpPr>
        <p:spPr>
          <a:xfrm>
            <a:off x="5622350" y="761550"/>
            <a:ext cx="33972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66666"/>
                </a:solidFill>
              </a:rPr>
              <a:t>But there are so many categories!!</a:t>
            </a:r>
            <a:endParaRPr b="1">
              <a:solidFill>
                <a:srgbClr val="666666"/>
              </a:solidFill>
            </a:endParaRPr>
          </a:p>
        </p:txBody>
      </p:sp>
      <p:sp>
        <p:nvSpPr>
          <p:cNvPr id="105" name="Google Shape;105;p18"/>
          <p:cNvSpPr/>
          <p:nvPr/>
        </p:nvSpPr>
        <p:spPr>
          <a:xfrm>
            <a:off x="4986750" y="3708100"/>
            <a:ext cx="767700" cy="520200"/>
          </a:xfrm>
          <a:prstGeom prst="leftArrow">
            <a:avLst>
              <a:gd name="adj1" fmla="val 50000"/>
              <a:gd name="adj2" fmla="val 50000"/>
            </a:avLst>
          </a:prstGeom>
          <a:solidFill>
            <a:srgbClr val="CC0000"/>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p:nvPr/>
        </p:nvSpPr>
        <p:spPr>
          <a:xfrm>
            <a:off x="1975025" y="3746450"/>
            <a:ext cx="767700" cy="520200"/>
          </a:xfrm>
          <a:prstGeom prst="leftArrow">
            <a:avLst>
              <a:gd name="adj1" fmla="val 50000"/>
              <a:gd name="adj2" fmla="val 50000"/>
            </a:avLst>
          </a:prstGeom>
          <a:solidFill>
            <a:srgbClr val="CC0000"/>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7" name="Google Shape;107;p18"/>
          <p:cNvPicPr preferRelativeResize="0"/>
          <p:nvPr/>
        </p:nvPicPr>
        <p:blipFill>
          <a:blip r:embed="rId9">
            <a:alphaModFix/>
          </a:blip>
          <a:stretch>
            <a:fillRect/>
          </a:stretch>
        </p:blipFill>
        <p:spPr>
          <a:xfrm>
            <a:off x="311700" y="3187900"/>
            <a:ext cx="1418100" cy="1418100"/>
          </a:xfrm>
          <a:prstGeom prst="rect">
            <a:avLst/>
          </a:prstGeom>
          <a:noFill/>
          <a:ln>
            <a:noFill/>
          </a:ln>
        </p:spPr>
      </p:pic>
      <p:sp>
        <p:nvSpPr>
          <p:cNvPr id="108" name="Google Shape;108;p18"/>
          <p:cNvSpPr txBox="1"/>
          <p:nvPr/>
        </p:nvSpPr>
        <p:spPr>
          <a:xfrm>
            <a:off x="78700" y="2296650"/>
            <a:ext cx="1988100" cy="7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666666"/>
                </a:solidFill>
              </a:rPr>
              <a:t>Only if there is a feature to suggest an appropriate category for his post automatically</a:t>
            </a:r>
            <a:endParaRPr sz="1200" b="1">
              <a:solidFill>
                <a:srgbClr val="666666"/>
              </a:solidFill>
            </a:endParaRPr>
          </a:p>
        </p:txBody>
      </p:sp>
      <p:pic>
        <p:nvPicPr>
          <p:cNvPr id="109" name="Google Shape;109;p18"/>
          <p:cNvPicPr preferRelativeResize="0"/>
          <p:nvPr/>
        </p:nvPicPr>
        <p:blipFill>
          <a:blip r:embed="rId10">
            <a:alphaModFix/>
          </a:blip>
          <a:stretch>
            <a:fillRect/>
          </a:stretch>
        </p:blipFill>
        <p:spPr>
          <a:xfrm>
            <a:off x="8066850" y="4738575"/>
            <a:ext cx="1077151" cy="404925"/>
          </a:xfrm>
          <a:prstGeom prst="rect">
            <a:avLst/>
          </a:prstGeom>
          <a:noFill/>
          <a:ln>
            <a:noFill/>
          </a:ln>
        </p:spPr>
      </p:pic>
      <p:sp>
        <p:nvSpPr>
          <p:cNvPr id="110" name="Google Shape;11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200">
                <a:solidFill>
                  <a:srgbClr val="FFFFFF"/>
                </a:solidFill>
                <a:highlight>
                  <a:srgbClr val="434343"/>
                </a:highlight>
              </a:rPr>
              <a:t>Project Outline</a:t>
            </a:r>
            <a:endParaRPr/>
          </a:p>
        </p:txBody>
      </p:sp>
      <p:pic>
        <p:nvPicPr>
          <p:cNvPr id="116" name="Google Shape;116;p19"/>
          <p:cNvPicPr preferRelativeResize="0"/>
          <p:nvPr/>
        </p:nvPicPr>
        <p:blipFill>
          <a:blip r:embed="rId3">
            <a:alphaModFix/>
          </a:blip>
          <a:stretch>
            <a:fillRect/>
          </a:stretch>
        </p:blipFill>
        <p:spPr>
          <a:xfrm>
            <a:off x="8066850" y="4738575"/>
            <a:ext cx="1077151" cy="404925"/>
          </a:xfrm>
          <a:prstGeom prst="rect">
            <a:avLst/>
          </a:prstGeom>
          <a:noFill/>
          <a:ln>
            <a:noFill/>
          </a:ln>
        </p:spPr>
      </p:pic>
      <p:sp>
        <p:nvSpPr>
          <p:cNvPr id="117" name="Google Shape;11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406500" y="2285400"/>
            <a:ext cx="287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CCCCCC"/>
                </a:highlight>
              </a:rPr>
              <a:t>Project Workflow</a:t>
            </a:r>
            <a:endParaRPr>
              <a:highlight>
                <a:srgbClr val="CCCCCC"/>
              </a:highlight>
            </a:endParaRPr>
          </a:p>
        </p:txBody>
      </p:sp>
      <p:pic>
        <p:nvPicPr>
          <p:cNvPr id="123" name="Google Shape;123;p20"/>
          <p:cNvPicPr preferRelativeResize="0"/>
          <p:nvPr/>
        </p:nvPicPr>
        <p:blipFill>
          <a:blip r:embed="rId3">
            <a:alphaModFix/>
          </a:blip>
          <a:stretch>
            <a:fillRect/>
          </a:stretch>
        </p:blipFill>
        <p:spPr>
          <a:xfrm>
            <a:off x="4904663" y="131038"/>
            <a:ext cx="3003536" cy="5012475"/>
          </a:xfrm>
          <a:prstGeom prst="rect">
            <a:avLst/>
          </a:prstGeom>
          <a:noFill/>
          <a:ln>
            <a:noFill/>
          </a:ln>
        </p:spPr>
      </p:pic>
      <p:pic>
        <p:nvPicPr>
          <p:cNvPr id="124" name="Google Shape;124;p20"/>
          <p:cNvPicPr preferRelativeResize="0"/>
          <p:nvPr/>
        </p:nvPicPr>
        <p:blipFill>
          <a:blip r:embed="rId4">
            <a:alphaModFix/>
          </a:blip>
          <a:stretch>
            <a:fillRect/>
          </a:stretch>
        </p:blipFill>
        <p:spPr>
          <a:xfrm>
            <a:off x="8066850" y="4738575"/>
            <a:ext cx="1077151" cy="404925"/>
          </a:xfrm>
          <a:prstGeom prst="rect">
            <a:avLst/>
          </a:prstGeom>
          <a:noFill/>
          <a:ln>
            <a:noFill/>
          </a:ln>
        </p:spPr>
      </p:pic>
      <p:sp>
        <p:nvSpPr>
          <p:cNvPr id="125" name="Google Shape;12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200">
                <a:solidFill>
                  <a:srgbClr val="FFFFFF"/>
                </a:solidFill>
                <a:highlight>
                  <a:srgbClr val="434343"/>
                </a:highlight>
              </a:rPr>
              <a:t>Data Collection </a:t>
            </a:r>
            <a:endParaRPr sz="5200">
              <a:solidFill>
                <a:srgbClr val="FFFFFF"/>
              </a:solidFill>
              <a:highlight>
                <a:srgbClr val="434343"/>
              </a:highlight>
            </a:endParaRPr>
          </a:p>
          <a:p>
            <a:pPr marL="0" lvl="0" indent="0" algn="l" rtl="0">
              <a:spcBef>
                <a:spcPts val="0"/>
              </a:spcBef>
              <a:spcAft>
                <a:spcPts val="0"/>
              </a:spcAft>
              <a:buNone/>
            </a:pPr>
            <a:r>
              <a:rPr lang="en" sz="5200">
                <a:solidFill>
                  <a:srgbClr val="FFFFFF"/>
                </a:solidFill>
                <a:highlight>
                  <a:srgbClr val="434343"/>
                </a:highlight>
              </a:rPr>
              <a:t>&amp; Processing</a:t>
            </a:r>
            <a:endParaRPr/>
          </a:p>
        </p:txBody>
      </p:sp>
      <p:pic>
        <p:nvPicPr>
          <p:cNvPr id="131" name="Google Shape;131;p21"/>
          <p:cNvPicPr preferRelativeResize="0"/>
          <p:nvPr/>
        </p:nvPicPr>
        <p:blipFill>
          <a:blip r:embed="rId3">
            <a:alphaModFix/>
          </a:blip>
          <a:stretch>
            <a:fillRect/>
          </a:stretch>
        </p:blipFill>
        <p:spPr>
          <a:xfrm>
            <a:off x="8066850" y="4738575"/>
            <a:ext cx="1077151" cy="404925"/>
          </a:xfrm>
          <a:prstGeom prst="rect">
            <a:avLst/>
          </a:prstGeom>
          <a:noFill/>
          <a:ln>
            <a:noFill/>
          </a:ln>
        </p:spPr>
      </p:pic>
      <p:sp>
        <p:nvSpPr>
          <p:cNvPr id="132" name="Google Shape;13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3034</Words>
  <Application>Microsoft Office PowerPoint</Application>
  <PresentationFormat>On-screen Show (16:9)</PresentationFormat>
  <Paragraphs>345</Paragraphs>
  <Slides>45</Slides>
  <Notes>45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Courier New</vt:lpstr>
      <vt:lpstr>Simple Light</vt:lpstr>
      <vt:lpstr>ML Team 4 Work June 2020 Session</vt:lpstr>
      <vt:lpstr>ML team 4</vt:lpstr>
      <vt:lpstr>AGENDA</vt:lpstr>
      <vt:lpstr>Introduction</vt:lpstr>
      <vt:lpstr>Executive Summary</vt:lpstr>
      <vt:lpstr>Problem Context</vt:lpstr>
      <vt:lpstr>Project Outline</vt:lpstr>
      <vt:lpstr>Project Workflow</vt:lpstr>
      <vt:lpstr>Data Collection  &amp; Processing</vt:lpstr>
      <vt:lpstr>Discourse Forum Site Map Example</vt:lpstr>
      <vt:lpstr>Python libraries used for web scraping</vt:lpstr>
      <vt:lpstr>Flowster Data  Exploratory Data Analysis (EDA)</vt:lpstr>
      <vt:lpstr>Generated Word Clouds and lists of frequent words</vt:lpstr>
      <vt:lpstr>Relatively Low Activity of the Flowster Forum</vt:lpstr>
      <vt:lpstr>Class Imbalance</vt:lpstr>
      <vt:lpstr>Many Stop Words</vt:lpstr>
      <vt:lpstr>Data Cleaning Techniques</vt:lpstr>
      <vt:lpstr>Amazon Data  Exploratory Data Analysis (EDA)</vt:lpstr>
      <vt:lpstr>Class Imbalance</vt:lpstr>
      <vt:lpstr>Numeric features do not seem helpful in distinguishing categories  </vt:lpstr>
      <vt:lpstr>Data Cleaning Techniques</vt:lpstr>
      <vt:lpstr>Basic Data Modeling </vt:lpstr>
      <vt:lpstr>Models &amp; Embeddings Experimented</vt:lpstr>
      <vt:lpstr>Flowster Data  Basic Data Modeling</vt:lpstr>
      <vt:lpstr>ML Models vs Text Embeddings Performance </vt:lpstr>
      <vt:lpstr>TF-IDF+Linear SVM with various data preprocessing</vt:lpstr>
      <vt:lpstr>Amazon Data  Basic Data Modeling</vt:lpstr>
      <vt:lpstr>ML Models vs Text Embeddings Performance </vt:lpstr>
      <vt:lpstr>ML Models vs Text Embeddings Performance </vt:lpstr>
      <vt:lpstr>Advanced Data Modeling</vt:lpstr>
      <vt:lpstr>PowerPoint Presentation</vt:lpstr>
      <vt:lpstr>Fine-Tuning the BERT model </vt:lpstr>
      <vt:lpstr>A Problem of BERT</vt:lpstr>
      <vt:lpstr>After augmenting the data </vt:lpstr>
      <vt:lpstr>Class Imbalance</vt:lpstr>
      <vt:lpstr>Training with different data processing methods</vt:lpstr>
      <vt:lpstr>Data Augmentation and Dropping Effects</vt:lpstr>
      <vt:lpstr>Results Discussion</vt:lpstr>
      <vt:lpstr>Data Augmentation Results Discussion Method 2 </vt:lpstr>
      <vt:lpstr>Data Augmentation Results Discussion Method 3</vt:lpstr>
      <vt:lpstr>Data Augmentation Results Discussion Method 4</vt:lpstr>
      <vt:lpstr>Data Augmentation Results Discussion</vt:lpstr>
      <vt:lpstr>Conclusion</vt:lpstr>
      <vt:lpstr>Shortcomings &amp; Improvements </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Team 4 Work June 2020 Session</dc:title>
  <dc:creator>HP</dc:creator>
  <cp:lastModifiedBy>ananya de</cp:lastModifiedBy>
  <cp:revision>1</cp:revision>
  <dcterms:modified xsi:type="dcterms:W3CDTF">2021-02-13T08:17:29Z</dcterms:modified>
</cp:coreProperties>
</file>