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9" r:id="rId5"/>
    <p:sldId id="270" r:id="rId6"/>
    <p:sldId id="258" r:id="rId7"/>
    <p:sldId id="259" r:id="rId8"/>
    <p:sldId id="260" r:id="rId9"/>
    <p:sldId id="265" r:id="rId10"/>
    <p:sldId id="266" r:id="rId11"/>
    <p:sldId id="267" r:id="rId12"/>
    <p:sldId id="268" r:id="rId13"/>
    <p:sldId id="272" r:id="rId14"/>
    <p:sldId id="273" r:id="rId15"/>
    <p:sldId id="274" r:id="rId16"/>
    <p:sldId id="275" r:id="rId17"/>
    <p:sldId id="276" r:id="rId18"/>
    <p:sldId id="277" r:id="rId19"/>
    <p:sldId id="271" r:id="rId20"/>
    <p:sldId id="261"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ya de" initials="ad" lastIdx="1" clrIdx="0">
    <p:extLst>
      <p:ext uri="{19B8F6BF-5375-455C-9EA6-DF929625EA0E}">
        <p15:presenceInfo xmlns:p15="http://schemas.microsoft.com/office/powerpoint/2012/main" userId="078210a6c650e9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7T16:50:26.026" idx="1">
    <p:pos x="3155" y="1178"/>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1135-8A6A-4281-A74C-29081726D3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6E90BD-2F47-4286-994F-E019108F0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31071B-4CEE-41AB-904D-0B14045C2747}"/>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5" name="Footer Placeholder 4">
            <a:extLst>
              <a:ext uri="{FF2B5EF4-FFF2-40B4-BE49-F238E27FC236}">
                <a16:creationId xmlns:a16="http://schemas.microsoft.com/office/drawing/2014/main" id="{BA0AC6AB-AABF-43BC-BDC6-85CFDAAB8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9760DD-FF5A-4974-A524-97B56C667A19}"/>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146384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4DDD-50AE-4CF2-AB95-ABF4FF1B6C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A6C271-3F68-43E9-9A4D-D3D1B0754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B4AB7-F01F-4545-AF17-1D2E7C8584D3}"/>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5" name="Footer Placeholder 4">
            <a:extLst>
              <a:ext uri="{FF2B5EF4-FFF2-40B4-BE49-F238E27FC236}">
                <a16:creationId xmlns:a16="http://schemas.microsoft.com/office/drawing/2014/main" id="{C55B71B6-15B5-43D2-9232-685E55609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676FD-93AC-46C6-8C32-6B7C6F0A6881}"/>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201947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3F91E-09BE-4923-B88C-13AF94A498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AE7CCD-FC76-44CF-B7DA-57B9CFB29E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657C1D-913C-443F-84E0-BBC45F3BBDFA}"/>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5" name="Footer Placeholder 4">
            <a:extLst>
              <a:ext uri="{FF2B5EF4-FFF2-40B4-BE49-F238E27FC236}">
                <a16:creationId xmlns:a16="http://schemas.microsoft.com/office/drawing/2014/main" id="{245847B5-3D19-4BFA-ACD5-1A6F36CFB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5AF8D-C94F-4E5B-BA8A-986167E3BCCC}"/>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246272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6075-89A6-48F6-994A-799DEAE204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10B94E-F938-4DA4-B8C1-40C9A18662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08B34-3241-451E-80F6-FA4C880769FE}"/>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5" name="Footer Placeholder 4">
            <a:extLst>
              <a:ext uri="{FF2B5EF4-FFF2-40B4-BE49-F238E27FC236}">
                <a16:creationId xmlns:a16="http://schemas.microsoft.com/office/drawing/2014/main" id="{8514E47F-A057-4B8E-8CE7-657ECDFF4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7CA0C3-CB52-498C-BB75-AA0B85DBE1E6}"/>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346659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EDBC-8B26-4D94-B02C-0270B36A3A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4472B7-C3A5-43C7-A96F-8526DD3F6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A9E828-BA18-45C4-AA88-77694D531CA4}"/>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5" name="Footer Placeholder 4">
            <a:extLst>
              <a:ext uri="{FF2B5EF4-FFF2-40B4-BE49-F238E27FC236}">
                <a16:creationId xmlns:a16="http://schemas.microsoft.com/office/drawing/2014/main" id="{83D16042-C0EB-4AD1-8ADB-13ECD8A98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A9145-B585-404B-B9AE-F5024F85D8D1}"/>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27365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4084-2ED4-4D2F-844C-F53681C7AB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352268-DEE8-4E10-A01B-0832EDE3C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0A598E-7E1E-4202-99E2-98D02933D7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552315-59DC-4DA6-B2DF-8C99F6807CFA}"/>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6" name="Footer Placeholder 5">
            <a:extLst>
              <a:ext uri="{FF2B5EF4-FFF2-40B4-BE49-F238E27FC236}">
                <a16:creationId xmlns:a16="http://schemas.microsoft.com/office/drawing/2014/main" id="{02AD71A4-5EF8-43AF-8AB3-01F20919B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476744-9ADE-4F51-9D1E-BC4F20BF9DB0}"/>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266509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769-C24C-4977-A861-3F08760E63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DBFB02-0153-4562-8819-DFAE8C754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1D628D-195A-4AED-8607-4A31E6EA39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C80E32-B154-4D29-BD80-A4BAA83141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1E6F5-A86D-4849-9BC4-38D91364E9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9B3A27-2545-435A-BEB9-14ED0A262511}"/>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8" name="Footer Placeholder 7">
            <a:extLst>
              <a:ext uri="{FF2B5EF4-FFF2-40B4-BE49-F238E27FC236}">
                <a16:creationId xmlns:a16="http://schemas.microsoft.com/office/drawing/2014/main" id="{0BCEDC05-A698-4DBA-B03C-78E26FB2AA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726881-9A5E-45A3-ACE5-6E3A158FDF7F}"/>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387868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38BE-368F-4C73-A220-D9284EFF3F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43BACD-C26D-4F84-9BC0-FCB4B5AA3372}"/>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4" name="Footer Placeholder 3">
            <a:extLst>
              <a:ext uri="{FF2B5EF4-FFF2-40B4-BE49-F238E27FC236}">
                <a16:creationId xmlns:a16="http://schemas.microsoft.com/office/drawing/2014/main" id="{6D026ED1-8C54-4320-880D-B7E57AA430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358168-41B6-4344-BA63-FE26BD3879C6}"/>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121055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470C69-F714-42DB-ABE9-75074CC4AC58}"/>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3" name="Footer Placeholder 2">
            <a:extLst>
              <a:ext uri="{FF2B5EF4-FFF2-40B4-BE49-F238E27FC236}">
                <a16:creationId xmlns:a16="http://schemas.microsoft.com/office/drawing/2014/main" id="{96EC0B7A-AC68-4129-8018-F576B59B1F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DC0FCC-0206-4D0A-8E15-765F6BA7D5CB}"/>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37164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A736-CA47-478F-BA6B-F6928D234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7C01E0-7291-420A-9824-A07D5FD51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2D0FC8-B9A4-4232-8059-86F72E9F0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D43AC-EC65-4C00-A01F-BA6788BD024C}"/>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6" name="Footer Placeholder 5">
            <a:extLst>
              <a:ext uri="{FF2B5EF4-FFF2-40B4-BE49-F238E27FC236}">
                <a16:creationId xmlns:a16="http://schemas.microsoft.com/office/drawing/2014/main" id="{D11D02A0-37A5-44A2-A0B8-35E6CB4D8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BDBBA5-8925-4E7B-9BAE-F3B69F13CE5D}"/>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58067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F327-6CF4-45FE-8D29-A67B661C5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C02885-5EA4-44CC-84F4-E1FEFDB49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776EBC-CCF2-432A-9366-985E37BA0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4C770-653C-44E4-9F7E-CA5FB1D93456}"/>
              </a:ext>
            </a:extLst>
          </p:cNvPr>
          <p:cNvSpPr>
            <a:spLocks noGrp="1"/>
          </p:cNvSpPr>
          <p:nvPr>
            <p:ph type="dt" sz="half" idx="10"/>
          </p:nvPr>
        </p:nvSpPr>
        <p:spPr/>
        <p:txBody>
          <a:bodyPr/>
          <a:lstStyle/>
          <a:p>
            <a:fld id="{B6008AAD-62CF-4CE7-9827-6DFCEC4C8555}" type="datetimeFigureOut">
              <a:rPr lang="en-IN" smtClean="0"/>
              <a:t>17-06-2020</a:t>
            </a:fld>
            <a:endParaRPr lang="en-IN"/>
          </a:p>
        </p:txBody>
      </p:sp>
      <p:sp>
        <p:nvSpPr>
          <p:cNvPr id="6" name="Footer Placeholder 5">
            <a:extLst>
              <a:ext uri="{FF2B5EF4-FFF2-40B4-BE49-F238E27FC236}">
                <a16:creationId xmlns:a16="http://schemas.microsoft.com/office/drawing/2014/main" id="{896E8309-DD49-4790-B87E-ACA03B14CD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60A39-D921-40ED-81D5-63BA4F5AF771}"/>
              </a:ext>
            </a:extLst>
          </p:cNvPr>
          <p:cNvSpPr>
            <a:spLocks noGrp="1"/>
          </p:cNvSpPr>
          <p:nvPr>
            <p:ph type="sldNum" sz="quarter" idx="12"/>
          </p:nvPr>
        </p:nvSpPr>
        <p:spPr/>
        <p:txBody>
          <a:bodyPr/>
          <a:lstStyle/>
          <a:p>
            <a:fld id="{3C366220-05B3-4509-B7E0-E8A49BDB112D}" type="slidenum">
              <a:rPr lang="en-IN" smtClean="0"/>
              <a:t>‹#›</a:t>
            </a:fld>
            <a:endParaRPr lang="en-IN"/>
          </a:p>
        </p:txBody>
      </p:sp>
    </p:spTree>
    <p:extLst>
      <p:ext uri="{BB962C8B-B14F-4D97-AF65-F5344CB8AC3E}">
        <p14:creationId xmlns:p14="http://schemas.microsoft.com/office/powerpoint/2010/main" val="255079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7EF27-CDFA-4E37-99AA-675BCA87B3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DCE555-90BF-4029-BC46-9B7AE1A56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C44039-9F41-4A38-AFAD-7F01446099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008AAD-62CF-4CE7-9827-6DFCEC4C8555}" type="datetimeFigureOut">
              <a:rPr lang="en-IN" smtClean="0"/>
              <a:t>17-06-2020</a:t>
            </a:fld>
            <a:endParaRPr lang="en-IN"/>
          </a:p>
        </p:txBody>
      </p:sp>
      <p:sp>
        <p:nvSpPr>
          <p:cNvPr id="5" name="Footer Placeholder 4">
            <a:extLst>
              <a:ext uri="{FF2B5EF4-FFF2-40B4-BE49-F238E27FC236}">
                <a16:creationId xmlns:a16="http://schemas.microsoft.com/office/drawing/2014/main" id="{D6BB3136-EFB3-4880-8BDA-900F0E369B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B9F5A2-F411-43F8-B9AB-8F1BDCCD7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66220-05B3-4509-B7E0-E8A49BDB112D}" type="slidenum">
              <a:rPr lang="en-IN" smtClean="0"/>
              <a:t>‹#›</a:t>
            </a:fld>
            <a:endParaRPr lang="en-IN"/>
          </a:p>
        </p:txBody>
      </p:sp>
    </p:spTree>
    <p:extLst>
      <p:ext uri="{BB962C8B-B14F-4D97-AF65-F5344CB8AC3E}">
        <p14:creationId xmlns:p14="http://schemas.microsoft.com/office/powerpoint/2010/main" val="3994767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mccormickml.com/2016/04/19/word2vec-tutorial-the-skip-gram-model/" TargetMode="External"/><Relationship Id="rId2" Type="http://schemas.openxmlformats.org/officeDocument/2006/relationships/hyperlink" Target="https://towardsdatascience.com/multi-class-text-classification-model-comparison-and-selection-5eb06619756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3EB1-52F6-4D50-BEA7-A84736C9E52A}"/>
              </a:ext>
            </a:extLst>
          </p:cNvPr>
          <p:cNvSpPr>
            <a:spLocks noGrp="1"/>
          </p:cNvSpPr>
          <p:nvPr>
            <p:ph type="ctrTitle"/>
          </p:nvPr>
        </p:nvSpPr>
        <p:spPr/>
        <p:txBody>
          <a:bodyPr/>
          <a:lstStyle/>
          <a:p>
            <a:r>
              <a:rPr lang="en-IN" dirty="0"/>
              <a:t>Word2vec</a:t>
            </a:r>
          </a:p>
        </p:txBody>
      </p:sp>
      <p:sp>
        <p:nvSpPr>
          <p:cNvPr id="3" name="Subtitle 2">
            <a:extLst>
              <a:ext uri="{FF2B5EF4-FFF2-40B4-BE49-F238E27FC236}">
                <a16:creationId xmlns:a16="http://schemas.microsoft.com/office/drawing/2014/main" id="{C1E64E17-6808-4B3B-8F73-D6D2B841176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07238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187B-0697-42A6-AD72-10381A25C74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F08AE98-495B-4E53-B379-4367DDBC67B5}"/>
              </a:ext>
            </a:extLst>
          </p:cNvPr>
          <p:cNvPicPr>
            <a:picLocks noGrp="1" noChangeAspect="1"/>
          </p:cNvPicPr>
          <p:nvPr>
            <p:ph idx="1"/>
          </p:nvPr>
        </p:nvPicPr>
        <p:blipFill>
          <a:blip r:embed="rId2"/>
          <a:stretch>
            <a:fillRect/>
          </a:stretch>
        </p:blipFill>
        <p:spPr>
          <a:xfrm>
            <a:off x="2027532" y="1574800"/>
            <a:ext cx="6445664" cy="5283200"/>
          </a:xfrm>
          <a:prstGeom prst="rect">
            <a:avLst/>
          </a:prstGeom>
        </p:spPr>
      </p:pic>
    </p:spTree>
    <p:extLst>
      <p:ext uri="{BB962C8B-B14F-4D97-AF65-F5344CB8AC3E}">
        <p14:creationId xmlns:p14="http://schemas.microsoft.com/office/powerpoint/2010/main" val="42354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EC94-D335-4209-9F98-C93FA0A67CFC}"/>
              </a:ext>
            </a:extLst>
          </p:cNvPr>
          <p:cNvSpPr>
            <a:spLocks noGrp="1"/>
          </p:cNvSpPr>
          <p:nvPr>
            <p:ph type="title"/>
          </p:nvPr>
        </p:nvSpPr>
        <p:spPr/>
        <p:txBody>
          <a:bodyPr/>
          <a:lstStyle/>
          <a:p>
            <a:r>
              <a:rPr lang="en-US" b="1" dirty="0"/>
              <a:t>how to convert each document to vector?</a:t>
            </a:r>
            <a:br>
              <a:rPr lang="en-US" dirty="0"/>
            </a:br>
            <a:endParaRPr lang="en-IN" dirty="0"/>
          </a:p>
        </p:txBody>
      </p:sp>
      <p:sp>
        <p:nvSpPr>
          <p:cNvPr id="3" name="Content Placeholder 2">
            <a:extLst>
              <a:ext uri="{FF2B5EF4-FFF2-40B4-BE49-F238E27FC236}">
                <a16:creationId xmlns:a16="http://schemas.microsoft.com/office/drawing/2014/main" id="{82C2EEAD-4405-4C5E-AAA6-6776978F829A}"/>
              </a:ext>
            </a:extLst>
          </p:cNvPr>
          <p:cNvSpPr>
            <a:spLocks noGrp="1"/>
          </p:cNvSpPr>
          <p:nvPr>
            <p:ph idx="1"/>
          </p:nvPr>
        </p:nvSpPr>
        <p:spPr/>
        <p:txBody>
          <a:bodyPr/>
          <a:lstStyle/>
          <a:p>
            <a:pPr marL="0" indent="0">
              <a:buNone/>
            </a:pPr>
            <a:endParaRPr lang="en-US" dirty="0"/>
          </a:p>
          <a:p>
            <a:r>
              <a:rPr lang="en-US" dirty="0"/>
              <a:t>suppose you have w1, w2, …</a:t>
            </a:r>
            <a:r>
              <a:rPr lang="en-US" dirty="0" err="1"/>
              <a:t>wn</a:t>
            </a:r>
            <a:r>
              <a:rPr lang="en-US" dirty="0"/>
              <a:t> word in one document(row). in order to convert into vector.</a:t>
            </a:r>
          </a:p>
          <a:p>
            <a:endParaRPr lang="en-US" dirty="0"/>
          </a:p>
          <a:p>
            <a:pPr marL="0" indent="0">
              <a:buNone/>
            </a:pPr>
            <a:endParaRPr lang="en-IN" dirty="0"/>
          </a:p>
        </p:txBody>
      </p:sp>
      <p:pic>
        <p:nvPicPr>
          <p:cNvPr id="5" name="Picture 4">
            <a:extLst>
              <a:ext uri="{FF2B5EF4-FFF2-40B4-BE49-F238E27FC236}">
                <a16:creationId xmlns:a16="http://schemas.microsoft.com/office/drawing/2014/main" id="{1A4706E0-DD63-408A-9454-ED0503F54144}"/>
              </a:ext>
            </a:extLst>
          </p:cNvPr>
          <p:cNvPicPr>
            <a:picLocks noChangeAspect="1"/>
          </p:cNvPicPr>
          <p:nvPr/>
        </p:nvPicPr>
        <p:blipFill>
          <a:blip r:embed="rId2"/>
          <a:stretch>
            <a:fillRect/>
          </a:stretch>
        </p:blipFill>
        <p:spPr>
          <a:xfrm>
            <a:off x="1366837" y="3209925"/>
            <a:ext cx="9458325" cy="3648075"/>
          </a:xfrm>
          <a:prstGeom prst="rect">
            <a:avLst/>
          </a:prstGeom>
        </p:spPr>
      </p:pic>
    </p:spTree>
    <p:extLst>
      <p:ext uri="{BB962C8B-B14F-4D97-AF65-F5344CB8AC3E}">
        <p14:creationId xmlns:p14="http://schemas.microsoft.com/office/powerpoint/2010/main" val="198678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AA46-8161-4743-91C8-A1678BE800D4}"/>
              </a:ext>
            </a:extLst>
          </p:cNvPr>
          <p:cNvSpPr>
            <a:spLocks noGrp="1"/>
          </p:cNvSpPr>
          <p:nvPr>
            <p:ph type="title"/>
          </p:nvPr>
        </p:nvSpPr>
        <p:spPr/>
        <p:txBody>
          <a:bodyPr/>
          <a:lstStyle/>
          <a:p>
            <a:r>
              <a:rPr lang="en-US" b="1" dirty="0"/>
              <a:t>TFIDF weighted Word2Vec</a:t>
            </a:r>
            <a:br>
              <a:rPr lang="en-US" b="1" dirty="0"/>
            </a:br>
            <a:endParaRPr lang="en-IN" dirty="0"/>
          </a:p>
        </p:txBody>
      </p:sp>
      <p:sp>
        <p:nvSpPr>
          <p:cNvPr id="3" name="Content Placeholder 2">
            <a:extLst>
              <a:ext uri="{FF2B5EF4-FFF2-40B4-BE49-F238E27FC236}">
                <a16:creationId xmlns:a16="http://schemas.microsoft.com/office/drawing/2014/main" id="{48706070-EE1B-44C3-86EC-07269E799ABF}"/>
              </a:ext>
            </a:extLst>
          </p:cNvPr>
          <p:cNvSpPr>
            <a:spLocks noGrp="1"/>
          </p:cNvSpPr>
          <p:nvPr>
            <p:ph idx="1"/>
          </p:nvPr>
        </p:nvSpPr>
        <p:spPr/>
        <p:txBody>
          <a:bodyPr/>
          <a:lstStyle/>
          <a:p>
            <a:r>
              <a:rPr lang="en-US" dirty="0"/>
              <a:t>in this method first, we will calculate </a:t>
            </a:r>
            <a:r>
              <a:rPr lang="en-US" dirty="0" err="1"/>
              <a:t>tfidf</a:t>
            </a:r>
            <a:r>
              <a:rPr lang="en-US" dirty="0"/>
              <a:t> value of each word. than follow the same approach as above section </a:t>
            </a:r>
            <a:r>
              <a:rPr lang="en-US" b="1" dirty="0"/>
              <a:t>by multiplying </a:t>
            </a:r>
            <a:r>
              <a:rPr lang="en-US" b="1" dirty="0" err="1"/>
              <a:t>tfidf</a:t>
            </a:r>
            <a:r>
              <a:rPr lang="en-US" b="1" dirty="0"/>
              <a:t> value with the corresponding word and then divided the sum by sum </a:t>
            </a:r>
            <a:r>
              <a:rPr lang="en-US" b="1" dirty="0" err="1"/>
              <a:t>tfidf</a:t>
            </a:r>
            <a:r>
              <a:rPr lang="en-US" b="1" dirty="0"/>
              <a:t> value.</a:t>
            </a:r>
          </a:p>
          <a:p>
            <a:endParaRPr lang="en-IN" dirty="0"/>
          </a:p>
        </p:txBody>
      </p:sp>
    </p:spTree>
    <p:extLst>
      <p:ext uri="{BB962C8B-B14F-4D97-AF65-F5344CB8AC3E}">
        <p14:creationId xmlns:p14="http://schemas.microsoft.com/office/powerpoint/2010/main" val="461843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96F8-662D-4AA4-ADB0-A86E199766A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1A41BE1-FC7A-4D03-90BF-CDB72D548172}"/>
              </a:ext>
            </a:extLst>
          </p:cNvPr>
          <p:cNvPicPr>
            <a:picLocks noGrp="1" noChangeAspect="1"/>
          </p:cNvPicPr>
          <p:nvPr>
            <p:ph idx="1"/>
          </p:nvPr>
        </p:nvPicPr>
        <p:blipFill>
          <a:blip r:embed="rId2"/>
          <a:stretch>
            <a:fillRect/>
          </a:stretch>
        </p:blipFill>
        <p:spPr>
          <a:xfrm>
            <a:off x="518396" y="570646"/>
            <a:ext cx="10230883" cy="5606318"/>
          </a:xfrm>
          <a:prstGeom prst="rect">
            <a:avLst/>
          </a:prstGeom>
        </p:spPr>
      </p:pic>
    </p:spTree>
    <p:extLst>
      <p:ext uri="{BB962C8B-B14F-4D97-AF65-F5344CB8AC3E}">
        <p14:creationId xmlns:p14="http://schemas.microsoft.com/office/powerpoint/2010/main" val="36454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6625-2586-46E5-A1E9-DBA84BE57327}"/>
              </a:ext>
            </a:extLst>
          </p:cNvPr>
          <p:cNvSpPr>
            <a:spLocks noGrp="1"/>
          </p:cNvSpPr>
          <p:nvPr>
            <p:ph type="title"/>
          </p:nvPr>
        </p:nvSpPr>
        <p:spPr/>
        <p:txBody>
          <a:bodyPr/>
          <a:lstStyle/>
          <a:p>
            <a:r>
              <a:rPr lang="en-US" b="1" dirty="0"/>
              <a:t>The Hidden Layer</a:t>
            </a:r>
            <a:br>
              <a:rPr lang="en-US" b="1" dirty="0"/>
            </a:br>
            <a:endParaRPr lang="en-IN" dirty="0"/>
          </a:p>
        </p:txBody>
      </p:sp>
      <p:sp>
        <p:nvSpPr>
          <p:cNvPr id="3" name="Content Placeholder 2">
            <a:extLst>
              <a:ext uri="{FF2B5EF4-FFF2-40B4-BE49-F238E27FC236}">
                <a16:creationId xmlns:a16="http://schemas.microsoft.com/office/drawing/2014/main" id="{87A77248-E784-4710-9C6F-B49476569671}"/>
              </a:ext>
            </a:extLst>
          </p:cNvPr>
          <p:cNvSpPr>
            <a:spLocks noGrp="1"/>
          </p:cNvSpPr>
          <p:nvPr>
            <p:ph idx="1"/>
          </p:nvPr>
        </p:nvSpPr>
        <p:spPr/>
        <p:txBody>
          <a:bodyPr/>
          <a:lstStyle/>
          <a:p>
            <a:r>
              <a:rPr lang="en-US" dirty="0"/>
              <a:t>For example, learning word vectors with 300 features. So the hidden layer is going to be represented by a weight matrix with 10,000 rows (one for every word in our vocabulary) and 300 columns (one for every hidden neuron).</a:t>
            </a:r>
          </a:p>
          <a:p>
            <a:endParaRPr lang="en-IN" dirty="0"/>
          </a:p>
        </p:txBody>
      </p:sp>
    </p:spTree>
    <p:extLst>
      <p:ext uri="{BB962C8B-B14F-4D97-AF65-F5344CB8AC3E}">
        <p14:creationId xmlns:p14="http://schemas.microsoft.com/office/powerpoint/2010/main" val="18799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732A-4257-425B-92ED-CC9F6685CB9C}"/>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C5FB19C3-B151-4064-B8FD-A8789FD9D289}"/>
              </a:ext>
            </a:extLst>
          </p:cNvPr>
          <p:cNvPicPr>
            <a:picLocks noGrp="1" noChangeAspect="1"/>
          </p:cNvPicPr>
          <p:nvPr>
            <p:ph idx="1"/>
          </p:nvPr>
        </p:nvPicPr>
        <p:blipFill>
          <a:blip r:embed="rId2"/>
          <a:stretch>
            <a:fillRect/>
          </a:stretch>
        </p:blipFill>
        <p:spPr>
          <a:xfrm>
            <a:off x="2642247" y="525145"/>
            <a:ext cx="6907505" cy="4351338"/>
          </a:xfrm>
          <a:prstGeom prst="rect">
            <a:avLst/>
          </a:prstGeom>
        </p:spPr>
      </p:pic>
    </p:spTree>
    <p:extLst>
      <p:ext uri="{BB962C8B-B14F-4D97-AF65-F5344CB8AC3E}">
        <p14:creationId xmlns:p14="http://schemas.microsoft.com/office/powerpoint/2010/main" val="4260579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9100-E897-4BB9-8BA7-8A761908654A}"/>
              </a:ext>
            </a:extLst>
          </p:cNvPr>
          <p:cNvSpPr>
            <a:spLocks noGrp="1"/>
          </p:cNvSpPr>
          <p:nvPr>
            <p:ph type="title"/>
          </p:nvPr>
        </p:nvSpPr>
        <p:spPr>
          <a:xfrm>
            <a:off x="838200" y="365125"/>
            <a:ext cx="10515600" cy="2764155"/>
          </a:xfrm>
        </p:spPr>
        <p:txBody>
          <a:bodyPr>
            <a:normAutofit/>
          </a:bodyPr>
          <a:lstStyle/>
          <a:p>
            <a:r>
              <a:rPr lang="en-US" dirty="0"/>
              <a:t>This means that the hidden layer of this model is really just operating as a lookup table. </a:t>
            </a:r>
            <a:r>
              <a:rPr lang="en-US" b="1" dirty="0"/>
              <a:t>The output of the hidden layer is just the “word vector” for the input word</a:t>
            </a:r>
            <a:r>
              <a:rPr lang="en-US" dirty="0"/>
              <a:t>.</a:t>
            </a:r>
            <a:endParaRPr lang="en-IN" dirty="0"/>
          </a:p>
        </p:txBody>
      </p:sp>
      <p:pic>
        <p:nvPicPr>
          <p:cNvPr id="4" name="Content Placeholder 3">
            <a:extLst>
              <a:ext uri="{FF2B5EF4-FFF2-40B4-BE49-F238E27FC236}">
                <a16:creationId xmlns:a16="http://schemas.microsoft.com/office/drawing/2014/main" id="{8066C087-4ADD-4B89-BBF1-42AF39E22BE1}"/>
              </a:ext>
            </a:extLst>
          </p:cNvPr>
          <p:cNvPicPr>
            <a:picLocks noGrp="1" noChangeAspect="1"/>
          </p:cNvPicPr>
          <p:nvPr>
            <p:ph idx="1"/>
          </p:nvPr>
        </p:nvPicPr>
        <p:blipFill>
          <a:blip r:embed="rId2"/>
          <a:stretch>
            <a:fillRect/>
          </a:stretch>
        </p:blipFill>
        <p:spPr>
          <a:xfrm>
            <a:off x="756920" y="3537744"/>
            <a:ext cx="10363200" cy="2247900"/>
          </a:xfrm>
          <a:prstGeom prst="rect">
            <a:avLst/>
          </a:prstGeom>
        </p:spPr>
      </p:pic>
    </p:spTree>
    <p:extLst>
      <p:ext uri="{BB962C8B-B14F-4D97-AF65-F5344CB8AC3E}">
        <p14:creationId xmlns:p14="http://schemas.microsoft.com/office/powerpoint/2010/main" val="43996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9716-99B3-4129-8983-03C2924BCCF7}"/>
              </a:ext>
            </a:extLst>
          </p:cNvPr>
          <p:cNvSpPr>
            <a:spLocks noGrp="1"/>
          </p:cNvSpPr>
          <p:nvPr>
            <p:ph type="title"/>
          </p:nvPr>
        </p:nvSpPr>
        <p:spPr/>
        <p:txBody>
          <a:bodyPr/>
          <a:lstStyle/>
          <a:p>
            <a:r>
              <a:rPr lang="en-IN" b="1" dirty="0"/>
              <a:t>The Output Layer</a:t>
            </a:r>
            <a:br>
              <a:rPr lang="en-IN" b="1" dirty="0"/>
            </a:br>
            <a:endParaRPr lang="en-IN" dirty="0"/>
          </a:p>
        </p:txBody>
      </p:sp>
      <p:sp>
        <p:nvSpPr>
          <p:cNvPr id="3" name="Content Placeholder 2">
            <a:extLst>
              <a:ext uri="{FF2B5EF4-FFF2-40B4-BE49-F238E27FC236}">
                <a16:creationId xmlns:a16="http://schemas.microsoft.com/office/drawing/2014/main" id="{81076201-09A2-4A3D-8CC9-719D0B2566A7}"/>
              </a:ext>
            </a:extLst>
          </p:cNvPr>
          <p:cNvSpPr>
            <a:spLocks noGrp="1"/>
          </p:cNvSpPr>
          <p:nvPr>
            <p:ph idx="1"/>
          </p:nvPr>
        </p:nvSpPr>
        <p:spPr/>
        <p:txBody>
          <a:bodyPr/>
          <a:lstStyle/>
          <a:p>
            <a:r>
              <a:rPr lang="en-US" dirty="0"/>
              <a:t>The output layer is a </a:t>
            </a:r>
            <a:r>
              <a:rPr lang="en-US" dirty="0" err="1"/>
              <a:t>softmax</a:t>
            </a:r>
            <a:r>
              <a:rPr lang="en-US" dirty="0"/>
              <a:t> regression classifier.</a:t>
            </a:r>
          </a:p>
          <a:p>
            <a:r>
              <a:rPr lang="en-US" dirty="0"/>
              <a:t>each output neuron has a weight vector which it multiplies against the word vector from the hidden layer, then it applies the function exp(x) to the result.</a:t>
            </a:r>
            <a:endParaRPr lang="en-IN" dirty="0"/>
          </a:p>
        </p:txBody>
      </p:sp>
    </p:spTree>
    <p:extLst>
      <p:ext uri="{BB962C8B-B14F-4D97-AF65-F5344CB8AC3E}">
        <p14:creationId xmlns:p14="http://schemas.microsoft.com/office/powerpoint/2010/main" val="158169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B44D-9EC2-4CB9-8B77-F5031EAE084B}"/>
              </a:ext>
            </a:extLst>
          </p:cNvPr>
          <p:cNvSpPr>
            <a:spLocks noGrp="1"/>
          </p:cNvSpPr>
          <p:nvPr>
            <p:ph type="title"/>
          </p:nvPr>
        </p:nvSpPr>
        <p:spPr/>
        <p:txBody>
          <a:bodyPr/>
          <a:lstStyle/>
          <a:p>
            <a:r>
              <a:rPr lang="en-US" dirty="0"/>
              <a:t>Here’s an illustration of calculating the output of the output neuron for the word “car”.</a:t>
            </a:r>
            <a:endParaRPr lang="en-IN" dirty="0"/>
          </a:p>
        </p:txBody>
      </p:sp>
      <p:pic>
        <p:nvPicPr>
          <p:cNvPr id="4" name="Content Placeholder 3">
            <a:extLst>
              <a:ext uri="{FF2B5EF4-FFF2-40B4-BE49-F238E27FC236}">
                <a16:creationId xmlns:a16="http://schemas.microsoft.com/office/drawing/2014/main" id="{278B3692-B51B-41E2-9E8B-2504679BA201}"/>
              </a:ext>
            </a:extLst>
          </p:cNvPr>
          <p:cNvPicPr>
            <a:picLocks noGrp="1" noChangeAspect="1"/>
          </p:cNvPicPr>
          <p:nvPr>
            <p:ph idx="1"/>
          </p:nvPr>
        </p:nvPicPr>
        <p:blipFill>
          <a:blip r:embed="rId2"/>
          <a:stretch>
            <a:fillRect/>
          </a:stretch>
        </p:blipFill>
        <p:spPr>
          <a:xfrm>
            <a:off x="838200" y="2632453"/>
            <a:ext cx="10515600" cy="2737682"/>
          </a:xfrm>
          <a:prstGeom prst="rect">
            <a:avLst/>
          </a:prstGeom>
        </p:spPr>
      </p:pic>
    </p:spTree>
    <p:extLst>
      <p:ext uri="{BB962C8B-B14F-4D97-AF65-F5344CB8AC3E}">
        <p14:creationId xmlns:p14="http://schemas.microsoft.com/office/powerpoint/2010/main" val="3806197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FB68-B9AB-436E-B728-E509D24A9B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952C74-B2EE-416C-93E5-D7B5E92B3ABC}"/>
              </a:ext>
            </a:extLst>
          </p:cNvPr>
          <p:cNvSpPr>
            <a:spLocks noGrp="1"/>
          </p:cNvSpPr>
          <p:nvPr>
            <p:ph idx="1"/>
          </p:nvPr>
        </p:nvSpPr>
        <p:spPr/>
        <p:txBody>
          <a:bodyPr/>
          <a:lstStyle/>
          <a:p>
            <a:r>
              <a:rPr lang="en-IN" dirty="0">
                <a:hlinkClick r:id="rId2"/>
              </a:rPr>
              <a:t>https://towardsdatascience.com/multi-class-text-classification-model-comparison-and-selection-5eb066197568</a:t>
            </a:r>
            <a:endParaRPr lang="en-IN" dirty="0"/>
          </a:p>
          <a:p>
            <a:r>
              <a:rPr lang="en-IN" dirty="0">
                <a:hlinkClick r:id="rId3"/>
              </a:rPr>
              <a:t>http://mccormickml.com/2016/04/19/word2vec-tutorial-the-skip-gram-model/</a:t>
            </a:r>
            <a:endParaRPr lang="en-IN" dirty="0"/>
          </a:p>
          <a:p>
            <a:endParaRPr lang="en-IN" dirty="0"/>
          </a:p>
        </p:txBody>
      </p:sp>
    </p:spTree>
    <p:extLst>
      <p:ext uri="{BB962C8B-B14F-4D97-AF65-F5344CB8AC3E}">
        <p14:creationId xmlns:p14="http://schemas.microsoft.com/office/powerpoint/2010/main" val="187862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09D0-B98B-41A9-BD93-8EE819433146}"/>
              </a:ext>
            </a:extLst>
          </p:cNvPr>
          <p:cNvSpPr>
            <a:spLocks noGrp="1"/>
          </p:cNvSpPr>
          <p:nvPr>
            <p:ph type="title"/>
          </p:nvPr>
        </p:nvSpPr>
        <p:spPr/>
        <p:txBody>
          <a:bodyPr/>
          <a:lstStyle/>
          <a:p>
            <a:r>
              <a:rPr lang="en-IN" dirty="0"/>
              <a:t>Word2vec</a:t>
            </a:r>
          </a:p>
        </p:txBody>
      </p:sp>
      <p:sp>
        <p:nvSpPr>
          <p:cNvPr id="3" name="Content Placeholder 2">
            <a:extLst>
              <a:ext uri="{FF2B5EF4-FFF2-40B4-BE49-F238E27FC236}">
                <a16:creationId xmlns:a16="http://schemas.microsoft.com/office/drawing/2014/main" id="{DC35E427-7FA7-41A7-A25E-62A96E7B25DF}"/>
              </a:ext>
            </a:extLst>
          </p:cNvPr>
          <p:cNvSpPr>
            <a:spLocks noGrp="1"/>
          </p:cNvSpPr>
          <p:nvPr>
            <p:ph idx="1"/>
          </p:nvPr>
        </p:nvSpPr>
        <p:spPr/>
        <p:txBody>
          <a:bodyPr/>
          <a:lstStyle/>
          <a:p>
            <a:r>
              <a:rPr lang="en-US" dirty="0"/>
              <a:t>Word2vec is one of the most popular technique for word embeddings using a </a:t>
            </a:r>
            <a:r>
              <a:rPr lang="en-US" b="1" dirty="0"/>
              <a:t>two-layer neural network</a:t>
            </a:r>
            <a:r>
              <a:rPr lang="en-US" dirty="0"/>
              <a:t>. </a:t>
            </a:r>
          </a:p>
          <a:p>
            <a:r>
              <a:rPr lang="en-US" dirty="0"/>
              <a:t>Its input is a text corpus and its output is a set of vectors. </a:t>
            </a:r>
          </a:p>
          <a:p>
            <a:r>
              <a:rPr lang="en-US" dirty="0"/>
              <a:t>A well-trained set of word vectors will place similar words close to each other in that space. For instance, the words women, men, and human might cluster in one corner, while yellow, red and blue cluster together in another.</a:t>
            </a:r>
            <a:endParaRPr lang="en-IN" dirty="0"/>
          </a:p>
        </p:txBody>
      </p:sp>
    </p:spTree>
    <p:extLst>
      <p:ext uri="{BB962C8B-B14F-4D97-AF65-F5344CB8AC3E}">
        <p14:creationId xmlns:p14="http://schemas.microsoft.com/office/powerpoint/2010/main" val="3826763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8164-16A5-4BC0-B0CF-0918682A08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B3266F-8F57-4B32-80C9-F679AFD809E3}"/>
              </a:ext>
            </a:extLst>
          </p:cNvPr>
          <p:cNvSpPr>
            <a:spLocks noGrp="1"/>
          </p:cNvSpPr>
          <p:nvPr>
            <p:ph idx="1"/>
          </p:nvPr>
        </p:nvSpPr>
        <p:spPr/>
        <p:txBody>
          <a:bodyPr>
            <a:normAutofit fontScale="25000" lnSpcReduction="20000"/>
          </a:bodyPr>
          <a:lstStyle/>
          <a:p>
            <a:r>
              <a:rPr lang="en-IN" dirty="0"/>
              <a:t>T-SNE Visualizations</a:t>
            </a:r>
          </a:p>
          <a:p>
            <a:r>
              <a:rPr lang="en-IN" dirty="0"/>
              <a:t>It’s hard to visualize the word embedding directly, for they usually have more than 3 dimensions. T-SNE is a useful tool to visualize high-dimensional data by dimension reduction while keeping relative pairwise distance between points. It can be said that T-SNE looking for a new data representation where the </a:t>
            </a:r>
            <a:r>
              <a:rPr lang="en-IN" dirty="0" err="1"/>
              <a:t>neighborhood</a:t>
            </a:r>
            <a:r>
              <a:rPr lang="en-IN" dirty="0"/>
              <a:t> relations are preserved. The following code shows how to plot the word embedding with T-SNE plot.</a:t>
            </a:r>
          </a:p>
          <a:p>
            <a:r>
              <a:rPr lang="en-IN" dirty="0"/>
              <a:t>def </a:t>
            </a:r>
            <a:r>
              <a:rPr lang="en-IN" dirty="0" err="1"/>
              <a:t>display_closestwords_tsnescatterplot</a:t>
            </a:r>
            <a:r>
              <a:rPr lang="en-IN" dirty="0"/>
              <a:t>(model, word, size):</a:t>
            </a:r>
          </a:p>
          <a:p>
            <a:r>
              <a:rPr lang="en-IN" dirty="0"/>
              <a:t>    </a:t>
            </a:r>
          </a:p>
          <a:p>
            <a:r>
              <a:rPr lang="en-IN" dirty="0"/>
              <a:t>    </a:t>
            </a:r>
            <a:r>
              <a:rPr lang="en-IN" dirty="0" err="1"/>
              <a:t>arr</a:t>
            </a:r>
            <a:r>
              <a:rPr lang="en-IN" dirty="0"/>
              <a:t> = </a:t>
            </a:r>
            <a:r>
              <a:rPr lang="en-IN" dirty="0" err="1"/>
              <a:t>np.empty</a:t>
            </a:r>
            <a:r>
              <a:rPr lang="en-IN" dirty="0"/>
              <a:t>((0,size), </a:t>
            </a:r>
            <a:r>
              <a:rPr lang="en-IN" dirty="0" err="1"/>
              <a:t>dtype</a:t>
            </a:r>
            <a:r>
              <a:rPr lang="en-IN" dirty="0"/>
              <a:t>='f')</a:t>
            </a:r>
          </a:p>
          <a:p>
            <a:r>
              <a:rPr lang="en-IN" dirty="0"/>
              <a:t>    </a:t>
            </a:r>
            <a:r>
              <a:rPr lang="en-IN" dirty="0" err="1"/>
              <a:t>word_labels</a:t>
            </a:r>
            <a:r>
              <a:rPr lang="en-IN" dirty="0"/>
              <a:t> = [word]</a:t>
            </a:r>
          </a:p>
          <a:p>
            <a:r>
              <a:rPr lang="en-IN" dirty="0" err="1"/>
              <a:t>close_words</a:t>
            </a:r>
            <a:r>
              <a:rPr lang="en-IN" dirty="0"/>
              <a:t> = </a:t>
            </a:r>
            <a:r>
              <a:rPr lang="en-IN" dirty="0" err="1"/>
              <a:t>model.similar_by_word</a:t>
            </a:r>
            <a:r>
              <a:rPr lang="en-IN" dirty="0"/>
              <a:t>(word)</a:t>
            </a:r>
          </a:p>
          <a:p>
            <a:r>
              <a:rPr lang="en-IN" dirty="0" err="1"/>
              <a:t>arr</a:t>
            </a:r>
            <a:r>
              <a:rPr lang="en-IN" dirty="0"/>
              <a:t> = </a:t>
            </a:r>
            <a:r>
              <a:rPr lang="en-IN" dirty="0" err="1"/>
              <a:t>np.append</a:t>
            </a:r>
            <a:r>
              <a:rPr lang="en-IN" dirty="0"/>
              <a:t>(</a:t>
            </a:r>
            <a:r>
              <a:rPr lang="en-IN" dirty="0" err="1"/>
              <a:t>arr</a:t>
            </a:r>
            <a:r>
              <a:rPr lang="en-IN" dirty="0"/>
              <a:t>, </a:t>
            </a:r>
            <a:r>
              <a:rPr lang="en-IN" dirty="0" err="1"/>
              <a:t>np.array</a:t>
            </a:r>
            <a:r>
              <a:rPr lang="en-IN" dirty="0"/>
              <a:t>([model[word]]), axis=0)</a:t>
            </a:r>
          </a:p>
          <a:p>
            <a:r>
              <a:rPr lang="en-IN" dirty="0"/>
              <a:t>    for </a:t>
            </a:r>
            <a:r>
              <a:rPr lang="en-IN" dirty="0" err="1"/>
              <a:t>wrd_score</a:t>
            </a:r>
            <a:r>
              <a:rPr lang="en-IN" dirty="0"/>
              <a:t> in </a:t>
            </a:r>
            <a:r>
              <a:rPr lang="en-IN" dirty="0" err="1"/>
              <a:t>close_words</a:t>
            </a:r>
            <a:r>
              <a:rPr lang="en-IN" dirty="0"/>
              <a:t>:</a:t>
            </a:r>
          </a:p>
          <a:p>
            <a:r>
              <a:rPr lang="en-IN" dirty="0"/>
              <a:t>        </a:t>
            </a:r>
            <a:r>
              <a:rPr lang="en-IN" dirty="0" err="1"/>
              <a:t>wrd_vector</a:t>
            </a:r>
            <a:r>
              <a:rPr lang="en-IN" dirty="0"/>
              <a:t> = model[</a:t>
            </a:r>
            <a:r>
              <a:rPr lang="en-IN" dirty="0" err="1"/>
              <a:t>wrd_score</a:t>
            </a:r>
            <a:r>
              <a:rPr lang="en-IN" dirty="0"/>
              <a:t>[0]]</a:t>
            </a:r>
          </a:p>
          <a:p>
            <a:r>
              <a:rPr lang="en-IN" dirty="0"/>
              <a:t>        </a:t>
            </a:r>
            <a:r>
              <a:rPr lang="en-IN" dirty="0" err="1"/>
              <a:t>word_labels.append</a:t>
            </a:r>
            <a:r>
              <a:rPr lang="en-IN" dirty="0"/>
              <a:t>(</a:t>
            </a:r>
            <a:r>
              <a:rPr lang="en-IN" dirty="0" err="1"/>
              <a:t>wrd_score</a:t>
            </a:r>
            <a:r>
              <a:rPr lang="en-IN" dirty="0"/>
              <a:t>[0])</a:t>
            </a:r>
          </a:p>
          <a:p>
            <a:r>
              <a:rPr lang="en-IN" dirty="0"/>
              <a:t>        </a:t>
            </a:r>
            <a:r>
              <a:rPr lang="en-IN" dirty="0" err="1"/>
              <a:t>arr</a:t>
            </a:r>
            <a:r>
              <a:rPr lang="en-IN" dirty="0"/>
              <a:t> = </a:t>
            </a:r>
            <a:r>
              <a:rPr lang="en-IN" dirty="0" err="1"/>
              <a:t>np.append</a:t>
            </a:r>
            <a:r>
              <a:rPr lang="en-IN" dirty="0"/>
              <a:t>(</a:t>
            </a:r>
            <a:r>
              <a:rPr lang="en-IN" dirty="0" err="1"/>
              <a:t>arr</a:t>
            </a:r>
            <a:r>
              <a:rPr lang="en-IN" dirty="0"/>
              <a:t>, </a:t>
            </a:r>
            <a:r>
              <a:rPr lang="en-IN" dirty="0" err="1"/>
              <a:t>np.array</a:t>
            </a:r>
            <a:r>
              <a:rPr lang="en-IN" dirty="0"/>
              <a:t>([</a:t>
            </a:r>
            <a:r>
              <a:rPr lang="en-IN" dirty="0" err="1"/>
              <a:t>wrd_vector</a:t>
            </a:r>
            <a:r>
              <a:rPr lang="en-IN" dirty="0"/>
              <a:t>]), axis=0)</a:t>
            </a:r>
          </a:p>
          <a:p>
            <a:r>
              <a:rPr lang="en-IN" dirty="0"/>
              <a:t>        </a:t>
            </a:r>
          </a:p>
          <a:p>
            <a:r>
              <a:rPr lang="en-IN" dirty="0"/>
              <a:t>    </a:t>
            </a:r>
            <a:r>
              <a:rPr lang="en-IN" dirty="0" err="1"/>
              <a:t>tsne</a:t>
            </a:r>
            <a:r>
              <a:rPr lang="en-IN" dirty="0"/>
              <a:t> = TSNE(</a:t>
            </a:r>
            <a:r>
              <a:rPr lang="en-IN" dirty="0" err="1"/>
              <a:t>n_components</a:t>
            </a:r>
            <a:r>
              <a:rPr lang="en-IN" dirty="0"/>
              <a:t>=2, </a:t>
            </a:r>
            <a:r>
              <a:rPr lang="en-IN" dirty="0" err="1"/>
              <a:t>random_state</a:t>
            </a:r>
            <a:r>
              <a:rPr lang="en-IN" dirty="0"/>
              <a:t>=0)</a:t>
            </a:r>
          </a:p>
          <a:p>
            <a:r>
              <a:rPr lang="en-IN" dirty="0"/>
              <a:t>    </a:t>
            </a:r>
            <a:r>
              <a:rPr lang="en-IN" dirty="0" err="1"/>
              <a:t>np.set_printoptions</a:t>
            </a:r>
            <a:r>
              <a:rPr lang="en-IN" dirty="0"/>
              <a:t>(suppress=True)</a:t>
            </a:r>
          </a:p>
          <a:p>
            <a:r>
              <a:rPr lang="en-IN" dirty="0"/>
              <a:t>    Y = </a:t>
            </a:r>
            <a:r>
              <a:rPr lang="en-IN" dirty="0" err="1"/>
              <a:t>tsne.fit_transform</a:t>
            </a:r>
            <a:r>
              <a:rPr lang="en-IN" dirty="0"/>
              <a:t>(</a:t>
            </a:r>
            <a:r>
              <a:rPr lang="en-IN" dirty="0" err="1"/>
              <a:t>arr</a:t>
            </a:r>
            <a:r>
              <a:rPr lang="en-IN" dirty="0"/>
              <a:t>)</a:t>
            </a:r>
          </a:p>
          <a:p>
            <a:r>
              <a:rPr lang="en-IN" dirty="0" err="1"/>
              <a:t>x_coords</a:t>
            </a:r>
            <a:r>
              <a:rPr lang="en-IN" dirty="0"/>
              <a:t> = Y[:, 0]</a:t>
            </a:r>
          </a:p>
          <a:p>
            <a:r>
              <a:rPr lang="en-IN" dirty="0"/>
              <a:t>    </a:t>
            </a:r>
            <a:r>
              <a:rPr lang="en-IN" dirty="0" err="1"/>
              <a:t>y_coords</a:t>
            </a:r>
            <a:r>
              <a:rPr lang="en-IN" dirty="0"/>
              <a:t> = Y[:, 1]</a:t>
            </a:r>
          </a:p>
          <a:p>
            <a:r>
              <a:rPr lang="en-IN" dirty="0"/>
              <a:t>    </a:t>
            </a:r>
            <a:r>
              <a:rPr lang="en-IN" dirty="0" err="1"/>
              <a:t>plt.scatter</a:t>
            </a:r>
            <a:r>
              <a:rPr lang="en-IN" dirty="0"/>
              <a:t>(</a:t>
            </a:r>
            <a:r>
              <a:rPr lang="en-IN" dirty="0" err="1"/>
              <a:t>x_coords</a:t>
            </a:r>
            <a:r>
              <a:rPr lang="en-IN" dirty="0"/>
              <a:t>, </a:t>
            </a:r>
            <a:r>
              <a:rPr lang="en-IN" dirty="0" err="1"/>
              <a:t>y_coords</a:t>
            </a:r>
            <a:r>
              <a:rPr lang="en-IN" dirty="0"/>
              <a:t>)</a:t>
            </a:r>
          </a:p>
          <a:p>
            <a:r>
              <a:rPr lang="en-IN" dirty="0"/>
              <a:t>for label, x, y in zip(</a:t>
            </a:r>
            <a:r>
              <a:rPr lang="en-IN" dirty="0" err="1"/>
              <a:t>word_labels</a:t>
            </a:r>
            <a:r>
              <a:rPr lang="en-IN" dirty="0"/>
              <a:t>, </a:t>
            </a:r>
            <a:r>
              <a:rPr lang="en-IN" dirty="0" err="1"/>
              <a:t>x_coords</a:t>
            </a:r>
            <a:r>
              <a:rPr lang="en-IN" dirty="0"/>
              <a:t>, </a:t>
            </a:r>
            <a:r>
              <a:rPr lang="en-IN" dirty="0" err="1"/>
              <a:t>y_coords</a:t>
            </a:r>
            <a:r>
              <a:rPr lang="en-IN" dirty="0"/>
              <a:t>):</a:t>
            </a:r>
          </a:p>
          <a:p>
            <a:r>
              <a:rPr lang="en-IN" dirty="0"/>
              <a:t>        </a:t>
            </a:r>
            <a:r>
              <a:rPr lang="en-IN" dirty="0" err="1"/>
              <a:t>plt.annotate</a:t>
            </a:r>
            <a:r>
              <a:rPr lang="en-IN" dirty="0"/>
              <a:t>(label, </a:t>
            </a:r>
            <a:r>
              <a:rPr lang="en-IN" dirty="0" err="1"/>
              <a:t>xy</a:t>
            </a:r>
            <a:r>
              <a:rPr lang="en-IN" dirty="0"/>
              <a:t>=(x, y), </a:t>
            </a:r>
            <a:r>
              <a:rPr lang="en-IN" dirty="0" err="1"/>
              <a:t>xytext</a:t>
            </a:r>
            <a:r>
              <a:rPr lang="en-IN" dirty="0"/>
              <a:t>=(0, 0), </a:t>
            </a:r>
            <a:r>
              <a:rPr lang="en-IN" dirty="0" err="1"/>
              <a:t>textcoords</a:t>
            </a:r>
            <a:r>
              <a:rPr lang="en-IN" dirty="0"/>
              <a:t>='offset points')</a:t>
            </a:r>
          </a:p>
          <a:p>
            <a:r>
              <a:rPr lang="en-IN" dirty="0"/>
              <a:t>    </a:t>
            </a:r>
            <a:r>
              <a:rPr lang="en-IN" dirty="0" err="1"/>
              <a:t>plt.xlim</a:t>
            </a:r>
            <a:r>
              <a:rPr lang="en-IN" dirty="0"/>
              <a:t>(</a:t>
            </a:r>
            <a:r>
              <a:rPr lang="en-IN" dirty="0" err="1"/>
              <a:t>x_coords.min</a:t>
            </a:r>
            <a:r>
              <a:rPr lang="en-IN" dirty="0"/>
              <a:t>()+0.00005, </a:t>
            </a:r>
            <a:r>
              <a:rPr lang="en-IN" dirty="0" err="1"/>
              <a:t>x_coords.max</a:t>
            </a:r>
            <a:r>
              <a:rPr lang="en-IN" dirty="0"/>
              <a:t>()+0.00005)</a:t>
            </a:r>
          </a:p>
          <a:p>
            <a:r>
              <a:rPr lang="en-IN" dirty="0"/>
              <a:t>    </a:t>
            </a:r>
            <a:r>
              <a:rPr lang="en-IN" dirty="0" err="1"/>
              <a:t>plt.ylim</a:t>
            </a:r>
            <a:r>
              <a:rPr lang="en-IN" dirty="0"/>
              <a:t>(</a:t>
            </a:r>
            <a:r>
              <a:rPr lang="en-IN" dirty="0" err="1"/>
              <a:t>y_coords.min</a:t>
            </a:r>
            <a:r>
              <a:rPr lang="en-IN" dirty="0"/>
              <a:t>()+0.00005, </a:t>
            </a:r>
            <a:r>
              <a:rPr lang="en-IN" dirty="0" err="1"/>
              <a:t>y_coords.max</a:t>
            </a:r>
            <a:r>
              <a:rPr lang="en-IN" dirty="0"/>
              <a:t>()+0.00005)</a:t>
            </a:r>
          </a:p>
          <a:p>
            <a:r>
              <a:rPr lang="en-IN" dirty="0"/>
              <a:t>    </a:t>
            </a:r>
            <a:r>
              <a:rPr lang="en-IN" dirty="0" err="1"/>
              <a:t>plt.show</a:t>
            </a:r>
            <a:r>
              <a:rPr lang="en-IN" dirty="0"/>
              <a:t>()</a:t>
            </a:r>
          </a:p>
          <a:p>
            <a:r>
              <a:rPr lang="en-IN" dirty="0"/>
              <a:t>&gt;&gt;&gt; </a:t>
            </a:r>
            <a:r>
              <a:rPr lang="en-IN" dirty="0" err="1"/>
              <a:t>display_closestwords_tsnescatterplot</a:t>
            </a:r>
            <a:r>
              <a:rPr lang="en-IN" dirty="0"/>
              <a:t>(model, 'Porsche 718 Cayman', 50) </a:t>
            </a:r>
          </a:p>
        </p:txBody>
      </p:sp>
    </p:spTree>
    <p:extLst>
      <p:ext uri="{BB962C8B-B14F-4D97-AF65-F5344CB8AC3E}">
        <p14:creationId xmlns:p14="http://schemas.microsoft.com/office/powerpoint/2010/main" val="440276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100E015-5E9D-49FC-9569-98272BD042D4}"/>
              </a:ext>
            </a:extLst>
          </p:cNvPr>
          <p:cNvSpPr>
            <a:spLocks noChangeArrowheads="1"/>
          </p:cNvSpPr>
          <p:nvPr/>
        </p:nvSpPr>
        <p:spPr bwMode="auto">
          <a:xfrm rot="10615837">
            <a:off x="-464206" y="2911366"/>
            <a:ext cx="12192000" cy="45720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a:ln>
                  <a:noFill/>
                </a:ln>
                <a:solidFill>
                  <a:srgbClr val="292929"/>
                </a:solidFill>
                <a:effectLst/>
                <a:latin typeface="medium-content-sans-serif-font"/>
              </a:rPr>
              <a:t>T-SNE Visualizations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92929"/>
                </a:solidFill>
                <a:effectLst/>
                <a:latin typeface="medium-content-serif-font"/>
              </a:rPr>
              <a:t>It’s hard to visualize the word embedding directly, for they usually have more than 3 dimensions. T-SNE is a useful tool to visualize high-dimensional data by dimension reduction while keeping relative pairwise distance between points. It can be said that T-SNE looking for a new data representation where the neighborhood relations are preserved. The following code shows how to plot the word embedding with T-SNE plot.</a:t>
            </a:r>
            <a:endParaRPr kumimoji="0" lang="en-US" altLang="en-US" sz="1200" b="0" i="0" u="none" strike="noStrike" cap="none" normalizeH="0" baseline="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92929"/>
                </a:solidFill>
                <a:effectLst/>
                <a:latin typeface="Menlo"/>
              </a:rPr>
              <a:t>def display_closestwords_tsnescatterplot(model, word, size):</a:t>
            </a:r>
            <a:br>
              <a:rPr kumimoji="0" lang="en-US" altLang="en-US" sz="1200" b="0" i="0" u="none" strike="noStrike" cap="none" normalizeH="0" baseline="0">
                <a:ln>
                  <a:noFill/>
                </a:ln>
                <a:solidFill>
                  <a:srgbClr val="292929"/>
                </a:solidFill>
                <a:effectLst/>
                <a:latin typeface="Menlo"/>
              </a:rPr>
            </a:b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arr = np.empty((0,size), dtype='f')</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word_labels = [word]close_words = model.similar_by_word(word)arr = np.append(arr, np.array([model[word]]), axis=0)</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for wrd_score in close_words:</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wrd_vector = model[wrd_score[0]]</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word_labels.append(wrd_score[0])</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arr = np.append(arr, np.array([wrd_vector]), axis=0)</a:t>
            </a:r>
            <a:br>
              <a:rPr kumimoji="0" lang="en-US" altLang="en-US" sz="1200" b="0" i="0" u="none" strike="noStrike" cap="none" normalizeH="0" baseline="0">
                <a:ln>
                  <a:noFill/>
                </a:ln>
                <a:solidFill>
                  <a:srgbClr val="292929"/>
                </a:solidFill>
                <a:effectLst/>
                <a:latin typeface="Menlo"/>
              </a:rPr>
            </a:b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tsne = TSNE(n_components=2, random_state=0)</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np.set_printoptions(suppress=True)</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Y = tsne.fit_transform(arr)x_coords = Y[:, 0]</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y_coords = Y[:, 1]</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plt.scatter(x_coords, y_coords)for label, x, y in zip(word_labels, x_coords, y_coords):</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plt.annotate(label, xy=(x, y), xytext=(0, 0), textcoords='offset points')</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plt.xlim(x_coords.min()+0.00005, x_coords.max()+0.00005)</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plt.ylim(y_coords.min()+0.00005, y_coords.max()+0.00005)</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plt.show()&gt;&gt;&gt; display_closestwords_tsnescatterplot(model, 'Porsche 718 Cayman', 50)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576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576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92929"/>
                </a:solidFill>
                <a:effectLst/>
                <a:latin typeface="medium-content-serif-font"/>
              </a:rPr>
              <a:t>This T-SNE plot shows the top 10 similar vehicles to the Porsche 718 Cayman in two-dimensional space.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B493FE3D-6DF0-4A2A-8CD0-4A42C509D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615837">
            <a:off x="-337206" y="-3852972"/>
            <a:ext cx="12192000" cy="914400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E0063B35-3E18-4716-BBF4-0AEAAD706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615837">
            <a:off x="-337206" y="4925904"/>
            <a:ext cx="12192000"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77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4DE8-746A-492C-A872-C13B3ACB5F0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E242876-B700-476F-A28F-A535609CD26A}"/>
              </a:ext>
            </a:extLst>
          </p:cNvPr>
          <p:cNvPicPr>
            <a:picLocks noGrp="1" noChangeAspect="1"/>
          </p:cNvPicPr>
          <p:nvPr>
            <p:ph idx="1"/>
          </p:nvPr>
        </p:nvPicPr>
        <p:blipFill>
          <a:blip r:embed="rId2"/>
          <a:stretch>
            <a:fillRect/>
          </a:stretch>
        </p:blipFill>
        <p:spPr>
          <a:xfrm>
            <a:off x="660401" y="433715"/>
            <a:ext cx="10231120" cy="5444003"/>
          </a:xfrm>
          <a:prstGeom prst="rect">
            <a:avLst/>
          </a:prstGeom>
        </p:spPr>
      </p:pic>
    </p:spTree>
    <p:extLst>
      <p:ext uri="{BB962C8B-B14F-4D97-AF65-F5344CB8AC3E}">
        <p14:creationId xmlns:p14="http://schemas.microsoft.com/office/powerpoint/2010/main" val="102179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EDF7-2CD9-47E8-B0BD-96CAD930AFD9}"/>
              </a:ext>
            </a:extLst>
          </p:cNvPr>
          <p:cNvSpPr>
            <a:spLocks noGrp="1"/>
          </p:cNvSpPr>
          <p:nvPr>
            <p:ph type="title"/>
          </p:nvPr>
        </p:nvSpPr>
        <p:spPr/>
        <p:txBody>
          <a:bodyPr/>
          <a:lstStyle/>
          <a:p>
            <a:r>
              <a:rPr lang="en-IN" dirty="0"/>
              <a:t>Shallow Neural Network</a:t>
            </a:r>
          </a:p>
        </p:txBody>
      </p:sp>
      <p:sp>
        <p:nvSpPr>
          <p:cNvPr id="3" name="Content Placeholder 2">
            <a:extLst>
              <a:ext uri="{FF2B5EF4-FFF2-40B4-BE49-F238E27FC236}">
                <a16:creationId xmlns:a16="http://schemas.microsoft.com/office/drawing/2014/main" id="{51B2F1C5-B1B9-4973-8201-A1F4306DB0D1}"/>
              </a:ext>
            </a:extLst>
          </p:cNvPr>
          <p:cNvSpPr>
            <a:spLocks noGrp="1"/>
          </p:cNvSpPr>
          <p:nvPr>
            <p:ph idx="1"/>
          </p:nvPr>
        </p:nvSpPr>
        <p:spPr/>
        <p:txBody>
          <a:bodyPr/>
          <a:lstStyle/>
          <a:p>
            <a:r>
              <a:rPr lang="en-US" dirty="0"/>
              <a:t>The shallow neural network consists of only a hidden layer between input and output whereas deep neural network contains multiple hidden layers between input and output. Input is subjected to nodes whereas the hidden layer, as well as the output layer, contains neurons.</a:t>
            </a:r>
          </a:p>
          <a:p>
            <a:endParaRPr lang="en-IN" dirty="0"/>
          </a:p>
        </p:txBody>
      </p:sp>
      <p:pic>
        <p:nvPicPr>
          <p:cNvPr id="4" name="Picture 3">
            <a:extLst>
              <a:ext uri="{FF2B5EF4-FFF2-40B4-BE49-F238E27FC236}">
                <a16:creationId xmlns:a16="http://schemas.microsoft.com/office/drawing/2014/main" id="{DE4EE77A-2167-48D7-9152-B47DD4E5FDC1}"/>
              </a:ext>
            </a:extLst>
          </p:cNvPr>
          <p:cNvPicPr>
            <a:picLocks noChangeAspect="1"/>
          </p:cNvPicPr>
          <p:nvPr/>
        </p:nvPicPr>
        <p:blipFill>
          <a:blip r:embed="rId2"/>
          <a:stretch>
            <a:fillRect/>
          </a:stretch>
        </p:blipFill>
        <p:spPr>
          <a:xfrm>
            <a:off x="2623502" y="4001294"/>
            <a:ext cx="6619875" cy="2085975"/>
          </a:xfrm>
          <a:prstGeom prst="rect">
            <a:avLst/>
          </a:prstGeom>
        </p:spPr>
      </p:pic>
    </p:spTree>
    <p:extLst>
      <p:ext uri="{BB962C8B-B14F-4D97-AF65-F5344CB8AC3E}">
        <p14:creationId xmlns:p14="http://schemas.microsoft.com/office/powerpoint/2010/main" val="14102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AEE9-EF85-4ACD-BF57-B43362787510}"/>
              </a:ext>
            </a:extLst>
          </p:cNvPr>
          <p:cNvSpPr>
            <a:spLocks noGrp="1"/>
          </p:cNvSpPr>
          <p:nvPr>
            <p:ph type="title"/>
          </p:nvPr>
        </p:nvSpPr>
        <p:spPr/>
        <p:txBody>
          <a:bodyPr/>
          <a:lstStyle/>
          <a:p>
            <a:r>
              <a:rPr lang="en-US" dirty="0"/>
              <a:t>Shortcoming of Bag of Words method</a:t>
            </a:r>
            <a:br>
              <a:rPr lang="en-US" dirty="0"/>
            </a:br>
            <a:endParaRPr lang="en-IN" dirty="0"/>
          </a:p>
        </p:txBody>
      </p:sp>
      <p:sp>
        <p:nvSpPr>
          <p:cNvPr id="3" name="Content Placeholder 2">
            <a:extLst>
              <a:ext uri="{FF2B5EF4-FFF2-40B4-BE49-F238E27FC236}">
                <a16:creationId xmlns:a16="http://schemas.microsoft.com/office/drawing/2014/main" id="{13BDD16A-1D24-45E8-BEEB-2EBE81E20EF5}"/>
              </a:ext>
            </a:extLst>
          </p:cNvPr>
          <p:cNvSpPr>
            <a:spLocks noGrp="1"/>
          </p:cNvSpPr>
          <p:nvPr>
            <p:ph idx="1"/>
          </p:nvPr>
        </p:nvSpPr>
        <p:spPr/>
        <p:txBody>
          <a:bodyPr/>
          <a:lstStyle/>
          <a:p>
            <a:r>
              <a:rPr lang="en-US" dirty="0"/>
              <a:t>It ignores the order of the word, for example, this is bad = bad is this.</a:t>
            </a:r>
          </a:p>
          <a:p>
            <a:r>
              <a:rPr lang="en-US" dirty="0"/>
              <a:t>It ignores the context of words. Suppose If I write the sentence "He loved books. Education is best found in books". It would create two vectors one for "He loved books" and other for "Education is best found in books." It would treat both of them orthogonal which makes them independent, but in reality, they are related to each other</a:t>
            </a:r>
          </a:p>
          <a:p>
            <a:r>
              <a:rPr lang="en-US" dirty="0"/>
              <a:t>To overcome these limitation word embedding was developed and word2vec is an approach to implement such.</a:t>
            </a:r>
            <a:endParaRPr lang="en-IN" dirty="0"/>
          </a:p>
        </p:txBody>
      </p:sp>
    </p:spTree>
    <p:extLst>
      <p:ext uri="{BB962C8B-B14F-4D97-AF65-F5344CB8AC3E}">
        <p14:creationId xmlns:p14="http://schemas.microsoft.com/office/powerpoint/2010/main" val="319313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B5A2-0113-42FE-9D90-1CE6352F3A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8B4C11-2B67-4DFF-B9A3-52349697B9B5}"/>
              </a:ext>
            </a:extLst>
          </p:cNvPr>
          <p:cNvSpPr>
            <a:spLocks noGrp="1"/>
          </p:cNvSpPr>
          <p:nvPr>
            <p:ph idx="1"/>
          </p:nvPr>
        </p:nvSpPr>
        <p:spPr/>
        <p:txBody>
          <a:bodyPr/>
          <a:lstStyle/>
          <a:p>
            <a:r>
              <a:rPr lang="en-US" dirty="0"/>
              <a:t>There are two main training algorithms for word2vec, one is the continuous bag of words(CBOW), another is called skip-gram. </a:t>
            </a:r>
          </a:p>
          <a:p>
            <a:r>
              <a:rPr lang="en-US" dirty="0"/>
              <a:t>difference between two methods is that CBOW is using context to predict a target word while skip-gram is using a word to predict a target context. </a:t>
            </a:r>
          </a:p>
          <a:p>
            <a:r>
              <a:rPr lang="en-US" dirty="0"/>
              <a:t>For example, if w</a:t>
            </a:r>
            <a:r>
              <a:rPr lang="en-US" baseline="-25000" dirty="0"/>
              <a:t>i-1</a:t>
            </a:r>
            <a:r>
              <a:rPr lang="en-US" dirty="0"/>
              <a:t>,w</a:t>
            </a:r>
            <a:r>
              <a:rPr lang="en-US" baseline="-25000" dirty="0"/>
              <a:t>i-2</a:t>
            </a:r>
            <a:r>
              <a:rPr lang="en-US" dirty="0"/>
              <a:t>,w</a:t>
            </a:r>
            <a:r>
              <a:rPr lang="en-US" baseline="-25000" dirty="0"/>
              <a:t>i+1</a:t>
            </a:r>
            <a:r>
              <a:rPr lang="en-US" dirty="0"/>
              <a:t>,w</a:t>
            </a:r>
            <a:r>
              <a:rPr lang="en-US" baseline="-25000" dirty="0"/>
              <a:t>i+2</a:t>
            </a:r>
            <a:r>
              <a:rPr lang="en-US" dirty="0"/>
              <a:t>are given words or context, CBOW model will provide </a:t>
            </a:r>
            <a:r>
              <a:rPr lang="en-US" dirty="0" err="1"/>
              <a:t>w</a:t>
            </a:r>
            <a:r>
              <a:rPr lang="en-US" baseline="-25000" dirty="0" err="1"/>
              <a:t>i</a:t>
            </a:r>
            <a:endParaRPr lang="en-US" baseline="-25000" dirty="0"/>
          </a:p>
          <a:p>
            <a:r>
              <a:rPr lang="en-US" dirty="0"/>
              <a:t> If </a:t>
            </a:r>
            <a:r>
              <a:rPr lang="en-US" dirty="0" err="1"/>
              <a:t>w</a:t>
            </a:r>
            <a:r>
              <a:rPr lang="en-US" baseline="-25000" dirty="0" err="1"/>
              <a:t>i</a:t>
            </a:r>
            <a:r>
              <a:rPr lang="en-US" baseline="-25000" dirty="0"/>
              <a:t> </a:t>
            </a:r>
            <a:r>
              <a:rPr lang="en-US" dirty="0"/>
              <a:t>is given, skip gram will predict the context or w</a:t>
            </a:r>
            <a:r>
              <a:rPr lang="en-US" baseline="-25000" dirty="0"/>
              <a:t>i-1</a:t>
            </a:r>
            <a:r>
              <a:rPr lang="en-US" dirty="0"/>
              <a:t>,w</a:t>
            </a:r>
            <a:r>
              <a:rPr lang="en-US" baseline="-25000" dirty="0"/>
              <a:t>i-2</a:t>
            </a:r>
            <a:r>
              <a:rPr lang="en-US" dirty="0"/>
              <a:t>,w</a:t>
            </a:r>
            <a:r>
              <a:rPr lang="en-US" baseline="-25000" dirty="0"/>
              <a:t>i+1</a:t>
            </a:r>
            <a:r>
              <a:rPr lang="en-US" dirty="0"/>
              <a:t>,w</a:t>
            </a:r>
            <a:r>
              <a:rPr lang="en-US" baseline="-25000" dirty="0"/>
              <a:t>i+2.</a:t>
            </a:r>
            <a:endParaRPr lang="en-US" dirty="0"/>
          </a:p>
        </p:txBody>
      </p:sp>
    </p:spTree>
    <p:extLst>
      <p:ext uri="{BB962C8B-B14F-4D97-AF65-F5344CB8AC3E}">
        <p14:creationId xmlns:p14="http://schemas.microsoft.com/office/powerpoint/2010/main" val="60132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5A8F-CAF7-405C-8A24-E09B34040EE5}"/>
              </a:ext>
            </a:extLst>
          </p:cNvPr>
          <p:cNvSpPr>
            <a:spLocks noGrp="1"/>
          </p:cNvSpPr>
          <p:nvPr>
            <p:ph type="title"/>
          </p:nvPr>
        </p:nvSpPr>
        <p:spPr/>
        <p:txBody>
          <a:bodyPr/>
          <a:lstStyle/>
          <a:p>
            <a:pPr algn="ctr"/>
            <a:r>
              <a:rPr lang="en-US" dirty="0"/>
              <a:t>What is </a:t>
            </a:r>
            <a:r>
              <a:rPr lang="en-US" dirty="0" err="1"/>
              <a:t>Gensim</a:t>
            </a:r>
            <a:r>
              <a:rPr lang="en-US" dirty="0"/>
              <a:t>?</a:t>
            </a:r>
            <a:br>
              <a:rPr lang="en-US" dirty="0"/>
            </a:br>
            <a:endParaRPr lang="en-IN" dirty="0"/>
          </a:p>
        </p:txBody>
      </p:sp>
      <p:sp>
        <p:nvSpPr>
          <p:cNvPr id="3" name="Content Placeholder 2">
            <a:extLst>
              <a:ext uri="{FF2B5EF4-FFF2-40B4-BE49-F238E27FC236}">
                <a16:creationId xmlns:a16="http://schemas.microsoft.com/office/drawing/2014/main" id="{E70B8A70-BF78-4643-B7A5-F76AC60D0E9E}"/>
              </a:ext>
            </a:extLst>
          </p:cNvPr>
          <p:cNvSpPr>
            <a:spLocks noGrp="1"/>
          </p:cNvSpPr>
          <p:nvPr>
            <p:ph idx="1"/>
          </p:nvPr>
        </p:nvSpPr>
        <p:spPr/>
        <p:txBody>
          <a:bodyPr>
            <a:normAutofit/>
          </a:bodyPr>
          <a:lstStyle/>
          <a:p>
            <a:pPr marL="0" indent="0">
              <a:buNone/>
            </a:pPr>
            <a:r>
              <a:rPr lang="en-US" dirty="0" err="1"/>
              <a:t>Gensim</a:t>
            </a:r>
            <a:r>
              <a:rPr lang="en-US" dirty="0"/>
              <a:t> is a topic modeling toolkit which is implemented in python. Topic modeling is discovering hidden structure in the text body. Word2vec is imported from </a:t>
            </a:r>
            <a:r>
              <a:rPr lang="en-US" dirty="0" err="1"/>
              <a:t>Gensim</a:t>
            </a:r>
            <a:r>
              <a:rPr lang="en-US" dirty="0"/>
              <a:t> toolkit.</a:t>
            </a:r>
          </a:p>
          <a:p>
            <a:pPr marL="0" indent="0">
              <a:buNone/>
            </a:pPr>
            <a:r>
              <a:rPr lang="en-US" dirty="0"/>
              <a:t>Genism word2vec requires that a format of ‘list of lists’ for training where every document is contained in a list and every list contains lists of tokens of that document. At first, we need to generate a format of ‘list of lists’ for training the model word embedding. </a:t>
            </a:r>
            <a:endParaRPr lang="en-IN" dirty="0"/>
          </a:p>
        </p:txBody>
      </p:sp>
    </p:spTree>
    <p:extLst>
      <p:ext uri="{BB962C8B-B14F-4D97-AF65-F5344CB8AC3E}">
        <p14:creationId xmlns:p14="http://schemas.microsoft.com/office/powerpoint/2010/main" val="278807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556D9-F8F3-4ABD-ABBC-C197DB973FD7}"/>
              </a:ext>
            </a:extLst>
          </p:cNvPr>
          <p:cNvSpPr>
            <a:spLocks noGrp="1"/>
          </p:cNvSpPr>
          <p:nvPr>
            <p:ph idx="1"/>
          </p:nvPr>
        </p:nvSpPr>
        <p:spPr/>
        <p:txBody>
          <a:bodyPr>
            <a:normAutofit fontScale="77500" lnSpcReduction="20000"/>
          </a:bodyPr>
          <a:lstStyle/>
          <a:p>
            <a:pPr marL="0" indent="0">
              <a:buNone/>
            </a:pPr>
            <a:endParaRPr lang="en-US" dirty="0"/>
          </a:p>
          <a:p>
            <a:r>
              <a:rPr lang="en-US" dirty="0"/>
              <a:t>&gt;&gt;&gt; </a:t>
            </a:r>
            <a:r>
              <a:rPr lang="en-US" dirty="0">
                <a:solidFill>
                  <a:schemeClr val="accent4">
                    <a:lumMod val="75000"/>
                  </a:schemeClr>
                </a:solidFill>
              </a:rPr>
              <a:t>model = Word2Vec(sent, </a:t>
            </a:r>
            <a:r>
              <a:rPr lang="en-US" dirty="0" err="1">
                <a:solidFill>
                  <a:schemeClr val="accent4">
                    <a:lumMod val="75000"/>
                  </a:schemeClr>
                </a:solidFill>
              </a:rPr>
              <a:t>min_count</a:t>
            </a:r>
            <a:r>
              <a:rPr lang="en-US" dirty="0">
                <a:solidFill>
                  <a:schemeClr val="accent4">
                    <a:lumMod val="75000"/>
                  </a:schemeClr>
                </a:solidFill>
              </a:rPr>
              <a:t>=1,size= 50,workers=3, window =3, sg = 1)</a:t>
            </a:r>
          </a:p>
          <a:p>
            <a:r>
              <a:rPr lang="en-US" sz="3100" dirty="0"/>
              <a:t>size: The number of dimensions of the embeddings and the default is 100.</a:t>
            </a:r>
          </a:p>
          <a:p>
            <a:r>
              <a:rPr lang="en-US" sz="3100" dirty="0"/>
              <a:t>window: The maximum distance between a target word and words around the target word. The default window is 5.</a:t>
            </a:r>
          </a:p>
          <a:p>
            <a:r>
              <a:rPr lang="en-US" sz="3100" dirty="0" err="1"/>
              <a:t>min_count</a:t>
            </a:r>
            <a:r>
              <a:rPr lang="en-US" sz="3100" dirty="0"/>
              <a:t>: The minimum count of words to consider when training the model; words with occurrence less than this count will be ignored. The default for </a:t>
            </a:r>
            <a:r>
              <a:rPr lang="en-US" sz="3100" dirty="0" err="1"/>
              <a:t>min_count</a:t>
            </a:r>
            <a:r>
              <a:rPr lang="en-US" sz="3100" dirty="0"/>
              <a:t> is 5.</a:t>
            </a:r>
          </a:p>
          <a:p>
            <a:r>
              <a:rPr lang="en-US" sz="3100" dirty="0"/>
              <a:t>workers: The number of partitions during training and the default workers is 3.</a:t>
            </a:r>
          </a:p>
          <a:p>
            <a:r>
              <a:rPr lang="en-US" sz="3100" dirty="0"/>
              <a:t>sg: The training algorithm, either CBOW(0) or skip gram(1). The default training algorithm is CBOW.</a:t>
            </a:r>
            <a:endParaRPr lang="en-IN" sz="3100" dirty="0"/>
          </a:p>
        </p:txBody>
      </p:sp>
      <p:sp>
        <p:nvSpPr>
          <p:cNvPr id="5" name="Rectangle 2">
            <a:extLst>
              <a:ext uri="{FF2B5EF4-FFF2-40B4-BE49-F238E27FC236}">
                <a16:creationId xmlns:a16="http://schemas.microsoft.com/office/drawing/2014/main" id="{623957C2-D856-49B8-BFC9-292E1B8F152F}"/>
              </a:ext>
            </a:extLst>
          </p:cNvPr>
          <p:cNvSpPr>
            <a:spLocks noGrp="1" noChangeArrowheads="1"/>
          </p:cNvSpPr>
          <p:nvPr>
            <p:ph type="title"/>
          </p:nvPr>
        </p:nvSpPr>
        <p:spPr bwMode="auto">
          <a:xfrm>
            <a:off x="838200" y="702232"/>
            <a:ext cx="10642600" cy="6513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292929"/>
                </a:solidFill>
                <a:effectLst/>
                <a:latin typeface="medium-content-sans-serif-font"/>
              </a:rPr>
              <a:t>Genism word2vec Model Training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349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0DF7-7B5B-4871-AA7E-0DF3BEC8E47D}"/>
              </a:ext>
            </a:extLst>
          </p:cNvPr>
          <p:cNvSpPr>
            <a:spLocks noGrp="1"/>
          </p:cNvSpPr>
          <p:nvPr>
            <p:ph type="title"/>
          </p:nvPr>
        </p:nvSpPr>
        <p:spPr/>
        <p:txBody>
          <a:bodyPr/>
          <a:lstStyle/>
          <a:p>
            <a:r>
              <a:rPr lang="en-US" b="1" dirty="0">
                <a:solidFill>
                  <a:srgbClr val="292929"/>
                </a:solidFill>
                <a:latin typeface="medium-content-sans-serif-font"/>
              </a:rPr>
              <a:t>Avg Word2Vector</a:t>
            </a:r>
            <a:br>
              <a:rPr lang="en-US" b="1" dirty="0">
                <a:solidFill>
                  <a:srgbClr val="292929"/>
                </a:solidFill>
                <a:latin typeface="medium-content-sans-serif-font"/>
              </a:rPr>
            </a:br>
            <a:endParaRPr lang="en-IN" dirty="0"/>
          </a:p>
        </p:txBody>
      </p:sp>
      <p:sp>
        <p:nvSpPr>
          <p:cNvPr id="3" name="Content Placeholder 2">
            <a:extLst>
              <a:ext uri="{FF2B5EF4-FFF2-40B4-BE49-F238E27FC236}">
                <a16:creationId xmlns:a16="http://schemas.microsoft.com/office/drawing/2014/main" id="{0A11FB74-7F74-489C-840D-938D68003366}"/>
              </a:ext>
            </a:extLst>
          </p:cNvPr>
          <p:cNvSpPr>
            <a:spLocks noGrp="1"/>
          </p:cNvSpPr>
          <p:nvPr>
            <p:ph idx="1"/>
          </p:nvPr>
        </p:nvSpPr>
        <p:spPr/>
        <p:txBody>
          <a:bodyPr/>
          <a:lstStyle/>
          <a:p>
            <a:r>
              <a:rPr lang="en-US" dirty="0">
                <a:solidFill>
                  <a:srgbClr val="292929"/>
                </a:solidFill>
                <a:latin typeface="medium-content-serif-font"/>
              </a:rPr>
              <a:t>We need to give large text corpus where for every word it creates a vector. it tries to learn the relationship between vector automatically from raw text. larger the dimension it has, larger it is rich in information the vector is.</a:t>
            </a:r>
          </a:p>
          <a:p>
            <a:r>
              <a:rPr lang="en-US" dirty="0">
                <a:solidFill>
                  <a:srgbClr val="292929"/>
                </a:solidFill>
                <a:latin typeface="medium-content-serif-font"/>
              </a:rPr>
              <a:t>properties:</a:t>
            </a:r>
          </a:p>
          <a:p>
            <a:pPr>
              <a:buFont typeface="+mj-lt"/>
              <a:buAutoNum type="arabicPeriod"/>
            </a:pPr>
            <a:r>
              <a:rPr lang="en-US" dirty="0">
                <a:solidFill>
                  <a:srgbClr val="292929"/>
                </a:solidFill>
                <a:latin typeface="medium-content-serif-font"/>
              </a:rPr>
              <a:t>if word w1 and w2 are similar than vector v1 and v2 will be closer.</a:t>
            </a:r>
          </a:p>
          <a:p>
            <a:pPr>
              <a:buFont typeface="+mj-lt"/>
              <a:buAutoNum type="arabicPeriod"/>
            </a:pPr>
            <a:r>
              <a:rPr lang="en-US" dirty="0">
                <a:solidFill>
                  <a:srgbClr val="292929"/>
                </a:solidFill>
                <a:latin typeface="medium-content-serif-font"/>
              </a:rPr>
              <a:t>automatic learn the relationship between words/vector.</a:t>
            </a:r>
          </a:p>
          <a:p>
            <a:endParaRPr lang="en-IN" dirty="0"/>
          </a:p>
        </p:txBody>
      </p:sp>
    </p:spTree>
    <p:extLst>
      <p:ext uri="{BB962C8B-B14F-4D97-AF65-F5344CB8AC3E}">
        <p14:creationId xmlns:p14="http://schemas.microsoft.com/office/powerpoint/2010/main" val="3996407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1669</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medium-content-sans-serif-font</vt:lpstr>
      <vt:lpstr>medium-content-serif-font</vt:lpstr>
      <vt:lpstr>Menlo</vt:lpstr>
      <vt:lpstr>Office Theme</vt:lpstr>
      <vt:lpstr>Word2vec</vt:lpstr>
      <vt:lpstr>Word2vec</vt:lpstr>
      <vt:lpstr>PowerPoint Presentation</vt:lpstr>
      <vt:lpstr>Shallow Neural Network</vt:lpstr>
      <vt:lpstr>Shortcoming of Bag of Words method </vt:lpstr>
      <vt:lpstr>PowerPoint Presentation</vt:lpstr>
      <vt:lpstr>What is Gensim? </vt:lpstr>
      <vt:lpstr>Genism word2vec Model Training</vt:lpstr>
      <vt:lpstr>Avg Word2Vector </vt:lpstr>
      <vt:lpstr>PowerPoint Presentation</vt:lpstr>
      <vt:lpstr>how to convert each document to vector? </vt:lpstr>
      <vt:lpstr>TFIDF weighted Word2Vec </vt:lpstr>
      <vt:lpstr>PowerPoint Presentation</vt:lpstr>
      <vt:lpstr>The Hidden Layer </vt:lpstr>
      <vt:lpstr>PowerPoint Presentation</vt:lpstr>
      <vt:lpstr>This means that the hidden layer of this model is really just operating as a lookup table. The output of the hidden layer is just the “word vector” for the input word.</vt:lpstr>
      <vt:lpstr>The Output Layer </vt:lpstr>
      <vt:lpstr>Here’s an illustration of calculating the output of the output neuron for the word “car”.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ananya de</dc:creator>
  <cp:lastModifiedBy>ananya de</cp:lastModifiedBy>
  <cp:revision>15</cp:revision>
  <dcterms:created xsi:type="dcterms:W3CDTF">2020-06-17T11:13:45Z</dcterms:created>
  <dcterms:modified xsi:type="dcterms:W3CDTF">2020-06-17T16:47:00Z</dcterms:modified>
</cp:coreProperties>
</file>