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 id="2147483690" r:id="rId2"/>
  </p:sldMasterIdLst>
  <p:notesMasterIdLst>
    <p:notesMasterId r:id="rId25"/>
  </p:notesMasterIdLst>
  <p:sldIdLst>
    <p:sldId id="267" r:id="rId3"/>
    <p:sldId id="283" r:id="rId4"/>
    <p:sldId id="282" r:id="rId5"/>
    <p:sldId id="284" r:id="rId6"/>
    <p:sldId id="289" r:id="rId7"/>
    <p:sldId id="281" r:id="rId8"/>
    <p:sldId id="286" r:id="rId9"/>
    <p:sldId id="285" r:id="rId10"/>
    <p:sldId id="287" r:id="rId11"/>
    <p:sldId id="273" r:id="rId12"/>
    <p:sldId id="293" r:id="rId13"/>
    <p:sldId id="275" r:id="rId14"/>
    <p:sldId id="292" r:id="rId15"/>
    <p:sldId id="276" r:id="rId16"/>
    <p:sldId id="295" r:id="rId17"/>
    <p:sldId id="294" r:id="rId18"/>
    <p:sldId id="296" r:id="rId19"/>
    <p:sldId id="290" r:id="rId20"/>
    <p:sldId id="291" r:id="rId21"/>
    <p:sldId id="297" r:id="rId22"/>
    <p:sldId id="277" r:id="rId23"/>
    <p:sldId id="2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86AB"/>
    <a:srgbClr val="D4006D"/>
    <a:srgbClr val="C2176F"/>
    <a:srgbClr val="A802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6499C0-97E6-EA2E-872E-F1B8DCB66F2E}" v="577" dt="2024-11-20T11:21:36.479"/>
    <p1510:client id="{13FA6EF4-C2AF-2995-626A-D344D81E18F4}" v="76" dt="2024-11-20T14:34:41.376"/>
    <p1510:client id="{50695E0D-38DC-3044-0441-F47AAE037937}" v="102" dt="2024-11-20T18:30:02.079"/>
    <p1510:client id="{58578097-FD1C-E9A0-0362-C15E533B5D45}" v="35" dt="2024-11-20T18:51:57.578"/>
    <p1510:client id="{791155F4-92AD-D3B0-335F-4DBF4CFD4D91}" v="253" dt="2024-11-21T03:35:20.275"/>
    <p1510:client id="{7AE66375-BFF0-DF46-FCEE-C87DC9A21D2B}" v="419" dt="2024-11-20T06:17:01.653"/>
    <p1510:client id="{9F635E00-7A85-B2A0-AEA5-A41908C2114C}" v="82" dt="2024-11-21T03:34:40.833"/>
    <p1510:client id="{B672F6D6-8F91-E86F-E18B-27807CBE66CE}" v="652" dt="2024-11-20T18:17:22.234"/>
    <p1510:client id="{BE36B7E5-BC2C-DFD4-6433-DB0708029118}" v="45" dt="2024-11-20T13:21:32.977"/>
    <p1510:client id="{DC3A3A6B-5F1C-527A-4403-2C06D3F551FE}" v="922" dt="2024-11-20T11:24:03.1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27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A54813-2E90-4397-998B-379AF94EB789}" type="datetimeFigureOut">
              <a:rPr lang="en-IN" smtClean="0"/>
              <a:t>21-11-2024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C8896-E856-4772-99A2-DE206DF975F1}" type="slidenum">
              <a:rPr lang="en-IN" smtClean="0"/>
              <a:t>‹#›</a:t>
            </a:fld>
            <a:endParaRPr lang="en-IN"/>
          </a:p>
        </p:txBody>
      </p:sp>
    </p:spTree>
    <p:extLst>
      <p:ext uri="{BB962C8B-B14F-4D97-AF65-F5344CB8AC3E}">
        <p14:creationId xmlns:p14="http://schemas.microsoft.com/office/powerpoint/2010/main" val="4170769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70728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22899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38181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BD2F9-9183-4C3D-8DAB-61267D8FA6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B96D4B-037E-43C2-9247-A14FF481B8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1FA9E2-42BF-4760-B0B5-976F7DD579AA}"/>
              </a:ext>
            </a:extLst>
          </p:cNvPr>
          <p:cNvSpPr>
            <a:spLocks noGrp="1"/>
          </p:cNvSpPr>
          <p:nvPr>
            <p:ph type="dt" sz="half" idx="10"/>
          </p:nvPr>
        </p:nvSpPr>
        <p:spPr/>
        <p:txBody>
          <a:bodyPr/>
          <a:lstStyle/>
          <a:p>
            <a:fld id="{946486AC-9B03-4DF5-9999-7748EAC23E3E}" type="datetime1">
              <a:rPr lang="en-IN" smtClean="0"/>
              <a:t>21-11-2024</a:t>
            </a:fld>
            <a:endParaRPr lang="en-IN"/>
          </a:p>
        </p:txBody>
      </p:sp>
      <p:sp>
        <p:nvSpPr>
          <p:cNvPr id="5" name="Footer Placeholder 4">
            <a:extLst>
              <a:ext uri="{FF2B5EF4-FFF2-40B4-BE49-F238E27FC236}">
                <a16:creationId xmlns:a16="http://schemas.microsoft.com/office/drawing/2014/main" id="{FF9B2809-7422-42FC-8817-050AA0FF4BFD}"/>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95D9611E-82BC-4115-B585-9B1A8F1F9AF0}"/>
              </a:ext>
            </a:extLst>
          </p:cNvPr>
          <p:cNvSpPr>
            <a:spLocks noGrp="1"/>
          </p:cNvSpPr>
          <p:nvPr>
            <p:ph type="sldNum" sz="quarter" idx="12"/>
          </p:nvPr>
        </p:nvSpPr>
        <p:spPr/>
        <p:txBody>
          <a:bodyPr/>
          <a:lstStyle/>
          <a:p>
            <a:fld id="{C10EA696-5F81-402D-892C-B7B928A817F6}" type="slidenum">
              <a:rPr lang="en-IN" smtClean="0"/>
              <a:t>‹#›</a:t>
            </a:fld>
            <a:endParaRPr lang="en-IN"/>
          </a:p>
        </p:txBody>
      </p:sp>
    </p:spTree>
    <p:extLst>
      <p:ext uri="{BB962C8B-B14F-4D97-AF65-F5344CB8AC3E}">
        <p14:creationId xmlns:p14="http://schemas.microsoft.com/office/powerpoint/2010/main" val="3269497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CA4C-BCC8-4BE3-BFBC-69DA657034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ADDC11-1CB2-4F00-B481-88708E6661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6D72F1-1E23-452C-9FC8-A2B35EC49AED}"/>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A596D9FE-B786-44DA-BDE6-9DEF537D2F6F}"/>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289164D3-1189-47D1-BB22-9D8E12F58158}"/>
              </a:ext>
            </a:extLst>
          </p:cNvPr>
          <p:cNvSpPr>
            <a:spLocks noGrp="1"/>
          </p:cNvSpPr>
          <p:nvPr>
            <p:ph type="sldNum" sz="quarter" idx="12"/>
          </p:nvPr>
        </p:nvSpPr>
        <p:spPr/>
        <p:txBody>
          <a:bodyPr/>
          <a:lstStyle/>
          <a:p>
            <a:fld id="{C10EA696-5F81-402D-892C-B7B928A817F6}" type="slidenum">
              <a:rPr lang="en-IN" smtClean="0"/>
              <a:t>‹#›</a:t>
            </a:fld>
            <a:endParaRPr lang="en-IN"/>
          </a:p>
        </p:txBody>
      </p:sp>
      <p:sp>
        <p:nvSpPr>
          <p:cNvPr id="8" name="AutoShape 2">
            <a:extLst>
              <a:ext uri="{FF2B5EF4-FFF2-40B4-BE49-F238E27FC236}">
                <a16:creationId xmlns:a16="http://schemas.microsoft.com/office/drawing/2014/main" id="{C250670B-9DB0-48CB-84F4-92D80E144393}"/>
              </a:ext>
            </a:extLst>
          </p:cNvPr>
          <p:cNvSpPr>
            <a:spLocks noChangeAspect="1" noChangeArrowheads="1"/>
          </p:cNvSpPr>
          <p:nvPr userDrawn="1"/>
        </p:nvSpPr>
        <p:spPr bwMode="auto">
          <a:xfrm>
            <a:off x="14214987" y="-1986703"/>
            <a:ext cx="55716" cy="557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052" name="Picture 4">
            <a:extLst>
              <a:ext uri="{FF2B5EF4-FFF2-40B4-BE49-F238E27FC236}">
                <a16:creationId xmlns:a16="http://schemas.microsoft.com/office/drawing/2014/main" id="{E23BEA11-478F-4887-800C-680FC09A215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38387" y="91999"/>
            <a:ext cx="1253613" cy="1253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546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7A2F9-299A-42A2-8607-8855DBBFF2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20FB1B-57D5-43B3-8725-D0EA388A39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274A2-DE2F-4C98-B778-69B7B181BC4A}"/>
              </a:ext>
            </a:extLst>
          </p:cNvPr>
          <p:cNvSpPr>
            <a:spLocks noGrp="1"/>
          </p:cNvSpPr>
          <p:nvPr>
            <p:ph type="dt" sz="half" idx="10"/>
          </p:nvPr>
        </p:nvSpPr>
        <p:spPr/>
        <p:txBody>
          <a:bodyPr/>
          <a:lstStyle/>
          <a:p>
            <a:fld id="{69ACE3A0-1094-4ABD-9A2E-FA5460965BCF}" type="datetime1">
              <a:rPr lang="en-IN" smtClean="0"/>
              <a:t>21-11-2024</a:t>
            </a:fld>
            <a:endParaRPr lang="en-IN"/>
          </a:p>
        </p:txBody>
      </p:sp>
      <p:sp>
        <p:nvSpPr>
          <p:cNvPr id="5" name="Footer Placeholder 4">
            <a:extLst>
              <a:ext uri="{FF2B5EF4-FFF2-40B4-BE49-F238E27FC236}">
                <a16:creationId xmlns:a16="http://schemas.microsoft.com/office/drawing/2014/main" id="{43ADF25F-AFCA-411D-9ECF-8134458EA998}"/>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C65596E5-C58C-42B7-B36F-130DFDD419E6}"/>
              </a:ext>
            </a:extLst>
          </p:cNvPr>
          <p:cNvSpPr>
            <a:spLocks noGrp="1"/>
          </p:cNvSpPr>
          <p:nvPr>
            <p:ph type="sldNum" sz="quarter" idx="12"/>
          </p:nvPr>
        </p:nvSpPr>
        <p:spPr/>
        <p:txBody>
          <a:bodyPr/>
          <a:lstStyle/>
          <a:p>
            <a:fld id="{C10EA696-5F81-402D-892C-B7B928A817F6}" type="slidenum">
              <a:rPr lang="en-IN" smtClean="0"/>
              <a:t>‹#›</a:t>
            </a:fld>
            <a:endParaRPr lang="en-IN"/>
          </a:p>
        </p:txBody>
      </p:sp>
    </p:spTree>
    <p:extLst>
      <p:ext uri="{BB962C8B-B14F-4D97-AF65-F5344CB8AC3E}">
        <p14:creationId xmlns:p14="http://schemas.microsoft.com/office/powerpoint/2010/main" val="3199398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8CBB-C9E5-4A2E-845A-B8E7BA18B6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57CD0B-DF4E-498D-AEFD-4CD3F198F06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4A02FA-5EA6-4E84-BFBB-2E38EC85DA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ED35B30-4C8F-4861-8C05-4FB18F529E76}"/>
              </a:ext>
            </a:extLst>
          </p:cNvPr>
          <p:cNvSpPr>
            <a:spLocks noGrp="1"/>
          </p:cNvSpPr>
          <p:nvPr>
            <p:ph type="dt" sz="half" idx="10"/>
          </p:nvPr>
        </p:nvSpPr>
        <p:spPr/>
        <p:txBody>
          <a:bodyPr/>
          <a:lstStyle/>
          <a:p>
            <a:fld id="{962F0608-80B6-41D5-94E9-B345BB6E128F}" type="datetime1">
              <a:rPr lang="en-IN" smtClean="0"/>
              <a:t>21-11-2024</a:t>
            </a:fld>
            <a:endParaRPr lang="en-IN"/>
          </a:p>
        </p:txBody>
      </p:sp>
      <p:sp>
        <p:nvSpPr>
          <p:cNvPr id="6" name="Footer Placeholder 5">
            <a:extLst>
              <a:ext uri="{FF2B5EF4-FFF2-40B4-BE49-F238E27FC236}">
                <a16:creationId xmlns:a16="http://schemas.microsoft.com/office/drawing/2014/main" id="{3F48BBE9-0012-4600-AA1C-F3C37A5231F0}"/>
              </a:ext>
            </a:extLst>
          </p:cNvPr>
          <p:cNvSpPr>
            <a:spLocks noGrp="1"/>
          </p:cNvSpPr>
          <p:nvPr>
            <p:ph type="ftr" sz="quarter" idx="11"/>
          </p:nvPr>
        </p:nvSpPr>
        <p:spPr/>
        <p:txBody>
          <a:bodyPr/>
          <a:lstStyle/>
          <a:p>
            <a:r>
              <a:rPr lang="en-US"/>
              <a:t>Department of CSE, ASE BLR</a:t>
            </a:r>
            <a:endParaRPr lang="en-IN"/>
          </a:p>
        </p:txBody>
      </p:sp>
      <p:sp>
        <p:nvSpPr>
          <p:cNvPr id="7" name="Slide Number Placeholder 6">
            <a:extLst>
              <a:ext uri="{FF2B5EF4-FFF2-40B4-BE49-F238E27FC236}">
                <a16:creationId xmlns:a16="http://schemas.microsoft.com/office/drawing/2014/main" id="{C55E447F-916D-49DB-B4AB-BA8299AF75D5}"/>
              </a:ext>
            </a:extLst>
          </p:cNvPr>
          <p:cNvSpPr>
            <a:spLocks noGrp="1"/>
          </p:cNvSpPr>
          <p:nvPr>
            <p:ph type="sldNum" sz="quarter" idx="12"/>
          </p:nvPr>
        </p:nvSpPr>
        <p:spPr/>
        <p:txBody>
          <a:bodyPr/>
          <a:lstStyle/>
          <a:p>
            <a:fld id="{C10EA696-5F81-402D-892C-B7B928A817F6}" type="slidenum">
              <a:rPr lang="en-IN" smtClean="0"/>
              <a:t>‹#›</a:t>
            </a:fld>
            <a:endParaRPr lang="en-IN"/>
          </a:p>
        </p:txBody>
      </p:sp>
    </p:spTree>
    <p:extLst>
      <p:ext uri="{BB962C8B-B14F-4D97-AF65-F5344CB8AC3E}">
        <p14:creationId xmlns:p14="http://schemas.microsoft.com/office/powerpoint/2010/main" val="2390551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62332-1A7F-4A6A-B7F8-FC6CA59A3B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762EEE-21DB-45B3-B06A-EDA18A0716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F44921-D515-4801-B378-5D10B55099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1630B6-C5F4-4420-A7D3-BEC9C96BC3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CEBBD4-EF61-4C31-98A9-76116FA512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C81A4E-8F70-488E-B3F1-10A93B131DDB}"/>
              </a:ext>
            </a:extLst>
          </p:cNvPr>
          <p:cNvSpPr>
            <a:spLocks noGrp="1"/>
          </p:cNvSpPr>
          <p:nvPr>
            <p:ph type="dt" sz="half" idx="10"/>
          </p:nvPr>
        </p:nvSpPr>
        <p:spPr/>
        <p:txBody>
          <a:bodyPr/>
          <a:lstStyle/>
          <a:p>
            <a:fld id="{15992DDF-4DB6-4DDD-B8BB-6F9721ABD74B}" type="datetime1">
              <a:rPr lang="en-IN" smtClean="0"/>
              <a:t>21-11-2024</a:t>
            </a:fld>
            <a:endParaRPr lang="en-IN"/>
          </a:p>
        </p:txBody>
      </p:sp>
      <p:sp>
        <p:nvSpPr>
          <p:cNvPr id="8" name="Footer Placeholder 7">
            <a:extLst>
              <a:ext uri="{FF2B5EF4-FFF2-40B4-BE49-F238E27FC236}">
                <a16:creationId xmlns:a16="http://schemas.microsoft.com/office/drawing/2014/main" id="{93A4590A-8902-4CB9-A8C6-EC873A1F8070}"/>
              </a:ext>
            </a:extLst>
          </p:cNvPr>
          <p:cNvSpPr>
            <a:spLocks noGrp="1"/>
          </p:cNvSpPr>
          <p:nvPr>
            <p:ph type="ftr" sz="quarter" idx="11"/>
          </p:nvPr>
        </p:nvSpPr>
        <p:spPr/>
        <p:txBody>
          <a:bodyPr/>
          <a:lstStyle/>
          <a:p>
            <a:r>
              <a:rPr lang="en-US"/>
              <a:t>Department of CSE, ASE BLR</a:t>
            </a:r>
            <a:endParaRPr lang="en-IN"/>
          </a:p>
        </p:txBody>
      </p:sp>
      <p:sp>
        <p:nvSpPr>
          <p:cNvPr id="9" name="Slide Number Placeholder 8">
            <a:extLst>
              <a:ext uri="{FF2B5EF4-FFF2-40B4-BE49-F238E27FC236}">
                <a16:creationId xmlns:a16="http://schemas.microsoft.com/office/drawing/2014/main" id="{02C6A4C9-9186-413F-8315-D91F90F8250A}"/>
              </a:ext>
            </a:extLst>
          </p:cNvPr>
          <p:cNvSpPr>
            <a:spLocks noGrp="1"/>
          </p:cNvSpPr>
          <p:nvPr>
            <p:ph type="sldNum" sz="quarter" idx="12"/>
          </p:nvPr>
        </p:nvSpPr>
        <p:spPr/>
        <p:txBody>
          <a:bodyPr/>
          <a:lstStyle/>
          <a:p>
            <a:fld id="{C10EA696-5F81-402D-892C-B7B928A817F6}" type="slidenum">
              <a:rPr lang="en-IN" smtClean="0"/>
              <a:t>‹#›</a:t>
            </a:fld>
            <a:endParaRPr lang="en-IN"/>
          </a:p>
        </p:txBody>
      </p:sp>
    </p:spTree>
    <p:extLst>
      <p:ext uri="{BB962C8B-B14F-4D97-AF65-F5344CB8AC3E}">
        <p14:creationId xmlns:p14="http://schemas.microsoft.com/office/powerpoint/2010/main" val="2293833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CC319-4EBD-4FDB-A2A2-A54B191B5DD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DFD3FB4-9B7A-43D9-B7E1-E9FF0FA1AED3}"/>
              </a:ext>
            </a:extLst>
          </p:cNvPr>
          <p:cNvSpPr>
            <a:spLocks noGrp="1"/>
          </p:cNvSpPr>
          <p:nvPr>
            <p:ph type="dt" sz="half" idx="10"/>
          </p:nvPr>
        </p:nvSpPr>
        <p:spPr/>
        <p:txBody>
          <a:bodyPr/>
          <a:lstStyle/>
          <a:p>
            <a:fld id="{A48C2A7F-4FB9-4E1F-BE7D-ECFAB9871378}" type="datetime1">
              <a:rPr lang="en-IN" smtClean="0"/>
              <a:t>21-11-2024</a:t>
            </a:fld>
            <a:endParaRPr lang="en-IN"/>
          </a:p>
        </p:txBody>
      </p:sp>
      <p:sp>
        <p:nvSpPr>
          <p:cNvPr id="4" name="Footer Placeholder 3">
            <a:extLst>
              <a:ext uri="{FF2B5EF4-FFF2-40B4-BE49-F238E27FC236}">
                <a16:creationId xmlns:a16="http://schemas.microsoft.com/office/drawing/2014/main" id="{7E111047-2DC2-40AD-BEC3-BF24E0BFA00D}"/>
              </a:ext>
            </a:extLst>
          </p:cNvPr>
          <p:cNvSpPr>
            <a:spLocks noGrp="1"/>
          </p:cNvSpPr>
          <p:nvPr>
            <p:ph type="ftr" sz="quarter" idx="11"/>
          </p:nvPr>
        </p:nvSpPr>
        <p:spPr/>
        <p:txBody>
          <a:bodyPr/>
          <a:lstStyle/>
          <a:p>
            <a:r>
              <a:rPr lang="en-US"/>
              <a:t>Department of CSE, ASE BLR</a:t>
            </a:r>
            <a:endParaRPr lang="en-IN"/>
          </a:p>
        </p:txBody>
      </p:sp>
      <p:sp>
        <p:nvSpPr>
          <p:cNvPr id="5" name="Slide Number Placeholder 4">
            <a:extLst>
              <a:ext uri="{FF2B5EF4-FFF2-40B4-BE49-F238E27FC236}">
                <a16:creationId xmlns:a16="http://schemas.microsoft.com/office/drawing/2014/main" id="{E9699B5D-BA84-4D19-8931-AE7137434072}"/>
              </a:ext>
            </a:extLst>
          </p:cNvPr>
          <p:cNvSpPr>
            <a:spLocks noGrp="1"/>
          </p:cNvSpPr>
          <p:nvPr>
            <p:ph type="sldNum" sz="quarter" idx="12"/>
          </p:nvPr>
        </p:nvSpPr>
        <p:spPr/>
        <p:txBody>
          <a:bodyPr/>
          <a:lstStyle/>
          <a:p>
            <a:fld id="{C10EA696-5F81-402D-892C-B7B928A817F6}" type="slidenum">
              <a:rPr lang="en-IN" smtClean="0"/>
              <a:t>‹#›</a:t>
            </a:fld>
            <a:endParaRPr lang="en-IN"/>
          </a:p>
        </p:txBody>
      </p:sp>
    </p:spTree>
    <p:extLst>
      <p:ext uri="{BB962C8B-B14F-4D97-AF65-F5344CB8AC3E}">
        <p14:creationId xmlns:p14="http://schemas.microsoft.com/office/powerpoint/2010/main" val="2951574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9029EA-AF53-4E0E-A9BB-AE67EE401F27}"/>
              </a:ext>
            </a:extLst>
          </p:cNvPr>
          <p:cNvSpPr>
            <a:spLocks noGrp="1"/>
          </p:cNvSpPr>
          <p:nvPr>
            <p:ph type="dt" sz="half" idx="10"/>
          </p:nvPr>
        </p:nvSpPr>
        <p:spPr/>
        <p:txBody>
          <a:bodyPr/>
          <a:lstStyle/>
          <a:p>
            <a:fld id="{94C97A7A-CE7A-42E7-B471-9B8DA814A2FA}" type="datetime1">
              <a:rPr lang="en-IN" smtClean="0"/>
              <a:t>21-11-2024</a:t>
            </a:fld>
            <a:endParaRPr lang="en-IN"/>
          </a:p>
        </p:txBody>
      </p:sp>
      <p:sp>
        <p:nvSpPr>
          <p:cNvPr id="3" name="Footer Placeholder 2">
            <a:extLst>
              <a:ext uri="{FF2B5EF4-FFF2-40B4-BE49-F238E27FC236}">
                <a16:creationId xmlns:a16="http://schemas.microsoft.com/office/drawing/2014/main" id="{DB7169F9-3B7D-4EA0-883A-588F89FB80B9}"/>
              </a:ext>
            </a:extLst>
          </p:cNvPr>
          <p:cNvSpPr>
            <a:spLocks noGrp="1"/>
          </p:cNvSpPr>
          <p:nvPr>
            <p:ph type="ftr" sz="quarter" idx="11"/>
          </p:nvPr>
        </p:nvSpPr>
        <p:spPr/>
        <p:txBody>
          <a:bodyPr/>
          <a:lstStyle/>
          <a:p>
            <a:r>
              <a:rPr lang="en-US"/>
              <a:t>Department of CSE, ASE BLR</a:t>
            </a:r>
            <a:endParaRPr lang="en-IN"/>
          </a:p>
        </p:txBody>
      </p:sp>
      <p:sp>
        <p:nvSpPr>
          <p:cNvPr id="4" name="Slide Number Placeholder 3">
            <a:extLst>
              <a:ext uri="{FF2B5EF4-FFF2-40B4-BE49-F238E27FC236}">
                <a16:creationId xmlns:a16="http://schemas.microsoft.com/office/drawing/2014/main" id="{3E13C750-417C-4967-AF33-1146425864D1}"/>
              </a:ext>
            </a:extLst>
          </p:cNvPr>
          <p:cNvSpPr>
            <a:spLocks noGrp="1"/>
          </p:cNvSpPr>
          <p:nvPr>
            <p:ph type="sldNum" sz="quarter" idx="12"/>
          </p:nvPr>
        </p:nvSpPr>
        <p:spPr/>
        <p:txBody>
          <a:bodyPr/>
          <a:lstStyle/>
          <a:p>
            <a:fld id="{C10EA696-5F81-402D-892C-B7B928A817F6}" type="slidenum">
              <a:rPr lang="en-IN" smtClean="0"/>
              <a:t>‹#›</a:t>
            </a:fld>
            <a:endParaRPr lang="en-IN"/>
          </a:p>
        </p:txBody>
      </p:sp>
    </p:spTree>
    <p:extLst>
      <p:ext uri="{BB962C8B-B14F-4D97-AF65-F5344CB8AC3E}">
        <p14:creationId xmlns:p14="http://schemas.microsoft.com/office/powerpoint/2010/main" val="821609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16D0-3A01-45A1-AF95-3EDA73286B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33ACDE4-721D-40C9-B716-74311E4402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1D2750C-F892-426B-9E03-38C204C380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3F070E-CC29-45D8-972C-E4A3CCBEDBDE}"/>
              </a:ext>
            </a:extLst>
          </p:cNvPr>
          <p:cNvSpPr>
            <a:spLocks noGrp="1"/>
          </p:cNvSpPr>
          <p:nvPr>
            <p:ph type="dt" sz="half" idx="10"/>
          </p:nvPr>
        </p:nvSpPr>
        <p:spPr/>
        <p:txBody>
          <a:bodyPr/>
          <a:lstStyle/>
          <a:p>
            <a:fld id="{D68D4FDE-60EE-482F-96B7-8F3359C8525E}" type="datetime1">
              <a:rPr lang="en-IN" smtClean="0"/>
              <a:t>21-11-2024</a:t>
            </a:fld>
            <a:endParaRPr lang="en-IN"/>
          </a:p>
        </p:txBody>
      </p:sp>
      <p:sp>
        <p:nvSpPr>
          <p:cNvPr id="6" name="Footer Placeholder 5">
            <a:extLst>
              <a:ext uri="{FF2B5EF4-FFF2-40B4-BE49-F238E27FC236}">
                <a16:creationId xmlns:a16="http://schemas.microsoft.com/office/drawing/2014/main" id="{C8F0E4F2-C870-4995-A9D0-2ED744458B53}"/>
              </a:ext>
            </a:extLst>
          </p:cNvPr>
          <p:cNvSpPr>
            <a:spLocks noGrp="1"/>
          </p:cNvSpPr>
          <p:nvPr>
            <p:ph type="ftr" sz="quarter" idx="11"/>
          </p:nvPr>
        </p:nvSpPr>
        <p:spPr/>
        <p:txBody>
          <a:bodyPr/>
          <a:lstStyle/>
          <a:p>
            <a:r>
              <a:rPr lang="en-US"/>
              <a:t>Department of CSE, ASE BLR</a:t>
            </a:r>
            <a:endParaRPr lang="en-IN"/>
          </a:p>
        </p:txBody>
      </p:sp>
      <p:sp>
        <p:nvSpPr>
          <p:cNvPr id="7" name="Slide Number Placeholder 6">
            <a:extLst>
              <a:ext uri="{FF2B5EF4-FFF2-40B4-BE49-F238E27FC236}">
                <a16:creationId xmlns:a16="http://schemas.microsoft.com/office/drawing/2014/main" id="{C56C7A3B-A4C3-4C31-B9C4-31F2EA90174D}"/>
              </a:ext>
            </a:extLst>
          </p:cNvPr>
          <p:cNvSpPr>
            <a:spLocks noGrp="1"/>
          </p:cNvSpPr>
          <p:nvPr>
            <p:ph type="sldNum" sz="quarter" idx="12"/>
          </p:nvPr>
        </p:nvSpPr>
        <p:spPr/>
        <p:txBody>
          <a:bodyPr/>
          <a:lstStyle/>
          <a:p>
            <a:fld id="{C10EA696-5F81-402D-892C-B7B928A817F6}" type="slidenum">
              <a:rPr lang="en-IN" smtClean="0"/>
              <a:t>‹#›</a:t>
            </a:fld>
            <a:endParaRPr lang="en-IN"/>
          </a:p>
        </p:txBody>
      </p:sp>
    </p:spTree>
    <p:extLst>
      <p:ext uri="{BB962C8B-B14F-4D97-AF65-F5344CB8AC3E}">
        <p14:creationId xmlns:p14="http://schemas.microsoft.com/office/powerpoint/2010/main" val="1444540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805299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327A-2E9F-47DE-9A5E-9B6DBF9BD7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4FEB69-4CB8-4951-AC9F-6B5DADCE14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2794F7-2078-48CD-9ED3-0BCA322BC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F6139F-9C26-458E-8CC5-736DD4B57B6C}"/>
              </a:ext>
            </a:extLst>
          </p:cNvPr>
          <p:cNvSpPr>
            <a:spLocks noGrp="1"/>
          </p:cNvSpPr>
          <p:nvPr>
            <p:ph type="dt" sz="half" idx="10"/>
          </p:nvPr>
        </p:nvSpPr>
        <p:spPr/>
        <p:txBody>
          <a:bodyPr/>
          <a:lstStyle/>
          <a:p>
            <a:fld id="{B58BD546-8878-4E2A-B40F-654B9A3BF422}" type="datetime1">
              <a:rPr lang="en-IN" smtClean="0"/>
              <a:t>21-11-2024</a:t>
            </a:fld>
            <a:endParaRPr lang="en-IN"/>
          </a:p>
        </p:txBody>
      </p:sp>
      <p:sp>
        <p:nvSpPr>
          <p:cNvPr id="6" name="Footer Placeholder 5">
            <a:extLst>
              <a:ext uri="{FF2B5EF4-FFF2-40B4-BE49-F238E27FC236}">
                <a16:creationId xmlns:a16="http://schemas.microsoft.com/office/drawing/2014/main" id="{F3FAA041-1F1F-470C-AA29-9804C36A1866}"/>
              </a:ext>
            </a:extLst>
          </p:cNvPr>
          <p:cNvSpPr>
            <a:spLocks noGrp="1"/>
          </p:cNvSpPr>
          <p:nvPr>
            <p:ph type="ftr" sz="quarter" idx="11"/>
          </p:nvPr>
        </p:nvSpPr>
        <p:spPr/>
        <p:txBody>
          <a:bodyPr/>
          <a:lstStyle/>
          <a:p>
            <a:r>
              <a:rPr lang="en-US"/>
              <a:t>Department of CSE, ASE BLR</a:t>
            </a:r>
            <a:endParaRPr lang="en-IN"/>
          </a:p>
        </p:txBody>
      </p:sp>
      <p:sp>
        <p:nvSpPr>
          <p:cNvPr id="7" name="Slide Number Placeholder 6">
            <a:extLst>
              <a:ext uri="{FF2B5EF4-FFF2-40B4-BE49-F238E27FC236}">
                <a16:creationId xmlns:a16="http://schemas.microsoft.com/office/drawing/2014/main" id="{8B929A77-8EAE-43E0-B66A-024F03EF1FBE}"/>
              </a:ext>
            </a:extLst>
          </p:cNvPr>
          <p:cNvSpPr>
            <a:spLocks noGrp="1"/>
          </p:cNvSpPr>
          <p:nvPr>
            <p:ph type="sldNum" sz="quarter" idx="12"/>
          </p:nvPr>
        </p:nvSpPr>
        <p:spPr/>
        <p:txBody>
          <a:bodyPr/>
          <a:lstStyle/>
          <a:p>
            <a:fld id="{C10EA696-5F81-402D-892C-B7B928A817F6}" type="slidenum">
              <a:rPr lang="en-IN" smtClean="0"/>
              <a:t>‹#›</a:t>
            </a:fld>
            <a:endParaRPr lang="en-IN"/>
          </a:p>
        </p:txBody>
      </p:sp>
    </p:spTree>
    <p:extLst>
      <p:ext uri="{BB962C8B-B14F-4D97-AF65-F5344CB8AC3E}">
        <p14:creationId xmlns:p14="http://schemas.microsoft.com/office/powerpoint/2010/main" val="39380386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9DE8-7784-4118-8825-5671AE811D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C03B104-DBC3-4309-9919-9B51756B87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CBDE57-D1C5-4930-B0FE-6B518F2EBACF}"/>
              </a:ext>
            </a:extLst>
          </p:cNvPr>
          <p:cNvSpPr>
            <a:spLocks noGrp="1"/>
          </p:cNvSpPr>
          <p:nvPr>
            <p:ph type="dt" sz="half" idx="10"/>
          </p:nvPr>
        </p:nvSpPr>
        <p:spPr/>
        <p:txBody>
          <a:bodyPr/>
          <a:lstStyle/>
          <a:p>
            <a:fld id="{E6C8987B-2EFC-4222-94D2-9F3185A87521}" type="datetime1">
              <a:rPr lang="en-IN" smtClean="0"/>
              <a:t>21-11-2024</a:t>
            </a:fld>
            <a:endParaRPr lang="en-IN"/>
          </a:p>
        </p:txBody>
      </p:sp>
      <p:sp>
        <p:nvSpPr>
          <p:cNvPr id="5" name="Footer Placeholder 4">
            <a:extLst>
              <a:ext uri="{FF2B5EF4-FFF2-40B4-BE49-F238E27FC236}">
                <a16:creationId xmlns:a16="http://schemas.microsoft.com/office/drawing/2014/main" id="{6134697E-C4AB-4A89-8AD6-8B53688EFE79}"/>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6B42642A-D4D3-4125-9186-6243F83A9231}"/>
              </a:ext>
            </a:extLst>
          </p:cNvPr>
          <p:cNvSpPr>
            <a:spLocks noGrp="1"/>
          </p:cNvSpPr>
          <p:nvPr>
            <p:ph type="sldNum" sz="quarter" idx="12"/>
          </p:nvPr>
        </p:nvSpPr>
        <p:spPr/>
        <p:txBody>
          <a:bodyPr/>
          <a:lstStyle/>
          <a:p>
            <a:fld id="{C10EA696-5F81-402D-892C-B7B928A817F6}" type="slidenum">
              <a:rPr lang="en-IN" smtClean="0"/>
              <a:t>‹#›</a:t>
            </a:fld>
            <a:endParaRPr lang="en-IN"/>
          </a:p>
        </p:txBody>
      </p:sp>
    </p:spTree>
    <p:extLst>
      <p:ext uri="{BB962C8B-B14F-4D97-AF65-F5344CB8AC3E}">
        <p14:creationId xmlns:p14="http://schemas.microsoft.com/office/powerpoint/2010/main" val="20537837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FFFEE7-D91F-4A7D-BD4C-B51D950AB0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C510A6-1F60-4E9B-A29C-91FD820B3A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ACDD05-6823-477E-962F-27A55A4B1C00}"/>
              </a:ext>
            </a:extLst>
          </p:cNvPr>
          <p:cNvSpPr>
            <a:spLocks noGrp="1"/>
          </p:cNvSpPr>
          <p:nvPr>
            <p:ph type="dt" sz="half" idx="10"/>
          </p:nvPr>
        </p:nvSpPr>
        <p:spPr/>
        <p:txBody>
          <a:bodyPr/>
          <a:lstStyle/>
          <a:p>
            <a:fld id="{CD93BC76-A275-4534-BD57-A55B36CF9CF1}" type="datetime1">
              <a:rPr lang="en-IN" smtClean="0"/>
              <a:t>21-11-2024</a:t>
            </a:fld>
            <a:endParaRPr lang="en-IN"/>
          </a:p>
        </p:txBody>
      </p:sp>
      <p:sp>
        <p:nvSpPr>
          <p:cNvPr id="5" name="Footer Placeholder 4">
            <a:extLst>
              <a:ext uri="{FF2B5EF4-FFF2-40B4-BE49-F238E27FC236}">
                <a16:creationId xmlns:a16="http://schemas.microsoft.com/office/drawing/2014/main" id="{2FF6AADB-7759-4CCD-AC36-A42DEEDA1EA5}"/>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84307754-9189-424A-9B0C-D65F5C008AFA}"/>
              </a:ext>
            </a:extLst>
          </p:cNvPr>
          <p:cNvSpPr>
            <a:spLocks noGrp="1"/>
          </p:cNvSpPr>
          <p:nvPr>
            <p:ph type="sldNum" sz="quarter" idx="12"/>
          </p:nvPr>
        </p:nvSpPr>
        <p:spPr/>
        <p:txBody>
          <a:bodyPr/>
          <a:lstStyle/>
          <a:p>
            <a:fld id="{C10EA696-5F81-402D-892C-B7B928A817F6}" type="slidenum">
              <a:rPr lang="en-IN" smtClean="0"/>
              <a:t>‹#›</a:t>
            </a:fld>
            <a:endParaRPr lang="en-IN"/>
          </a:p>
        </p:txBody>
      </p:sp>
    </p:spTree>
    <p:extLst>
      <p:ext uri="{BB962C8B-B14F-4D97-AF65-F5344CB8AC3E}">
        <p14:creationId xmlns:p14="http://schemas.microsoft.com/office/powerpoint/2010/main" val="1253016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66541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38468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25381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508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38763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81556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07238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599703161"/>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A03BBA-18AC-4D45-BA0F-D98D4C6DA2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8351B1-0BF7-49AE-8DDC-D3E78143D2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C106CA-3C60-44D5-AE08-114C891BD6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C5341-AB3A-4DA9-AEA1-2011EDC48F01}" type="datetime1">
              <a:rPr lang="en-IN" smtClean="0"/>
              <a:t>21-11-2024</a:t>
            </a:fld>
            <a:endParaRPr lang="en-IN"/>
          </a:p>
        </p:txBody>
      </p:sp>
      <p:sp>
        <p:nvSpPr>
          <p:cNvPr id="5" name="Footer Placeholder 4">
            <a:extLst>
              <a:ext uri="{FF2B5EF4-FFF2-40B4-BE49-F238E27FC236}">
                <a16:creationId xmlns:a16="http://schemas.microsoft.com/office/drawing/2014/main" id="{52014A02-F1F5-4D38-9B4D-73B82EF4A9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CSE, ASE BLR</a:t>
            </a:r>
            <a:endParaRPr lang="en-IN"/>
          </a:p>
        </p:txBody>
      </p:sp>
      <p:sp>
        <p:nvSpPr>
          <p:cNvPr id="6" name="Slide Number Placeholder 5">
            <a:extLst>
              <a:ext uri="{FF2B5EF4-FFF2-40B4-BE49-F238E27FC236}">
                <a16:creationId xmlns:a16="http://schemas.microsoft.com/office/drawing/2014/main" id="{AC010210-B0D8-4AED-A3BE-CD1ABA2324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EA696-5F81-402D-892C-B7B928A817F6}" type="slidenum">
              <a:rPr lang="en-IN" smtClean="0"/>
              <a:t>‹#›</a:t>
            </a:fld>
            <a:endParaRPr lang="en-IN"/>
          </a:p>
        </p:txBody>
      </p:sp>
    </p:spTree>
    <p:extLst>
      <p:ext uri="{BB962C8B-B14F-4D97-AF65-F5344CB8AC3E}">
        <p14:creationId xmlns:p14="http://schemas.microsoft.com/office/powerpoint/2010/main" val="219555039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iferp.in/icraec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0212B4-369D-36A0-FC6E-2E6104E1C03A}"/>
              </a:ext>
            </a:extLst>
          </p:cNvPr>
          <p:cNvSpPr>
            <a:spLocks noGrp="1"/>
          </p:cNvSpPr>
          <p:nvPr>
            <p:ph type="ctrTitle"/>
          </p:nvPr>
        </p:nvSpPr>
        <p:spPr>
          <a:xfrm>
            <a:off x="1092679" y="694637"/>
            <a:ext cx="10173777" cy="2588883"/>
          </a:xfrm>
        </p:spPr>
        <p:txBody>
          <a:bodyPr>
            <a:noAutofit/>
          </a:bodyPr>
          <a:lstStyle/>
          <a:p>
            <a:r>
              <a:rPr lang="en-US" sz="4000" b="1">
                <a:solidFill>
                  <a:srgbClr val="C2176F"/>
                </a:solidFill>
                <a:latin typeface="Times New Roman"/>
                <a:ea typeface="+mj-lt"/>
                <a:cs typeface="Times New Roman"/>
              </a:rPr>
              <a:t>Predicting Osteoporosis Risk in Postmenopausal Women: A Data-Driven Approach for Early Detection Using SMOTE and Explainable AI</a:t>
            </a:r>
            <a:endParaRPr lang="en-US" sz="4000"/>
          </a:p>
        </p:txBody>
      </p:sp>
      <p:sp>
        <p:nvSpPr>
          <p:cNvPr id="5" name="Subtitle 4">
            <a:extLst>
              <a:ext uri="{FF2B5EF4-FFF2-40B4-BE49-F238E27FC236}">
                <a16:creationId xmlns:a16="http://schemas.microsoft.com/office/drawing/2014/main" id="{98FF8F58-5AA9-42F6-A199-C7704F35FA1D}"/>
              </a:ext>
            </a:extLst>
          </p:cNvPr>
          <p:cNvSpPr>
            <a:spLocks noGrp="1"/>
          </p:cNvSpPr>
          <p:nvPr>
            <p:ph type="subTitle" idx="1"/>
          </p:nvPr>
        </p:nvSpPr>
        <p:spPr>
          <a:xfrm>
            <a:off x="1610264" y="3049024"/>
            <a:ext cx="9144000" cy="477078"/>
          </a:xfrm>
        </p:spPr>
        <p:txBody>
          <a:bodyPr vert="horz" lIns="91440" tIns="45720" rIns="91440" bIns="45720" rtlCol="0" anchor="t">
            <a:noAutofit/>
          </a:bodyPr>
          <a:lstStyle/>
          <a:p>
            <a:endParaRPr lang="en-IN" sz="2600" b="1">
              <a:latin typeface="Times New Roman"/>
              <a:cs typeface="Times New Roman"/>
            </a:endParaRPr>
          </a:p>
          <a:p>
            <a:r>
              <a:rPr lang="en-IN" sz="2600" b="1">
                <a:latin typeface="Times New Roman"/>
                <a:cs typeface="Times New Roman"/>
              </a:rPr>
              <a:t>19CSE304 – Foundation of Data Science</a:t>
            </a:r>
            <a:br>
              <a:rPr lang="en-IN" sz="2600" b="1">
                <a:latin typeface="Times New Roman"/>
                <a:cs typeface="Times New Roman"/>
              </a:rPr>
            </a:br>
            <a:r>
              <a:rPr lang="en-IN" sz="2600" b="1">
                <a:latin typeface="Times New Roman"/>
                <a:cs typeface="Times New Roman"/>
              </a:rPr>
              <a:t>Faculty – Uma Maheshwari</a:t>
            </a:r>
            <a:br>
              <a:rPr lang="en-IN" sz="2600" b="1">
                <a:latin typeface="Times New Roman"/>
                <a:cs typeface="Times New Roman"/>
              </a:rPr>
            </a:br>
            <a:r>
              <a:rPr lang="en-IN" sz="2600" b="1">
                <a:latin typeface="Times New Roman"/>
                <a:cs typeface="Times New Roman"/>
              </a:rPr>
              <a:t>CSE A – Sem V: 2022-26</a:t>
            </a:r>
            <a:endParaRPr lang="en-IN" sz="2600" b="1">
              <a:latin typeface="Times New Roman" panose="02020603050405020304" pitchFamily="18" charset="0"/>
              <a:cs typeface="Times New Roman" panose="02020603050405020304" pitchFamily="18" charset="0"/>
            </a:endParaRPr>
          </a:p>
          <a:p>
            <a:endParaRPr lang="en-IN" b="1">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811BED29-3A67-43F7-9462-48B17D77B6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0452" y="5327165"/>
            <a:ext cx="6063284" cy="153603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5AEDAA3-7E65-8B4E-23D0-5CD02F17C0B2}"/>
              </a:ext>
            </a:extLst>
          </p:cNvPr>
          <p:cNvSpPr txBox="1"/>
          <p:nvPr/>
        </p:nvSpPr>
        <p:spPr>
          <a:xfrm>
            <a:off x="145471" y="5076146"/>
            <a:ext cx="6094378" cy="2246769"/>
          </a:xfrm>
          <a:prstGeom prst="rect">
            <a:avLst/>
          </a:prstGeom>
          <a:noFill/>
        </p:spPr>
        <p:txBody>
          <a:bodyPr wrap="square" lIns="91440" tIns="45720" rIns="91440" bIns="45720" anchor="t">
            <a:spAutoFit/>
          </a:bodyPr>
          <a:lstStyle/>
          <a:p>
            <a:r>
              <a:rPr lang="en-US" sz="2000">
                <a:solidFill>
                  <a:srgbClr val="000000"/>
                </a:solidFill>
                <a:latin typeface="Times New Roman"/>
                <a:cs typeface="Times New Roman"/>
              </a:rPr>
              <a:t>Team Members:</a:t>
            </a:r>
            <a:br>
              <a:rPr lang="en-US" sz="2000">
                <a:latin typeface="Times New Roman"/>
                <a:cs typeface="Times New Roman"/>
              </a:rPr>
            </a:br>
            <a:r>
              <a:rPr lang="en-US" sz="2000">
                <a:solidFill>
                  <a:srgbClr val="000000"/>
                </a:solidFill>
                <a:latin typeface="Times New Roman"/>
                <a:cs typeface="Times New Roman"/>
              </a:rPr>
              <a:t>1. Ananya Ganapathi – BL.EN.U4CSE22006</a:t>
            </a:r>
            <a:endParaRPr lang="en-US" sz="2000">
              <a:solidFill>
                <a:srgbClr val="000000"/>
              </a:solidFill>
              <a:latin typeface="Times New Roman" panose="02020603050405020304" pitchFamily="18" charset="0"/>
              <a:cs typeface="Times New Roman" panose="02020603050405020304" pitchFamily="18" charset="0"/>
            </a:endParaRPr>
          </a:p>
          <a:p>
            <a:r>
              <a:rPr lang="en-US" sz="2000">
                <a:solidFill>
                  <a:srgbClr val="000000"/>
                </a:solidFill>
                <a:latin typeface="Times New Roman"/>
                <a:cs typeface="Times New Roman"/>
              </a:rPr>
              <a:t>2. Deivanai Saravanan – BL.EN.U4CSE22052</a:t>
            </a:r>
            <a:endParaRPr lang="en-US" sz="2000">
              <a:solidFill>
                <a:srgbClr val="000000"/>
              </a:solidFill>
              <a:latin typeface="Times New Roman" panose="02020603050405020304" pitchFamily="18" charset="0"/>
              <a:cs typeface="Times New Roman" panose="02020603050405020304" pitchFamily="18" charset="0"/>
            </a:endParaRPr>
          </a:p>
          <a:p>
            <a:r>
              <a:rPr lang="en-US" sz="2000">
                <a:solidFill>
                  <a:srgbClr val="000000"/>
                </a:solidFill>
                <a:latin typeface="Times New Roman"/>
                <a:cs typeface="Times New Roman"/>
              </a:rPr>
              <a:t>3.Sneha T Raghavan – BL.EN.U4CSE22057</a:t>
            </a:r>
            <a:endParaRPr lang="en-US" sz="2000">
              <a:solidFill>
                <a:srgbClr val="000000"/>
              </a:solidFill>
              <a:latin typeface="Times New Roman" panose="02020603050405020304" pitchFamily="18" charset="0"/>
              <a:cs typeface="Times New Roman" panose="02020603050405020304" pitchFamily="18" charset="0"/>
            </a:endParaRPr>
          </a:p>
          <a:p>
            <a:endParaRPr lang="en-US" sz="2000">
              <a:solidFill>
                <a:srgbClr val="000000"/>
              </a:solidFill>
              <a:latin typeface="Times New Roman"/>
              <a:cs typeface="Times New Roman"/>
            </a:endParaRPr>
          </a:p>
          <a:p>
            <a:endParaRPr lang="en-US" sz="2000">
              <a:solidFill>
                <a:srgbClr val="000000"/>
              </a:solidFill>
              <a:latin typeface="Times New Roman" panose="02020603050405020304" pitchFamily="18" charset="0"/>
              <a:cs typeface="Times New Roman" panose="02020603050405020304" pitchFamily="18" charset="0"/>
            </a:endParaRPr>
          </a:p>
          <a:p>
            <a:endParaRPr lang="en-US" sz="200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999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DC8D-1028-FD02-2D37-FB144310D8DF}"/>
              </a:ext>
            </a:extLst>
          </p:cNvPr>
          <p:cNvSpPr>
            <a:spLocks noGrp="1"/>
          </p:cNvSpPr>
          <p:nvPr>
            <p:ph type="title"/>
          </p:nvPr>
        </p:nvSpPr>
        <p:spPr>
          <a:xfrm>
            <a:off x="194813" y="122283"/>
            <a:ext cx="10515600" cy="937375"/>
          </a:xfrm>
        </p:spPr>
        <p:txBody>
          <a:bodyPr/>
          <a:lstStyle/>
          <a:p>
            <a:r>
              <a:rPr lang="en-US" b="1" dirty="0">
                <a:solidFill>
                  <a:srgbClr val="C2176F"/>
                </a:solidFill>
                <a:latin typeface="Times New Roman"/>
                <a:cs typeface="Calibri Light"/>
              </a:rPr>
              <a:t>Research Gaps </a:t>
            </a:r>
            <a:endParaRPr lang="en-US" b="1" dirty="0">
              <a:solidFill>
                <a:srgbClr val="C2176F"/>
              </a:solidFill>
              <a:latin typeface="Times New Roman"/>
              <a:ea typeface="Calibri Light"/>
              <a:cs typeface="Calibri Light"/>
            </a:endParaRPr>
          </a:p>
        </p:txBody>
      </p:sp>
      <p:sp>
        <p:nvSpPr>
          <p:cNvPr id="4" name="Date Placeholder 3">
            <a:extLst>
              <a:ext uri="{FF2B5EF4-FFF2-40B4-BE49-F238E27FC236}">
                <a16:creationId xmlns:a16="http://schemas.microsoft.com/office/drawing/2014/main" id="{3206ECF6-D5D6-CC4D-29BC-7F5C91675206}"/>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1207C622-2D6F-F6C2-A15F-9DC7E22F0207}"/>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6B4E6719-6096-35FE-3CF5-22C0B3BBB1D2}"/>
              </a:ext>
            </a:extLst>
          </p:cNvPr>
          <p:cNvSpPr>
            <a:spLocks noGrp="1"/>
          </p:cNvSpPr>
          <p:nvPr>
            <p:ph type="sldNum" sz="quarter" idx="12"/>
          </p:nvPr>
        </p:nvSpPr>
        <p:spPr/>
        <p:txBody>
          <a:bodyPr/>
          <a:lstStyle/>
          <a:p>
            <a:fld id="{C10EA696-5F81-402D-892C-B7B928A817F6}" type="slidenum">
              <a:rPr lang="en-IN" smtClean="0"/>
              <a:t>10</a:t>
            </a:fld>
            <a:endParaRPr lang="en-IN"/>
          </a:p>
        </p:txBody>
      </p:sp>
      <p:sp>
        <p:nvSpPr>
          <p:cNvPr id="7" name="Content Placeholder 6">
            <a:extLst>
              <a:ext uri="{FF2B5EF4-FFF2-40B4-BE49-F238E27FC236}">
                <a16:creationId xmlns:a16="http://schemas.microsoft.com/office/drawing/2014/main" id="{674D420C-21F2-3616-9367-32681E3E3523}"/>
              </a:ext>
            </a:extLst>
          </p:cNvPr>
          <p:cNvSpPr>
            <a:spLocks noGrp="1"/>
          </p:cNvSpPr>
          <p:nvPr>
            <p:ph idx="1"/>
          </p:nvPr>
        </p:nvSpPr>
        <p:spPr>
          <a:xfrm>
            <a:off x="191219" y="1207399"/>
            <a:ext cx="11752052" cy="5328997"/>
          </a:xfrm>
        </p:spPr>
        <p:txBody>
          <a:bodyPr vert="horz" lIns="91440" tIns="45720" rIns="91440" bIns="45720" rtlCol="0" anchor="t">
            <a:normAutofit/>
          </a:bodyPr>
          <a:lstStyle/>
          <a:p>
            <a:pPr marL="0" indent="0">
              <a:buNone/>
            </a:pPr>
            <a:r>
              <a:rPr lang="en-US" b="1">
                <a:latin typeface="Times New Roman"/>
                <a:ea typeface="+mn-lt"/>
                <a:cs typeface="+mn-lt"/>
              </a:rPr>
              <a:t>Explainability</a:t>
            </a:r>
            <a:r>
              <a:rPr lang="en-US" b="1">
                <a:latin typeface="Times New Roman"/>
                <a:cs typeface="Calibri"/>
              </a:rPr>
              <a:t> and Transparency</a:t>
            </a:r>
            <a:r>
              <a:rPr lang="en-US">
                <a:latin typeface="Times New Roman"/>
                <a:cs typeface="Calibri"/>
              </a:rPr>
              <a:t>: </a:t>
            </a:r>
            <a:r>
              <a:rPr lang="en-US">
                <a:latin typeface="Times New Roman"/>
                <a:ea typeface="+mn-lt"/>
                <a:cs typeface="+mn-lt"/>
              </a:rPr>
              <a:t>Existing studies lack a focus on XAI, whereas our project integrates XAI to make predictions transparent and trustworthy, enhancing clinical usability and aligning with ethical standards.</a:t>
            </a:r>
            <a:endParaRPr lang="en-US">
              <a:latin typeface="Times New Roman"/>
              <a:cs typeface="Calibri"/>
            </a:endParaRPr>
          </a:p>
          <a:p>
            <a:pPr marL="0" indent="0">
              <a:buNone/>
            </a:pPr>
            <a:endParaRPr lang="en-US">
              <a:latin typeface="Times New Roman"/>
              <a:ea typeface="+mn-lt"/>
              <a:cs typeface="+mn-lt"/>
            </a:endParaRPr>
          </a:p>
          <a:p>
            <a:pPr marL="0" indent="0">
              <a:buNone/>
            </a:pPr>
            <a:r>
              <a:rPr lang="en-US" b="1">
                <a:latin typeface="Times New Roman"/>
                <a:ea typeface="+mn-lt"/>
                <a:cs typeface="+mn-lt"/>
              </a:rPr>
              <a:t>Personalized Risk Assessment</a:t>
            </a:r>
            <a:r>
              <a:rPr lang="en-US">
                <a:latin typeface="Times New Roman"/>
                <a:ea typeface="+mn-lt"/>
                <a:cs typeface="+mn-lt"/>
              </a:rPr>
              <a:t>: The project offers personalized risk assessments by analyzing factors like age, BMI, lifestyle habits, and family medical history, unlike other studies that focused on generic populations or limited features.</a:t>
            </a:r>
          </a:p>
          <a:p>
            <a:pPr marL="0" indent="0">
              <a:buNone/>
            </a:pPr>
            <a:endParaRPr lang="en-US">
              <a:latin typeface="Times New Roman"/>
              <a:ea typeface="+mn-lt"/>
              <a:cs typeface="+mn-lt"/>
            </a:endParaRPr>
          </a:p>
          <a:p>
            <a:pPr marL="0" indent="0">
              <a:buNone/>
            </a:pPr>
            <a:r>
              <a:rPr lang="en-US" b="1">
                <a:latin typeface="Times New Roman"/>
                <a:ea typeface="+mn-lt"/>
                <a:cs typeface="+mn-lt"/>
              </a:rPr>
              <a:t>Integration of Modern Techniques</a:t>
            </a:r>
            <a:r>
              <a:rPr lang="en-US">
                <a:latin typeface="Times New Roman"/>
                <a:ea typeface="+mn-lt"/>
                <a:cs typeface="+mn-lt"/>
              </a:rPr>
              <a:t>: </a:t>
            </a:r>
            <a:r>
              <a:rPr lang="en-US">
                <a:latin typeface="Times New Roman"/>
                <a:ea typeface="+mn-lt"/>
                <a:cs typeface="Times New Roman"/>
              </a:rPr>
              <a:t>Most reviewed studies use traditional machine learning models without tackling class imbalance or ensuring robustness, while this project uses SMOTE and XAI to enhance reliability, accuracy, and interpretability.</a:t>
            </a:r>
          </a:p>
        </p:txBody>
      </p:sp>
    </p:spTree>
    <p:extLst>
      <p:ext uri="{BB962C8B-B14F-4D97-AF65-F5344CB8AC3E}">
        <p14:creationId xmlns:p14="http://schemas.microsoft.com/office/powerpoint/2010/main" val="1057101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5DC8D-1028-FD02-2D37-FB144310D8DF}"/>
              </a:ext>
            </a:extLst>
          </p:cNvPr>
          <p:cNvSpPr>
            <a:spLocks noGrp="1"/>
          </p:cNvSpPr>
          <p:nvPr>
            <p:ph type="title"/>
          </p:nvPr>
        </p:nvSpPr>
        <p:spPr>
          <a:xfrm>
            <a:off x="4313" y="5691"/>
            <a:ext cx="10515600" cy="1153035"/>
          </a:xfrm>
        </p:spPr>
        <p:txBody>
          <a:bodyPr/>
          <a:lstStyle/>
          <a:p>
            <a:r>
              <a:rPr lang="en-US" b="1">
                <a:solidFill>
                  <a:srgbClr val="C2176F"/>
                </a:solidFill>
                <a:latin typeface="Times New Roman"/>
                <a:cs typeface="Calibri Light"/>
              </a:rPr>
              <a:t>System Architecture</a:t>
            </a:r>
            <a:endParaRPr lang="en-US" b="1">
              <a:solidFill>
                <a:srgbClr val="C2176F"/>
              </a:solidFill>
              <a:latin typeface="Times New Roman"/>
              <a:ea typeface="Calibri Light"/>
              <a:cs typeface="Calibri Light"/>
            </a:endParaRPr>
          </a:p>
        </p:txBody>
      </p:sp>
      <p:sp>
        <p:nvSpPr>
          <p:cNvPr id="4" name="Date Placeholder 3">
            <a:extLst>
              <a:ext uri="{FF2B5EF4-FFF2-40B4-BE49-F238E27FC236}">
                <a16:creationId xmlns:a16="http://schemas.microsoft.com/office/drawing/2014/main" id="{3206ECF6-D5D6-CC4D-29BC-7F5C91675206}"/>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1207C622-2D6F-F6C2-A15F-9DC7E22F0207}"/>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6B4E6719-6096-35FE-3CF5-22C0B3BBB1D2}"/>
              </a:ext>
            </a:extLst>
          </p:cNvPr>
          <p:cNvSpPr>
            <a:spLocks noGrp="1"/>
          </p:cNvSpPr>
          <p:nvPr>
            <p:ph type="sldNum" sz="quarter" idx="12"/>
          </p:nvPr>
        </p:nvSpPr>
        <p:spPr/>
        <p:txBody>
          <a:bodyPr/>
          <a:lstStyle/>
          <a:p>
            <a:fld id="{C10EA696-5F81-402D-892C-B7B928A817F6}" type="slidenum">
              <a:rPr lang="en-IN" smtClean="0"/>
              <a:t>11</a:t>
            </a:fld>
            <a:endParaRPr lang="en-IN"/>
          </a:p>
        </p:txBody>
      </p:sp>
      <p:pic>
        <p:nvPicPr>
          <p:cNvPr id="9" name="Content Placeholder 8" descr="A diagram of data analysis&#10;&#10;Description automatically generated">
            <a:extLst>
              <a:ext uri="{FF2B5EF4-FFF2-40B4-BE49-F238E27FC236}">
                <a16:creationId xmlns:a16="http://schemas.microsoft.com/office/drawing/2014/main" id="{C895DD45-9BBD-42C8-89A0-03839AAE2281}"/>
              </a:ext>
            </a:extLst>
          </p:cNvPr>
          <p:cNvPicPr>
            <a:picLocks noGrp="1" noChangeAspect="1"/>
          </p:cNvPicPr>
          <p:nvPr>
            <p:ph idx="1"/>
          </p:nvPr>
        </p:nvPicPr>
        <p:blipFill>
          <a:blip r:embed="rId2"/>
          <a:stretch>
            <a:fillRect/>
          </a:stretch>
        </p:blipFill>
        <p:spPr>
          <a:xfrm>
            <a:off x="-898" y="1172197"/>
            <a:ext cx="12191324" cy="4484867"/>
          </a:xfrm>
        </p:spPr>
      </p:pic>
    </p:spTree>
    <p:extLst>
      <p:ext uri="{BB962C8B-B14F-4D97-AF65-F5344CB8AC3E}">
        <p14:creationId xmlns:p14="http://schemas.microsoft.com/office/powerpoint/2010/main" val="234586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8884-BE85-138B-2095-2E1380C08613}"/>
              </a:ext>
            </a:extLst>
          </p:cNvPr>
          <p:cNvSpPr>
            <a:spLocks noGrp="1"/>
          </p:cNvSpPr>
          <p:nvPr>
            <p:ph type="title"/>
          </p:nvPr>
        </p:nvSpPr>
        <p:spPr>
          <a:xfrm>
            <a:off x="191219" y="5691"/>
            <a:ext cx="10515600" cy="1095526"/>
          </a:xfrm>
        </p:spPr>
        <p:txBody>
          <a:bodyPr/>
          <a:lstStyle/>
          <a:p>
            <a:r>
              <a:rPr lang="en-US" b="1">
                <a:solidFill>
                  <a:srgbClr val="C2176F"/>
                </a:solidFill>
                <a:latin typeface="Times New Roman"/>
                <a:cs typeface="Calibri Light"/>
              </a:rPr>
              <a:t>Methodology</a:t>
            </a:r>
            <a:endParaRPr lang="en-US" b="1">
              <a:solidFill>
                <a:srgbClr val="C2176F"/>
              </a:solidFill>
              <a:latin typeface="Times New Roman"/>
              <a:ea typeface="Calibri Light"/>
              <a:cs typeface="Calibri Light"/>
            </a:endParaRPr>
          </a:p>
        </p:txBody>
      </p:sp>
      <p:sp>
        <p:nvSpPr>
          <p:cNvPr id="4" name="Date Placeholder 3">
            <a:extLst>
              <a:ext uri="{FF2B5EF4-FFF2-40B4-BE49-F238E27FC236}">
                <a16:creationId xmlns:a16="http://schemas.microsoft.com/office/drawing/2014/main" id="{E9C73D40-0C99-7682-1285-02FEB6359084}"/>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646DB8D0-C602-69C5-6738-40FB739D3C2B}"/>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878EF058-2A3F-1290-E1D5-61BB7DEECC90}"/>
              </a:ext>
            </a:extLst>
          </p:cNvPr>
          <p:cNvSpPr>
            <a:spLocks noGrp="1"/>
          </p:cNvSpPr>
          <p:nvPr>
            <p:ph type="sldNum" sz="quarter" idx="12"/>
          </p:nvPr>
        </p:nvSpPr>
        <p:spPr/>
        <p:txBody>
          <a:bodyPr/>
          <a:lstStyle/>
          <a:p>
            <a:fld id="{C10EA696-5F81-402D-892C-B7B928A817F6}" type="slidenum">
              <a:rPr lang="en-IN" smtClean="0"/>
              <a:t>12</a:t>
            </a:fld>
            <a:endParaRPr lang="en-IN"/>
          </a:p>
        </p:txBody>
      </p:sp>
      <p:sp>
        <p:nvSpPr>
          <p:cNvPr id="11" name="Content Placeholder 2">
            <a:extLst>
              <a:ext uri="{FF2B5EF4-FFF2-40B4-BE49-F238E27FC236}">
                <a16:creationId xmlns:a16="http://schemas.microsoft.com/office/drawing/2014/main" id="{8670CAD7-0053-0AEF-F411-E65CBB9C4956}"/>
              </a:ext>
            </a:extLst>
          </p:cNvPr>
          <p:cNvSpPr>
            <a:spLocks noGrp="1"/>
          </p:cNvSpPr>
          <p:nvPr>
            <p:ph idx="1"/>
          </p:nvPr>
        </p:nvSpPr>
        <p:spPr>
          <a:xfrm>
            <a:off x="4315" y="919851"/>
            <a:ext cx="12183371" cy="5813388"/>
          </a:xfrm>
        </p:spPr>
        <p:txBody>
          <a:bodyPr vert="horz" lIns="91440" tIns="45720" rIns="91440" bIns="45720" rtlCol="0" anchor="t">
            <a:normAutofit/>
          </a:bodyPr>
          <a:lstStyle/>
          <a:p>
            <a:pPr marL="514350" indent="-514350">
              <a:lnSpc>
                <a:spcPct val="80000"/>
              </a:lnSpc>
            </a:pPr>
            <a:r>
              <a:rPr lang="en-US" sz="2500" b="1">
                <a:latin typeface="Times New Roman"/>
                <a:cs typeface="Calibri"/>
              </a:rPr>
              <a:t>Data Description: </a:t>
            </a:r>
            <a:r>
              <a:rPr lang="en-US" sz="2500">
                <a:latin typeface="Times New Roman"/>
                <a:cs typeface="Calibri"/>
              </a:rPr>
              <a:t>The</a:t>
            </a:r>
            <a:r>
              <a:rPr lang="en-US" sz="2500">
                <a:latin typeface="Calibri"/>
                <a:cs typeface="Calibri"/>
              </a:rPr>
              <a:t> </a:t>
            </a:r>
            <a:r>
              <a:rPr lang="en-US" sz="2500">
                <a:latin typeface="Times New Roman"/>
                <a:cs typeface="Calibri"/>
              </a:rPr>
              <a:t>study </a:t>
            </a:r>
            <a:r>
              <a:rPr lang="en-US" sz="2500">
                <a:latin typeface="Times New Roman"/>
                <a:ea typeface="+mn-lt"/>
                <a:cs typeface="+mn-lt"/>
              </a:rPr>
              <a:t>uses data from the NHANES Survey to predict osteoporosis risk in postmenopausal women, focusing on factors like age, BMI, smoking, alcohol consumption, sleep patterns, health conditions, family history, and use of hormones.</a:t>
            </a:r>
            <a:endParaRPr lang="en-US" sz="2500">
              <a:latin typeface="Times New Roman"/>
              <a:cs typeface="Calibri"/>
            </a:endParaRPr>
          </a:p>
          <a:p>
            <a:pPr marL="514350" indent="-514350">
              <a:lnSpc>
                <a:spcPct val="80000"/>
              </a:lnSpc>
            </a:pPr>
            <a:r>
              <a:rPr lang="en-US" sz="2500" b="1">
                <a:latin typeface="Times New Roman"/>
                <a:ea typeface="+mn-lt"/>
                <a:cs typeface="+mn-lt"/>
              </a:rPr>
              <a:t>Data Pre-processing: </a:t>
            </a:r>
            <a:r>
              <a:rPr lang="en-US" sz="2500">
                <a:latin typeface="Times New Roman"/>
                <a:ea typeface="+mn-lt"/>
                <a:cs typeface="+mn-lt"/>
              </a:rPr>
              <a:t>The dataset was cleaned by handling missing values, removing outliers, and converting categorical data to numerical values. SMOTE was used to balance the dataset, and feature scaling standardized the data. The data was split into 80% for training and 20% for testing.</a:t>
            </a:r>
          </a:p>
          <a:p>
            <a:pPr marL="514350" indent="-514350">
              <a:lnSpc>
                <a:spcPct val="80000"/>
              </a:lnSpc>
            </a:pPr>
            <a:endParaRPr lang="en-US" sz="2400">
              <a:latin typeface="Times New Roman"/>
              <a:ea typeface="+mn-lt"/>
              <a:cs typeface="+mn-lt"/>
            </a:endParaRPr>
          </a:p>
        </p:txBody>
      </p:sp>
      <p:pic>
        <p:nvPicPr>
          <p:cNvPr id="12" name="Picture 11" descr="A yellow and purple dots&#10;&#10;Description automatically generated">
            <a:extLst>
              <a:ext uri="{FF2B5EF4-FFF2-40B4-BE49-F238E27FC236}">
                <a16:creationId xmlns:a16="http://schemas.microsoft.com/office/drawing/2014/main" id="{56CBDD38-C251-98A8-49FE-BE70DBF1918A}"/>
              </a:ext>
            </a:extLst>
          </p:cNvPr>
          <p:cNvPicPr>
            <a:picLocks noChangeAspect="1"/>
          </p:cNvPicPr>
          <p:nvPr/>
        </p:nvPicPr>
        <p:blipFill>
          <a:blip r:embed="rId2"/>
          <a:stretch>
            <a:fillRect/>
          </a:stretch>
        </p:blipFill>
        <p:spPr>
          <a:xfrm>
            <a:off x="2544792" y="3613893"/>
            <a:ext cx="6843622" cy="2735724"/>
          </a:xfrm>
          <a:prstGeom prst="rect">
            <a:avLst/>
          </a:prstGeom>
        </p:spPr>
      </p:pic>
    </p:spTree>
    <p:extLst>
      <p:ext uri="{BB962C8B-B14F-4D97-AF65-F5344CB8AC3E}">
        <p14:creationId xmlns:p14="http://schemas.microsoft.com/office/powerpoint/2010/main" val="2004374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38884-BE85-138B-2095-2E1380C08613}"/>
              </a:ext>
            </a:extLst>
          </p:cNvPr>
          <p:cNvSpPr>
            <a:spLocks noGrp="1"/>
          </p:cNvSpPr>
          <p:nvPr>
            <p:ph type="title"/>
          </p:nvPr>
        </p:nvSpPr>
        <p:spPr>
          <a:xfrm>
            <a:off x="191219" y="5691"/>
            <a:ext cx="10515600" cy="1095526"/>
          </a:xfrm>
        </p:spPr>
        <p:txBody>
          <a:bodyPr/>
          <a:lstStyle/>
          <a:p>
            <a:r>
              <a:rPr lang="en-US" b="1">
                <a:solidFill>
                  <a:srgbClr val="C2176F"/>
                </a:solidFill>
                <a:latin typeface="Times New Roman"/>
                <a:cs typeface="Calibri Light"/>
              </a:rPr>
              <a:t>Methodology</a:t>
            </a:r>
            <a:endParaRPr lang="en-US" b="1">
              <a:solidFill>
                <a:srgbClr val="C2176F"/>
              </a:solidFill>
              <a:latin typeface="Times New Roman"/>
              <a:ea typeface="Calibri Light"/>
              <a:cs typeface="Calibri Light"/>
            </a:endParaRPr>
          </a:p>
        </p:txBody>
      </p:sp>
      <p:sp>
        <p:nvSpPr>
          <p:cNvPr id="4" name="Date Placeholder 3">
            <a:extLst>
              <a:ext uri="{FF2B5EF4-FFF2-40B4-BE49-F238E27FC236}">
                <a16:creationId xmlns:a16="http://schemas.microsoft.com/office/drawing/2014/main" id="{E9C73D40-0C99-7682-1285-02FEB6359084}"/>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646DB8D0-C602-69C5-6738-40FB739D3C2B}"/>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878EF058-2A3F-1290-E1D5-61BB7DEECC90}"/>
              </a:ext>
            </a:extLst>
          </p:cNvPr>
          <p:cNvSpPr>
            <a:spLocks noGrp="1"/>
          </p:cNvSpPr>
          <p:nvPr>
            <p:ph type="sldNum" sz="quarter" idx="12"/>
          </p:nvPr>
        </p:nvSpPr>
        <p:spPr/>
        <p:txBody>
          <a:bodyPr/>
          <a:lstStyle/>
          <a:p>
            <a:fld id="{C10EA696-5F81-402D-892C-B7B928A817F6}" type="slidenum">
              <a:rPr lang="en-IN" smtClean="0"/>
              <a:t>13</a:t>
            </a:fld>
            <a:endParaRPr lang="en-IN"/>
          </a:p>
        </p:txBody>
      </p:sp>
      <p:sp>
        <p:nvSpPr>
          <p:cNvPr id="11" name="Content Placeholder 2">
            <a:extLst>
              <a:ext uri="{FF2B5EF4-FFF2-40B4-BE49-F238E27FC236}">
                <a16:creationId xmlns:a16="http://schemas.microsoft.com/office/drawing/2014/main" id="{8670CAD7-0053-0AEF-F411-E65CBB9C4956}"/>
              </a:ext>
            </a:extLst>
          </p:cNvPr>
          <p:cNvSpPr>
            <a:spLocks noGrp="1"/>
          </p:cNvSpPr>
          <p:nvPr>
            <p:ph idx="1"/>
          </p:nvPr>
        </p:nvSpPr>
        <p:spPr>
          <a:xfrm>
            <a:off x="4315" y="1006115"/>
            <a:ext cx="12183371" cy="5856520"/>
          </a:xfrm>
        </p:spPr>
        <p:txBody>
          <a:bodyPr vert="horz" lIns="91440" tIns="45720" rIns="91440" bIns="45720" rtlCol="0" anchor="t">
            <a:normAutofit/>
          </a:bodyPr>
          <a:lstStyle/>
          <a:p>
            <a:pPr marL="514350" indent="-514350">
              <a:lnSpc>
                <a:spcPct val="80000"/>
              </a:lnSpc>
            </a:pPr>
            <a:r>
              <a:rPr lang="en-US" sz="2500" b="1">
                <a:latin typeface="Times New Roman"/>
                <a:ea typeface="+mn-lt"/>
                <a:cs typeface="+mn-lt"/>
              </a:rPr>
              <a:t>Model Training</a:t>
            </a:r>
            <a:r>
              <a:rPr lang="en-US" sz="2500">
                <a:latin typeface="Times New Roman"/>
                <a:ea typeface="+mn-lt"/>
                <a:cs typeface="+mn-lt"/>
              </a:rPr>
              <a:t>: Multiple machine learning models, including Logistic Regression, Decision Tree, Random Forest, SVM, Gradient Boosting, and Naive Bayes, were trained   to predict osteoporosis risk.</a:t>
            </a:r>
            <a:endParaRPr lang="en-US" sz="2500">
              <a:cs typeface="Calibri" panose="020F0502020204030204"/>
            </a:endParaRPr>
          </a:p>
          <a:p>
            <a:pPr marL="514350" indent="-514350">
              <a:lnSpc>
                <a:spcPct val="80000"/>
              </a:lnSpc>
            </a:pPr>
            <a:r>
              <a:rPr lang="en-US" sz="2500" b="1">
                <a:latin typeface="Times New Roman"/>
                <a:ea typeface="+mn-lt"/>
                <a:cs typeface="+mn-lt"/>
              </a:rPr>
              <a:t>Model Evaluation</a:t>
            </a:r>
            <a:r>
              <a:rPr lang="en-US" sz="2500">
                <a:latin typeface="Times New Roman"/>
                <a:ea typeface="+mn-lt"/>
                <a:cs typeface="+mn-lt"/>
              </a:rPr>
              <a:t>: Models were evaluated using accuracy, precision, recall, F1-score,and ROC-AUC to identify the best-performing model for predicting osteoporosis risk.</a:t>
            </a:r>
          </a:p>
          <a:p>
            <a:endParaRPr lang="en-US" sz="600">
              <a:latin typeface="Times New Roman"/>
              <a:ea typeface="+mn-lt"/>
              <a:cs typeface="+mn-lt"/>
            </a:endParaRPr>
          </a:p>
        </p:txBody>
      </p:sp>
      <p:pic>
        <p:nvPicPr>
          <p:cNvPr id="3" name="Picture 2" descr="A table of measurement&#10;&#10;Description automatically generated">
            <a:extLst>
              <a:ext uri="{FF2B5EF4-FFF2-40B4-BE49-F238E27FC236}">
                <a16:creationId xmlns:a16="http://schemas.microsoft.com/office/drawing/2014/main" id="{0B4CE148-AC0E-B98B-CCE7-F96319BCA42F}"/>
              </a:ext>
            </a:extLst>
          </p:cNvPr>
          <p:cNvPicPr>
            <a:picLocks noChangeAspect="1"/>
          </p:cNvPicPr>
          <p:nvPr/>
        </p:nvPicPr>
        <p:blipFill>
          <a:blip r:embed="rId2"/>
          <a:srcRect t="2206" r="440" b="5042"/>
          <a:stretch/>
        </p:blipFill>
        <p:spPr>
          <a:xfrm>
            <a:off x="2946459" y="2729002"/>
            <a:ext cx="6486031" cy="3618857"/>
          </a:xfrm>
          <a:prstGeom prst="rect">
            <a:avLst/>
          </a:prstGeom>
        </p:spPr>
      </p:pic>
    </p:spTree>
    <p:extLst>
      <p:ext uri="{BB962C8B-B14F-4D97-AF65-F5344CB8AC3E}">
        <p14:creationId xmlns:p14="http://schemas.microsoft.com/office/powerpoint/2010/main" val="169160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8ADE-36C3-244D-F11A-08EE4100FC79}"/>
              </a:ext>
            </a:extLst>
          </p:cNvPr>
          <p:cNvSpPr>
            <a:spLocks noGrp="1"/>
          </p:cNvSpPr>
          <p:nvPr>
            <p:ph type="title"/>
          </p:nvPr>
        </p:nvSpPr>
        <p:spPr>
          <a:xfrm>
            <a:off x="133709" y="178219"/>
            <a:ext cx="10515600" cy="1167413"/>
          </a:xfrm>
        </p:spPr>
        <p:txBody>
          <a:bodyPr/>
          <a:lstStyle/>
          <a:p>
            <a:r>
              <a:rPr lang="en-US" b="1">
                <a:solidFill>
                  <a:srgbClr val="C2176F"/>
                </a:solidFill>
                <a:latin typeface="Times New Roman"/>
                <a:cs typeface="Calibri Light"/>
              </a:rPr>
              <a:t>Result and Analysis</a:t>
            </a:r>
            <a:endParaRPr lang="en-US" b="1">
              <a:solidFill>
                <a:srgbClr val="C2176F"/>
              </a:solidFill>
              <a:latin typeface="Times New Roman"/>
              <a:ea typeface="Calibri Light"/>
              <a:cs typeface="Calibri Light"/>
            </a:endParaRPr>
          </a:p>
        </p:txBody>
      </p:sp>
      <p:sp>
        <p:nvSpPr>
          <p:cNvPr id="4" name="Date Placeholder 3">
            <a:extLst>
              <a:ext uri="{FF2B5EF4-FFF2-40B4-BE49-F238E27FC236}">
                <a16:creationId xmlns:a16="http://schemas.microsoft.com/office/drawing/2014/main" id="{594A27AA-D258-7864-A4FC-CBAA9E5C0B15}"/>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1DCE935A-EA35-2012-3F92-5DA6FB772C57}"/>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1B9036A2-DEF2-46F0-6FC3-45C29531C97F}"/>
              </a:ext>
            </a:extLst>
          </p:cNvPr>
          <p:cNvSpPr>
            <a:spLocks noGrp="1"/>
          </p:cNvSpPr>
          <p:nvPr>
            <p:ph type="sldNum" sz="quarter" idx="12"/>
          </p:nvPr>
        </p:nvSpPr>
        <p:spPr/>
        <p:txBody>
          <a:bodyPr/>
          <a:lstStyle/>
          <a:p>
            <a:fld id="{C10EA696-5F81-402D-892C-B7B928A817F6}" type="slidenum">
              <a:rPr lang="en-IN" smtClean="0"/>
              <a:t>14</a:t>
            </a:fld>
            <a:endParaRPr lang="en-IN"/>
          </a:p>
        </p:txBody>
      </p:sp>
      <p:sp>
        <p:nvSpPr>
          <p:cNvPr id="10" name="Content Placeholder 9">
            <a:extLst>
              <a:ext uri="{FF2B5EF4-FFF2-40B4-BE49-F238E27FC236}">
                <a16:creationId xmlns:a16="http://schemas.microsoft.com/office/drawing/2014/main" id="{0011FA70-DBD0-86F5-11F6-684A619BB7F1}"/>
              </a:ext>
            </a:extLst>
          </p:cNvPr>
          <p:cNvSpPr>
            <a:spLocks noGrp="1"/>
          </p:cNvSpPr>
          <p:nvPr>
            <p:ph idx="1"/>
          </p:nvPr>
        </p:nvSpPr>
        <p:spPr>
          <a:xfrm>
            <a:off x="234352" y="1667476"/>
            <a:ext cx="5957977" cy="4868922"/>
          </a:xfrm>
        </p:spPr>
        <p:txBody>
          <a:bodyPr vert="horz" lIns="91440" tIns="45720" rIns="91440" bIns="45720" rtlCol="0" anchor="t">
            <a:normAutofit/>
          </a:bodyPr>
          <a:lstStyle/>
          <a:p>
            <a:pPr marL="0" indent="0">
              <a:buNone/>
            </a:pPr>
            <a:r>
              <a:rPr lang="en-US" b="1">
                <a:latin typeface="Times New Roman"/>
                <a:ea typeface="+mn-lt"/>
                <a:cs typeface="+mn-lt"/>
              </a:rPr>
              <a:t>Model Performance and Accuracy</a:t>
            </a:r>
            <a:endParaRPr lang="en-US">
              <a:latin typeface="Calibri" panose="020F0502020204030204"/>
              <a:ea typeface="+mn-lt"/>
              <a:cs typeface="+mn-lt"/>
            </a:endParaRPr>
          </a:p>
          <a:p>
            <a:pPr marL="0" indent="0">
              <a:buNone/>
            </a:pPr>
            <a:r>
              <a:rPr lang="en-US">
                <a:latin typeface="Times New Roman"/>
                <a:ea typeface="+mn-lt"/>
                <a:cs typeface="+mn-lt"/>
              </a:rPr>
              <a:t> The Logistic Regression model achieved the highest AUC-ROC score and accuracy, with feature importance identifying age and parental osteoporosis as key predictors. Its low false-negative rate ensures reliable detection of osteoporosis cases, critical for medical diagnostics.</a:t>
            </a:r>
            <a:endParaRPr lang="en-US">
              <a:latin typeface="Calibri" panose="020F0502020204030204"/>
              <a:ea typeface="Calibri" panose="020F0502020204030204"/>
              <a:cs typeface="Calibri" panose="020F0502020204030204"/>
            </a:endParaRPr>
          </a:p>
          <a:p>
            <a:endParaRPr lang="en-US">
              <a:ea typeface="+mn-lt"/>
              <a:cs typeface="+mn-lt"/>
            </a:endParaRPr>
          </a:p>
        </p:txBody>
      </p:sp>
      <p:pic>
        <p:nvPicPr>
          <p:cNvPr id="3" name="Picture 2" descr="A blue squares with white text&#10;&#10;Description automatically generated">
            <a:extLst>
              <a:ext uri="{FF2B5EF4-FFF2-40B4-BE49-F238E27FC236}">
                <a16:creationId xmlns:a16="http://schemas.microsoft.com/office/drawing/2014/main" id="{9029282A-1FFA-8018-2132-BE6D4B4DC861}"/>
              </a:ext>
            </a:extLst>
          </p:cNvPr>
          <p:cNvPicPr>
            <a:picLocks noChangeAspect="1"/>
          </p:cNvPicPr>
          <p:nvPr/>
        </p:nvPicPr>
        <p:blipFill>
          <a:blip r:embed="rId2"/>
          <a:stretch>
            <a:fillRect/>
          </a:stretch>
        </p:blipFill>
        <p:spPr>
          <a:xfrm>
            <a:off x="6659657" y="1480868"/>
            <a:ext cx="5342498" cy="4586377"/>
          </a:xfrm>
          <a:prstGeom prst="rect">
            <a:avLst/>
          </a:prstGeom>
        </p:spPr>
      </p:pic>
    </p:spTree>
    <p:extLst>
      <p:ext uri="{BB962C8B-B14F-4D97-AF65-F5344CB8AC3E}">
        <p14:creationId xmlns:p14="http://schemas.microsoft.com/office/powerpoint/2010/main" val="4064639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8ADE-36C3-244D-F11A-08EE4100FC79}"/>
              </a:ext>
            </a:extLst>
          </p:cNvPr>
          <p:cNvSpPr>
            <a:spLocks noGrp="1"/>
          </p:cNvSpPr>
          <p:nvPr>
            <p:ph type="title"/>
          </p:nvPr>
        </p:nvSpPr>
        <p:spPr>
          <a:xfrm>
            <a:off x="133709" y="178219"/>
            <a:ext cx="10515600" cy="1167413"/>
          </a:xfrm>
        </p:spPr>
        <p:txBody>
          <a:bodyPr/>
          <a:lstStyle/>
          <a:p>
            <a:r>
              <a:rPr lang="en-US" b="1">
                <a:solidFill>
                  <a:srgbClr val="C2176F"/>
                </a:solidFill>
                <a:latin typeface="Times New Roman"/>
                <a:cs typeface="Calibri Light"/>
              </a:rPr>
              <a:t>Result and Analysis</a:t>
            </a:r>
            <a:endParaRPr lang="en-US" b="1">
              <a:solidFill>
                <a:srgbClr val="C2176F"/>
              </a:solidFill>
              <a:latin typeface="Times New Roman"/>
              <a:ea typeface="Calibri Light"/>
              <a:cs typeface="Calibri Light"/>
            </a:endParaRPr>
          </a:p>
        </p:txBody>
      </p:sp>
      <p:sp>
        <p:nvSpPr>
          <p:cNvPr id="4" name="Date Placeholder 3">
            <a:extLst>
              <a:ext uri="{FF2B5EF4-FFF2-40B4-BE49-F238E27FC236}">
                <a16:creationId xmlns:a16="http://schemas.microsoft.com/office/drawing/2014/main" id="{594A27AA-D258-7864-A4FC-CBAA9E5C0B15}"/>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1DCE935A-EA35-2012-3F92-5DA6FB772C57}"/>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1B9036A2-DEF2-46F0-6FC3-45C29531C97F}"/>
              </a:ext>
            </a:extLst>
          </p:cNvPr>
          <p:cNvSpPr>
            <a:spLocks noGrp="1"/>
          </p:cNvSpPr>
          <p:nvPr>
            <p:ph type="sldNum" sz="quarter" idx="12"/>
          </p:nvPr>
        </p:nvSpPr>
        <p:spPr/>
        <p:txBody>
          <a:bodyPr/>
          <a:lstStyle/>
          <a:p>
            <a:fld id="{C10EA696-5F81-402D-892C-B7B928A817F6}" type="slidenum">
              <a:rPr lang="en-IN" smtClean="0"/>
              <a:t>15</a:t>
            </a:fld>
            <a:endParaRPr lang="en-IN"/>
          </a:p>
        </p:txBody>
      </p:sp>
      <p:sp>
        <p:nvSpPr>
          <p:cNvPr id="10" name="Content Placeholder 9">
            <a:extLst>
              <a:ext uri="{FF2B5EF4-FFF2-40B4-BE49-F238E27FC236}">
                <a16:creationId xmlns:a16="http://schemas.microsoft.com/office/drawing/2014/main" id="{0011FA70-DBD0-86F5-11F6-684A619BB7F1}"/>
              </a:ext>
            </a:extLst>
          </p:cNvPr>
          <p:cNvSpPr>
            <a:spLocks noGrp="1"/>
          </p:cNvSpPr>
          <p:nvPr>
            <p:ph idx="1"/>
          </p:nvPr>
        </p:nvSpPr>
        <p:spPr>
          <a:xfrm>
            <a:off x="171893" y="1348346"/>
            <a:ext cx="11742624" cy="5188052"/>
          </a:xfrm>
        </p:spPr>
        <p:txBody>
          <a:bodyPr vert="horz" lIns="91440" tIns="45720" rIns="91440" bIns="45720" rtlCol="0" anchor="t">
            <a:normAutofit/>
          </a:bodyPr>
          <a:lstStyle/>
          <a:p>
            <a:pPr marL="0" indent="0">
              <a:buNone/>
            </a:pPr>
            <a:r>
              <a:rPr lang="en-US" b="1">
                <a:latin typeface="Times New Roman"/>
                <a:ea typeface="+mn-lt"/>
                <a:cs typeface="+mn-lt"/>
              </a:rPr>
              <a:t>Hypothesis testing</a:t>
            </a:r>
            <a:endParaRPr lang="en-US">
              <a:latin typeface="Calibri"/>
              <a:ea typeface="+mn-lt"/>
              <a:cs typeface="+mn-lt"/>
            </a:endParaRPr>
          </a:p>
          <a:p>
            <a:pPr marL="0" indent="0">
              <a:buNone/>
            </a:pPr>
            <a:r>
              <a:rPr lang="en-US">
                <a:latin typeface="Times New Roman"/>
                <a:ea typeface="+mn-lt"/>
                <a:cs typeface="+mn-lt"/>
              </a:rPr>
              <a:t>T-tests showed that age, age at last menstrual period, and BMI were significant factors in predicting osteoporosis risk, while sleep duration did not show a significant impact. These factors are important for feature selection in predictive modeling.</a:t>
            </a:r>
            <a:endParaRPr lang="en-US">
              <a:latin typeface="Calibri"/>
              <a:ea typeface="+mn-lt"/>
              <a:cs typeface="+mn-lt"/>
            </a:endParaRPr>
          </a:p>
          <a:p>
            <a:endParaRPr lang="en-US">
              <a:latin typeface="Times New Roman"/>
              <a:ea typeface="+mn-lt"/>
              <a:cs typeface="+mn-lt"/>
            </a:endParaRPr>
          </a:p>
          <a:p>
            <a:endParaRPr lang="en-US">
              <a:ea typeface="+mn-lt"/>
              <a:cs typeface="+mn-lt"/>
            </a:endParaRPr>
          </a:p>
        </p:txBody>
      </p:sp>
      <p:pic>
        <p:nvPicPr>
          <p:cNvPr id="7" name="Picture 6" descr="A computer screen with white text&#10;&#10;Description automatically generated">
            <a:extLst>
              <a:ext uri="{FF2B5EF4-FFF2-40B4-BE49-F238E27FC236}">
                <a16:creationId xmlns:a16="http://schemas.microsoft.com/office/drawing/2014/main" id="{89C9998F-B843-13A1-0590-BAB069CBCE17}"/>
              </a:ext>
            </a:extLst>
          </p:cNvPr>
          <p:cNvPicPr>
            <a:picLocks noChangeAspect="1"/>
          </p:cNvPicPr>
          <p:nvPr/>
        </p:nvPicPr>
        <p:blipFill>
          <a:blip r:embed="rId2"/>
          <a:stretch>
            <a:fillRect/>
          </a:stretch>
        </p:blipFill>
        <p:spPr>
          <a:xfrm>
            <a:off x="971461" y="3751681"/>
            <a:ext cx="10220325" cy="2028825"/>
          </a:xfrm>
          <a:prstGeom prst="rect">
            <a:avLst/>
          </a:prstGeom>
        </p:spPr>
      </p:pic>
    </p:spTree>
    <p:extLst>
      <p:ext uri="{BB962C8B-B14F-4D97-AF65-F5344CB8AC3E}">
        <p14:creationId xmlns:p14="http://schemas.microsoft.com/office/powerpoint/2010/main" val="4259717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8ADE-36C3-244D-F11A-08EE4100FC79}"/>
              </a:ext>
            </a:extLst>
          </p:cNvPr>
          <p:cNvSpPr>
            <a:spLocks noGrp="1"/>
          </p:cNvSpPr>
          <p:nvPr>
            <p:ph type="title"/>
          </p:nvPr>
        </p:nvSpPr>
        <p:spPr>
          <a:xfrm>
            <a:off x="133709" y="178219"/>
            <a:ext cx="10515600" cy="1167413"/>
          </a:xfrm>
        </p:spPr>
        <p:txBody>
          <a:bodyPr/>
          <a:lstStyle/>
          <a:p>
            <a:r>
              <a:rPr lang="en-US" b="1">
                <a:solidFill>
                  <a:srgbClr val="C2176F"/>
                </a:solidFill>
                <a:latin typeface="Times New Roman"/>
                <a:cs typeface="Calibri Light"/>
              </a:rPr>
              <a:t>Result and Analysis</a:t>
            </a:r>
            <a:endParaRPr lang="en-US" b="1">
              <a:solidFill>
                <a:srgbClr val="C2176F"/>
              </a:solidFill>
              <a:latin typeface="Times New Roman"/>
              <a:ea typeface="Calibri Light"/>
              <a:cs typeface="Calibri Light"/>
            </a:endParaRPr>
          </a:p>
        </p:txBody>
      </p:sp>
      <p:sp>
        <p:nvSpPr>
          <p:cNvPr id="4" name="Date Placeholder 3">
            <a:extLst>
              <a:ext uri="{FF2B5EF4-FFF2-40B4-BE49-F238E27FC236}">
                <a16:creationId xmlns:a16="http://schemas.microsoft.com/office/drawing/2014/main" id="{594A27AA-D258-7864-A4FC-CBAA9E5C0B15}"/>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1DCE935A-EA35-2012-3F92-5DA6FB772C57}"/>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1B9036A2-DEF2-46F0-6FC3-45C29531C97F}"/>
              </a:ext>
            </a:extLst>
          </p:cNvPr>
          <p:cNvSpPr>
            <a:spLocks noGrp="1"/>
          </p:cNvSpPr>
          <p:nvPr>
            <p:ph type="sldNum" sz="quarter" idx="12"/>
          </p:nvPr>
        </p:nvSpPr>
        <p:spPr/>
        <p:txBody>
          <a:bodyPr/>
          <a:lstStyle/>
          <a:p>
            <a:fld id="{C10EA696-5F81-402D-892C-B7B928A817F6}" type="slidenum">
              <a:rPr lang="en-IN" smtClean="0"/>
              <a:t>16</a:t>
            </a:fld>
            <a:endParaRPr lang="en-IN"/>
          </a:p>
        </p:txBody>
      </p:sp>
      <p:sp>
        <p:nvSpPr>
          <p:cNvPr id="10" name="Content Placeholder 9">
            <a:extLst>
              <a:ext uri="{FF2B5EF4-FFF2-40B4-BE49-F238E27FC236}">
                <a16:creationId xmlns:a16="http://schemas.microsoft.com/office/drawing/2014/main" id="{0011FA70-DBD0-86F5-11F6-684A619BB7F1}"/>
              </a:ext>
            </a:extLst>
          </p:cNvPr>
          <p:cNvSpPr>
            <a:spLocks noGrp="1"/>
          </p:cNvSpPr>
          <p:nvPr>
            <p:ph idx="1"/>
          </p:nvPr>
        </p:nvSpPr>
        <p:spPr>
          <a:xfrm>
            <a:off x="133710" y="1207401"/>
            <a:ext cx="11608278" cy="4969563"/>
          </a:xfrm>
        </p:spPr>
        <p:txBody>
          <a:bodyPr vert="horz" lIns="91440" tIns="45720" rIns="91440" bIns="45720" rtlCol="0" anchor="t">
            <a:normAutofit/>
          </a:bodyPr>
          <a:lstStyle/>
          <a:p>
            <a:pPr marL="0" indent="0">
              <a:buNone/>
            </a:pPr>
            <a:r>
              <a:rPr lang="en-US" b="1">
                <a:latin typeface="Times New Roman"/>
                <a:ea typeface="+mn-lt"/>
                <a:cs typeface="+mn-lt"/>
              </a:rPr>
              <a:t>Explainable AI:</a:t>
            </a:r>
            <a:endParaRPr lang="en-US">
              <a:latin typeface="Calibri" panose="020F0502020204030204"/>
              <a:ea typeface="+mn-lt"/>
              <a:cs typeface="+mn-lt"/>
            </a:endParaRPr>
          </a:p>
          <a:p>
            <a:pPr lvl="1">
              <a:buFont typeface="Courier New" panose="020B0604020202020204" pitchFamily="34" charset="0"/>
              <a:buChar char="o"/>
            </a:pPr>
            <a:r>
              <a:rPr lang="en-US">
                <a:latin typeface="Times New Roman"/>
                <a:ea typeface="+mn-lt"/>
                <a:cs typeface="+mn-lt"/>
              </a:rPr>
              <a:t> LIME: Using LIME, the model predicts 86% probability of "No Osteoporosis." Key factors for this prediction are low age and no family history of osteoporosis, while heavy drinking and hormone use have a smaller influence. The output highlights the most impactful factors, guiding further analysis or health interventions.</a:t>
            </a:r>
          </a:p>
        </p:txBody>
      </p:sp>
      <p:pic>
        <p:nvPicPr>
          <p:cNvPr id="3" name="Picture 2" descr="A screenshot of a computer&#10;&#10;Description automatically generated">
            <a:extLst>
              <a:ext uri="{FF2B5EF4-FFF2-40B4-BE49-F238E27FC236}">
                <a16:creationId xmlns:a16="http://schemas.microsoft.com/office/drawing/2014/main" id="{0702EE53-9B4A-C31F-9A91-F3FED15FC63D}"/>
              </a:ext>
            </a:extLst>
          </p:cNvPr>
          <p:cNvPicPr>
            <a:picLocks noChangeAspect="1"/>
          </p:cNvPicPr>
          <p:nvPr/>
        </p:nvPicPr>
        <p:blipFill>
          <a:blip r:embed="rId2"/>
          <a:srcRect r="19008" b="16923"/>
          <a:stretch/>
        </p:blipFill>
        <p:spPr>
          <a:xfrm>
            <a:off x="1279585" y="3236631"/>
            <a:ext cx="9874520" cy="3114590"/>
          </a:xfrm>
          <a:prstGeom prst="rect">
            <a:avLst/>
          </a:prstGeom>
        </p:spPr>
      </p:pic>
    </p:spTree>
    <p:extLst>
      <p:ext uri="{BB962C8B-B14F-4D97-AF65-F5344CB8AC3E}">
        <p14:creationId xmlns:p14="http://schemas.microsoft.com/office/powerpoint/2010/main" val="3292893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8ADE-36C3-244D-F11A-08EE4100FC79}"/>
              </a:ext>
            </a:extLst>
          </p:cNvPr>
          <p:cNvSpPr>
            <a:spLocks noGrp="1"/>
          </p:cNvSpPr>
          <p:nvPr>
            <p:ph type="title"/>
          </p:nvPr>
        </p:nvSpPr>
        <p:spPr>
          <a:xfrm>
            <a:off x="133709" y="178219"/>
            <a:ext cx="10515600" cy="1167413"/>
          </a:xfrm>
        </p:spPr>
        <p:txBody>
          <a:bodyPr/>
          <a:lstStyle/>
          <a:p>
            <a:r>
              <a:rPr lang="en-US" b="1">
                <a:solidFill>
                  <a:srgbClr val="C2176F"/>
                </a:solidFill>
                <a:latin typeface="Times New Roman"/>
                <a:cs typeface="Calibri Light"/>
              </a:rPr>
              <a:t>Result and Analysis</a:t>
            </a:r>
            <a:endParaRPr lang="en-US" b="1">
              <a:solidFill>
                <a:srgbClr val="C2176F"/>
              </a:solidFill>
              <a:latin typeface="Times New Roman"/>
              <a:ea typeface="Calibri Light"/>
              <a:cs typeface="Calibri Light"/>
            </a:endParaRPr>
          </a:p>
        </p:txBody>
      </p:sp>
      <p:sp>
        <p:nvSpPr>
          <p:cNvPr id="4" name="Date Placeholder 3">
            <a:extLst>
              <a:ext uri="{FF2B5EF4-FFF2-40B4-BE49-F238E27FC236}">
                <a16:creationId xmlns:a16="http://schemas.microsoft.com/office/drawing/2014/main" id="{594A27AA-D258-7864-A4FC-CBAA9E5C0B15}"/>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1DCE935A-EA35-2012-3F92-5DA6FB772C57}"/>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1B9036A2-DEF2-46F0-6FC3-45C29531C97F}"/>
              </a:ext>
            </a:extLst>
          </p:cNvPr>
          <p:cNvSpPr>
            <a:spLocks noGrp="1"/>
          </p:cNvSpPr>
          <p:nvPr>
            <p:ph type="sldNum" sz="quarter" idx="12"/>
          </p:nvPr>
        </p:nvSpPr>
        <p:spPr/>
        <p:txBody>
          <a:bodyPr/>
          <a:lstStyle/>
          <a:p>
            <a:fld id="{C10EA696-5F81-402D-892C-B7B928A817F6}" type="slidenum">
              <a:rPr lang="en-IN" smtClean="0"/>
              <a:t>17</a:t>
            </a:fld>
            <a:endParaRPr lang="en-IN"/>
          </a:p>
        </p:txBody>
      </p:sp>
      <p:sp>
        <p:nvSpPr>
          <p:cNvPr id="10" name="Content Placeholder 9">
            <a:extLst>
              <a:ext uri="{FF2B5EF4-FFF2-40B4-BE49-F238E27FC236}">
                <a16:creationId xmlns:a16="http://schemas.microsoft.com/office/drawing/2014/main" id="{0011FA70-DBD0-86F5-11F6-684A619BB7F1}"/>
              </a:ext>
            </a:extLst>
          </p:cNvPr>
          <p:cNvSpPr>
            <a:spLocks noGrp="1"/>
          </p:cNvSpPr>
          <p:nvPr>
            <p:ph idx="1"/>
          </p:nvPr>
        </p:nvSpPr>
        <p:spPr>
          <a:xfrm>
            <a:off x="133710" y="1351174"/>
            <a:ext cx="5670429" cy="4825790"/>
          </a:xfrm>
        </p:spPr>
        <p:txBody>
          <a:bodyPr vert="horz" lIns="91440" tIns="45720" rIns="91440" bIns="45720" rtlCol="0" anchor="t">
            <a:normAutofit/>
          </a:bodyPr>
          <a:lstStyle/>
          <a:p>
            <a:pPr marL="0" indent="0">
              <a:buNone/>
            </a:pPr>
            <a:r>
              <a:rPr lang="en-US" b="1">
                <a:latin typeface="Times New Roman"/>
                <a:ea typeface="+mn-lt"/>
                <a:cs typeface="+mn-lt"/>
              </a:rPr>
              <a:t>Explainable AI:</a:t>
            </a:r>
            <a:endParaRPr lang="en-US">
              <a:latin typeface="Calibri" panose="020F0502020204030204"/>
              <a:ea typeface="+mn-lt"/>
              <a:cs typeface="+mn-lt"/>
            </a:endParaRPr>
          </a:p>
          <a:p>
            <a:pPr lvl="1">
              <a:buFont typeface="Courier New" panose="020B0604020202020204" pitchFamily="34" charset="0"/>
              <a:buChar char="o"/>
            </a:pPr>
            <a:r>
              <a:rPr lang="en-US">
                <a:latin typeface="Times New Roman"/>
                <a:ea typeface="+mn-lt"/>
                <a:cs typeface="+mn-lt"/>
              </a:rPr>
              <a:t> SHAP: SHAP analysis found that age is the most important factor, with older age increasing the risk of osteoporosis. Other factors like ethnicity, BMI, arthritis, and lifestyle choices such as smoking also affect the risk, offering useful information for doctors in making decisions and managing osteoporosis.</a:t>
            </a:r>
          </a:p>
        </p:txBody>
      </p:sp>
      <p:pic>
        <p:nvPicPr>
          <p:cNvPr id="3" name="Picture 2">
            <a:extLst>
              <a:ext uri="{FF2B5EF4-FFF2-40B4-BE49-F238E27FC236}">
                <a16:creationId xmlns:a16="http://schemas.microsoft.com/office/drawing/2014/main" id="{97EEEBE5-583B-A2DE-CC37-4A168BC5F23D}"/>
              </a:ext>
            </a:extLst>
          </p:cNvPr>
          <p:cNvPicPr>
            <a:picLocks noChangeAspect="1"/>
          </p:cNvPicPr>
          <p:nvPr/>
        </p:nvPicPr>
        <p:blipFill>
          <a:blip r:embed="rId2"/>
          <a:stretch>
            <a:fillRect/>
          </a:stretch>
        </p:blipFill>
        <p:spPr>
          <a:xfrm>
            <a:off x="5814114" y="180706"/>
            <a:ext cx="6372225" cy="6410325"/>
          </a:xfrm>
          <a:prstGeom prst="rect">
            <a:avLst/>
          </a:prstGeom>
        </p:spPr>
      </p:pic>
    </p:spTree>
    <p:extLst>
      <p:ext uri="{BB962C8B-B14F-4D97-AF65-F5344CB8AC3E}">
        <p14:creationId xmlns:p14="http://schemas.microsoft.com/office/powerpoint/2010/main" val="1747382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8ADE-36C3-244D-F11A-08EE4100FC79}"/>
              </a:ext>
            </a:extLst>
          </p:cNvPr>
          <p:cNvSpPr>
            <a:spLocks noGrp="1"/>
          </p:cNvSpPr>
          <p:nvPr>
            <p:ph type="title"/>
          </p:nvPr>
        </p:nvSpPr>
        <p:spPr/>
        <p:txBody>
          <a:bodyPr/>
          <a:lstStyle/>
          <a:p>
            <a:r>
              <a:rPr lang="en-US" b="1">
                <a:solidFill>
                  <a:srgbClr val="C2176F"/>
                </a:solidFill>
                <a:latin typeface="Times New Roman"/>
                <a:cs typeface="Calibri Light"/>
              </a:rPr>
              <a:t>Conclusion</a:t>
            </a:r>
            <a:endParaRPr lang="en-US"/>
          </a:p>
        </p:txBody>
      </p:sp>
      <p:sp>
        <p:nvSpPr>
          <p:cNvPr id="4" name="Date Placeholder 3">
            <a:extLst>
              <a:ext uri="{FF2B5EF4-FFF2-40B4-BE49-F238E27FC236}">
                <a16:creationId xmlns:a16="http://schemas.microsoft.com/office/drawing/2014/main" id="{594A27AA-D258-7864-A4FC-CBAA9E5C0B15}"/>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1DCE935A-EA35-2012-3F92-5DA6FB772C57}"/>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1B9036A2-DEF2-46F0-6FC3-45C29531C97F}"/>
              </a:ext>
            </a:extLst>
          </p:cNvPr>
          <p:cNvSpPr>
            <a:spLocks noGrp="1"/>
          </p:cNvSpPr>
          <p:nvPr>
            <p:ph type="sldNum" sz="quarter" idx="12"/>
          </p:nvPr>
        </p:nvSpPr>
        <p:spPr/>
        <p:txBody>
          <a:bodyPr/>
          <a:lstStyle/>
          <a:p>
            <a:fld id="{C10EA696-5F81-402D-892C-B7B928A817F6}" type="slidenum">
              <a:rPr lang="en-IN" smtClean="0"/>
              <a:t>18</a:t>
            </a:fld>
            <a:endParaRPr lang="en-IN"/>
          </a:p>
        </p:txBody>
      </p:sp>
      <p:sp>
        <p:nvSpPr>
          <p:cNvPr id="10" name="Content Placeholder 9">
            <a:extLst>
              <a:ext uri="{FF2B5EF4-FFF2-40B4-BE49-F238E27FC236}">
                <a16:creationId xmlns:a16="http://schemas.microsoft.com/office/drawing/2014/main" id="{48689AAE-02B1-6827-A78A-A5513965354C}"/>
              </a:ext>
            </a:extLst>
          </p:cNvPr>
          <p:cNvSpPr>
            <a:spLocks noGrp="1"/>
          </p:cNvSpPr>
          <p:nvPr>
            <p:ph idx="1"/>
          </p:nvPr>
        </p:nvSpPr>
        <p:spPr>
          <a:xfrm>
            <a:off x="406880" y="1552456"/>
            <a:ext cx="11550768" cy="4797035"/>
          </a:xfrm>
        </p:spPr>
        <p:txBody>
          <a:bodyPr vert="horz" lIns="91440" tIns="45720" rIns="91440" bIns="45720" rtlCol="0" anchor="t">
            <a:normAutofit/>
          </a:bodyPr>
          <a:lstStyle/>
          <a:p>
            <a:r>
              <a:rPr lang="en-US">
                <a:latin typeface="Times New Roman"/>
                <a:ea typeface="+mn-lt"/>
                <a:cs typeface="+mn-lt"/>
              </a:rPr>
              <a:t>The study presents a machine learning approach combined with SMOTE and XAI methods for early osteoporosis risk detection in postmenopausal women, identifying Random Forest as the best-performing model with the highest ROC-AUC and lowest false negative rate.  </a:t>
            </a:r>
            <a:endParaRPr lang="en-US">
              <a:latin typeface="Times New Roman"/>
              <a:cs typeface="Calibri" panose="020F0502020204030204"/>
            </a:endParaRPr>
          </a:p>
          <a:p>
            <a:r>
              <a:rPr lang="en-US">
                <a:latin typeface="Times New Roman"/>
                <a:ea typeface="+mn-lt"/>
                <a:cs typeface="+mn-lt"/>
              </a:rPr>
              <a:t>Key predictors identified were age, BMI, and parental history of osteoporosis, while robust data preprocessing for missing values, outliers, and class imbalance improved model performance.  </a:t>
            </a:r>
            <a:endParaRPr lang="en-US">
              <a:latin typeface="Times New Roman"/>
              <a:cs typeface="Calibri" panose="020F0502020204030204"/>
            </a:endParaRPr>
          </a:p>
          <a:p>
            <a:r>
              <a:rPr lang="en-US">
                <a:latin typeface="Times New Roman"/>
                <a:ea typeface="+mn-lt"/>
                <a:cs typeface="+mn-lt"/>
              </a:rPr>
              <a:t>XAI tools like SHAP and LIME enhanced interpretability, making the model more transparent and usable for healthcare professionals. </a:t>
            </a:r>
            <a:endParaRPr lang="en-US">
              <a:latin typeface="Times New Roman"/>
              <a:cs typeface="Calibri" panose="020F0502020204030204"/>
            </a:endParaRPr>
          </a:p>
        </p:txBody>
      </p:sp>
    </p:spTree>
    <p:extLst>
      <p:ext uri="{BB962C8B-B14F-4D97-AF65-F5344CB8AC3E}">
        <p14:creationId xmlns:p14="http://schemas.microsoft.com/office/powerpoint/2010/main" val="3375403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8ADE-36C3-244D-F11A-08EE4100FC79}"/>
              </a:ext>
            </a:extLst>
          </p:cNvPr>
          <p:cNvSpPr>
            <a:spLocks noGrp="1"/>
          </p:cNvSpPr>
          <p:nvPr>
            <p:ph type="title"/>
          </p:nvPr>
        </p:nvSpPr>
        <p:spPr/>
        <p:txBody>
          <a:bodyPr/>
          <a:lstStyle/>
          <a:p>
            <a:r>
              <a:rPr lang="en-US" b="1">
                <a:solidFill>
                  <a:srgbClr val="C2176F"/>
                </a:solidFill>
                <a:latin typeface="Times New Roman"/>
                <a:cs typeface="Calibri Light"/>
              </a:rPr>
              <a:t>Future work</a:t>
            </a:r>
          </a:p>
        </p:txBody>
      </p:sp>
      <p:sp>
        <p:nvSpPr>
          <p:cNvPr id="4" name="Date Placeholder 3">
            <a:extLst>
              <a:ext uri="{FF2B5EF4-FFF2-40B4-BE49-F238E27FC236}">
                <a16:creationId xmlns:a16="http://schemas.microsoft.com/office/drawing/2014/main" id="{594A27AA-D258-7864-A4FC-CBAA9E5C0B15}"/>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1DCE935A-EA35-2012-3F92-5DA6FB772C57}"/>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1B9036A2-DEF2-46F0-6FC3-45C29531C97F}"/>
              </a:ext>
            </a:extLst>
          </p:cNvPr>
          <p:cNvSpPr>
            <a:spLocks noGrp="1"/>
          </p:cNvSpPr>
          <p:nvPr>
            <p:ph type="sldNum" sz="quarter" idx="12"/>
          </p:nvPr>
        </p:nvSpPr>
        <p:spPr/>
        <p:txBody>
          <a:bodyPr/>
          <a:lstStyle/>
          <a:p>
            <a:fld id="{C10EA696-5F81-402D-892C-B7B928A817F6}" type="slidenum">
              <a:rPr lang="en-IN" smtClean="0"/>
              <a:t>19</a:t>
            </a:fld>
            <a:endParaRPr lang="en-IN"/>
          </a:p>
        </p:txBody>
      </p:sp>
      <p:sp>
        <p:nvSpPr>
          <p:cNvPr id="10" name="Content Placeholder 9">
            <a:extLst>
              <a:ext uri="{FF2B5EF4-FFF2-40B4-BE49-F238E27FC236}">
                <a16:creationId xmlns:a16="http://schemas.microsoft.com/office/drawing/2014/main" id="{74D45B18-9893-23AA-7F4D-595B987630D6}"/>
              </a:ext>
            </a:extLst>
          </p:cNvPr>
          <p:cNvSpPr>
            <a:spLocks noGrp="1"/>
          </p:cNvSpPr>
          <p:nvPr>
            <p:ph idx="1"/>
          </p:nvPr>
        </p:nvSpPr>
        <p:spPr>
          <a:xfrm>
            <a:off x="683419" y="1718470"/>
            <a:ext cx="10515600" cy="4720431"/>
          </a:xfrm>
        </p:spPr>
        <p:txBody>
          <a:bodyPr vert="horz" lIns="91440" tIns="45720" rIns="91440" bIns="45720" rtlCol="0" anchor="t">
            <a:normAutofit/>
          </a:bodyPr>
          <a:lstStyle/>
          <a:p>
            <a:r>
              <a:rPr lang="en-US" sz="2600" b="1">
                <a:latin typeface="Times New Roman"/>
                <a:ea typeface="+mn-lt"/>
                <a:cs typeface="+mn-lt"/>
              </a:rPr>
              <a:t>Dataset Expansion:</a:t>
            </a:r>
            <a:r>
              <a:rPr lang="en-US" sz="2600">
                <a:latin typeface="Times New Roman"/>
                <a:ea typeface="+mn-lt"/>
                <a:cs typeface="+mn-lt"/>
              </a:rPr>
              <a:t> Collect real-time or region-specific data to analyze geographic or demographic disparities in osteoporosis prevalence.</a:t>
            </a:r>
          </a:p>
          <a:p>
            <a:pPr marL="0" indent="0">
              <a:buNone/>
            </a:pPr>
            <a:endParaRPr lang="en-US" sz="2600">
              <a:latin typeface="Times New Roman"/>
              <a:ea typeface="+mn-lt"/>
              <a:cs typeface="+mn-lt"/>
            </a:endParaRPr>
          </a:p>
          <a:p>
            <a:r>
              <a:rPr lang="en-US" sz="2600" b="1">
                <a:latin typeface="Times New Roman"/>
                <a:ea typeface="+mn-lt"/>
                <a:cs typeface="+mn-lt"/>
              </a:rPr>
              <a:t>Algorithm Enhancements:</a:t>
            </a:r>
            <a:r>
              <a:rPr lang="en-US" sz="2600">
                <a:latin typeface="Times New Roman"/>
                <a:ea typeface="+mn-lt"/>
                <a:cs typeface="+mn-lt"/>
              </a:rPr>
              <a:t> Implement deep learning models, such as neural networks, for capturing complex patterns in the dataset.</a:t>
            </a:r>
          </a:p>
          <a:p>
            <a:endParaRPr lang="en-US" sz="2600">
              <a:latin typeface="Times New Roman"/>
              <a:ea typeface="+mn-lt"/>
              <a:cs typeface="+mn-lt"/>
            </a:endParaRPr>
          </a:p>
          <a:p>
            <a:r>
              <a:rPr lang="en-US" sz="2600" b="1">
                <a:latin typeface="Times New Roman"/>
                <a:ea typeface="+mn-lt"/>
                <a:cs typeface="+mn-lt"/>
              </a:rPr>
              <a:t>Real-World Application: </a:t>
            </a:r>
            <a:r>
              <a:rPr lang="en-US" sz="2600">
                <a:latin typeface="Times New Roman"/>
                <a:ea typeface="+mn-lt"/>
                <a:cs typeface="+mn-lt"/>
              </a:rPr>
              <a:t>Collaborate with healthcare providers to validate the model's effectiveness in clinical settings. Develop a user-friendly tool or mobile app that integrates the model for real-time osteoporosis risk assessment.</a:t>
            </a:r>
            <a:endParaRPr lang="en-US" sz="2600">
              <a:latin typeface="Times New Roman"/>
              <a:cs typeface="Calibri"/>
            </a:endParaRPr>
          </a:p>
        </p:txBody>
      </p:sp>
    </p:spTree>
    <p:extLst>
      <p:ext uri="{BB962C8B-B14F-4D97-AF65-F5344CB8AC3E}">
        <p14:creationId xmlns:p14="http://schemas.microsoft.com/office/powerpoint/2010/main" val="3098566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18F9-18AF-4D74-AC77-9A612DBFBB59}"/>
              </a:ext>
            </a:extLst>
          </p:cNvPr>
          <p:cNvSpPr>
            <a:spLocks noGrp="1"/>
          </p:cNvSpPr>
          <p:nvPr>
            <p:ph type="title"/>
          </p:nvPr>
        </p:nvSpPr>
        <p:spPr/>
        <p:txBody>
          <a:bodyPr/>
          <a:lstStyle/>
          <a:p>
            <a:r>
              <a:rPr lang="en-IN" b="1">
                <a:solidFill>
                  <a:srgbClr val="C2176F"/>
                </a:solidFill>
                <a:latin typeface="Times New Roman"/>
                <a:cs typeface="Times New Roman"/>
              </a:rPr>
              <a:t>Overview</a:t>
            </a:r>
          </a:p>
        </p:txBody>
      </p:sp>
      <p:sp>
        <p:nvSpPr>
          <p:cNvPr id="3" name="Content Placeholder 2">
            <a:extLst>
              <a:ext uri="{FF2B5EF4-FFF2-40B4-BE49-F238E27FC236}">
                <a16:creationId xmlns:a16="http://schemas.microsoft.com/office/drawing/2014/main" id="{B416451A-3E0D-4A94-BDFD-E4751A7CC50F}"/>
              </a:ext>
            </a:extLst>
          </p:cNvPr>
          <p:cNvSpPr>
            <a:spLocks noGrp="1"/>
          </p:cNvSpPr>
          <p:nvPr>
            <p:ph idx="1"/>
          </p:nvPr>
        </p:nvSpPr>
        <p:spPr>
          <a:xfrm>
            <a:off x="527388" y="1522010"/>
            <a:ext cx="10515600" cy="5025895"/>
          </a:xfrm>
        </p:spPr>
        <p:txBody>
          <a:bodyPr vert="horz" lIns="91440" tIns="45720" rIns="91440" bIns="45720" rtlCol="0" anchor="t">
            <a:normAutofit fontScale="92500" lnSpcReduction="20000"/>
          </a:bodyPr>
          <a:lstStyle/>
          <a:p>
            <a:r>
              <a:rPr lang="en-IN">
                <a:latin typeface="Times New Roman"/>
                <a:cs typeface="Times New Roman"/>
              </a:rPr>
              <a:t>Introduction</a:t>
            </a:r>
          </a:p>
          <a:p>
            <a:r>
              <a:rPr lang="en-IN">
                <a:latin typeface="Times New Roman"/>
                <a:cs typeface="Times New Roman"/>
              </a:rPr>
              <a:t>Problem Statement</a:t>
            </a:r>
          </a:p>
          <a:p>
            <a:r>
              <a:rPr lang="en-IN">
                <a:latin typeface="Times New Roman"/>
                <a:cs typeface="Times New Roman"/>
              </a:rPr>
              <a:t>Background and Motivation</a:t>
            </a:r>
          </a:p>
          <a:p>
            <a:r>
              <a:rPr lang="en-IN">
                <a:latin typeface="Times New Roman"/>
                <a:cs typeface="Times New Roman"/>
              </a:rPr>
              <a:t>Literature Review</a:t>
            </a:r>
          </a:p>
          <a:p>
            <a:r>
              <a:rPr lang="en-IN">
                <a:latin typeface="Times New Roman"/>
                <a:cs typeface="Times New Roman"/>
              </a:rPr>
              <a:t>Research Gaps</a:t>
            </a:r>
            <a:endParaRPr lang="en-IN"/>
          </a:p>
          <a:p>
            <a:r>
              <a:rPr lang="en-IN">
                <a:latin typeface="Times New Roman"/>
                <a:cs typeface="Times New Roman"/>
              </a:rPr>
              <a:t>System Architecture</a:t>
            </a:r>
            <a:endParaRPr lang="en-IN">
              <a:latin typeface="Times New Roman" panose="02020603050405020304" pitchFamily="18" charset="0"/>
              <a:cs typeface="Times New Roman" panose="02020603050405020304" pitchFamily="18" charset="0"/>
            </a:endParaRPr>
          </a:p>
          <a:p>
            <a:r>
              <a:rPr lang="en-IN">
                <a:latin typeface="Times New Roman"/>
                <a:cs typeface="Times New Roman"/>
              </a:rPr>
              <a:t>Methodology</a:t>
            </a:r>
            <a:endParaRPr lang="en-IN">
              <a:latin typeface="Times New Roman" panose="02020603050405020304" pitchFamily="18" charset="0"/>
              <a:cs typeface="Times New Roman" panose="02020603050405020304" pitchFamily="18" charset="0"/>
            </a:endParaRPr>
          </a:p>
          <a:p>
            <a:r>
              <a:rPr lang="en-IN">
                <a:latin typeface="Times New Roman"/>
                <a:cs typeface="Times New Roman"/>
              </a:rPr>
              <a:t>Result and Analysis</a:t>
            </a:r>
            <a:endParaRPr lang="en-IN">
              <a:latin typeface="Times New Roman" panose="02020603050405020304" pitchFamily="18" charset="0"/>
              <a:cs typeface="Times New Roman" panose="02020603050405020304" pitchFamily="18" charset="0"/>
            </a:endParaRPr>
          </a:p>
          <a:p>
            <a:r>
              <a:rPr lang="en-IN">
                <a:latin typeface="Times New Roman"/>
                <a:cs typeface="Times New Roman"/>
              </a:rPr>
              <a:t>Conclusion</a:t>
            </a:r>
            <a:endParaRPr lang="en-IN">
              <a:latin typeface="Times New Roman" panose="02020603050405020304" pitchFamily="18" charset="0"/>
              <a:cs typeface="Times New Roman" panose="02020603050405020304" pitchFamily="18" charset="0"/>
            </a:endParaRPr>
          </a:p>
          <a:p>
            <a:r>
              <a:rPr lang="en-IN">
                <a:latin typeface="Times New Roman"/>
                <a:cs typeface="Times New Roman"/>
              </a:rPr>
              <a:t>Future Work</a:t>
            </a:r>
            <a:endParaRPr lang="en-IN">
              <a:latin typeface="Times New Roman" panose="02020603050405020304" pitchFamily="18" charset="0"/>
              <a:cs typeface="Times New Roman" panose="02020603050405020304" pitchFamily="18" charset="0"/>
            </a:endParaRPr>
          </a:p>
          <a:p>
            <a:r>
              <a:rPr lang="en-IN">
                <a:latin typeface="Times New Roman"/>
                <a:cs typeface="Times New Roman"/>
              </a:rPr>
              <a:t>Conferences</a:t>
            </a:r>
          </a:p>
          <a:p>
            <a:r>
              <a:rPr lang="en-IN">
                <a:latin typeface="Times New Roman"/>
                <a:cs typeface="Times New Roman"/>
              </a:rPr>
              <a:t>References</a:t>
            </a:r>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a:p>
            <a:endParaRPr lang="en-IN">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B96DA22C-1AD2-4865-8915-F0F05682E3E6}"/>
              </a:ext>
            </a:extLst>
          </p:cNvPr>
          <p:cNvSpPr>
            <a:spLocks noGrp="1"/>
          </p:cNvSpPr>
          <p:nvPr>
            <p:ph type="sldNum" sz="quarter" idx="12"/>
          </p:nvPr>
        </p:nvSpPr>
        <p:spPr/>
        <p:txBody>
          <a:bodyPr/>
          <a:lstStyle/>
          <a:p>
            <a:fld id="{C10EA696-5F81-402D-892C-B7B928A817F6}" type="slidenum">
              <a:rPr lang="en-IN" smtClean="0"/>
              <a:t>2</a:t>
            </a:fld>
            <a:endParaRPr lang="en-IN"/>
          </a:p>
        </p:txBody>
      </p:sp>
      <p:sp>
        <p:nvSpPr>
          <p:cNvPr id="7" name="Date Placeholder 6">
            <a:extLst>
              <a:ext uri="{FF2B5EF4-FFF2-40B4-BE49-F238E27FC236}">
                <a16:creationId xmlns:a16="http://schemas.microsoft.com/office/drawing/2014/main" id="{264F9856-8708-4DB7-A0A2-90DB09C44A76}"/>
              </a:ext>
            </a:extLst>
          </p:cNvPr>
          <p:cNvSpPr>
            <a:spLocks noGrp="1"/>
          </p:cNvSpPr>
          <p:nvPr>
            <p:ph type="dt" sz="half" idx="10"/>
          </p:nvPr>
        </p:nvSpPr>
        <p:spPr/>
        <p:txBody>
          <a:bodyPr/>
          <a:lstStyle/>
          <a:p>
            <a:fld id="{154A9D71-1E79-41A1-A329-CCA21A3F4C53}" type="datetime1">
              <a:rPr lang="en-IN" smtClean="0"/>
              <a:t>21-11-2024</a:t>
            </a:fld>
            <a:endParaRPr lang="en-IN"/>
          </a:p>
        </p:txBody>
      </p:sp>
      <p:sp>
        <p:nvSpPr>
          <p:cNvPr id="8" name="Footer Placeholder 7">
            <a:extLst>
              <a:ext uri="{FF2B5EF4-FFF2-40B4-BE49-F238E27FC236}">
                <a16:creationId xmlns:a16="http://schemas.microsoft.com/office/drawing/2014/main" id="{8A9B182A-EEF2-4A0C-A5A7-F8266735FD5D}"/>
              </a:ext>
            </a:extLst>
          </p:cNvPr>
          <p:cNvSpPr>
            <a:spLocks noGrp="1"/>
          </p:cNvSpPr>
          <p:nvPr>
            <p:ph type="ftr" sz="quarter" idx="11"/>
          </p:nvPr>
        </p:nvSpPr>
        <p:spPr/>
        <p:txBody>
          <a:bodyPr/>
          <a:lstStyle/>
          <a:p>
            <a:r>
              <a:rPr lang="en-US"/>
              <a:t>Department of CSE, ASE BLR</a:t>
            </a:r>
            <a:endParaRPr lang="en-IN"/>
          </a:p>
        </p:txBody>
      </p:sp>
    </p:spTree>
    <p:extLst>
      <p:ext uri="{BB962C8B-B14F-4D97-AF65-F5344CB8AC3E}">
        <p14:creationId xmlns:p14="http://schemas.microsoft.com/office/powerpoint/2010/main" val="2312995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9A64D-007A-F4C9-777B-A9AA91FD385C}"/>
              </a:ext>
            </a:extLst>
          </p:cNvPr>
          <p:cNvSpPr>
            <a:spLocks noGrp="1"/>
          </p:cNvSpPr>
          <p:nvPr>
            <p:ph type="title"/>
          </p:nvPr>
        </p:nvSpPr>
        <p:spPr>
          <a:xfrm>
            <a:off x="838200" y="-3969"/>
            <a:ext cx="10515600" cy="1325563"/>
          </a:xfrm>
        </p:spPr>
        <p:txBody>
          <a:bodyPr/>
          <a:lstStyle/>
          <a:p>
            <a:r>
              <a:rPr lang="en-US" b="1">
                <a:solidFill>
                  <a:srgbClr val="C2176F"/>
                </a:solidFill>
                <a:latin typeface="Times New Roman"/>
                <a:cs typeface="Calibri Light"/>
              </a:rPr>
              <a:t>Conference</a:t>
            </a:r>
            <a:endParaRPr lang="en-US" b="1">
              <a:solidFill>
                <a:srgbClr val="C2176F"/>
              </a:solidFill>
              <a:latin typeface="Times New Roman"/>
              <a:cs typeface="Times New Roman"/>
            </a:endParaRPr>
          </a:p>
        </p:txBody>
      </p:sp>
      <p:sp>
        <p:nvSpPr>
          <p:cNvPr id="4" name="Date Placeholder 3">
            <a:extLst>
              <a:ext uri="{FF2B5EF4-FFF2-40B4-BE49-F238E27FC236}">
                <a16:creationId xmlns:a16="http://schemas.microsoft.com/office/drawing/2014/main" id="{5C7D8088-4064-637F-26E7-592448813860}"/>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5E898E3C-2E6B-AE87-E4D9-DCC38ACF1A68}"/>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B5D6CD13-BBE6-1E6D-EC76-DEAB656BEAB1}"/>
              </a:ext>
            </a:extLst>
          </p:cNvPr>
          <p:cNvSpPr>
            <a:spLocks noGrp="1"/>
          </p:cNvSpPr>
          <p:nvPr>
            <p:ph type="sldNum" sz="quarter" idx="12"/>
          </p:nvPr>
        </p:nvSpPr>
        <p:spPr/>
        <p:txBody>
          <a:bodyPr/>
          <a:lstStyle/>
          <a:p>
            <a:fld id="{C10EA696-5F81-402D-892C-B7B928A817F6}" type="slidenum">
              <a:rPr lang="en-IN" smtClean="0"/>
              <a:t>20</a:t>
            </a:fld>
            <a:endParaRPr lang="en-IN"/>
          </a:p>
        </p:txBody>
      </p:sp>
      <p:sp>
        <p:nvSpPr>
          <p:cNvPr id="9" name="Content Placeholder 8">
            <a:extLst>
              <a:ext uri="{FF2B5EF4-FFF2-40B4-BE49-F238E27FC236}">
                <a16:creationId xmlns:a16="http://schemas.microsoft.com/office/drawing/2014/main" id="{5EC7A6ED-E4EA-EDA0-5879-43866BFFCD5A}"/>
              </a:ext>
            </a:extLst>
          </p:cNvPr>
          <p:cNvSpPr>
            <a:spLocks noGrp="1"/>
          </p:cNvSpPr>
          <p:nvPr>
            <p:ph idx="1"/>
          </p:nvPr>
        </p:nvSpPr>
        <p:spPr>
          <a:xfrm>
            <a:off x="838200" y="1322418"/>
            <a:ext cx="10515600" cy="4854545"/>
          </a:xfrm>
        </p:spPr>
        <p:txBody>
          <a:bodyPr vert="horz" lIns="91440" tIns="45720" rIns="91440" bIns="45720" rtlCol="0" anchor="t">
            <a:normAutofit/>
          </a:bodyPr>
          <a:lstStyle/>
          <a:p>
            <a:pPr marL="0" indent="0">
              <a:buNone/>
            </a:pPr>
            <a:r>
              <a:rPr lang="en-US">
                <a:solidFill>
                  <a:srgbClr val="000000"/>
                </a:solidFill>
                <a:latin typeface="Calibri"/>
                <a:cs typeface="Calibri"/>
              </a:rPr>
              <a:t>International Conference on Recent Advances in Engineering and Computer Applications-2025</a:t>
            </a:r>
            <a:endParaRPr lang="en-US"/>
          </a:p>
          <a:p>
            <a:pPr marL="0" indent="0">
              <a:buNone/>
            </a:pPr>
            <a:r>
              <a:rPr lang="en-US">
                <a:ea typeface="+mn-lt"/>
                <a:cs typeface="+mn-lt"/>
                <a:hlinkClick r:id="rId2"/>
              </a:rPr>
              <a:t>https://www.iferp.in/icraeca/</a:t>
            </a:r>
            <a:endParaRPr lang="en-US"/>
          </a:p>
          <a:p>
            <a:pPr marL="0" indent="0">
              <a:buNone/>
            </a:pPr>
            <a:r>
              <a:rPr lang="en-US">
                <a:cs typeface="Calibri" panose="020F0502020204030204"/>
              </a:rPr>
              <a:t>Date of paper submission: 5th december</a:t>
            </a:r>
          </a:p>
          <a:p>
            <a:endParaRPr lang="en-US">
              <a:cs typeface="Calibri" panose="020F0502020204030204"/>
            </a:endParaRPr>
          </a:p>
        </p:txBody>
      </p:sp>
      <p:pic>
        <p:nvPicPr>
          <p:cNvPr id="10" name="Picture 9" descr="A screenshot of a web page&#10;&#10;Description automatically generated">
            <a:extLst>
              <a:ext uri="{FF2B5EF4-FFF2-40B4-BE49-F238E27FC236}">
                <a16:creationId xmlns:a16="http://schemas.microsoft.com/office/drawing/2014/main" id="{6C9C86FC-9B35-67DE-2372-D1C055FE3154}"/>
              </a:ext>
            </a:extLst>
          </p:cNvPr>
          <p:cNvPicPr>
            <a:picLocks noChangeAspect="1"/>
          </p:cNvPicPr>
          <p:nvPr/>
        </p:nvPicPr>
        <p:blipFill>
          <a:blip r:embed="rId3"/>
          <a:stretch>
            <a:fillRect/>
          </a:stretch>
        </p:blipFill>
        <p:spPr>
          <a:xfrm>
            <a:off x="3043238" y="3218641"/>
            <a:ext cx="5429791" cy="3138040"/>
          </a:xfrm>
          <a:prstGeom prst="rect">
            <a:avLst/>
          </a:prstGeom>
        </p:spPr>
      </p:pic>
    </p:spTree>
    <p:extLst>
      <p:ext uri="{BB962C8B-B14F-4D97-AF65-F5344CB8AC3E}">
        <p14:creationId xmlns:p14="http://schemas.microsoft.com/office/powerpoint/2010/main" val="2663115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9A64D-007A-F4C9-777B-A9AA91FD385C}"/>
              </a:ext>
            </a:extLst>
          </p:cNvPr>
          <p:cNvSpPr>
            <a:spLocks noGrp="1"/>
          </p:cNvSpPr>
          <p:nvPr>
            <p:ph type="title"/>
          </p:nvPr>
        </p:nvSpPr>
        <p:spPr>
          <a:xfrm>
            <a:off x="838200" y="-3969"/>
            <a:ext cx="10515600" cy="1325563"/>
          </a:xfrm>
        </p:spPr>
        <p:txBody>
          <a:bodyPr/>
          <a:lstStyle/>
          <a:p>
            <a:r>
              <a:rPr lang="en-US" b="1">
                <a:solidFill>
                  <a:srgbClr val="C2176F"/>
                </a:solidFill>
                <a:latin typeface="Times New Roman"/>
                <a:cs typeface="Calibri Light"/>
              </a:rPr>
              <a:t>References</a:t>
            </a:r>
            <a:endParaRPr lang="en-US" b="1">
              <a:solidFill>
                <a:srgbClr val="C2176F"/>
              </a:solidFill>
              <a:latin typeface="Times New Roman"/>
              <a:cs typeface="Times New Roman"/>
            </a:endParaRPr>
          </a:p>
        </p:txBody>
      </p:sp>
      <p:sp>
        <p:nvSpPr>
          <p:cNvPr id="3" name="Content Placeholder 2">
            <a:extLst>
              <a:ext uri="{FF2B5EF4-FFF2-40B4-BE49-F238E27FC236}">
                <a16:creationId xmlns:a16="http://schemas.microsoft.com/office/drawing/2014/main" id="{3F13B838-6FF5-9432-65DE-EC6313C28E76}"/>
              </a:ext>
            </a:extLst>
          </p:cNvPr>
          <p:cNvSpPr>
            <a:spLocks noGrp="1"/>
          </p:cNvSpPr>
          <p:nvPr>
            <p:ph idx="1"/>
          </p:nvPr>
        </p:nvSpPr>
        <p:spPr>
          <a:xfrm>
            <a:off x="838200" y="1063625"/>
            <a:ext cx="10515600" cy="4351338"/>
          </a:xfrm>
        </p:spPr>
        <p:txBody>
          <a:bodyPr vert="horz" lIns="91440" tIns="45720" rIns="91440" bIns="45720" rtlCol="0" anchor="t">
            <a:noAutofit/>
          </a:bodyPr>
          <a:lstStyle/>
          <a:p>
            <a:pPr marL="0" indent="0">
              <a:buNone/>
            </a:pPr>
            <a:r>
              <a:rPr lang="en-US" sz="1600">
                <a:ea typeface="+mn-lt"/>
                <a:cs typeface="+mn-lt"/>
              </a:rPr>
              <a:t>[1] Kang SJ, Kim MJ, Hur YI, Haam JH, Kim YS. Application of Machine Learning Algorithms to Predict Osteoporotic Fractures in Women. Korean J Fam Med. 2024 May;45(3):144-148. </a:t>
            </a:r>
            <a:r>
              <a:rPr lang="en-US" sz="1600" err="1">
                <a:ea typeface="+mn-lt"/>
                <a:cs typeface="+mn-lt"/>
              </a:rPr>
              <a:t>doi</a:t>
            </a:r>
            <a:r>
              <a:rPr lang="en-US" sz="1600">
                <a:ea typeface="+mn-lt"/>
                <a:cs typeface="+mn-lt"/>
              </a:rPr>
              <a:t>: 10.4082/kjfm.23.0186. </a:t>
            </a:r>
            <a:r>
              <a:rPr lang="en-US" sz="1600" err="1">
                <a:ea typeface="+mn-lt"/>
                <a:cs typeface="+mn-lt"/>
              </a:rPr>
              <a:t>Epub</a:t>
            </a:r>
            <a:r>
              <a:rPr lang="en-US" sz="1600">
                <a:ea typeface="+mn-lt"/>
                <a:cs typeface="+mn-lt"/>
              </a:rPr>
              <a:t> 2024 Jan 29. PMID: 38282437; PMCID: PMC11116127.</a:t>
            </a:r>
          </a:p>
          <a:p>
            <a:pPr marL="0" indent="0">
              <a:buNone/>
            </a:pPr>
            <a:r>
              <a:rPr lang="en-US" sz="1600">
                <a:ea typeface="Calibri"/>
                <a:cs typeface="Calibri"/>
              </a:rPr>
              <a:t>[2]  </a:t>
            </a:r>
            <a:r>
              <a:rPr lang="en-US" sz="1600">
                <a:ea typeface="+mn-lt"/>
                <a:cs typeface="+mn-lt"/>
              </a:rPr>
              <a:t>Kim, S.K., Yoo, T.K. and Kim, D.W., 2013, July. Osteoporosis risk prediction using machine learning and conventional methods. In 2013 35th Annual International Conference of the IEEE Engineering in Medicine and Biology Society (EMBC) (pp. 188-191). IEEE.</a:t>
            </a:r>
            <a:endParaRPr lang="en-US" sz="1600">
              <a:ea typeface="Calibri"/>
              <a:cs typeface="Calibri"/>
            </a:endParaRPr>
          </a:p>
          <a:p>
            <a:pPr marL="0" indent="0">
              <a:buNone/>
            </a:pPr>
            <a:r>
              <a:rPr lang="en-US" sz="1600">
                <a:ea typeface="Calibri"/>
                <a:cs typeface="Calibri"/>
              </a:rPr>
              <a:t>[3] </a:t>
            </a:r>
            <a:r>
              <a:rPr lang="en-US" sz="1600">
                <a:ea typeface="+mn-lt"/>
                <a:cs typeface="+mn-lt"/>
              </a:rPr>
              <a:t> Wu, </a:t>
            </a:r>
            <a:r>
              <a:rPr lang="en-US" sz="1600" err="1">
                <a:ea typeface="+mn-lt"/>
                <a:cs typeface="+mn-lt"/>
              </a:rPr>
              <a:t>Xuangao</a:t>
            </a:r>
            <a:r>
              <a:rPr lang="en-US" sz="1600">
                <a:ea typeface="+mn-lt"/>
                <a:cs typeface="+mn-lt"/>
              </a:rPr>
              <a:t>, and </a:t>
            </a:r>
            <a:r>
              <a:rPr lang="en-US" sz="1600" err="1">
                <a:ea typeface="+mn-lt"/>
                <a:cs typeface="+mn-lt"/>
              </a:rPr>
              <a:t>Sunmin</a:t>
            </a:r>
            <a:r>
              <a:rPr lang="en-US" sz="1600">
                <a:ea typeface="+mn-lt"/>
                <a:cs typeface="+mn-lt"/>
              </a:rPr>
              <a:t> Park. "A prediction model for osteoporosis risk using a machine-learning approach and its validation in a large cohort." Journal of Korean Medical Science 38.21 (2023)</a:t>
            </a:r>
            <a:endParaRPr lang="en-US" sz="1600">
              <a:ea typeface="Calibri"/>
              <a:cs typeface="Calibri"/>
            </a:endParaRPr>
          </a:p>
          <a:p>
            <a:pPr marL="0" indent="0">
              <a:buNone/>
            </a:pPr>
            <a:r>
              <a:rPr lang="en-US" sz="1600">
                <a:ea typeface="Calibri"/>
                <a:cs typeface="Calibri"/>
              </a:rPr>
              <a:t>[4] </a:t>
            </a:r>
            <a:r>
              <a:rPr lang="en-US" sz="1600">
                <a:ea typeface="+mn-lt"/>
                <a:cs typeface="+mn-lt"/>
              </a:rPr>
              <a:t>Wang, Yuqi, et al. "Prediction model for the risk of osteoporosis incorporating factors of disease history and living habits in physical examination of population in Chongqing, Southwest China: based on artificial neural network." BMC Public Health 21.1 (2021): 991.</a:t>
            </a:r>
            <a:endParaRPr lang="en-US" sz="1600">
              <a:ea typeface="Calibri"/>
              <a:cs typeface="Calibri"/>
            </a:endParaRPr>
          </a:p>
          <a:p>
            <a:pPr marL="0" indent="0">
              <a:buNone/>
            </a:pPr>
            <a:r>
              <a:rPr lang="en-US" sz="1600">
                <a:ea typeface="Calibri"/>
                <a:cs typeface="Calibri"/>
              </a:rPr>
              <a:t>[5]  </a:t>
            </a:r>
            <a:r>
              <a:rPr lang="en-US" sz="1600">
                <a:ea typeface="+mn-lt"/>
                <a:cs typeface="+mn-lt"/>
              </a:rPr>
              <a:t>Shim, JG., Kim, D.W., Ryu, KH. et al. Application of machine learning approaches for osteoporosis risk prediction in postmenopausal women. Arch </a:t>
            </a:r>
            <a:r>
              <a:rPr lang="en-US" sz="1600" err="1">
                <a:ea typeface="+mn-lt"/>
                <a:cs typeface="+mn-lt"/>
              </a:rPr>
              <a:t>Osteoporos</a:t>
            </a:r>
            <a:r>
              <a:rPr lang="en-US" sz="1600">
                <a:ea typeface="+mn-lt"/>
                <a:cs typeface="+mn-lt"/>
              </a:rPr>
              <a:t> 15, 169 (2020).</a:t>
            </a:r>
            <a:endParaRPr lang="en-US" sz="1600">
              <a:ea typeface="Calibri"/>
              <a:cs typeface="Calibri"/>
            </a:endParaRPr>
          </a:p>
          <a:p>
            <a:pPr marL="0" indent="0">
              <a:buNone/>
            </a:pPr>
            <a:r>
              <a:rPr lang="en-US" sz="1600">
                <a:ea typeface="Calibri"/>
                <a:cs typeface="Calibri"/>
              </a:rPr>
              <a:t>[6]  </a:t>
            </a:r>
            <a:r>
              <a:rPr lang="en-US" sz="1600">
                <a:ea typeface="+mn-lt"/>
                <a:cs typeface="+mn-lt"/>
              </a:rPr>
              <a:t>Yoo, T.K., Kim, S.K., Kim, D.W., Choi, J.Y., Lee, W.H., Oh, E. and Park, E.C., 2013. Osteoporosis risk prediction for bone mineral density assessment of postmenopausal women using machine learning. Yonsei medical journal, 54(6), pp.1321-1330.</a:t>
            </a:r>
            <a:endParaRPr lang="en-US" sz="1600">
              <a:ea typeface="Calibri"/>
              <a:cs typeface="Calibri"/>
            </a:endParaRPr>
          </a:p>
          <a:p>
            <a:pPr marL="0" indent="0">
              <a:buNone/>
            </a:pPr>
            <a:r>
              <a:rPr lang="en-US" sz="1600">
                <a:ea typeface="Calibri"/>
                <a:cs typeface="Calibri"/>
              </a:rPr>
              <a:t>[7] </a:t>
            </a:r>
            <a:r>
              <a:rPr lang="en-US" sz="1600">
                <a:ea typeface="+mn-lt"/>
                <a:cs typeface="+mn-lt"/>
              </a:rPr>
              <a:t>Ullah, Kainat A., et al. "Machine learning‐based prediction of osteoporosis in postmenopausal women with clinical examined features: A quantitative clinical study." Health Science Reports 6.10 (2023): e1656.</a:t>
            </a:r>
            <a:endParaRPr lang="en-US" sz="1600">
              <a:ea typeface="Calibri"/>
              <a:cs typeface="Calibri"/>
            </a:endParaRPr>
          </a:p>
          <a:p>
            <a:pPr marL="0" indent="0">
              <a:buNone/>
            </a:pPr>
            <a:r>
              <a:rPr lang="en-US" sz="1600">
                <a:ea typeface="Calibri"/>
                <a:cs typeface="Calibri"/>
              </a:rPr>
              <a:t>[8] </a:t>
            </a:r>
            <a:r>
              <a:rPr lang="en-US" sz="1600">
                <a:ea typeface="+mn-lt"/>
                <a:cs typeface="+mn-lt"/>
              </a:rPr>
              <a:t>Bui, Hanh My, et al. "Predicting the risk of osteoporosis in older Vietnamese women using machine learning approaches." Scientific Reports 12.1 (2022): 20160.</a:t>
            </a:r>
            <a:endParaRPr lang="en-US" sz="1600">
              <a:ea typeface="Calibri"/>
              <a:cs typeface="Calibri"/>
            </a:endParaRPr>
          </a:p>
          <a:p>
            <a:pPr marL="0" indent="0">
              <a:buNone/>
            </a:pPr>
            <a:endParaRPr lang="en-US" sz="1600">
              <a:ea typeface="Calibri"/>
              <a:cs typeface="Calibri"/>
            </a:endParaRPr>
          </a:p>
        </p:txBody>
      </p:sp>
      <p:sp>
        <p:nvSpPr>
          <p:cNvPr id="4" name="Date Placeholder 3">
            <a:extLst>
              <a:ext uri="{FF2B5EF4-FFF2-40B4-BE49-F238E27FC236}">
                <a16:creationId xmlns:a16="http://schemas.microsoft.com/office/drawing/2014/main" id="{5C7D8088-4064-637F-26E7-592448813860}"/>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5E898E3C-2E6B-AE87-E4D9-DCC38ACF1A68}"/>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B5D6CD13-BBE6-1E6D-EC76-DEAB656BEAB1}"/>
              </a:ext>
            </a:extLst>
          </p:cNvPr>
          <p:cNvSpPr>
            <a:spLocks noGrp="1"/>
          </p:cNvSpPr>
          <p:nvPr>
            <p:ph type="sldNum" sz="quarter" idx="12"/>
          </p:nvPr>
        </p:nvSpPr>
        <p:spPr/>
        <p:txBody>
          <a:bodyPr/>
          <a:lstStyle/>
          <a:p>
            <a:fld id="{C10EA696-5F81-402D-892C-B7B928A817F6}" type="slidenum">
              <a:rPr lang="en-IN" smtClean="0"/>
              <a:t>21</a:t>
            </a:fld>
            <a:endParaRPr lang="en-IN"/>
          </a:p>
        </p:txBody>
      </p:sp>
    </p:spTree>
    <p:extLst>
      <p:ext uri="{BB962C8B-B14F-4D97-AF65-F5344CB8AC3E}">
        <p14:creationId xmlns:p14="http://schemas.microsoft.com/office/powerpoint/2010/main" val="1097522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9A64D-007A-F4C9-777B-A9AA91FD385C}"/>
              </a:ext>
            </a:extLst>
          </p:cNvPr>
          <p:cNvSpPr>
            <a:spLocks noGrp="1"/>
          </p:cNvSpPr>
          <p:nvPr>
            <p:ph type="title"/>
          </p:nvPr>
        </p:nvSpPr>
        <p:spPr>
          <a:xfrm>
            <a:off x="838200" y="-3969"/>
            <a:ext cx="10515600" cy="1325563"/>
          </a:xfrm>
        </p:spPr>
        <p:txBody>
          <a:bodyPr/>
          <a:lstStyle/>
          <a:p>
            <a:r>
              <a:rPr lang="en-US" b="1">
                <a:solidFill>
                  <a:srgbClr val="C2176F"/>
                </a:solidFill>
                <a:latin typeface="Times New Roman"/>
                <a:cs typeface="Calibri Light"/>
              </a:rPr>
              <a:t>References</a:t>
            </a:r>
            <a:endParaRPr lang="en-US" b="1">
              <a:solidFill>
                <a:srgbClr val="C2176F"/>
              </a:solidFill>
              <a:latin typeface="Times New Roman"/>
              <a:cs typeface="Times New Roman"/>
            </a:endParaRPr>
          </a:p>
        </p:txBody>
      </p:sp>
      <p:sp>
        <p:nvSpPr>
          <p:cNvPr id="3" name="Content Placeholder 2">
            <a:extLst>
              <a:ext uri="{FF2B5EF4-FFF2-40B4-BE49-F238E27FC236}">
                <a16:creationId xmlns:a16="http://schemas.microsoft.com/office/drawing/2014/main" id="{3F13B838-6FF5-9432-65DE-EC6313C28E76}"/>
              </a:ext>
            </a:extLst>
          </p:cNvPr>
          <p:cNvSpPr>
            <a:spLocks noGrp="1"/>
          </p:cNvSpPr>
          <p:nvPr>
            <p:ph idx="1"/>
          </p:nvPr>
        </p:nvSpPr>
        <p:spPr>
          <a:xfrm>
            <a:off x="838200" y="1063625"/>
            <a:ext cx="10515600" cy="4351338"/>
          </a:xfrm>
        </p:spPr>
        <p:txBody>
          <a:bodyPr vert="horz" lIns="91440" tIns="45720" rIns="91440" bIns="45720" rtlCol="0" anchor="t">
            <a:noAutofit/>
          </a:bodyPr>
          <a:lstStyle/>
          <a:p>
            <a:pPr marL="0" indent="0">
              <a:buNone/>
            </a:pPr>
            <a:r>
              <a:rPr lang="en-US" sz="1600">
                <a:ea typeface="Calibri"/>
                <a:cs typeface="Calibri"/>
              </a:rPr>
              <a:t>[9] </a:t>
            </a:r>
            <a:r>
              <a:rPr lang="en-US" sz="1600" err="1">
                <a:ea typeface="+mn-lt"/>
                <a:cs typeface="+mn-lt"/>
              </a:rPr>
              <a:t>Jabarpour</a:t>
            </a:r>
            <a:r>
              <a:rPr lang="en-US" sz="1600">
                <a:ea typeface="+mn-lt"/>
                <a:cs typeface="+mn-lt"/>
              </a:rPr>
              <a:t>, E., Abedini, A. and </a:t>
            </a:r>
            <a:r>
              <a:rPr lang="en-US" sz="1600" err="1">
                <a:ea typeface="+mn-lt"/>
                <a:cs typeface="+mn-lt"/>
              </a:rPr>
              <a:t>Keshtkar</a:t>
            </a:r>
            <a:r>
              <a:rPr lang="en-US" sz="1600">
                <a:ea typeface="+mn-lt"/>
                <a:cs typeface="+mn-lt"/>
              </a:rPr>
              <a:t>, A., 2020. Osteoporosis risk prediction using data mining algorithms. Journal of Community Health Research.</a:t>
            </a:r>
          </a:p>
          <a:p>
            <a:pPr marL="0" indent="0">
              <a:buNone/>
            </a:pPr>
            <a:r>
              <a:rPr lang="en-US" sz="1600">
                <a:ea typeface="Calibri"/>
                <a:cs typeface="Calibri"/>
              </a:rPr>
              <a:t>[10] </a:t>
            </a:r>
            <a:r>
              <a:rPr lang="en-US" sz="1600">
                <a:ea typeface="+mn-lt"/>
                <a:cs typeface="+mn-lt"/>
              </a:rPr>
              <a:t>Ou Yang, Wen-Yu, et al. "Development of machine learning models for prediction of osteoporosis from clinical health examination data." International journal of environmental research and public health 18.14 (2021): 7635.</a:t>
            </a:r>
          </a:p>
          <a:p>
            <a:pPr marL="0" indent="0">
              <a:buNone/>
            </a:pPr>
            <a:r>
              <a:rPr lang="en-US" sz="1600">
                <a:ea typeface="+mn-lt"/>
                <a:cs typeface="+mn-lt"/>
              </a:rPr>
              <a:t>[11] Smets, Julien, et al. "Machine learning solutions for osteoporosis—a review." Journal of bone and mineral research 36.5 (2020): 833-851.</a:t>
            </a:r>
          </a:p>
          <a:p>
            <a:pPr marL="0" indent="0">
              <a:buNone/>
            </a:pPr>
            <a:r>
              <a:rPr lang="en-US" sz="1600">
                <a:ea typeface="+mn-lt"/>
                <a:cs typeface="+mn-lt"/>
              </a:rPr>
              <a:t>[12] Wang, Z., Li, Y. and Xu, Y., 2023, February. Osteoporosis risk prediction method based on relational network and GNN. In 2023 IEEE 6th Information Technology, Networking, Electronic and Automation Control Conference (ITNEC) (Vol. 6, pp. 1242-1247). IEEE.</a:t>
            </a:r>
          </a:p>
        </p:txBody>
      </p:sp>
      <p:sp>
        <p:nvSpPr>
          <p:cNvPr id="4" name="Date Placeholder 3">
            <a:extLst>
              <a:ext uri="{FF2B5EF4-FFF2-40B4-BE49-F238E27FC236}">
                <a16:creationId xmlns:a16="http://schemas.microsoft.com/office/drawing/2014/main" id="{5C7D8088-4064-637F-26E7-592448813860}"/>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5E898E3C-2E6B-AE87-E4D9-DCC38ACF1A68}"/>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B5D6CD13-BBE6-1E6D-EC76-DEAB656BEAB1}"/>
              </a:ext>
            </a:extLst>
          </p:cNvPr>
          <p:cNvSpPr>
            <a:spLocks noGrp="1"/>
          </p:cNvSpPr>
          <p:nvPr>
            <p:ph type="sldNum" sz="quarter" idx="12"/>
          </p:nvPr>
        </p:nvSpPr>
        <p:spPr/>
        <p:txBody>
          <a:bodyPr/>
          <a:lstStyle/>
          <a:p>
            <a:fld id="{C10EA696-5F81-402D-892C-B7B928A817F6}" type="slidenum">
              <a:rPr lang="en-IN" smtClean="0"/>
              <a:t>22</a:t>
            </a:fld>
            <a:endParaRPr lang="en-IN"/>
          </a:p>
        </p:txBody>
      </p:sp>
    </p:spTree>
    <p:extLst>
      <p:ext uri="{BB962C8B-B14F-4D97-AF65-F5344CB8AC3E}">
        <p14:creationId xmlns:p14="http://schemas.microsoft.com/office/powerpoint/2010/main" val="313381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E28B-8BC8-C54D-0CA2-A5E672CB6651}"/>
              </a:ext>
            </a:extLst>
          </p:cNvPr>
          <p:cNvSpPr>
            <a:spLocks noGrp="1"/>
          </p:cNvSpPr>
          <p:nvPr>
            <p:ph type="title"/>
          </p:nvPr>
        </p:nvSpPr>
        <p:spPr>
          <a:xfrm>
            <a:off x="680049" y="250105"/>
            <a:ext cx="10515600" cy="1325563"/>
          </a:xfrm>
        </p:spPr>
        <p:txBody>
          <a:bodyPr/>
          <a:lstStyle/>
          <a:p>
            <a:r>
              <a:rPr lang="en-US" b="1">
                <a:solidFill>
                  <a:srgbClr val="C2176F"/>
                </a:solidFill>
                <a:latin typeface="Times New Roman"/>
                <a:cs typeface="Calibri Light"/>
              </a:rPr>
              <a:t>Introduction</a:t>
            </a:r>
            <a:endParaRPr lang="en-US" b="1">
              <a:solidFill>
                <a:srgbClr val="C2176F"/>
              </a:solidFill>
              <a:latin typeface="Times New Roman"/>
              <a:ea typeface="Calibri Light"/>
              <a:cs typeface="Calibri Light"/>
            </a:endParaRPr>
          </a:p>
        </p:txBody>
      </p:sp>
      <p:sp>
        <p:nvSpPr>
          <p:cNvPr id="3" name="Content Placeholder 2">
            <a:extLst>
              <a:ext uri="{FF2B5EF4-FFF2-40B4-BE49-F238E27FC236}">
                <a16:creationId xmlns:a16="http://schemas.microsoft.com/office/drawing/2014/main" id="{3ECFDD4E-30D2-F339-606F-3D4CE8EDF48A}"/>
              </a:ext>
            </a:extLst>
          </p:cNvPr>
          <p:cNvSpPr>
            <a:spLocks noGrp="1"/>
          </p:cNvSpPr>
          <p:nvPr>
            <p:ph idx="1"/>
          </p:nvPr>
        </p:nvSpPr>
        <p:spPr>
          <a:xfrm>
            <a:off x="521899" y="1396190"/>
            <a:ext cx="10831901" cy="5188090"/>
          </a:xfrm>
        </p:spPr>
        <p:txBody>
          <a:bodyPr vert="horz" lIns="91440" tIns="45720" rIns="91440" bIns="45720" rtlCol="0" anchor="t">
            <a:normAutofit fontScale="92500" lnSpcReduction="10000"/>
          </a:bodyPr>
          <a:lstStyle/>
          <a:p>
            <a:pPr marL="0" indent="0">
              <a:lnSpc>
                <a:spcPct val="110000"/>
              </a:lnSpc>
              <a:buNone/>
            </a:pPr>
            <a:r>
              <a:rPr lang="en-US">
                <a:latin typeface="Times New Roman"/>
                <a:ea typeface="+mn-lt"/>
                <a:cs typeface="+mn-lt"/>
              </a:rPr>
              <a:t>     Osteoporosis is a medical condition which leads to weakened bones </a:t>
            </a:r>
            <a:r>
              <a:rPr lang="en-US">
                <a:latin typeface="Times New Roman"/>
                <a:ea typeface="+mn-lt"/>
                <a:cs typeface="Times New Roman"/>
              </a:rPr>
              <a:t>that become brittle and fragile, increasing the risk of fractures, even from minor falls or injuries. In the United States, about 1 in 2 women over the age of 50 experience osteoporosis-related fracture in their lifetime. The condition often progresses without symptoms until a fracture occurs, which is why it is sometimes referred to as a "silent disease."</a:t>
            </a:r>
            <a:endParaRPr lang="en-US"/>
          </a:p>
          <a:p>
            <a:pPr marL="0" indent="0">
              <a:lnSpc>
                <a:spcPct val="110000"/>
              </a:lnSpc>
              <a:buNone/>
            </a:pPr>
            <a:r>
              <a:rPr lang="en-US">
                <a:latin typeface="Times New Roman"/>
                <a:ea typeface="+mn-lt"/>
                <a:cs typeface="Times New Roman"/>
              </a:rPr>
              <a:t>Osteoporosis primarily affects older adults, particularly postmenopausal women, due to hormonal changes that affect their bone density. The factors include age, family history, low body weight, sedentary lifestyle, and certain medical conditions or medications that affect bone health. This research develops a data science model to predict osteoporosis risk in postmenopausal women based on factors like age, BMI, and medical history.</a:t>
            </a:r>
          </a:p>
        </p:txBody>
      </p:sp>
      <p:sp>
        <p:nvSpPr>
          <p:cNvPr id="4" name="Date Placeholder 3">
            <a:extLst>
              <a:ext uri="{FF2B5EF4-FFF2-40B4-BE49-F238E27FC236}">
                <a16:creationId xmlns:a16="http://schemas.microsoft.com/office/drawing/2014/main" id="{EDDE1237-A873-E0BB-1573-6DF9A2CCA0C3}"/>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AB52099D-85C5-575F-16E2-C567A55C99AC}"/>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E691CCB6-CA38-66AD-C4BA-59158FFC175A}"/>
              </a:ext>
            </a:extLst>
          </p:cNvPr>
          <p:cNvSpPr>
            <a:spLocks noGrp="1"/>
          </p:cNvSpPr>
          <p:nvPr>
            <p:ph type="sldNum" sz="quarter" idx="12"/>
          </p:nvPr>
        </p:nvSpPr>
        <p:spPr/>
        <p:txBody>
          <a:bodyPr/>
          <a:lstStyle/>
          <a:p>
            <a:fld id="{C10EA696-5F81-402D-892C-B7B928A817F6}" type="slidenum">
              <a:rPr lang="en-IN" smtClean="0"/>
              <a:t>3</a:t>
            </a:fld>
            <a:endParaRPr lang="en-IN"/>
          </a:p>
        </p:txBody>
      </p:sp>
    </p:spTree>
    <p:extLst>
      <p:ext uri="{BB962C8B-B14F-4D97-AF65-F5344CB8AC3E}">
        <p14:creationId xmlns:p14="http://schemas.microsoft.com/office/powerpoint/2010/main" val="2680611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143A-F42F-AB3A-2AE7-BA5520A3480F}"/>
              </a:ext>
            </a:extLst>
          </p:cNvPr>
          <p:cNvSpPr>
            <a:spLocks noGrp="1"/>
          </p:cNvSpPr>
          <p:nvPr>
            <p:ph type="title"/>
          </p:nvPr>
        </p:nvSpPr>
        <p:spPr>
          <a:xfrm>
            <a:off x="550653" y="365125"/>
            <a:ext cx="10688128" cy="1067828"/>
          </a:xfrm>
        </p:spPr>
        <p:txBody>
          <a:bodyPr/>
          <a:lstStyle/>
          <a:p>
            <a:r>
              <a:rPr lang="en-US" b="1">
                <a:solidFill>
                  <a:srgbClr val="C2176F"/>
                </a:solidFill>
                <a:latin typeface="Times New Roman"/>
                <a:cs typeface="Calibri Light"/>
              </a:rPr>
              <a:t> Problem Statement</a:t>
            </a:r>
            <a:endParaRPr lang="en-US" b="1">
              <a:solidFill>
                <a:srgbClr val="C2176F"/>
              </a:solidFill>
              <a:latin typeface="Times New Roman"/>
              <a:cs typeface="Times New Roman"/>
            </a:endParaRPr>
          </a:p>
        </p:txBody>
      </p:sp>
      <p:sp>
        <p:nvSpPr>
          <p:cNvPr id="3" name="Content Placeholder 2">
            <a:extLst>
              <a:ext uri="{FF2B5EF4-FFF2-40B4-BE49-F238E27FC236}">
                <a16:creationId xmlns:a16="http://schemas.microsoft.com/office/drawing/2014/main" id="{9CDDAD2C-32EA-5BFD-E361-03DABD135B4D}"/>
              </a:ext>
            </a:extLst>
          </p:cNvPr>
          <p:cNvSpPr>
            <a:spLocks noGrp="1"/>
          </p:cNvSpPr>
          <p:nvPr>
            <p:ph idx="1"/>
          </p:nvPr>
        </p:nvSpPr>
        <p:spPr>
          <a:xfrm>
            <a:off x="550653" y="1444625"/>
            <a:ext cx="11179496" cy="4681595"/>
          </a:xfrm>
        </p:spPr>
        <p:txBody>
          <a:bodyPr vert="horz" lIns="91440" tIns="45720" rIns="91440" bIns="45720" rtlCol="0" anchor="t">
            <a:noAutofit/>
          </a:bodyPr>
          <a:lstStyle/>
          <a:p>
            <a:pPr marL="0" indent="0">
              <a:buNone/>
            </a:pPr>
            <a:r>
              <a:rPr lang="en-US">
                <a:solidFill>
                  <a:srgbClr val="000000"/>
                </a:solidFill>
                <a:latin typeface="Times New Roman"/>
                <a:ea typeface="+mn-lt"/>
                <a:cs typeface="+mn-lt"/>
              </a:rPr>
              <a:t>     The problem addressed by this project is the early detection and prediction of osteoporosis in postmenopausal women. Osteoporosis often develops without noticeable symptoms, making it difficult to diagnose until a fracture occurs. Current healthcare tools lack personalized risk assessment models that can predict osteoporosis based on factors like age, BMI, medical history, and lifestyle. This project aims to develop a predictive model using data science and machine learning techniques to assess the likelihood of osteoporosis in postmenopausal women, helping healthcare providers identify at-risk individuals early for timely intervention and improved management of bone health.</a:t>
            </a:r>
            <a:endParaRPr lang="en-US">
              <a:solidFill>
                <a:srgbClr val="000000"/>
              </a:solidFill>
              <a:latin typeface="Times New Roman"/>
              <a:ea typeface="Calibri"/>
              <a:cs typeface="Calibri"/>
            </a:endParaRPr>
          </a:p>
        </p:txBody>
      </p:sp>
      <p:sp>
        <p:nvSpPr>
          <p:cNvPr id="4" name="Date Placeholder 3">
            <a:extLst>
              <a:ext uri="{FF2B5EF4-FFF2-40B4-BE49-F238E27FC236}">
                <a16:creationId xmlns:a16="http://schemas.microsoft.com/office/drawing/2014/main" id="{61750769-058D-EA00-6271-082C9C953552}"/>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05F0AA64-8659-F773-872B-D4F5DFB22B40}"/>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660FA734-8D0C-8163-8559-96FD3F1CA687}"/>
              </a:ext>
            </a:extLst>
          </p:cNvPr>
          <p:cNvSpPr>
            <a:spLocks noGrp="1"/>
          </p:cNvSpPr>
          <p:nvPr>
            <p:ph type="sldNum" sz="quarter" idx="12"/>
          </p:nvPr>
        </p:nvSpPr>
        <p:spPr/>
        <p:txBody>
          <a:bodyPr/>
          <a:lstStyle/>
          <a:p>
            <a:fld id="{C10EA696-5F81-402D-892C-B7B928A817F6}" type="slidenum">
              <a:rPr lang="en-IN" smtClean="0"/>
              <a:t>4</a:t>
            </a:fld>
            <a:endParaRPr lang="en-IN"/>
          </a:p>
        </p:txBody>
      </p:sp>
    </p:spTree>
    <p:extLst>
      <p:ext uri="{BB962C8B-B14F-4D97-AF65-F5344CB8AC3E}">
        <p14:creationId xmlns:p14="http://schemas.microsoft.com/office/powerpoint/2010/main" val="164341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D143A-F42F-AB3A-2AE7-BA5520A3480F}"/>
              </a:ext>
            </a:extLst>
          </p:cNvPr>
          <p:cNvSpPr>
            <a:spLocks noGrp="1"/>
          </p:cNvSpPr>
          <p:nvPr>
            <p:ph type="title"/>
          </p:nvPr>
        </p:nvSpPr>
        <p:spPr>
          <a:xfrm>
            <a:off x="766313" y="135087"/>
            <a:ext cx="10343072" cy="1067828"/>
          </a:xfrm>
        </p:spPr>
        <p:txBody>
          <a:bodyPr/>
          <a:lstStyle/>
          <a:p>
            <a:r>
              <a:rPr lang="en-US" b="1">
                <a:solidFill>
                  <a:srgbClr val="C2176F"/>
                </a:solidFill>
                <a:latin typeface="Times New Roman"/>
                <a:cs typeface="Calibri Light"/>
              </a:rPr>
              <a:t>Background and Motivation</a:t>
            </a:r>
            <a:endParaRPr lang="en-US"/>
          </a:p>
        </p:txBody>
      </p:sp>
      <p:sp>
        <p:nvSpPr>
          <p:cNvPr id="3" name="Content Placeholder 2">
            <a:extLst>
              <a:ext uri="{FF2B5EF4-FFF2-40B4-BE49-F238E27FC236}">
                <a16:creationId xmlns:a16="http://schemas.microsoft.com/office/drawing/2014/main" id="{9CDDAD2C-32EA-5BFD-E361-03DABD135B4D}"/>
              </a:ext>
            </a:extLst>
          </p:cNvPr>
          <p:cNvSpPr>
            <a:spLocks noGrp="1"/>
          </p:cNvSpPr>
          <p:nvPr>
            <p:ph idx="1"/>
          </p:nvPr>
        </p:nvSpPr>
        <p:spPr>
          <a:xfrm>
            <a:off x="363747" y="1214587"/>
            <a:ext cx="11294515" cy="4681595"/>
          </a:xfrm>
        </p:spPr>
        <p:txBody>
          <a:bodyPr vert="horz" lIns="91440" tIns="45720" rIns="91440" bIns="45720" rtlCol="0" anchor="t">
            <a:noAutofit/>
          </a:bodyPr>
          <a:lstStyle/>
          <a:p>
            <a:pPr>
              <a:buNone/>
            </a:pPr>
            <a:r>
              <a:rPr lang="en-US">
                <a:latin typeface="Times New Roman"/>
                <a:ea typeface="+mn-lt"/>
                <a:cs typeface="+mn-lt"/>
              </a:rPr>
              <a:t>  Osteoporosis is a silent yet prevalent condition characterized by weakened bones, primarily affecting women due to hormonal changes </a:t>
            </a:r>
            <a:r>
              <a:rPr lang="en-US">
                <a:latin typeface="Times New Roman"/>
                <a:ea typeface="+mn-lt"/>
                <a:cs typeface="Times New Roman"/>
              </a:rPr>
              <a:t>after menopause leading to bone loss</a:t>
            </a:r>
            <a:r>
              <a:rPr lang="en-US">
                <a:latin typeface="Times New Roman"/>
                <a:ea typeface="+mn-lt"/>
                <a:cs typeface="+mn-lt"/>
              </a:rPr>
              <a:t>. Left undiagnosed, it significantly increases the risk of fractures, leading to reduced quality of life and higher healthcare costs. Traditional diagnostic methods like bone density scans are costly, invasive, and often inaccessible in low-resource settings, making early detection a challenge.</a:t>
            </a:r>
          </a:p>
          <a:p>
            <a:pPr>
              <a:buNone/>
            </a:pPr>
            <a:r>
              <a:rPr lang="en-US">
                <a:latin typeface="Times New Roman"/>
                <a:ea typeface="+mn-lt"/>
                <a:cs typeface="+mn-lt"/>
              </a:rPr>
              <a:t>  Motivated by the need for an affordable, non-invasive, and scalable solution, this project leverages machine learning to predict osteoporosis risk using readily available demographic and health-related data. By identifying at-risk individuals early, this approach aims to support preventive care and reduce the burden of osteoporosis on patients and healthcare systems.</a:t>
            </a:r>
          </a:p>
          <a:p>
            <a:pPr>
              <a:buNone/>
            </a:pPr>
            <a:endParaRPr lang="en-US">
              <a:latin typeface="Times New Roman"/>
              <a:ea typeface="+mn-lt"/>
              <a:cs typeface="+mn-lt"/>
            </a:endParaRPr>
          </a:p>
        </p:txBody>
      </p:sp>
      <p:sp>
        <p:nvSpPr>
          <p:cNvPr id="4" name="Date Placeholder 3">
            <a:extLst>
              <a:ext uri="{FF2B5EF4-FFF2-40B4-BE49-F238E27FC236}">
                <a16:creationId xmlns:a16="http://schemas.microsoft.com/office/drawing/2014/main" id="{61750769-058D-EA00-6271-082C9C953552}"/>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05F0AA64-8659-F773-872B-D4F5DFB22B40}"/>
              </a:ext>
            </a:extLst>
          </p:cNvPr>
          <p:cNvSpPr>
            <a:spLocks noGrp="1"/>
          </p:cNvSpPr>
          <p:nvPr>
            <p:ph type="ftr" sz="quarter" idx="11"/>
          </p:nvPr>
        </p:nvSpPr>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660FA734-8D0C-8163-8559-96FD3F1CA687}"/>
              </a:ext>
            </a:extLst>
          </p:cNvPr>
          <p:cNvSpPr>
            <a:spLocks noGrp="1"/>
          </p:cNvSpPr>
          <p:nvPr>
            <p:ph type="sldNum" sz="quarter" idx="12"/>
          </p:nvPr>
        </p:nvSpPr>
        <p:spPr/>
        <p:txBody>
          <a:bodyPr/>
          <a:lstStyle/>
          <a:p>
            <a:fld id="{C10EA696-5F81-402D-892C-B7B928A817F6}" type="slidenum">
              <a:rPr lang="en-IN" smtClean="0"/>
              <a:t>5</a:t>
            </a:fld>
            <a:endParaRPr lang="en-IN"/>
          </a:p>
        </p:txBody>
      </p:sp>
    </p:spTree>
    <p:extLst>
      <p:ext uri="{BB962C8B-B14F-4D97-AF65-F5344CB8AC3E}">
        <p14:creationId xmlns:p14="http://schemas.microsoft.com/office/powerpoint/2010/main" val="379828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1AD6-4326-1AC5-7FA3-4A8D5722F65D}"/>
              </a:ext>
            </a:extLst>
          </p:cNvPr>
          <p:cNvSpPr>
            <a:spLocks noGrp="1"/>
          </p:cNvSpPr>
          <p:nvPr>
            <p:ph type="title"/>
          </p:nvPr>
        </p:nvSpPr>
        <p:spPr>
          <a:xfrm>
            <a:off x="-2460" y="-1431"/>
            <a:ext cx="7138570" cy="988285"/>
          </a:xfrm>
        </p:spPr>
        <p:txBody>
          <a:bodyPr/>
          <a:lstStyle/>
          <a:p>
            <a:r>
              <a:rPr lang="en-IN" b="1">
                <a:solidFill>
                  <a:srgbClr val="C2176F"/>
                </a:solidFill>
                <a:latin typeface="Times New Roman"/>
                <a:cs typeface="Times New Roman"/>
              </a:rPr>
              <a:t>Literature Review</a:t>
            </a:r>
          </a:p>
        </p:txBody>
      </p:sp>
      <p:graphicFrame>
        <p:nvGraphicFramePr>
          <p:cNvPr id="7" name="Content Placeholder 6">
            <a:extLst>
              <a:ext uri="{FF2B5EF4-FFF2-40B4-BE49-F238E27FC236}">
                <a16:creationId xmlns:a16="http://schemas.microsoft.com/office/drawing/2014/main" id="{AD76CBF5-9992-DF6D-502C-755CAD975A4E}"/>
              </a:ext>
            </a:extLst>
          </p:cNvPr>
          <p:cNvGraphicFramePr>
            <a:graphicFrameLocks noGrp="1"/>
          </p:cNvGraphicFramePr>
          <p:nvPr>
            <p:ph idx="1"/>
            <p:extLst>
              <p:ext uri="{D42A27DB-BD31-4B8C-83A1-F6EECF244321}">
                <p14:modId xmlns:p14="http://schemas.microsoft.com/office/powerpoint/2010/main" val="4155359810"/>
              </p:ext>
            </p:extLst>
          </p:nvPr>
        </p:nvGraphicFramePr>
        <p:xfrm>
          <a:off x="-1142" y="794660"/>
          <a:ext cx="12141004" cy="5434184"/>
        </p:xfrm>
        <a:graphic>
          <a:graphicData uri="http://schemas.openxmlformats.org/drawingml/2006/table">
            <a:tbl>
              <a:tblPr firstRow="1" bandRow="1">
                <a:tableStyleId>{5C22544A-7EE6-4342-B048-85BDC9FD1C3A}</a:tableStyleId>
              </a:tblPr>
              <a:tblGrid>
                <a:gridCol w="880672">
                  <a:extLst>
                    <a:ext uri="{9D8B030D-6E8A-4147-A177-3AD203B41FA5}">
                      <a16:colId xmlns:a16="http://schemas.microsoft.com/office/drawing/2014/main" val="1699286414"/>
                    </a:ext>
                  </a:extLst>
                </a:gridCol>
                <a:gridCol w="2810654">
                  <a:extLst>
                    <a:ext uri="{9D8B030D-6E8A-4147-A177-3AD203B41FA5}">
                      <a16:colId xmlns:a16="http://schemas.microsoft.com/office/drawing/2014/main" val="1585312394"/>
                    </a:ext>
                  </a:extLst>
                </a:gridCol>
                <a:gridCol w="2679491">
                  <a:extLst>
                    <a:ext uri="{9D8B030D-6E8A-4147-A177-3AD203B41FA5}">
                      <a16:colId xmlns:a16="http://schemas.microsoft.com/office/drawing/2014/main" val="3628435143"/>
                    </a:ext>
                  </a:extLst>
                </a:gridCol>
                <a:gridCol w="2417162">
                  <a:extLst>
                    <a:ext uri="{9D8B030D-6E8A-4147-A177-3AD203B41FA5}">
                      <a16:colId xmlns:a16="http://schemas.microsoft.com/office/drawing/2014/main" val="818601027"/>
                    </a:ext>
                  </a:extLst>
                </a:gridCol>
                <a:gridCol w="3353025">
                  <a:extLst>
                    <a:ext uri="{9D8B030D-6E8A-4147-A177-3AD203B41FA5}">
                      <a16:colId xmlns:a16="http://schemas.microsoft.com/office/drawing/2014/main" val="3816861457"/>
                    </a:ext>
                  </a:extLst>
                </a:gridCol>
              </a:tblGrid>
              <a:tr h="618344">
                <a:tc>
                  <a:txBody>
                    <a:bodyPr/>
                    <a:lstStyle/>
                    <a:p>
                      <a:r>
                        <a:rPr lang="en-IN" sz="2000"/>
                        <a:t>S. No</a:t>
                      </a:r>
                    </a:p>
                  </a:txBody>
                  <a:tcPr/>
                </a:tc>
                <a:tc>
                  <a:txBody>
                    <a:bodyPr/>
                    <a:lstStyle/>
                    <a:p>
                      <a:r>
                        <a:rPr lang="en-IN" sz="2000"/>
                        <a:t>Journal, Author, Year</a:t>
                      </a:r>
                    </a:p>
                  </a:txBody>
                  <a:tcPr/>
                </a:tc>
                <a:tc>
                  <a:txBody>
                    <a:bodyPr/>
                    <a:lstStyle/>
                    <a:p>
                      <a:pPr lvl="0">
                        <a:buNone/>
                      </a:pPr>
                      <a:r>
                        <a:rPr lang="en-IN" sz="2000"/>
                        <a:t>Objective</a:t>
                      </a:r>
                      <a:endParaRPr lang="en-US" sz="2000"/>
                    </a:p>
                  </a:txBody>
                  <a:tcPr/>
                </a:tc>
                <a:tc>
                  <a:txBody>
                    <a:bodyPr/>
                    <a:lstStyle/>
                    <a:p>
                      <a:r>
                        <a:rPr lang="en-IN" sz="2000"/>
                        <a:t>Advantage</a:t>
                      </a:r>
                    </a:p>
                  </a:txBody>
                  <a:tcPr/>
                </a:tc>
                <a:tc>
                  <a:txBody>
                    <a:bodyPr/>
                    <a:lstStyle/>
                    <a:p>
                      <a:r>
                        <a:rPr lang="en-IN" sz="2000"/>
                        <a:t>Research Gap</a:t>
                      </a:r>
                    </a:p>
                  </a:txBody>
                  <a:tcPr/>
                </a:tc>
                <a:extLst>
                  <a:ext uri="{0D108BD9-81ED-4DB2-BD59-A6C34878D82A}">
                    <a16:rowId xmlns:a16="http://schemas.microsoft.com/office/drawing/2014/main" val="3373441786"/>
                  </a:ext>
                </a:extLst>
              </a:tr>
              <a:tr h="2192054">
                <a:tc>
                  <a:txBody>
                    <a:bodyPr/>
                    <a:lstStyle/>
                    <a:p>
                      <a:r>
                        <a:rPr lang="en-IN"/>
                        <a:t>1</a:t>
                      </a:r>
                    </a:p>
                  </a:txBody>
                  <a:tcPr/>
                </a:tc>
                <a:tc>
                  <a:txBody>
                    <a:bodyPr/>
                    <a:lstStyle/>
                    <a:p>
                      <a:pPr marL="0" lvl="0" indent="0" algn="l">
                        <a:lnSpc>
                          <a:spcPct val="100000"/>
                        </a:lnSpc>
                        <a:spcBef>
                          <a:spcPts val="0"/>
                        </a:spcBef>
                        <a:spcAft>
                          <a:spcPts val="0"/>
                        </a:spcAft>
                        <a:buNone/>
                      </a:pPr>
                      <a:r>
                        <a:rPr lang="en-IN" sz="1600" b="0" i="0" u="none" strike="noStrike" kern="1200" noProof="0">
                          <a:solidFill>
                            <a:schemeClr val="dk1"/>
                          </a:solidFill>
                          <a:latin typeface="+mn-lt"/>
                          <a:ea typeface="+mn-ea"/>
                          <a:cs typeface="+mn-cs"/>
                        </a:rPr>
                        <a:t>Application of Machine Learning Algorithms to Predict Osteoporotic Fractures in Women.</a:t>
                      </a:r>
                      <a:endParaRPr lang="en-US" sz="1600" b="0" i="0" u="none" strike="noStrike" kern="1200">
                        <a:solidFill>
                          <a:schemeClr val="dk1"/>
                        </a:solidFill>
                        <a:latin typeface="+mn-lt"/>
                        <a:ea typeface="+mn-ea"/>
                        <a:cs typeface="+mn-cs"/>
                      </a:endParaRPr>
                    </a:p>
                    <a:p>
                      <a:pPr marL="0" lvl="0" indent="0" algn="l">
                        <a:lnSpc>
                          <a:spcPct val="100000"/>
                        </a:lnSpc>
                        <a:spcBef>
                          <a:spcPts val="0"/>
                        </a:spcBef>
                        <a:spcAft>
                          <a:spcPts val="0"/>
                        </a:spcAft>
                        <a:buNone/>
                      </a:pPr>
                      <a:br>
                        <a:rPr lang="en-IN" sz="1600" b="0" i="0" u="none" strike="noStrike" kern="1200" noProof="0">
                          <a:solidFill>
                            <a:srgbClr val="000000"/>
                          </a:solidFill>
                          <a:latin typeface="+mn-lt"/>
                          <a:ea typeface="+mn-ea"/>
                          <a:cs typeface="+mn-cs"/>
                        </a:rPr>
                      </a:br>
                      <a:r>
                        <a:rPr lang="en-IN" sz="1600" b="0" i="0" u="none" strike="noStrike" kern="1200" noProof="0">
                          <a:solidFill>
                            <a:schemeClr val="dk1"/>
                          </a:solidFill>
                          <a:latin typeface="+mn-lt"/>
                          <a:ea typeface="+mn-ea"/>
                          <a:cs typeface="+mn-cs"/>
                        </a:rPr>
                        <a:t>Kang SJ, Kim MJ, Hur YI, Haam JH, Kim YS</a:t>
                      </a:r>
                    </a:p>
                    <a:p>
                      <a:pPr marL="0" lvl="0" indent="0" algn="l">
                        <a:lnSpc>
                          <a:spcPct val="100000"/>
                        </a:lnSpc>
                        <a:spcBef>
                          <a:spcPts val="0"/>
                        </a:spcBef>
                        <a:spcAft>
                          <a:spcPts val="0"/>
                        </a:spcAft>
                        <a:buNone/>
                      </a:pPr>
                      <a:endParaRPr lang="en-IN" sz="1600" b="0" i="0" u="none" strike="noStrike" kern="1200" noProof="0">
                        <a:solidFill>
                          <a:schemeClr val="dk1"/>
                        </a:solidFill>
                        <a:latin typeface="+mn-lt"/>
                        <a:ea typeface="+mn-ea"/>
                        <a:cs typeface="+mn-cs"/>
                      </a:endParaRPr>
                    </a:p>
                    <a:p>
                      <a:pPr marL="0" lvl="0" indent="0" algn="l">
                        <a:lnSpc>
                          <a:spcPct val="100000"/>
                        </a:lnSpc>
                        <a:spcBef>
                          <a:spcPts val="0"/>
                        </a:spcBef>
                        <a:spcAft>
                          <a:spcPts val="0"/>
                        </a:spcAft>
                        <a:buNone/>
                      </a:pPr>
                      <a:r>
                        <a:rPr lang="en-IN" sz="1600" b="0" i="0" u="none" strike="noStrike" kern="1200" noProof="0">
                          <a:solidFill>
                            <a:schemeClr val="dk1"/>
                          </a:solidFill>
                          <a:latin typeface="+mn-lt"/>
                          <a:ea typeface="+mn-ea"/>
                          <a:cs typeface="+mn-cs"/>
                        </a:rPr>
                        <a:t>2024</a:t>
                      </a:r>
                    </a:p>
                  </a:txBody>
                  <a:tcPr/>
                </a:tc>
                <a:tc>
                  <a:txBody>
                    <a:bodyPr/>
                    <a:lstStyle/>
                    <a:p>
                      <a:pPr lvl="0">
                        <a:buNone/>
                      </a:pPr>
                      <a:r>
                        <a:rPr lang="en-IN" sz="1600" b="0" i="0" u="none" strike="noStrike" kern="1200" noProof="0">
                          <a:solidFill>
                            <a:schemeClr val="dk1"/>
                          </a:solidFill>
                          <a:latin typeface="+mn-lt"/>
                          <a:ea typeface="+mn-ea"/>
                          <a:cs typeface="+mn-cs"/>
                        </a:rPr>
                        <a:t>To evaluate the effectiveness of machine learning algorithms in predicting fractures in osteoporotic women.</a:t>
                      </a:r>
                      <a:endParaRPr lang="en-US" sz="1600" b="0" i="0" u="none" strike="noStrike" kern="1200">
                        <a:solidFill>
                          <a:schemeClr val="dk1"/>
                        </a:solidFill>
                        <a:latin typeface="+mn-lt"/>
                        <a:ea typeface="+mn-ea"/>
                        <a:cs typeface="+mn-cs"/>
                      </a:endParaRPr>
                    </a:p>
                  </a:txBody>
                  <a:tcPr/>
                </a:tc>
                <a:tc>
                  <a:txBody>
                    <a:bodyPr/>
                    <a:lstStyle/>
                    <a:p>
                      <a:pPr lvl="0">
                        <a:buNone/>
                      </a:pPr>
                      <a:r>
                        <a:rPr lang="en-IN" sz="1600" b="0" i="0" u="none" strike="noStrike" kern="1200" noProof="0">
                          <a:solidFill>
                            <a:schemeClr val="dk1"/>
                          </a:solidFill>
                          <a:latin typeface="+mn-lt"/>
                          <a:ea typeface="+mn-ea"/>
                          <a:cs typeface="+mn-cs"/>
                        </a:rPr>
                        <a:t>Machine learning algorithms offer improved predictive accuracy over traditional models like FRAX by leveraging complex patterns.</a:t>
                      </a:r>
                      <a:endParaRPr lang="en-US" sz="1600" b="0" i="0" u="none" strike="noStrike" kern="1200">
                        <a:solidFill>
                          <a:schemeClr val="dk1"/>
                        </a:solidFill>
                        <a:latin typeface="+mn-lt"/>
                        <a:ea typeface="+mn-ea"/>
                        <a:cs typeface="+mn-cs"/>
                      </a:endParaRPr>
                    </a:p>
                  </a:txBody>
                  <a:tcPr/>
                </a:tc>
                <a:tc>
                  <a:txBody>
                    <a:bodyPr/>
                    <a:lstStyle/>
                    <a:p>
                      <a:pPr lvl="0" algn="l">
                        <a:lnSpc>
                          <a:spcPct val="100000"/>
                        </a:lnSpc>
                        <a:spcBef>
                          <a:spcPts val="0"/>
                        </a:spcBef>
                        <a:spcAft>
                          <a:spcPts val="0"/>
                        </a:spcAft>
                        <a:buNone/>
                      </a:pPr>
                      <a:r>
                        <a:rPr lang="en-US" sz="1600" b="0" i="0" u="none" strike="noStrike" kern="1200" noProof="0">
                          <a:solidFill>
                            <a:schemeClr val="tx1"/>
                          </a:solidFill>
                          <a:latin typeface="Calibri"/>
                          <a:ea typeface="+mn-ea"/>
                          <a:cs typeface="+mn-cs"/>
                        </a:rPr>
                        <a:t>The study highlights the need for further research to integrate diverse datasets and validate machine learning models to ensure broader applicability and clinical utility.</a:t>
                      </a:r>
                      <a:br>
                        <a:rPr lang="en-US" sz="1600" b="0" i="0" u="none" strike="noStrike" kern="1200">
                          <a:solidFill>
                            <a:schemeClr val="tx1"/>
                          </a:solidFill>
                          <a:latin typeface="Calibri"/>
                          <a:ea typeface="+mn-ea"/>
                          <a:cs typeface="+mn-cs"/>
                        </a:rPr>
                      </a:br>
                      <a:endParaRPr lang="en-US" sz="1600" b="0" i="0" u="none" strike="noStrike" kern="1200">
                        <a:solidFill>
                          <a:schemeClr val="tx1"/>
                        </a:solidFill>
                        <a:latin typeface="Calibri"/>
                        <a:ea typeface="+mn-ea"/>
                        <a:cs typeface="+mn-cs"/>
                      </a:endParaRPr>
                    </a:p>
                    <a:p>
                      <a:pPr lvl="0">
                        <a:buNone/>
                      </a:pPr>
                      <a:endParaRPr lang="en-IN" sz="1600" b="0" i="0" u="none" strike="noStrike" kern="1200">
                        <a:solidFill>
                          <a:schemeClr val="tx1"/>
                        </a:solidFill>
                        <a:latin typeface="Calibri"/>
                        <a:ea typeface="+mn-ea"/>
                        <a:cs typeface="+mn-cs"/>
                      </a:endParaRPr>
                    </a:p>
                  </a:txBody>
                  <a:tcPr/>
                </a:tc>
                <a:extLst>
                  <a:ext uri="{0D108BD9-81ED-4DB2-BD59-A6C34878D82A}">
                    <a16:rowId xmlns:a16="http://schemas.microsoft.com/office/drawing/2014/main" val="1289236490"/>
                  </a:ext>
                </a:extLst>
              </a:tr>
              <a:tr h="1038509">
                <a:tc>
                  <a:txBody>
                    <a:bodyPr/>
                    <a:lstStyle/>
                    <a:p>
                      <a:r>
                        <a:rPr lang="en-IN" sz="1600" b="0" i="0" u="none" strike="noStrike" kern="1200">
                          <a:solidFill>
                            <a:schemeClr val="dk1"/>
                          </a:solidFill>
                          <a:latin typeface="+mn-lt"/>
                          <a:ea typeface="+mn-ea"/>
                          <a:cs typeface="+mn-cs"/>
                        </a:rPr>
                        <a:t>2</a:t>
                      </a:r>
                    </a:p>
                  </a:txBody>
                  <a:tcPr/>
                </a:tc>
                <a:tc>
                  <a:txBody>
                    <a:bodyPr/>
                    <a:lstStyle/>
                    <a:p>
                      <a:pPr marL="0" lvl="0" indent="0" algn="l">
                        <a:lnSpc>
                          <a:spcPct val="100000"/>
                        </a:lnSpc>
                        <a:spcBef>
                          <a:spcPts val="0"/>
                        </a:spcBef>
                        <a:spcAft>
                          <a:spcPts val="0"/>
                        </a:spcAft>
                        <a:buNone/>
                      </a:pPr>
                      <a:r>
                        <a:rPr lang="en-IN" sz="1600" b="0" i="0" u="none" strike="noStrike" kern="1200" noProof="0">
                          <a:solidFill>
                            <a:schemeClr val="dk1"/>
                          </a:solidFill>
                          <a:latin typeface="+mn-lt"/>
                          <a:ea typeface="+mn-ea"/>
                          <a:cs typeface="+mn-cs"/>
                        </a:rPr>
                        <a:t>Osteoporosis risk prediction using machine learning and conventional methods</a:t>
                      </a:r>
                    </a:p>
                    <a:p>
                      <a:pPr marL="0" lvl="0" indent="0" algn="l">
                        <a:lnSpc>
                          <a:spcPct val="100000"/>
                        </a:lnSpc>
                        <a:spcBef>
                          <a:spcPts val="0"/>
                        </a:spcBef>
                        <a:spcAft>
                          <a:spcPts val="0"/>
                        </a:spcAft>
                        <a:buNone/>
                      </a:pPr>
                      <a:endParaRPr lang="en-IN" sz="1600" b="0" i="0" u="none" strike="noStrike" kern="1200" noProof="0">
                        <a:solidFill>
                          <a:schemeClr val="dk1"/>
                        </a:solidFill>
                        <a:latin typeface="+mn-lt"/>
                        <a:ea typeface="+mn-ea"/>
                        <a:cs typeface="+mn-cs"/>
                      </a:endParaRPr>
                    </a:p>
                    <a:p>
                      <a:pPr marL="0" lvl="0" indent="0" algn="l">
                        <a:lnSpc>
                          <a:spcPct val="100000"/>
                        </a:lnSpc>
                        <a:spcBef>
                          <a:spcPts val="0"/>
                        </a:spcBef>
                        <a:spcAft>
                          <a:spcPts val="0"/>
                        </a:spcAft>
                        <a:buNone/>
                      </a:pPr>
                      <a:r>
                        <a:rPr lang="en-IN" sz="1600" b="0" i="0" u="none" strike="noStrike" kern="1200" noProof="0">
                          <a:solidFill>
                            <a:schemeClr val="dk1"/>
                          </a:solidFill>
                          <a:latin typeface="+mn-lt"/>
                          <a:ea typeface="+mn-ea"/>
                          <a:cs typeface="+mn-cs"/>
                        </a:rPr>
                        <a:t>Kim, S.K., Yoo, T.K. and Kim, D.W</a:t>
                      </a:r>
                      <a:endParaRPr lang="en-IN" sz="1600" b="0" i="0" u="none" strike="noStrike" kern="1200">
                        <a:solidFill>
                          <a:schemeClr val="dk1"/>
                        </a:solidFill>
                        <a:latin typeface="+mn-lt"/>
                        <a:ea typeface="+mn-ea"/>
                        <a:cs typeface="+mn-cs"/>
                      </a:endParaRPr>
                    </a:p>
                    <a:p>
                      <a:pPr marL="0" lvl="0" indent="0" algn="l">
                        <a:lnSpc>
                          <a:spcPct val="100000"/>
                        </a:lnSpc>
                        <a:spcBef>
                          <a:spcPts val="0"/>
                        </a:spcBef>
                        <a:spcAft>
                          <a:spcPts val="0"/>
                        </a:spcAft>
                        <a:buNone/>
                      </a:pPr>
                      <a:endParaRPr lang="en-IN" sz="1600" b="0" i="0" u="none" strike="noStrike" kern="1200" noProof="0">
                        <a:solidFill>
                          <a:schemeClr val="dk1"/>
                        </a:solidFill>
                        <a:latin typeface="+mn-lt"/>
                        <a:ea typeface="+mn-ea"/>
                        <a:cs typeface="+mn-cs"/>
                      </a:endParaRPr>
                    </a:p>
                    <a:p>
                      <a:pPr marL="0" lvl="0" indent="0" algn="l">
                        <a:lnSpc>
                          <a:spcPct val="100000"/>
                        </a:lnSpc>
                        <a:spcBef>
                          <a:spcPts val="0"/>
                        </a:spcBef>
                        <a:spcAft>
                          <a:spcPts val="0"/>
                        </a:spcAft>
                        <a:buNone/>
                      </a:pPr>
                      <a:r>
                        <a:rPr lang="en-IN" sz="1600" b="0" i="0" u="none" strike="noStrike" kern="1200" noProof="0">
                          <a:solidFill>
                            <a:schemeClr val="dk1"/>
                          </a:solidFill>
                          <a:latin typeface="+mn-lt"/>
                          <a:ea typeface="+mn-ea"/>
                          <a:cs typeface="+mn-cs"/>
                        </a:rPr>
                        <a:t>2013</a:t>
                      </a:r>
                    </a:p>
                    <a:p>
                      <a:pPr marL="0" lvl="0" indent="0" algn="l">
                        <a:lnSpc>
                          <a:spcPct val="100000"/>
                        </a:lnSpc>
                        <a:spcBef>
                          <a:spcPts val="0"/>
                        </a:spcBef>
                        <a:spcAft>
                          <a:spcPts val="0"/>
                        </a:spcAft>
                        <a:buNone/>
                      </a:pPr>
                      <a:endParaRPr lang="en-IN" sz="1600" b="0" i="0" u="none" strike="noStrike" kern="1200" noProof="0">
                        <a:solidFill>
                          <a:schemeClr val="dk1"/>
                        </a:solidFill>
                        <a:latin typeface="+mn-lt"/>
                        <a:ea typeface="+mn-ea"/>
                        <a:cs typeface="+mn-cs"/>
                      </a:endParaRPr>
                    </a:p>
                    <a:p>
                      <a:pPr marL="0" lvl="0" indent="0" algn="l">
                        <a:lnSpc>
                          <a:spcPct val="100000"/>
                        </a:lnSpc>
                        <a:spcBef>
                          <a:spcPts val="0"/>
                        </a:spcBef>
                        <a:spcAft>
                          <a:spcPts val="0"/>
                        </a:spcAft>
                        <a:buNone/>
                      </a:pPr>
                      <a:endParaRPr lang="en-IN" sz="1600" b="0" i="0" u="none" strike="noStrike" kern="1200" noProof="0">
                        <a:solidFill>
                          <a:schemeClr val="dk1"/>
                        </a:solidFill>
                        <a:latin typeface="+mn-lt"/>
                        <a:ea typeface="+mn-ea"/>
                        <a:cs typeface="+mn-cs"/>
                      </a:endParaRPr>
                    </a:p>
                  </a:txBody>
                  <a:tcPr/>
                </a:tc>
                <a:tc>
                  <a:txBody>
                    <a:bodyPr/>
                    <a:lstStyle/>
                    <a:p>
                      <a:pPr lvl="0">
                        <a:buNone/>
                      </a:pPr>
                      <a:r>
                        <a:rPr lang="en-IN" sz="1600" b="0" i="0" u="none" strike="noStrike" kern="1200" noProof="0">
                          <a:solidFill>
                            <a:schemeClr val="dk1"/>
                          </a:solidFill>
                          <a:latin typeface="+mn-lt"/>
                          <a:ea typeface="+mn-ea"/>
                          <a:cs typeface="+mn-cs"/>
                        </a:rPr>
                        <a:t>To develop machine learning models for predicting the risk of osteoporosis in postmenopausal women and compare their performance with conventional clinical decision tools.</a:t>
                      </a:r>
                      <a:endParaRPr lang="en-US" sz="1600" b="0" i="0" u="none" strike="noStrike" kern="1200">
                        <a:solidFill>
                          <a:schemeClr val="dk1"/>
                        </a:solidFill>
                        <a:latin typeface="+mn-lt"/>
                        <a:ea typeface="+mn-ea"/>
                        <a:cs typeface="+mn-cs"/>
                      </a:endParaRPr>
                    </a:p>
                  </a:txBody>
                  <a:tcPr/>
                </a:tc>
                <a:tc>
                  <a:txBody>
                    <a:bodyPr/>
                    <a:lstStyle/>
                    <a:p>
                      <a:pPr lvl="0">
                        <a:buNone/>
                      </a:pPr>
                      <a:r>
                        <a:rPr lang="en-IN" sz="1600" b="0" i="0" u="none" strike="noStrike" kern="1200" noProof="0">
                          <a:solidFill>
                            <a:schemeClr val="dk1"/>
                          </a:solidFill>
                          <a:latin typeface="+mn-lt"/>
                          <a:ea typeface="+mn-ea"/>
                          <a:cs typeface="+mn-cs"/>
                        </a:rPr>
                        <a:t>The study demonstrates that machine learning models provide higher accuracy in identifying individuals at risk of osteoporosis compared to traditional methods </a:t>
                      </a:r>
                      <a:endParaRPr lang="en-US" sz="1600" b="0" i="0" u="none" strike="noStrike" kern="1200">
                        <a:solidFill>
                          <a:schemeClr val="dk1"/>
                        </a:solidFill>
                        <a:latin typeface="+mn-lt"/>
                        <a:ea typeface="+mn-ea"/>
                        <a:cs typeface="+mn-cs"/>
                      </a:endParaRPr>
                    </a:p>
                  </a:txBody>
                  <a:tcPr/>
                </a:tc>
                <a:tc>
                  <a:txBody>
                    <a:bodyPr/>
                    <a:lstStyle/>
                    <a:p>
                      <a:pPr lvl="0">
                        <a:buNone/>
                      </a:pPr>
                      <a:r>
                        <a:rPr lang="en-US" sz="1600" b="0" i="0" u="none" strike="noStrike" kern="1200" noProof="0">
                          <a:solidFill>
                            <a:schemeClr val="tx1"/>
                          </a:solidFill>
                          <a:latin typeface="Calibri"/>
                          <a:ea typeface="+mn-ea"/>
                          <a:cs typeface="+mn-cs"/>
                        </a:rPr>
                        <a:t>The study highlights the</a:t>
                      </a:r>
                      <a:r>
                        <a:rPr lang="en-IN" sz="1600" b="0" i="0" u="none" strike="noStrike" kern="1200" noProof="0">
                          <a:solidFill>
                            <a:schemeClr val="tx1"/>
                          </a:solidFill>
                          <a:latin typeface="Calibri"/>
                          <a:ea typeface="+mn-ea"/>
                          <a:cs typeface="+mn-cs"/>
                        </a:rPr>
                        <a:t> lack of an in-depth analysis of the interpretability and usability of these models in clinical settings.</a:t>
                      </a:r>
                      <a:endParaRPr lang="en-US" sz="1600" b="0" i="0" u="none" strike="noStrike" kern="1200">
                        <a:solidFill>
                          <a:schemeClr val="tx1"/>
                        </a:solidFill>
                        <a:latin typeface="Calibri"/>
                        <a:ea typeface="+mn-ea"/>
                        <a:cs typeface="+mn-cs"/>
                      </a:endParaRPr>
                    </a:p>
                  </a:txBody>
                  <a:tcPr/>
                </a:tc>
                <a:extLst>
                  <a:ext uri="{0D108BD9-81ED-4DB2-BD59-A6C34878D82A}">
                    <a16:rowId xmlns:a16="http://schemas.microsoft.com/office/drawing/2014/main" val="2624888589"/>
                  </a:ext>
                </a:extLst>
              </a:tr>
            </a:tbl>
          </a:graphicData>
        </a:graphic>
      </p:graphicFrame>
      <p:sp>
        <p:nvSpPr>
          <p:cNvPr id="4" name="Date Placeholder 3">
            <a:extLst>
              <a:ext uri="{FF2B5EF4-FFF2-40B4-BE49-F238E27FC236}">
                <a16:creationId xmlns:a16="http://schemas.microsoft.com/office/drawing/2014/main" id="{A6A25949-2630-3260-5490-D0B083328D48}"/>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304F7AB1-A6F5-7315-38F7-4D9FF46061C2}"/>
              </a:ext>
            </a:extLst>
          </p:cNvPr>
          <p:cNvSpPr>
            <a:spLocks noGrp="1"/>
          </p:cNvSpPr>
          <p:nvPr>
            <p:ph type="ftr" sz="quarter" idx="11"/>
          </p:nvPr>
        </p:nvSpPr>
        <p:spPr>
          <a:xfrm>
            <a:off x="3693319" y="6487319"/>
            <a:ext cx="4114800" cy="365125"/>
          </a:xfrm>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D588B9D3-1E9A-AC9A-FBFF-506883F71A10}"/>
              </a:ext>
            </a:extLst>
          </p:cNvPr>
          <p:cNvSpPr>
            <a:spLocks noGrp="1"/>
          </p:cNvSpPr>
          <p:nvPr>
            <p:ph type="sldNum" sz="quarter" idx="12"/>
          </p:nvPr>
        </p:nvSpPr>
        <p:spPr/>
        <p:txBody>
          <a:bodyPr/>
          <a:lstStyle/>
          <a:p>
            <a:fld id="{C10EA696-5F81-402D-892C-B7B928A817F6}" type="slidenum">
              <a:rPr lang="en-IN" smtClean="0"/>
              <a:t>6</a:t>
            </a:fld>
            <a:endParaRPr lang="en-IN"/>
          </a:p>
        </p:txBody>
      </p:sp>
    </p:spTree>
    <p:extLst>
      <p:ext uri="{BB962C8B-B14F-4D97-AF65-F5344CB8AC3E}">
        <p14:creationId xmlns:p14="http://schemas.microsoft.com/office/powerpoint/2010/main" val="498918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1AD6-4326-1AC5-7FA3-4A8D5722F65D}"/>
              </a:ext>
            </a:extLst>
          </p:cNvPr>
          <p:cNvSpPr>
            <a:spLocks noGrp="1"/>
          </p:cNvSpPr>
          <p:nvPr>
            <p:ph type="title"/>
          </p:nvPr>
        </p:nvSpPr>
        <p:spPr>
          <a:xfrm>
            <a:off x="-2460" y="-1431"/>
            <a:ext cx="4694420" cy="988285"/>
          </a:xfrm>
        </p:spPr>
        <p:txBody>
          <a:bodyPr/>
          <a:lstStyle/>
          <a:p>
            <a:r>
              <a:rPr lang="en-IN" b="1">
                <a:solidFill>
                  <a:srgbClr val="C2176F"/>
                </a:solidFill>
                <a:latin typeface="Times New Roman"/>
                <a:cs typeface="Times New Roman"/>
              </a:rPr>
              <a:t>Literature Review</a:t>
            </a:r>
          </a:p>
        </p:txBody>
      </p:sp>
      <p:graphicFrame>
        <p:nvGraphicFramePr>
          <p:cNvPr id="7" name="Content Placeholder 6">
            <a:extLst>
              <a:ext uri="{FF2B5EF4-FFF2-40B4-BE49-F238E27FC236}">
                <a16:creationId xmlns:a16="http://schemas.microsoft.com/office/drawing/2014/main" id="{AD76CBF5-9992-DF6D-502C-755CAD975A4E}"/>
              </a:ext>
            </a:extLst>
          </p:cNvPr>
          <p:cNvGraphicFramePr>
            <a:graphicFrameLocks noGrp="1"/>
          </p:cNvGraphicFramePr>
          <p:nvPr>
            <p:ph idx="1"/>
            <p:extLst>
              <p:ext uri="{D42A27DB-BD31-4B8C-83A1-F6EECF244321}">
                <p14:modId xmlns:p14="http://schemas.microsoft.com/office/powerpoint/2010/main" val="775604427"/>
              </p:ext>
            </p:extLst>
          </p:nvPr>
        </p:nvGraphicFramePr>
        <p:xfrm>
          <a:off x="-1142" y="794660"/>
          <a:ext cx="12150462" cy="5423674"/>
        </p:xfrm>
        <a:graphic>
          <a:graphicData uri="http://schemas.openxmlformats.org/drawingml/2006/table">
            <a:tbl>
              <a:tblPr firstRow="1" bandRow="1">
                <a:tableStyleId>{5C22544A-7EE6-4342-B048-85BDC9FD1C3A}</a:tableStyleId>
              </a:tblPr>
              <a:tblGrid>
                <a:gridCol w="821764">
                  <a:extLst>
                    <a:ext uri="{9D8B030D-6E8A-4147-A177-3AD203B41FA5}">
                      <a16:colId xmlns:a16="http://schemas.microsoft.com/office/drawing/2014/main" val="1699286414"/>
                    </a:ext>
                  </a:extLst>
                </a:gridCol>
                <a:gridCol w="3005634">
                  <a:extLst>
                    <a:ext uri="{9D8B030D-6E8A-4147-A177-3AD203B41FA5}">
                      <a16:colId xmlns:a16="http://schemas.microsoft.com/office/drawing/2014/main" val="1585312394"/>
                    </a:ext>
                  </a:extLst>
                </a:gridCol>
                <a:gridCol w="2251283">
                  <a:extLst>
                    <a:ext uri="{9D8B030D-6E8A-4147-A177-3AD203B41FA5}">
                      <a16:colId xmlns:a16="http://schemas.microsoft.com/office/drawing/2014/main" val="3628435143"/>
                    </a:ext>
                  </a:extLst>
                </a:gridCol>
                <a:gridCol w="2835484">
                  <a:extLst>
                    <a:ext uri="{9D8B030D-6E8A-4147-A177-3AD203B41FA5}">
                      <a16:colId xmlns:a16="http://schemas.microsoft.com/office/drawing/2014/main" val="818601027"/>
                    </a:ext>
                  </a:extLst>
                </a:gridCol>
                <a:gridCol w="3236297">
                  <a:extLst>
                    <a:ext uri="{9D8B030D-6E8A-4147-A177-3AD203B41FA5}">
                      <a16:colId xmlns:a16="http://schemas.microsoft.com/office/drawing/2014/main" val="3816861457"/>
                    </a:ext>
                  </a:extLst>
                </a:gridCol>
              </a:tblGrid>
              <a:tr h="533936">
                <a:tc>
                  <a:txBody>
                    <a:bodyPr/>
                    <a:lstStyle/>
                    <a:p>
                      <a:r>
                        <a:rPr lang="en-IN" sz="2000"/>
                        <a:t>S. No</a:t>
                      </a:r>
                    </a:p>
                  </a:txBody>
                  <a:tcPr/>
                </a:tc>
                <a:tc>
                  <a:txBody>
                    <a:bodyPr/>
                    <a:lstStyle/>
                    <a:p>
                      <a:r>
                        <a:rPr lang="en-IN" sz="2000"/>
                        <a:t>Journal, Author, Year</a:t>
                      </a:r>
                    </a:p>
                  </a:txBody>
                  <a:tcPr/>
                </a:tc>
                <a:tc>
                  <a:txBody>
                    <a:bodyPr/>
                    <a:lstStyle/>
                    <a:p>
                      <a:pPr lvl="0">
                        <a:buNone/>
                      </a:pPr>
                      <a:r>
                        <a:rPr lang="en-IN" sz="2000"/>
                        <a:t>Objective</a:t>
                      </a:r>
                      <a:endParaRPr lang="en-US" sz="2000"/>
                    </a:p>
                  </a:txBody>
                  <a:tcPr/>
                </a:tc>
                <a:tc>
                  <a:txBody>
                    <a:bodyPr/>
                    <a:lstStyle/>
                    <a:p>
                      <a:r>
                        <a:rPr lang="en-IN" sz="2000"/>
                        <a:t>Advantage</a:t>
                      </a:r>
                    </a:p>
                  </a:txBody>
                  <a:tcPr/>
                </a:tc>
                <a:tc>
                  <a:txBody>
                    <a:bodyPr/>
                    <a:lstStyle/>
                    <a:p>
                      <a:r>
                        <a:rPr lang="en-IN" sz="2000"/>
                        <a:t>Research Gap</a:t>
                      </a:r>
                    </a:p>
                  </a:txBody>
                  <a:tcPr/>
                </a:tc>
                <a:extLst>
                  <a:ext uri="{0D108BD9-81ED-4DB2-BD59-A6C34878D82A}">
                    <a16:rowId xmlns:a16="http://schemas.microsoft.com/office/drawing/2014/main" val="3373441786"/>
                  </a:ext>
                </a:extLst>
              </a:tr>
              <a:tr h="1882827">
                <a:tc>
                  <a:txBody>
                    <a:bodyPr/>
                    <a:lstStyle/>
                    <a:p>
                      <a:r>
                        <a:rPr lang="en-IN"/>
                        <a:t>3</a:t>
                      </a:r>
                    </a:p>
                  </a:txBody>
                  <a:tcPr/>
                </a:tc>
                <a:tc>
                  <a:txBody>
                    <a:bodyPr/>
                    <a:lstStyle/>
                    <a:p>
                      <a:pPr marL="0" lvl="0" indent="0" algn="l">
                        <a:lnSpc>
                          <a:spcPct val="100000"/>
                        </a:lnSpc>
                        <a:spcBef>
                          <a:spcPts val="0"/>
                        </a:spcBef>
                        <a:spcAft>
                          <a:spcPts val="0"/>
                        </a:spcAft>
                        <a:buNone/>
                      </a:pPr>
                      <a:r>
                        <a:rPr lang="en-IN" sz="1600" b="0" i="0" u="none" strike="noStrike" kern="1200" noProof="0">
                          <a:solidFill>
                            <a:schemeClr val="dk1"/>
                          </a:solidFill>
                          <a:latin typeface="+mn-lt"/>
                          <a:ea typeface="+mn-ea"/>
                          <a:cs typeface="+mn-cs"/>
                        </a:rPr>
                        <a:t>Application of machine learning approaches for osteoporosis risk prediction in postmenopausal women.</a:t>
                      </a:r>
                      <a:endParaRPr lang="en-US" sz="1600" b="0" i="0" u="none" strike="noStrike" kern="1200">
                        <a:solidFill>
                          <a:schemeClr val="dk1"/>
                        </a:solidFill>
                        <a:latin typeface="+mn-lt"/>
                        <a:ea typeface="+mn-ea"/>
                        <a:cs typeface="+mn-cs"/>
                      </a:endParaRPr>
                    </a:p>
                    <a:p>
                      <a:pPr marL="0" lvl="0" indent="0" algn="l">
                        <a:lnSpc>
                          <a:spcPct val="100000"/>
                        </a:lnSpc>
                        <a:spcBef>
                          <a:spcPts val="0"/>
                        </a:spcBef>
                        <a:spcAft>
                          <a:spcPts val="0"/>
                        </a:spcAft>
                        <a:buNone/>
                      </a:pPr>
                      <a:br>
                        <a:rPr lang="en-IN" sz="1600" b="0" i="0" u="none" strike="noStrike" kern="1200" noProof="0">
                          <a:solidFill>
                            <a:srgbClr val="000000"/>
                          </a:solidFill>
                          <a:latin typeface="+mn-lt"/>
                          <a:ea typeface="+mn-ea"/>
                          <a:cs typeface="+mn-cs"/>
                        </a:rPr>
                      </a:br>
                      <a:r>
                        <a:rPr lang="en-IN" sz="1600" b="0" i="0" u="none" strike="noStrike" kern="1200" noProof="0">
                          <a:solidFill>
                            <a:schemeClr val="dk1"/>
                          </a:solidFill>
                          <a:latin typeface="+mn-lt"/>
                          <a:ea typeface="+mn-ea"/>
                          <a:cs typeface="+mn-cs"/>
                        </a:rPr>
                        <a:t>Shim, JG., Kim, D.W., Ryu, KH</a:t>
                      </a:r>
                      <a:endParaRPr lang="en-US" sz="1600" b="0" i="0" u="none" strike="noStrike" kern="1200">
                        <a:solidFill>
                          <a:schemeClr val="dk1"/>
                        </a:solidFill>
                        <a:latin typeface="+mn-lt"/>
                        <a:ea typeface="+mn-ea"/>
                        <a:cs typeface="+mn-cs"/>
                      </a:endParaRPr>
                    </a:p>
                    <a:p>
                      <a:pPr marL="0" lvl="0" indent="0" algn="l">
                        <a:lnSpc>
                          <a:spcPct val="100000"/>
                        </a:lnSpc>
                        <a:spcBef>
                          <a:spcPts val="0"/>
                        </a:spcBef>
                        <a:spcAft>
                          <a:spcPts val="0"/>
                        </a:spcAft>
                        <a:buNone/>
                      </a:pPr>
                      <a:r>
                        <a:rPr lang="en-IN" sz="1600" b="0" i="0" u="none" strike="noStrike" kern="1200" noProof="0">
                          <a:solidFill>
                            <a:schemeClr val="dk1"/>
                          </a:solidFill>
                          <a:latin typeface="+mn-lt"/>
                          <a:ea typeface="+mn-ea"/>
                          <a:cs typeface="+mn-cs"/>
                        </a:rPr>
                        <a:t>2020</a:t>
                      </a:r>
                    </a:p>
                  </a:txBody>
                  <a:tcPr/>
                </a:tc>
                <a:tc>
                  <a:txBody>
                    <a:bodyPr/>
                    <a:lstStyle/>
                    <a:p>
                      <a:pPr lvl="0">
                        <a:buNone/>
                      </a:pPr>
                      <a:r>
                        <a:rPr lang="en-IN" sz="1600" b="0" i="0" u="none" strike="noStrike" kern="1200" noProof="0">
                          <a:solidFill>
                            <a:schemeClr val="dk1"/>
                          </a:solidFill>
                          <a:latin typeface="+mn-lt"/>
                          <a:ea typeface="+mn-ea"/>
                          <a:cs typeface="+mn-cs"/>
                        </a:rPr>
                        <a:t>To develop machine learning models for improving early diagnosis and enabling primary care providers to identify high-risk individuals effectively.</a:t>
                      </a:r>
                      <a:endParaRPr lang="en-US" sz="1600" b="0" i="0" u="none" strike="noStrike" kern="1200">
                        <a:solidFill>
                          <a:schemeClr val="dk1"/>
                        </a:solidFill>
                        <a:latin typeface="+mn-lt"/>
                        <a:ea typeface="+mn-ea"/>
                        <a:cs typeface="+mn-cs"/>
                      </a:endParaRPr>
                    </a:p>
                  </a:txBody>
                  <a:tcPr/>
                </a:tc>
                <a:tc>
                  <a:txBody>
                    <a:bodyPr/>
                    <a:lstStyle/>
                    <a:p>
                      <a:pPr lvl="0">
                        <a:buNone/>
                      </a:pPr>
                      <a:r>
                        <a:rPr lang="en-IN" sz="1600" b="0" i="0" u="none" strike="noStrike" kern="1200" noProof="0">
                          <a:solidFill>
                            <a:schemeClr val="dk1"/>
                          </a:solidFill>
                          <a:latin typeface="+mn-lt"/>
                          <a:ea typeface="+mn-ea"/>
                          <a:cs typeface="+mn-cs"/>
                        </a:rPr>
                        <a:t>The machine learning models showcased superior predictive performance compared to traditional methods.</a:t>
                      </a:r>
                      <a:endParaRPr lang="en-US" sz="1600" b="0" i="0" u="none" strike="noStrike" kern="1200">
                        <a:solidFill>
                          <a:schemeClr val="dk1"/>
                        </a:solidFill>
                        <a:latin typeface="+mn-lt"/>
                        <a:ea typeface="+mn-ea"/>
                        <a:cs typeface="+mn-cs"/>
                      </a:endParaRPr>
                    </a:p>
                  </a:txBody>
                  <a:tcPr/>
                </a:tc>
                <a:tc>
                  <a:txBody>
                    <a:bodyPr/>
                    <a:lstStyle/>
                    <a:p>
                      <a:pPr lvl="0" algn="l">
                        <a:lnSpc>
                          <a:spcPct val="100000"/>
                        </a:lnSpc>
                        <a:spcBef>
                          <a:spcPts val="0"/>
                        </a:spcBef>
                        <a:spcAft>
                          <a:spcPts val="0"/>
                        </a:spcAft>
                        <a:buNone/>
                      </a:pPr>
                      <a:r>
                        <a:rPr lang="en-US" sz="1600" b="0" i="0" u="none" strike="noStrike" kern="1200" noProof="0">
                          <a:solidFill>
                            <a:schemeClr val="dk1"/>
                          </a:solidFill>
                          <a:latin typeface="+mn-lt"/>
                          <a:ea typeface="+mn-ea"/>
                          <a:cs typeface="+mn-cs"/>
                        </a:rPr>
                        <a:t>There is a need to assess the cost-effectiveness and scalability of implementing machine learning-based risk prediction tools in real-world healthcare settings.</a:t>
                      </a:r>
                      <a:endParaRPr lang="en-US" sz="1600" b="0" i="0" u="none" strike="noStrike" kern="1200">
                        <a:solidFill>
                          <a:schemeClr val="dk1"/>
                        </a:solidFill>
                        <a:latin typeface="+mn-lt"/>
                        <a:ea typeface="+mn-ea"/>
                        <a:cs typeface="+mn-cs"/>
                      </a:endParaRPr>
                    </a:p>
                    <a:p>
                      <a:pPr lvl="0">
                        <a:buNone/>
                      </a:pPr>
                      <a:endParaRPr lang="en-IN" sz="1600" b="0" i="0" u="none" strike="noStrike" kern="1200">
                        <a:solidFill>
                          <a:schemeClr val="dk1"/>
                        </a:solidFill>
                        <a:latin typeface="+mn-lt"/>
                        <a:ea typeface="+mn-ea"/>
                        <a:cs typeface="+mn-cs"/>
                      </a:endParaRPr>
                    </a:p>
                  </a:txBody>
                  <a:tcPr/>
                </a:tc>
                <a:extLst>
                  <a:ext uri="{0D108BD9-81ED-4DB2-BD59-A6C34878D82A}">
                    <a16:rowId xmlns:a16="http://schemas.microsoft.com/office/drawing/2014/main" val="1289236490"/>
                  </a:ext>
                </a:extLst>
              </a:tr>
              <a:tr h="3006911">
                <a:tc>
                  <a:txBody>
                    <a:bodyPr/>
                    <a:lstStyle/>
                    <a:p>
                      <a:r>
                        <a:rPr lang="en-IN" sz="1600" b="0" i="0" u="none" strike="noStrike" kern="1200">
                          <a:solidFill>
                            <a:schemeClr val="dk1"/>
                          </a:solidFill>
                          <a:latin typeface="+mn-lt"/>
                          <a:ea typeface="+mn-ea"/>
                          <a:cs typeface="+mn-cs"/>
                        </a:rPr>
                        <a:t>4</a:t>
                      </a:r>
                    </a:p>
                  </a:txBody>
                  <a:tcPr/>
                </a:tc>
                <a:tc>
                  <a:txBody>
                    <a:bodyPr/>
                    <a:lstStyle/>
                    <a:p>
                      <a:pPr marL="0" lvl="0" indent="0" algn="l">
                        <a:lnSpc>
                          <a:spcPct val="100000"/>
                        </a:lnSpc>
                        <a:spcBef>
                          <a:spcPts val="0"/>
                        </a:spcBef>
                        <a:spcAft>
                          <a:spcPts val="0"/>
                        </a:spcAft>
                        <a:buNone/>
                      </a:pPr>
                      <a:r>
                        <a:rPr lang="en-IN" sz="1600" b="0" i="0" u="none" strike="noStrike" kern="1200" noProof="0">
                          <a:solidFill>
                            <a:schemeClr val="dk1"/>
                          </a:solidFill>
                          <a:latin typeface="+mn-lt"/>
                          <a:ea typeface="+mn-ea"/>
                          <a:cs typeface="+mn-cs"/>
                        </a:rPr>
                        <a:t>Prediction model for the risk of osteoporosis incorporating factors of disease history and living habits in physical examination of population in Chongqing, Southwest China: based on artificial neural network.</a:t>
                      </a:r>
                    </a:p>
                    <a:p>
                      <a:pPr marL="0" lvl="0" indent="0" algn="l">
                        <a:lnSpc>
                          <a:spcPct val="100000"/>
                        </a:lnSpc>
                        <a:spcBef>
                          <a:spcPts val="0"/>
                        </a:spcBef>
                        <a:spcAft>
                          <a:spcPts val="0"/>
                        </a:spcAft>
                        <a:buNone/>
                      </a:pPr>
                      <a:endParaRPr lang="en-IN" sz="1600" b="0" i="0" u="none" strike="noStrike" kern="1200" noProof="0">
                        <a:solidFill>
                          <a:schemeClr val="dk1"/>
                        </a:solidFill>
                        <a:latin typeface="+mn-lt"/>
                        <a:ea typeface="+mn-ea"/>
                        <a:cs typeface="+mn-cs"/>
                      </a:endParaRPr>
                    </a:p>
                    <a:p>
                      <a:pPr marL="0" lvl="0" indent="0" algn="l">
                        <a:lnSpc>
                          <a:spcPct val="100000"/>
                        </a:lnSpc>
                        <a:spcBef>
                          <a:spcPts val="0"/>
                        </a:spcBef>
                        <a:spcAft>
                          <a:spcPts val="0"/>
                        </a:spcAft>
                        <a:buNone/>
                      </a:pPr>
                      <a:r>
                        <a:rPr lang="en-IN" sz="1600" b="0" i="0" u="none" strike="noStrike" kern="1200" noProof="0">
                          <a:solidFill>
                            <a:schemeClr val="dk1"/>
                          </a:solidFill>
                          <a:latin typeface="+mn-lt"/>
                          <a:ea typeface="+mn-ea"/>
                          <a:cs typeface="+mn-cs"/>
                        </a:rPr>
                        <a:t>Wang, Yuqi</a:t>
                      </a:r>
                      <a:endParaRPr lang="en-IN" sz="1600" b="0" i="0" u="none" strike="noStrike" kern="1200">
                        <a:solidFill>
                          <a:schemeClr val="dk1"/>
                        </a:solidFill>
                        <a:latin typeface="+mn-lt"/>
                        <a:ea typeface="+mn-ea"/>
                        <a:cs typeface="+mn-cs"/>
                      </a:endParaRPr>
                    </a:p>
                    <a:p>
                      <a:pPr marL="0" lvl="0" indent="0" algn="l">
                        <a:lnSpc>
                          <a:spcPct val="100000"/>
                        </a:lnSpc>
                        <a:spcBef>
                          <a:spcPts val="0"/>
                        </a:spcBef>
                        <a:spcAft>
                          <a:spcPts val="0"/>
                        </a:spcAft>
                        <a:buNone/>
                      </a:pPr>
                      <a:endParaRPr lang="en-IN" sz="1600" b="0" i="0" u="none" strike="noStrike" kern="1200" noProof="0">
                        <a:solidFill>
                          <a:schemeClr val="dk1"/>
                        </a:solidFill>
                        <a:latin typeface="+mn-lt"/>
                        <a:ea typeface="+mn-ea"/>
                        <a:cs typeface="+mn-cs"/>
                      </a:endParaRPr>
                    </a:p>
                    <a:p>
                      <a:pPr marL="0" lvl="0" indent="0" algn="l">
                        <a:lnSpc>
                          <a:spcPct val="100000"/>
                        </a:lnSpc>
                        <a:spcBef>
                          <a:spcPts val="0"/>
                        </a:spcBef>
                        <a:spcAft>
                          <a:spcPts val="0"/>
                        </a:spcAft>
                        <a:buNone/>
                      </a:pPr>
                      <a:r>
                        <a:rPr lang="en-IN" sz="1600" b="0" i="0" u="none" strike="noStrike" kern="1200" noProof="0">
                          <a:solidFill>
                            <a:schemeClr val="dk1"/>
                          </a:solidFill>
                          <a:latin typeface="+mn-lt"/>
                          <a:ea typeface="+mn-ea"/>
                          <a:cs typeface="+mn-cs"/>
                        </a:rPr>
                        <a:t>2021</a:t>
                      </a:r>
                    </a:p>
                  </a:txBody>
                  <a:tcPr/>
                </a:tc>
                <a:tc>
                  <a:txBody>
                    <a:bodyPr/>
                    <a:lstStyle/>
                    <a:p>
                      <a:pPr lvl="0">
                        <a:buNone/>
                      </a:pPr>
                      <a:r>
                        <a:rPr lang="en-IN" sz="1600" b="0" i="0" u="none" strike="noStrike" kern="1200" noProof="0">
                          <a:solidFill>
                            <a:schemeClr val="dk1"/>
                          </a:solidFill>
                          <a:latin typeface="+mn-lt"/>
                          <a:ea typeface="+mn-ea"/>
                          <a:cs typeface="+mn-cs"/>
                        </a:rPr>
                        <a:t>To develop and compare prediction models, including artificial neural networks, for assessing osteoporosis risk by incorporating disease history and lifestyle factors.</a:t>
                      </a:r>
                      <a:endParaRPr lang="en-US" sz="1600" b="0" i="0" u="none" strike="noStrike" kern="1200">
                        <a:solidFill>
                          <a:schemeClr val="dk1"/>
                        </a:solidFill>
                        <a:latin typeface="+mn-lt"/>
                        <a:ea typeface="+mn-ea"/>
                        <a:cs typeface="+mn-cs"/>
                      </a:endParaRPr>
                    </a:p>
                  </a:txBody>
                  <a:tcPr/>
                </a:tc>
                <a:tc>
                  <a:txBody>
                    <a:bodyPr/>
                    <a:lstStyle/>
                    <a:p>
                      <a:pPr lvl="0">
                        <a:buNone/>
                      </a:pPr>
                      <a:r>
                        <a:rPr lang="en-IN" sz="1600" b="0" i="0" u="none" strike="noStrike" kern="1200" noProof="0">
                          <a:solidFill>
                            <a:schemeClr val="dk1"/>
                          </a:solidFill>
                          <a:latin typeface="+mn-lt"/>
                          <a:ea typeface="+mn-ea"/>
                          <a:cs typeface="+mn-cs"/>
                        </a:rPr>
                        <a:t>The study demonstrates that artificial neural networks outperform traditional statistical models.</a:t>
                      </a:r>
                      <a:endParaRPr lang="en-US" sz="1600" b="0" i="0" u="none" strike="noStrike" kern="1200">
                        <a:solidFill>
                          <a:schemeClr val="dk1"/>
                        </a:solidFill>
                        <a:latin typeface="+mn-lt"/>
                        <a:ea typeface="+mn-ea"/>
                        <a:cs typeface="+mn-cs"/>
                      </a:endParaRPr>
                    </a:p>
                  </a:txBody>
                  <a:tcPr/>
                </a:tc>
                <a:tc>
                  <a:txBody>
                    <a:bodyPr/>
                    <a:lstStyle/>
                    <a:p>
                      <a:pPr lvl="0">
                        <a:buNone/>
                      </a:pPr>
                      <a:r>
                        <a:rPr lang="en-IN" sz="1600" b="0" i="0" u="none" strike="noStrike" kern="1200" noProof="0">
                          <a:solidFill>
                            <a:schemeClr val="dk1"/>
                          </a:solidFill>
                          <a:latin typeface="+mn-lt"/>
                          <a:ea typeface="+mn-ea"/>
                          <a:cs typeface="+mn-cs"/>
                        </a:rPr>
                        <a:t>The research highlights the need for longitudinal studies to validate the predictive reliability of artificial neural network models over time. </a:t>
                      </a:r>
                      <a:endParaRPr lang="en-US" sz="1600" b="0" i="0" u="none" strike="noStrike" kern="1200">
                        <a:solidFill>
                          <a:schemeClr val="dk1"/>
                        </a:solidFill>
                        <a:latin typeface="+mn-lt"/>
                        <a:ea typeface="+mn-ea"/>
                        <a:cs typeface="+mn-cs"/>
                      </a:endParaRPr>
                    </a:p>
                  </a:txBody>
                  <a:tcPr/>
                </a:tc>
                <a:extLst>
                  <a:ext uri="{0D108BD9-81ED-4DB2-BD59-A6C34878D82A}">
                    <a16:rowId xmlns:a16="http://schemas.microsoft.com/office/drawing/2014/main" val="2624888589"/>
                  </a:ext>
                </a:extLst>
              </a:tr>
            </a:tbl>
          </a:graphicData>
        </a:graphic>
      </p:graphicFrame>
      <p:sp>
        <p:nvSpPr>
          <p:cNvPr id="4" name="Date Placeholder 3">
            <a:extLst>
              <a:ext uri="{FF2B5EF4-FFF2-40B4-BE49-F238E27FC236}">
                <a16:creationId xmlns:a16="http://schemas.microsoft.com/office/drawing/2014/main" id="{A6A25949-2630-3260-5490-D0B083328D48}"/>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304F7AB1-A6F5-7315-38F7-4D9FF46061C2}"/>
              </a:ext>
            </a:extLst>
          </p:cNvPr>
          <p:cNvSpPr>
            <a:spLocks noGrp="1"/>
          </p:cNvSpPr>
          <p:nvPr>
            <p:ph type="ftr" sz="quarter" idx="11"/>
          </p:nvPr>
        </p:nvSpPr>
        <p:spPr>
          <a:xfrm>
            <a:off x="3657600" y="6356350"/>
            <a:ext cx="4114800" cy="365125"/>
          </a:xfrm>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D588B9D3-1E9A-AC9A-FBFF-506883F71A10}"/>
              </a:ext>
            </a:extLst>
          </p:cNvPr>
          <p:cNvSpPr>
            <a:spLocks noGrp="1"/>
          </p:cNvSpPr>
          <p:nvPr>
            <p:ph type="sldNum" sz="quarter" idx="12"/>
          </p:nvPr>
        </p:nvSpPr>
        <p:spPr/>
        <p:txBody>
          <a:bodyPr/>
          <a:lstStyle/>
          <a:p>
            <a:fld id="{C10EA696-5F81-402D-892C-B7B928A817F6}" type="slidenum">
              <a:rPr lang="en-IN" smtClean="0"/>
              <a:t>7</a:t>
            </a:fld>
            <a:endParaRPr lang="en-IN"/>
          </a:p>
        </p:txBody>
      </p:sp>
    </p:spTree>
    <p:extLst>
      <p:ext uri="{BB962C8B-B14F-4D97-AF65-F5344CB8AC3E}">
        <p14:creationId xmlns:p14="http://schemas.microsoft.com/office/powerpoint/2010/main" val="182474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1AD6-4326-1AC5-7FA3-4A8D5722F65D}"/>
              </a:ext>
            </a:extLst>
          </p:cNvPr>
          <p:cNvSpPr>
            <a:spLocks noGrp="1"/>
          </p:cNvSpPr>
          <p:nvPr>
            <p:ph type="title"/>
          </p:nvPr>
        </p:nvSpPr>
        <p:spPr>
          <a:xfrm>
            <a:off x="-2460" y="-1431"/>
            <a:ext cx="4694420" cy="988285"/>
          </a:xfrm>
        </p:spPr>
        <p:txBody>
          <a:bodyPr/>
          <a:lstStyle/>
          <a:p>
            <a:r>
              <a:rPr lang="en-IN" b="1">
                <a:solidFill>
                  <a:srgbClr val="C2176F"/>
                </a:solidFill>
                <a:latin typeface="Times New Roman"/>
                <a:cs typeface="Times New Roman"/>
              </a:rPr>
              <a:t>Literature Review</a:t>
            </a:r>
          </a:p>
        </p:txBody>
      </p:sp>
      <p:graphicFrame>
        <p:nvGraphicFramePr>
          <p:cNvPr id="7" name="Content Placeholder 6">
            <a:extLst>
              <a:ext uri="{FF2B5EF4-FFF2-40B4-BE49-F238E27FC236}">
                <a16:creationId xmlns:a16="http://schemas.microsoft.com/office/drawing/2014/main" id="{AD76CBF5-9992-DF6D-502C-755CAD975A4E}"/>
              </a:ext>
            </a:extLst>
          </p:cNvPr>
          <p:cNvGraphicFramePr>
            <a:graphicFrameLocks noGrp="1"/>
          </p:cNvGraphicFramePr>
          <p:nvPr>
            <p:ph idx="1"/>
            <p:extLst>
              <p:ext uri="{D42A27DB-BD31-4B8C-83A1-F6EECF244321}">
                <p14:modId xmlns:p14="http://schemas.microsoft.com/office/powerpoint/2010/main" val="1660487548"/>
              </p:ext>
            </p:extLst>
          </p:nvPr>
        </p:nvGraphicFramePr>
        <p:xfrm>
          <a:off x="-1142" y="794660"/>
          <a:ext cx="12140993" cy="5580902"/>
        </p:xfrm>
        <a:graphic>
          <a:graphicData uri="http://schemas.openxmlformats.org/drawingml/2006/table">
            <a:tbl>
              <a:tblPr firstRow="1" bandRow="1">
                <a:tableStyleId>{5C22544A-7EE6-4342-B048-85BDC9FD1C3A}</a:tableStyleId>
              </a:tblPr>
              <a:tblGrid>
                <a:gridCol w="732115">
                  <a:extLst>
                    <a:ext uri="{9D8B030D-6E8A-4147-A177-3AD203B41FA5}">
                      <a16:colId xmlns:a16="http://schemas.microsoft.com/office/drawing/2014/main" val="1699286414"/>
                    </a:ext>
                  </a:extLst>
                </a:gridCol>
                <a:gridCol w="3062941">
                  <a:extLst>
                    <a:ext uri="{9D8B030D-6E8A-4147-A177-3AD203B41FA5}">
                      <a16:colId xmlns:a16="http://schemas.microsoft.com/office/drawing/2014/main" val="1585312394"/>
                    </a:ext>
                  </a:extLst>
                </a:gridCol>
                <a:gridCol w="2554940">
                  <a:extLst>
                    <a:ext uri="{9D8B030D-6E8A-4147-A177-3AD203B41FA5}">
                      <a16:colId xmlns:a16="http://schemas.microsoft.com/office/drawing/2014/main" val="3628435143"/>
                    </a:ext>
                  </a:extLst>
                </a:gridCol>
                <a:gridCol w="3018117">
                  <a:extLst>
                    <a:ext uri="{9D8B030D-6E8A-4147-A177-3AD203B41FA5}">
                      <a16:colId xmlns:a16="http://schemas.microsoft.com/office/drawing/2014/main" val="818601027"/>
                    </a:ext>
                  </a:extLst>
                </a:gridCol>
                <a:gridCol w="2772880">
                  <a:extLst>
                    <a:ext uri="{9D8B030D-6E8A-4147-A177-3AD203B41FA5}">
                      <a16:colId xmlns:a16="http://schemas.microsoft.com/office/drawing/2014/main" val="3816861457"/>
                    </a:ext>
                  </a:extLst>
                </a:gridCol>
              </a:tblGrid>
              <a:tr h="633147">
                <a:tc>
                  <a:txBody>
                    <a:bodyPr/>
                    <a:lstStyle/>
                    <a:p>
                      <a:r>
                        <a:rPr lang="en-IN" sz="2000"/>
                        <a:t>S. No</a:t>
                      </a:r>
                    </a:p>
                  </a:txBody>
                  <a:tcPr/>
                </a:tc>
                <a:tc>
                  <a:txBody>
                    <a:bodyPr/>
                    <a:lstStyle/>
                    <a:p>
                      <a:r>
                        <a:rPr lang="en-IN" sz="2000"/>
                        <a:t>Journal, Author, Year</a:t>
                      </a:r>
                    </a:p>
                  </a:txBody>
                  <a:tcPr/>
                </a:tc>
                <a:tc>
                  <a:txBody>
                    <a:bodyPr/>
                    <a:lstStyle/>
                    <a:p>
                      <a:pPr lvl="0">
                        <a:buNone/>
                      </a:pPr>
                      <a:r>
                        <a:rPr lang="en-IN" sz="2000"/>
                        <a:t>Objective</a:t>
                      </a:r>
                      <a:endParaRPr lang="en-US" sz="2000"/>
                    </a:p>
                  </a:txBody>
                  <a:tcPr/>
                </a:tc>
                <a:tc>
                  <a:txBody>
                    <a:bodyPr/>
                    <a:lstStyle/>
                    <a:p>
                      <a:r>
                        <a:rPr lang="en-IN" sz="2000"/>
                        <a:t>Advantage</a:t>
                      </a:r>
                    </a:p>
                  </a:txBody>
                  <a:tcPr/>
                </a:tc>
                <a:tc>
                  <a:txBody>
                    <a:bodyPr/>
                    <a:lstStyle/>
                    <a:p>
                      <a:r>
                        <a:rPr lang="en-IN" sz="2000"/>
                        <a:t>Research Gap</a:t>
                      </a:r>
                    </a:p>
                  </a:txBody>
                  <a:tcPr/>
                </a:tc>
                <a:extLst>
                  <a:ext uri="{0D108BD9-81ED-4DB2-BD59-A6C34878D82A}">
                    <a16:rowId xmlns:a16="http://schemas.microsoft.com/office/drawing/2014/main" val="3373441786"/>
                  </a:ext>
                </a:extLst>
              </a:tr>
              <a:tr h="2563472">
                <a:tc>
                  <a:txBody>
                    <a:bodyPr/>
                    <a:lstStyle/>
                    <a:p>
                      <a:r>
                        <a:rPr lang="en-IN"/>
                        <a:t>5</a:t>
                      </a:r>
                    </a:p>
                  </a:txBody>
                  <a:tcPr/>
                </a:tc>
                <a:tc>
                  <a:txBody>
                    <a:bodyPr/>
                    <a:lstStyle/>
                    <a:p>
                      <a:pPr marL="0" lvl="0" indent="0" algn="l">
                        <a:lnSpc>
                          <a:spcPct val="100000"/>
                        </a:lnSpc>
                        <a:buNone/>
                      </a:pPr>
                      <a:r>
                        <a:rPr lang="en-IN" sz="1600" b="0" i="0" u="none" strike="noStrike" kern="1200" baseline="0" noProof="0">
                          <a:solidFill>
                            <a:srgbClr val="000000"/>
                          </a:solidFill>
                          <a:latin typeface="Calibri"/>
                        </a:rPr>
                        <a:t>Machine learning‐based prediction of osteoporosis in postmenopausal women with clinical examined features: A quantitative clinical study</a:t>
                      </a:r>
                      <a:endParaRPr lang="en-US"/>
                    </a:p>
                    <a:p>
                      <a:pPr marL="0" lvl="0" indent="0" algn="l">
                        <a:lnSpc>
                          <a:spcPct val="100000"/>
                        </a:lnSpc>
                        <a:buNone/>
                      </a:pPr>
                      <a:endParaRPr lang="en-IN" sz="1600" b="0" i="0" u="none" strike="noStrike" kern="1200" baseline="0" noProof="0">
                        <a:solidFill>
                          <a:srgbClr val="000000"/>
                        </a:solidFill>
                        <a:latin typeface="Calibri"/>
                      </a:endParaRPr>
                    </a:p>
                    <a:p>
                      <a:pPr marL="0" lvl="0" indent="0" algn="l">
                        <a:lnSpc>
                          <a:spcPct val="100000"/>
                        </a:lnSpc>
                        <a:buNone/>
                      </a:pPr>
                      <a:r>
                        <a:rPr lang="en-IN" sz="1600" b="0" i="0" u="none" strike="noStrike" kern="1200" baseline="0" noProof="0">
                          <a:solidFill>
                            <a:srgbClr val="000000"/>
                          </a:solidFill>
                          <a:latin typeface="Calibri"/>
                        </a:rPr>
                        <a:t>KA Ullah, F Rehman, M Anwar, M Faheem, N Riaz</a:t>
                      </a:r>
                      <a:endParaRPr lang="en-IN"/>
                    </a:p>
                    <a:p>
                      <a:pPr marL="0" lvl="0" indent="0" algn="l">
                        <a:lnSpc>
                          <a:spcPct val="100000"/>
                        </a:lnSpc>
                        <a:buNone/>
                      </a:pPr>
                      <a:endParaRPr lang="en-IN" sz="1600" b="0" i="0" u="none" strike="noStrike" kern="1200" baseline="0" noProof="0">
                        <a:solidFill>
                          <a:srgbClr val="000000"/>
                        </a:solidFill>
                        <a:latin typeface="Calibri"/>
                      </a:endParaRPr>
                    </a:p>
                    <a:p>
                      <a:pPr marL="0" lvl="0" indent="0" algn="l">
                        <a:lnSpc>
                          <a:spcPct val="100000"/>
                        </a:lnSpc>
                        <a:spcBef>
                          <a:spcPts val="0"/>
                        </a:spcBef>
                        <a:spcAft>
                          <a:spcPts val="0"/>
                        </a:spcAft>
                        <a:buNone/>
                      </a:pPr>
                      <a:r>
                        <a:rPr lang="en-IN" sz="1600" b="0" i="0" u="none" strike="noStrike" kern="1200" noProof="0">
                          <a:solidFill>
                            <a:schemeClr val="dk1"/>
                          </a:solidFill>
                          <a:latin typeface="+mn-lt"/>
                          <a:ea typeface="+mn-ea"/>
                          <a:cs typeface="+mn-cs"/>
                        </a:rPr>
                        <a:t>2023</a:t>
                      </a:r>
                    </a:p>
                  </a:txBody>
                  <a:tcPr/>
                </a:tc>
                <a:tc>
                  <a:txBody>
                    <a:bodyPr/>
                    <a:lstStyle/>
                    <a:p>
                      <a:pPr lvl="0">
                        <a:buNone/>
                      </a:pPr>
                      <a:r>
                        <a:rPr lang="en-IN" sz="1600" b="0" i="0" u="none" strike="noStrike" kern="1200" baseline="0" noProof="0">
                          <a:solidFill>
                            <a:srgbClr val="000000"/>
                          </a:solidFill>
                          <a:latin typeface="Calibri"/>
                        </a:rPr>
                        <a:t>To develop ML models (ANN, SVM, KNN) for osteoporosis prediction and compare them with traditional tools like OSTA for more accurate and reliable results.</a:t>
                      </a:r>
                      <a:endParaRPr lang="en-US"/>
                    </a:p>
                  </a:txBody>
                  <a:tcPr/>
                </a:tc>
                <a:tc>
                  <a:txBody>
                    <a:bodyPr/>
                    <a:lstStyle/>
                    <a:p>
                      <a:pPr lvl="0">
                        <a:buNone/>
                      </a:pPr>
                      <a:r>
                        <a:rPr lang="en-IN" sz="1600" b="0" i="0" u="none" strike="noStrike" kern="1200" baseline="0" noProof="0">
                          <a:solidFill>
                            <a:srgbClr val="000000"/>
                          </a:solidFill>
                          <a:latin typeface="Calibri"/>
                        </a:rPr>
                        <a:t>The study leverages diverse datasets and demonstrates ML models' superiority over conventional methods in early detection and prediction accuracy.</a:t>
                      </a:r>
                      <a:endParaRPr lang="en-US"/>
                    </a:p>
                  </a:txBody>
                  <a:tcPr/>
                </a:tc>
                <a:tc>
                  <a:txBody>
                    <a:bodyPr/>
                    <a:lstStyle/>
                    <a:p>
                      <a:pPr lvl="0" algn="l">
                        <a:lnSpc>
                          <a:spcPct val="100000"/>
                        </a:lnSpc>
                        <a:spcBef>
                          <a:spcPts val="0"/>
                        </a:spcBef>
                        <a:spcAft>
                          <a:spcPts val="0"/>
                        </a:spcAft>
                        <a:buNone/>
                      </a:pPr>
                      <a:r>
                        <a:rPr lang="en-US" sz="1600" b="0" i="0" u="none" strike="noStrike" kern="1200" baseline="0" noProof="0">
                          <a:solidFill>
                            <a:srgbClr val="000000"/>
                          </a:solidFill>
                          <a:latin typeface="Calibri"/>
                        </a:rPr>
                        <a:t>Lacks focus on explainable AI, detailed handling of class imbalance, and real-time clinical applicability.</a:t>
                      </a:r>
                      <a:br>
                        <a:rPr lang="en-US" sz="1600" b="0" i="0" u="none" strike="noStrike" kern="1200">
                          <a:solidFill>
                            <a:srgbClr val="000000"/>
                          </a:solidFill>
                          <a:latin typeface="Calibri"/>
                          <a:ea typeface="+mn-ea"/>
                          <a:cs typeface="+mn-cs"/>
                        </a:rPr>
                      </a:br>
                      <a:endParaRPr lang="en-US" sz="1600" b="0" i="0" u="none" strike="noStrike" kern="1200">
                        <a:solidFill>
                          <a:srgbClr val="000000"/>
                        </a:solidFill>
                        <a:latin typeface="Calibri"/>
                        <a:ea typeface="+mn-ea"/>
                        <a:cs typeface="+mn-cs"/>
                      </a:endParaRPr>
                    </a:p>
                    <a:p>
                      <a:pPr lvl="0">
                        <a:buNone/>
                      </a:pPr>
                      <a:endParaRPr lang="en-IN"/>
                    </a:p>
                  </a:txBody>
                  <a:tcPr/>
                </a:tc>
                <a:extLst>
                  <a:ext uri="{0D108BD9-81ED-4DB2-BD59-A6C34878D82A}">
                    <a16:rowId xmlns:a16="http://schemas.microsoft.com/office/drawing/2014/main" val="1289236490"/>
                  </a:ext>
                </a:extLst>
              </a:tr>
              <a:tr h="2316390">
                <a:tc>
                  <a:txBody>
                    <a:bodyPr/>
                    <a:lstStyle/>
                    <a:p>
                      <a:r>
                        <a:rPr lang="en-IN" sz="1600" b="0" i="0" u="none" strike="noStrike" kern="1200">
                          <a:solidFill>
                            <a:schemeClr val="dk1"/>
                          </a:solidFill>
                          <a:latin typeface="+mn-lt"/>
                          <a:ea typeface="+mn-ea"/>
                          <a:cs typeface="+mn-cs"/>
                        </a:rPr>
                        <a:t>6</a:t>
                      </a:r>
                    </a:p>
                    <a:p>
                      <a:pPr lvl="0">
                        <a:buNone/>
                      </a:pPr>
                      <a:endParaRPr lang="en-IN" sz="1600" b="0" i="0" u="none" strike="noStrike" kern="1200">
                        <a:solidFill>
                          <a:schemeClr val="dk1"/>
                        </a:solidFill>
                        <a:latin typeface="+mn-lt"/>
                        <a:ea typeface="+mn-ea"/>
                        <a:cs typeface="+mn-cs"/>
                      </a:endParaRPr>
                    </a:p>
                  </a:txBody>
                  <a:tcPr/>
                </a:tc>
                <a:tc>
                  <a:txBody>
                    <a:bodyPr/>
                    <a:lstStyle/>
                    <a:p>
                      <a:pPr marL="0" lvl="0" indent="0" algn="l">
                        <a:lnSpc>
                          <a:spcPct val="100000"/>
                        </a:lnSpc>
                        <a:buNone/>
                      </a:pPr>
                      <a:r>
                        <a:rPr lang="en-IN" sz="1600" b="0" i="0" u="none" strike="noStrike" kern="1200" baseline="0" noProof="0">
                          <a:solidFill>
                            <a:srgbClr val="000000"/>
                          </a:solidFill>
                          <a:latin typeface="Calibri"/>
                        </a:rPr>
                        <a:t>Predicting the risk of osteoporosis in older Vietnamese women using machine learning approaches</a:t>
                      </a:r>
                      <a:endParaRPr lang="en-US"/>
                    </a:p>
                    <a:p>
                      <a:pPr marL="0" lvl="0" indent="0" algn="l">
                        <a:lnSpc>
                          <a:spcPct val="100000"/>
                        </a:lnSpc>
                        <a:spcBef>
                          <a:spcPts val="0"/>
                        </a:spcBef>
                        <a:spcAft>
                          <a:spcPts val="0"/>
                        </a:spcAft>
                        <a:buNone/>
                      </a:pPr>
                      <a:endParaRPr lang="en-IN" sz="1600" b="0" i="0" u="none" strike="noStrike" kern="1200" noProof="0">
                        <a:solidFill>
                          <a:schemeClr val="dk1"/>
                        </a:solidFill>
                        <a:latin typeface="+mn-lt"/>
                        <a:ea typeface="+mn-ea"/>
                        <a:cs typeface="+mn-cs"/>
                      </a:endParaRPr>
                    </a:p>
                    <a:p>
                      <a:pPr marL="0" lvl="0" indent="0" algn="l">
                        <a:lnSpc>
                          <a:spcPct val="100000"/>
                        </a:lnSpc>
                        <a:spcBef>
                          <a:spcPts val="0"/>
                        </a:spcBef>
                        <a:spcAft>
                          <a:spcPts val="0"/>
                        </a:spcAft>
                        <a:buNone/>
                      </a:pPr>
                      <a:r>
                        <a:rPr lang="en-IN" sz="1600" b="0" i="0" u="none" strike="noStrike" kern="1200" baseline="0" noProof="0">
                          <a:solidFill>
                            <a:srgbClr val="000000"/>
                          </a:solidFill>
                          <a:latin typeface="Calibri"/>
                        </a:rPr>
                        <a:t>HM Bui, MH Ha, HG Pham, TP Dao, TTT Nguyen, ML Nguyen, NT Vuong, XHT Hoang</a:t>
                      </a:r>
                      <a:endParaRPr lang="en-IN"/>
                    </a:p>
                    <a:p>
                      <a:pPr marL="0" lvl="0" indent="0" algn="l">
                        <a:lnSpc>
                          <a:spcPct val="100000"/>
                        </a:lnSpc>
                        <a:spcBef>
                          <a:spcPts val="0"/>
                        </a:spcBef>
                        <a:spcAft>
                          <a:spcPts val="0"/>
                        </a:spcAft>
                        <a:buNone/>
                      </a:pPr>
                      <a:endParaRPr lang="en-IN" sz="1600" b="0" i="0" u="none" strike="noStrike" kern="1200" noProof="0">
                        <a:solidFill>
                          <a:schemeClr val="dk1"/>
                        </a:solidFill>
                        <a:latin typeface="+mn-lt"/>
                        <a:ea typeface="+mn-ea"/>
                        <a:cs typeface="+mn-cs"/>
                      </a:endParaRPr>
                    </a:p>
                    <a:p>
                      <a:pPr marL="0" lvl="0" indent="0" algn="l">
                        <a:lnSpc>
                          <a:spcPct val="100000"/>
                        </a:lnSpc>
                        <a:spcBef>
                          <a:spcPts val="0"/>
                        </a:spcBef>
                        <a:spcAft>
                          <a:spcPts val="0"/>
                        </a:spcAft>
                        <a:buNone/>
                      </a:pPr>
                      <a:r>
                        <a:rPr lang="en-IN" sz="1600" b="0" i="0" u="none" strike="noStrike" kern="1200" noProof="0">
                          <a:solidFill>
                            <a:schemeClr val="dk1"/>
                          </a:solidFill>
                          <a:latin typeface="+mn-lt"/>
                          <a:ea typeface="+mn-ea"/>
                          <a:cs typeface="+mn-cs"/>
                        </a:rPr>
                        <a:t>2022</a:t>
                      </a:r>
                    </a:p>
                  </a:txBody>
                  <a:tcPr/>
                </a:tc>
                <a:tc>
                  <a:txBody>
                    <a:bodyPr/>
                    <a:lstStyle/>
                    <a:p>
                      <a:pPr lvl="0">
                        <a:buNone/>
                      </a:pPr>
                      <a:r>
                        <a:rPr lang="en-IN" sz="1600" b="0" i="0" u="none" strike="noStrike" kern="1200" baseline="0" noProof="0">
                          <a:solidFill>
                            <a:srgbClr val="000000"/>
                          </a:solidFill>
                        </a:rPr>
                        <a:t>To design machine learning models for predicting osteoporosis in Vietnamese women over 50 using clinical and blood test data, addressing the limitations of DXA-based screening.</a:t>
                      </a:r>
                      <a:endParaRPr lang="en-US"/>
                    </a:p>
                  </a:txBody>
                  <a:tcPr/>
                </a:tc>
                <a:tc>
                  <a:txBody>
                    <a:bodyPr/>
                    <a:lstStyle/>
                    <a:p>
                      <a:pPr lvl="0">
                        <a:buNone/>
                      </a:pPr>
                      <a:r>
                        <a:rPr lang="en-IN" sz="1600" b="0" i="0" u="none" strike="noStrike" kern="1200" baseline="0" noProof="0">
                          <a:solidFill>
                            <a:srgbClr val="000000"/>
                          </a:solidFill>
                          <a:latin typeface="Calibri"/>
                        </a:rPr>
                        <a:t>Uses diverse predictors, validates existing models across populations, and emphasizes cost-effective community screening.</a:t>
                      </a:r>
                      <a:r>
                        <a:rPr lang="en-IN" sz="1600" b="0" i="0" u="none" strike="noStrike" kern="1200" noProof="0">
                          <a:solidFill>
                            <a:schemeClr val="dk1"/>
                          </a:solidFill>
                          <a:latin typeface="+mn-lt"/>
                          <a:ea typeface="+mn-ea"/>
                          <a:cs typeface="+mn-cs"/>
                        </a:rPr>
                        <a:t> </a:t>
                      </a:r>
                    </a:p>
                    <a:p>
                      <a:pPr lvl="0">
                        <a:buNone/>
                      </a:pPr>
                      <a:endParaRPr lang="en-IN" sz="1600" b="0" i="0" u="none" strike="noStrike" kern="1200" noProof="0">
                        <a:solidFill>
                          <a:schemeClr val="dk1"/>
                        </a:solidFill>
                      </a:endParaRPr>
                    </a:p>
                  </a:txBody>
                  <a:tcPr/>
                </a:tc>
                <a:tc>
                  <a:txBody>
                    <a:bodyPr/>
                    <a:lstStyle/>
                    <a:p>
                      <a:pPr lvl="0">
                        <a:buNone/>
                      </a:pPr>
                      <a:r>
                        <a:rPr lang="en-IN" sz="1600" b="0" i="0" u="none" strike="noStrike" baseline="0" noProof="0">
                          <a:solidFill>
                            <a:schemeClr val="dk1"/>
                          </a:solidFill>
                          <a:latin typeface="Calibri"/>
                        </a:rPr>
                        <a:t>Lack of model explainability which reduces transparency for clinical adoption. And relies on DXA as a reference, which is costly and less accessible.</a:t>
                      </a:r>
                      <a:endParaRPr lang="en-US"/>
                    </a:p>
                  </a:txBody>
                  <a:tcPr/>
                </a:tc>
                <a:extLst>
                  <a:ext uri="{0D108BD9-81ED-4DB2-BD59-A6C34878D82A}">
                    <a16:rowId xmlns:a16="http://schemas.microsoft.com/office/drawing/2014/main" val="2624888589"/>
                  </a:ext>
                </a:extLst>
              </a:tr>
            </a:tbl>
          </a:graphicData>
        </a:graphic>
      </p:graphicFrame>
      <p:sp>
        <p:nvSpPr>
          <p:cNvPr id="4" name="Date Placeholder 3">
            <a:extLst>
              <a:ext uri="{FF2B5EF4-FFF2-40B4-BE49-F238E27FC236}">
                <a16:creationId xmlns:a16="http://schemas.microsoft.com/office/drawing/2014/main" id="{A6A25949-2630-3260-5490-D0B083328D48}"/>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304F7AB1-A6F5-7315-38F7-4D9FF46061C2}"/>
              </a:ext>
            </a:extLst>
          </p:cNvPr>
          <p:cNvSpPr>
            <a:spLocks noGrp="1"/>
          </p:cNvSpPr>
          <p:nvPr>
            <p:ph type="ftr" sz="quarter" idx="11"/>
          </p:nvPr>
        </p:nvSpPr>
        <p:spPr>
          <a:xfrm>
            <a:off x="3693319" y="6487319"/>
            <a:ext cx="4114800" cy="365125"/>
          </a:xfrm>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D588B9D3-1E9A-AC9A-FBFF-506883F71A10}"/>
              </a:ext>
            </a:extLst>
          </p:cNvPr>
          <p:cNvSpPr>
            <a:spLocks noGrp="1"/>
          </p:cNvSpPr>
          <p:nvPr>
            <p:ph type="sldNum" sz="quarter" idx="12"/>
          </p:nvPr>
        </p:nvSpPr>
        <p:spPr/>
        <p:txBody>
          <a:bodyPr/>
          <a:lstStyle/>
          <a:p>
            <a:fld id="{C10EA696-5F81-402D-892C-B7B928A817F6}" type="slidenum">
              <a:rPr lang="en-IN" smtClean="0"/>
              <a:t>8</a:t>
            </a:fld>
            <a:endParaRPr lang="en-IN"/>
          </a:p>
        </p:txBody>
      </p:sp>
    </p:spTree>
    <p:extLst>
      <p:ext uri="{BB962C8B-B14F-4D97-AF65-F5344CB8AC3E}">
        <p14:creationId xmlns:p14="http://schemas.microsoft.com/office/powerpoint/2010/main" val="303534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C1AD6-4326-1AC5-7FA3-4A8D5722F65D}"/>
              </a:ext>
            </a:extLst>
          </p:cNvPr>
          <p:cNvSpPr>
            <a:spLocks noGrp="1"/>
          </p:cNvSpPr>
          <p:nvPr>
            <p:ph type="title"/>
          </p:nvPr>
        </p:nvSpPr>
        <p:spPr>
          <a:xfrm>
            <a:off x="-2460" y="-1431"/>
            <a:ext cx="4694420" cy="988285"/>
          </a:xfrm>
        </p:spPr>
        <p:txBody>
          <a:bodyPr/>
          <a:lstStyle/>
          <a:p>
            <a:r>
              <a:rPr lang="en-IN" b="1">
                <a:solidFill>
                  <a:srgbClr val="C2176F"/>
                </a:solidFill>
                <a:latin typeface="Times New Roman"/>
                <a:cs typeface="Times New Roman"/>
              </a:rPr>
              <a:t>Literature Review</a:t>
            </a:r>
          </a:p>
        </p:txBody>
      </p:sp>
      <p:graphicFrame>
        <p:nvGraphicFramePr>
          <p:cNvPr id="7" name="Content Placeholder 6">
            <a:extLst>
              <a:ext uri="{FF2B5EF4-FFF2-40B4-BE49-F238E27FC236}">
                <a16:creationId xmlns:a16="http://schemas.microsoft.com/office/drawing/2014/main" id="{AD76CBF5-9992-DF6D-502C-755CAD975A4E}"/>
              </a:ext>
            </a:extLst>
          </p:cNvPr>
          <p:cNvGraphicFramePr>
            <a:graphicFrameLocks noGrp="1"/>
          </p:cNvGraphicFramePr>
          <p:nvPr>
            <p:ph idx="1"/>
            <p:extLst>
              <p:ext uri="{D42A27DB-BD31-4B8C-83A1-F6EECF244321}">
                <p14:modId xmlns:p14="http://schemas.microsoft.com/office/powerpoint/2010/main" val="418915207"/>
              </p:ext>
            </p:extLst>
          </p:nvPr>
        </p:nvGraphicFramePr>
        <p:xfrm>
          <a:off x="-1142" y="794660"/>
          <a:ext cx="12140989" cy="5566330"/>
        </p:xfrm>
        <a:graphic>
          <a:graphicData uri="http://schemas.openxmlformats.org/drawingml/2006/table">
            <a:tbl>
              <a:tblPr firstRow="1" bandRow="1">
                <a:tableStyleId>{5C22544A-7EE6-4342-B048-85BDC9FD1C3A}</a:tableStyleId>
              </a:tblPr>
              <a:tblGrid>
                <a:gridCol w="672352">
                  <a:extLst>
                    <a:ext uri="{9D8B030D-6E8A-4147-A177-3AD203B41FA5}">
                      <a16:colId xmlns:a16="http://schemas.microsoft.com/office/drawing/2014/main" val="1699286414"/>
                    </a:ext>
                  </a:extLst>
                </a:gridCol>
                <a:gridCol w="2465294">
                  <a:extLst>
                    <a:ext uri="{9D8B030D-6E8A-4147-A177-3AD203B41FA5}">
                      <a16:colId xmlns:a16="http://schemas.microsoft.com/office/drawing/2014/main" val="1585312394"/>
                    </a:ext>
                  </a:extLst>
                </a:gridCol>
                <a:gridCol w="3077011">
                  <a:extLst>
                    <a:ext uri="{9D8B030D-6E8A-4147-A177-3AD203B41FA5}">
                      <a16:colId xmlns:a16="http://schemas.microsoft.com/office/drawing/2014/main" val="3628435143"/>
                    </a:ext>
                  </a:extLst>
                </a:gridCol>
                <a:gridCol w="3287058">
                  <a:extLst>
                    <a:ext uri="{9D8B030D-6E8A-4147-A177-3AD203B41FA5}">
                      <a16:colId xmlns:a16="http://schemas.microsoft.com/office/drawing/2014/main" val="818601027"/>
                    </a:ext>
                  </a:extLst>
                </a:gridCol>
                <a:gridCol w="2639274">
                  <a:extLst>
                    <a:ext uri="{9D8B030D-6E8A-4147-A177-3AD203B41FA5}">
                      <a16:colId xmlns:a16="http://schemas.microsoft.com/office/drawing/2014/main" val="3816861457"/>
                    </a:ext>
                  </a:extLst>
                </a:gridCol>
              </a:tblGrid>
              <a:tr h="748415">
                <a:tc>
                  <a:txBody>
                    <a:bodyPr/>
                    <a:lstStyle/>
                    <a:p>
                      <a:r>
                        <a:rPr lang="en-IN" sz="2000"/>
                        <a:t>S. No</a:t>
                      </a:r>
                    </a:p>
                  </a:txBody>
                  <a:tcPr/>
                </a:tc>
                <a:tc>
                  <a:txBody>
                    <a:bodyPr/>
                    <a:lstStyle/>
                    <a:p>
                      <a:r>
                        <a:rPr lang="en-IN" sz="2000"/>
                        <a:t>Journal, Author, Year</a:t>
                      </a:r>
                    </a:p>
                  </a:txBody>
                  <a:tcPr/>
                </a:tc>
                <a:tc>
                  <a:txBody>
                    <a:bodyPr/>
                    <a:lstStyle/>
                    <a:p>
                      <a:pPr lvl="0">
                        <a:buNone/>
                      </a:pPr>
                      <a:r>
                        <a:rPr lang="en-IN" sz="2000"/>
                        <a:t>Objective</a:t>
                      </a:r>
                      <a:endParaRPr lang="en-US" sz="2000"/>
                    </a:p>
                  </a:txBody>
                  <a:tcPr/>
                </a:tc>
                <a:tc>
                  <a:txBody>
                    <a:bodyPr/>
                    <a:lstStyle/>
                    <a:p>
                      <a:r>
                        <a:rPr lang="en-IN" sz="2000"/>
                        <a:t>Advantage</a:t>
                      </a:r>
                    </a:p>
                  </a:txBody>
                  <a:tcPr/>
                </a:tc>
                <a:tc>
                  <a:txBody>
                    <a:bodyPr/>
                    <a:lstStyle/>
                    <a:p>
                      <a:r>
                        <a:rPr lang="en-IN" sz="2000"/>
                        <a:t>Research Gap</a:t>
                      </a:r>
                    </a:p>
                  </a:txBody>
                  <a:tcPr/>
                </a:tc>
                <a:extLst>
                  <a:ext uri="{0D108BD9-81ED-4DB2-BD59-A6C34878D82A}">
                    <a16:rowId xmlns:a16="http://schemas.microsoft.com/office/drawing/2014/main" val="3373441786"/>
                  </a:ext>
                </a:extLst>
              </a:tr>
              <a:tr h="2104912">
                <a:tc>
                  <a:txBody>
                    <a:bodyPr/>
                    <a:lstStyle/>
                    <a:p>
                      <a:r>
                        <a:rPr lang="en-IN"/>
                        <a:t>7</a:t>
                      </a:r>
                    </a:p>
                  </a:txBody>
                  <a:tcPr/>
                </a:tc>
                <a:tc>
                  <a:txBody>
                    <a:bodyPr/>
                    <a:lstStyle/>
                    <a:p>
                      <a:pPr marL="0" lvl="0" indent="0" algn="l">
                        <a:lnSpc>
                          <a:spcPct val="100000"/>
                        </a:lnSpc>
                        <a:buNone/>
                      </a:pPr>
                      <a:r>
                        <a:rPr lang="en-IN" sz="1600" b="0" i="0" u="none" strike="noStrike" kern="1200" baseline="0" noProof="0">
                          <a:solidFill>
                            <a:srgbClr val="000000"/>
                          </a:solidFill>
                          <a:latin typeface="Calibri"/>
                        </a:rPr>
                        <a:t>Osteoporosis risk prediction using data mining algorithms</a:t>
                      </a:r>
                      <a:endParaRPr lang="en-US"/>
                    </a:p>
                    <a:p>
                      <a:pPr marL="0" lvl="0" indent="0" algn="l">
                        <a:lnSpc>
                          <a:spcPct val="100000"/>
                        </a:lnSpc>
                        <a:buNone/>
                      </a:pPr>
                      <a:endParaRPr lang="en-IN" sz="1600" b="0" i="0" u="none" strike="noStrike" kern="1200" baseline="0" noProof="0">
                        <a:solidFill>
                          <a:srgbClr val="000000"/>
                        </a:solidFill>
                        <a:latin typeface="Calibri"/>
                      </a:endParaRPr>
                    </a:p>
                    <a:p>
                      <a:pPr marL="0" lvl="0" indent="0" algn="l">
                        <a:lnSpc>
                          <a:spcPct val="100000"/>
                        </a:lnSpc>
                        <a:buNone/>
                      </a:pPr>
                      <a:r>
                        <a:rPr lang="en-IN" sz="1600" b="0" i="0" u="none" strike="noStrike" kern="1200" baseline="0" noProof="0">
                          <a:solidFill>
                            <a:srgbClr val="000000"/>
                          </a:solidFill>
                          <a:latin typeface="Calibri"/>
                        </a:rPr>
                        <a:t>E </a:t>
                      </a:r>
                      <a:r>
                        <a:rPr lang="en-IN" sz="1600" b="0" i="0" u="none" strike="noStrike" kern="1200" baseline="0" noProof="0" err="1">
                          <a:solidFill>
                            <a:srgbClr val="000000"/>
                          </a:solidFill>
                          <a:latin typeface="Calibri"/>
                        </a:rPr>
                        <a:t>Jabarpour</a:t>
                      </a:r>
                      <a:r>
                        <a:rPr lang="en-IN" sz="1600" b="0" i="0" u="none" strike="noStrike" kern="1200" baseline="0" noProof="0">
                          <a:solidFill>
                            <a:srgbClr val="000000"/>
                          </a:solidFill>
                          <a:latin typeface="Calibri"/>
                        </a:rPr>
                        <a:t>, A Abedini, A </a:t>
                      </a:r>
                      <a:r>
                        <a:rPr lang="en-IN" sz="1600" b="0" i="0" u="none" strike="noStrike" kern="1200" baseline="0" noProof="0" err="1">
                          <a:solidFill>
                            <a:srgbClr val="000000"/>
                          </a:solidFill>
                          <a:latin typeface="Calibri"/>
                        </a:rPr>
                        <a:t>Keshtkar</a:t>
                      </a:r>
                      <a:endParaRPr lang="en-IN" err="1"/>
                    </a:p>
                    <a:p>
                      <a:pPr marL="0" lvl="0" indent="0" algn="l">
                        <a:lnSpc>
                          <a:spcPct val="100000"/>
                        </a:lnSpc>
                        <a:buNone/>
                      </a:pPr>
                      <a:endParaRPr lang="en-IN" sz="1600" b="0" i="0" u="none" strike="noStrike" kern="1200" baseline="0" noProof="0">
                        <a:solidFill>
                          <a:srgbClr val="000000"/>
                        </a:solidFill>
                        <a:latin typeface="Calibri"/>
                      </a:endParaRPr>
                    </a:p>
                    <a:p>
                      <a:pPr marL="0" lvl="0" indent="0" algn="l">
                        <a:lnSpc>
                          <a:spcPct val="100000"/>
                        </a:lnSpc>
                        <a:spcBef>
                          <a:spcPts val="0"/>
                        </a:spcBef>
                        <a:spcAft>
                          <a:spcPts val="0"/>
                        </a:spcAft>
                        <a:buNone/>
                      </a:pPr>
                      <a:r>
                        <a:rPr lang="en-IN" sz="1600" b="0" i="0" u="none" strike="noStrike" kern="1200" noProof="0">
                          <a:solidFill>
                            <a:schemeClr val="dk1"/>
                          </a:solidFill>
                          <a:latin typeface="+mn-lt"/>
                          <a:ea typeface="+mn-ea"/>
                          <a:cs typeface="+mn-cs"/>
                        </a:rPr>
                        <a:t>2020</a:t>
                      </a:r>
                    </a:p>
                  </a:txBody>
                  <a:tcPr/>
                </a:tc>
                <a:tc>
                  <a:txBody>
                    <a:bodyPr/>
                    <a:lstStyle/>
                    <a:p>
                      <a:pPr lvl="0">
                        <a:buNone/>
                      </a:pPr>
                      <a:r>
                        <a:rPr lang="en-IN" sz="1600" b="0" i="0" u="none" strike="noStrike" kern="1200" baseline="0" noProof="0">
                          <a:solidFill>
                            <a:srgbClr val="000000"/>
                          </a:solidFill>
                        </a:rPr>
                        <a:t>To develop predictive models for osteoporosis diagnosis using data mining techniques like SVM and Tree Augmented Naïve Bayes, aiming to identify effective factors, improve diagnostic accuracy, and reduce costs.</a:t>
                      </a:r>
                      <a:endParaRPr lang="en-US"/>
                    </a:p>
                  </a:txBody>
                  <a:tcPr/>
                </a:tc>
                <a:tc>
                  <a:txBody>
                    <a:bodyPr/>
                    <a:lstStyle/>
                    <a:p>
                      <a:pPr lvl="0">
                        <a:buNone/>
                      </a:pPr>
                      <a:r>
                        <a:rPr lang="en-IN" sz="1600" b="0" i="0" u="none" strike="noStrike" kern="1200" baseline="0" noProof="0" err="1">
                          <a:solidFill>
                            <a:srgbClr val="000000"/>
                          </a:solidFill>
                        </a:rPr>
                        <a:t>Analyzes</a:t>
                      </a:r>
                      <a:r>
                        <a:rPr lang="en-IN" sz="1600" b="0" i="0" u="none" strike="noStrike" kern="1200" baseline="0" noProof="0">
                          <a:solidFill>
                            <a:srgbClr val="000000"/>
                          </a:solidFill>
                        </a:rPr>
                        <a:t> a large dataset with 45 features, achieving high accuracy (91.29% with TAN) and identifying key factors like calcium intake and hypothyroidism for personalized prediction.</a:t>
                      </a:r>
                      <a:endParaRPr lang="en-US"/>
                    </a:p>
                  </a:txBody>
                  <a:tcPr/>
                </a:tc>
                <a:tc>
                  <a:txBody>
                    <a:bodyPr/>
                    <a:lstStyle/>
                    <a:p>
                      <a:pPr lvl="0" algn="l">
                        <a:lnSpc>
                          <a:spcPct val="100000"/>
                        </a:lnSpc>
                        <a:spcBef>
                          <a:spcPts val="0"/>
                        </a:spcBef>
                        <a:spcAft>
                          <a:spcPts val="0"/>
                        </a:spcAft>
                        <a:buNone/>
                      </a:pPr>
                      <a:r>
                        <a:rPr lang="en-US" sz="1600" b="0" i="0" u="none" strike="noStrike" kern="1200" noProof="0"/>
                        <a:t>Uses a single geographic dataset and lacks techniques like SMOTE to address class imbalance, limiting global applicability and accuracy for minority classes.</a:t>
                      </a:r>
                      <a:endParaRPr lang="en-US"/>
                    </a:p>
                  </a:txBody>
                  <a:tcPr/>
                </a:tc>
                <a:extLst>
                  <a:ext uri="{0D108BD9-81ED-4DB2-BD59-A6C34878D82A}">
                    <a16:rowId xmlns:a16="http://schemas.microsoft.com/office/drawing/2014/main" val="1289236490"/>
                  </a:ext>
                </a:extLst>
              </a:tr>
              <a:tr h="2713003">
                <a:tc>
                  <a:txBody>
                    <a:bodyPr/>
                    <a:lstStyle/>
                    <a:p>
                      <a:r>
                        <a:rPr lang="en-IN" sz="1600" b="0" i="0" u="none" strike="noStrike" kern="1200">
                          <a:solidFill>
                            <a:schemeClr val="dk1"/>
                          </a:solidFill>
                          <a:latin typeface="+mn-lt"/>
                          <a:ea typeface="+mn-ea"/>
                          <a:cs typeface="+mn-cs"/>
                        </a:rPr>
                        <a:t>8</a:t>
                      </a:r>
                    </a:p>
                    <a:p>
                      <a:pPr lvl="0">
                        <a:buNone/>
                      </a:pPr>
                      <a:endParaRPr lang="en-IN" sz="1600" b="0" i="0" u="none" strike="noStrike" kern="1200">
                        <a:solidFill>
                          <a:schemeClr val="dk1"/>
                        </a:solidFill>
                        <a:latin typeface="+mn-lt"/>
                        <a:ea typeface="+mn-ea"/>
                        <a:cs typeface="+mn-cs"/>
                      </a:endParaRPr>
                    </a:p>
                  </a:txBody>
                  <a:tcPr/>
                </a:tc>
                <a:tc>
                  <a:txBody>
                    <a:bodyPr/>
                    <a:lstStyle/>
                    <a:p>
                      <a:pPr marL="0" lvl="0" indent="0" algn="l">
                        <a:lnSpc>
                          <a:spcPct val="100000"/>
                        </a:lnSpc>
                        <a:buNone/>
                      </a:pPr>
                      <a:r>
                        <a:rPr lang="en-IN" sz="1600" b="0" i="0" u="none" strike="noStrike" kern="1200" baseline="0" noProof="0">
                          <a:solidFill>
                            <a:srgbClr val="000000"/>
                          </a:solidFill>
                          <a:latin typeface="Calibri"/>
                        </a:rPr>
                        <a:t>Development of machine learning models for prediction of osteoporosis from clinical health examination data</a:t>
                      </a:r>
                      <a:endParaRPr lang="en-US"/>
                    </a:p>
                    <a:p>
                      <a:pPr marL="0" lvl="0" indent="0" algn="l">
                        <a:lnSpc>
                          <a:spcPct val="100000"/>
                        </a:lnSpc>
                        <a:spcBef>
                          <a:spcPts val="0"/>
                        </a:spcBef>
                        <a:spcAft>
                          <a:spcPts val="0"/>
                        </a:spcAft>
                        <a:buNone/>
                      </a:pPr>
                      <a:endParaRPr lang="en-IN" sz="1600" b="0" i="0" u="none" strike="noStrike" kern="1200" noProof="0">
                        <a:solidFill>
                          <a:schemeClr val="dk1"/>
                        </a:solidFill>
                        <a:latin typeface="+mn-lt"/>
                        <a:ea typeface="+mn-ea"/>
                        <a:cs typeface="+mn-cs"/>
                      </a:endParaRPr>
                    </a:p>
                    <a:p>
                      <a:pPr marL="0" lvl="0" indent="0" algn="l">
                        <a:lnSpc>
                          <a:spcPct val="100000"/>
                        </a:lnSpc>
                        <a:spcBef>
                          <a:spcPts val="0"/>
                        </a:spcBef>
                        <a:spcAft>
                          <a:spcPts val="0"/>
                        </a:spcAft>
                        <a:buNone/>
                      </a:pPr>
                      <a:r>
                        <a:rPr lang="en-IN" sz="1600" b="0" i="0" u="none" strike="noStrike" kern="1200" baseline="0" noProof="0">
                          <a:solidFill>
                            <a:srgbClr val="000000"/>
                          </a:solidFill>
                          <a:latin typeface="Calibri"/>
                        </a:rPr>
                        <a:t>WY Ou Yang, CC Lai, MT Tsou, LC Hwang</a:t>
                      </a:r>
                      <a:endParaRPr lang="en-IN"/>
                    </a:p>
                    <a:p>
                      <a:pPr marL="0" lvl="0" indent="0" algn="l">
                        <a:lnSpc>
                          <a:spcPct val="100000"/>
                        </a:lnSpc>
                        <a:spcBef>
                          <a:spcPts val="0"/>
                        </a:spcBef>
                        <a:spcAft>
                          <a:spcPts val="0"/>
                        </a:spcAft>
                        <a:buNone/>
                      </a:pPr>
                      <a:endParaRPr lang="en-IN" sz="1600" b="0" i="0" u="none" strike="noStrike" kern="1200" noProof="0">
                        <a:solidFill>
                          <a:schemeClr val="dk1"/>
                        </a:solidFill>
                        <a:latin typeface="+mn-lt"/>
                        <a:ea typeface="+mn-ea"/>
                        <a:cs typeface="+mn-cs"/>
                      </a:endParaRPr>
                    </a:p>
                    <a:p>
                      <a:pPr marL="0" lvl="0" indent="0" algn="l">
                        <a:lnSpc>
                          <a:spcPct val="100000"/>
                        </a:lnSpc>
                        <a:spcBef>
                          <a:spcPts val="0"/>
                        </a:spcBef>
                        <a:spcAft>
                          <a:spcPts val="0"/>
                        </a:spcAft>
                        <a:buNone/>
                      </a:pPr>
                      <a:r>
                        <a:rPr lang="en-IN" sz="1600" b="0" i="0" u="none" strike="noStrike" kern="1200" noProof="0">
                          <a:solidFill>
                            <a:schemeClr val="dk1"/>
                          </a:solidFill>
                          <a:latin typeface="+mn-lt"/>
                          <a:ea typeface="+mn-ea"/>
                          <a:cs typeface="+mn-cs"/>
                        </a:rPr>
                        <a:t>2021</a:t>
                      </a:r>
                    </a:p>
                  </a:txBody>
                  <a:tcPr/>
                </a:tc>
                <a:tc>
                  <a:txBody>
                    <a:bodyPr/>
                    <a:lstStyle/>
                    <a:p>
                      <a:pPr lvl="0">
                        <a:buNone/>
                      </a:pPr>
                      <a:r>
                        <a:rPr lang="en-IN" sz="1600" b="0" i="0" u="none" strike="noStrike" kern="1200" noProof="0">
                          <a:solidFill>
                            <a:schemeClr val="dk1"/>
                          </a:solidFill>
                        </a:rPr>
                        <a:t>To develop machine learning models for osteoporosis screening in individuals over 50 using easily available features like </a:t>
                      </a:r>
                      <a:r>
                        <a:rPr lang="en-IN" sz="1600" b="0" i="0" u="none" strike="noStrike" kern="1200" noProof="0">
                          <a:solidFill>
                            <a:schemeClr val="dk1"/>
                          </a:solidFill>
                          <a:latin typeface="Calibri"/>
                        </a:rPr>
                        <a:t>physical characteristics, personal and medical history </a:t>
                      </a:r>
                      <a:r>
                        <a:rPr lang="en-IN" sz="1600" b="0" i="0" u="none" strike="noStrike" kern="1200" noProof="0">
                          <a:solidFill>
                            <a:schemeClr val="dk1"/>
                          </a:solidFill>
                        </a:rPr>
                        <a:t>for early detection and fracture prevention.</a:t>
                      </a:r>
                      <a:endParaRPr lang="en-US"/>
                    </a:p>
                  </a:txBody>
                  <a:tcPr/>
                </a:tc>
                <a:tc>
                  <a:txBody>
                    <a:bodyPr/>
                    <a:lstStyle/>
                    <a:p>
                      <a:pPr lvl="0">
                        <a:buNone/>
                      </a:pPr>
                      <a:r>
                        <a:rPr lang="en-IN" sz="1600" b="0" i="0" u="none" strike="noStrike" kern="1200" noProof="0">
                          <a:solidFill>
                            <a:schemeClr val="dk1"/>
                          </a:solidFill>
                        </a:rPr>
                        <a:t>The study uses a large dataset of 5982 participants, including both men and women, with 16–19 features, to improve prediction accuracy and outperform traditional models like OSTA, achieving high sensitivity (83–96%) and specificity (53–73%) in osteoporosis risk prediction.</a:t>
                      </a:r>
                    </a:p>
                    <a:p>
                      <a:pPr lvl="0">
                        <a:buNone/>
                      </a:pPr>
                      <a:endParaRPr lang="en-IN" sz="1600" b="0" i="0" u="none" strike="noStrike" kern="1200" noProof="0">
                        <a:solidFill>
                          <a:schemeClr val="dk1"/>
                        </a:solidFill>
                        <a:latin typeface="Calibri"/>
                      </a:endParaRPr>
                    </a:p>
                  </a:txBody>
                  <a:tcPr/>
                </a:tc>
                <a:tc>
                  <a:txBody>
                    <a:bodyPr/>
                    <a:lstStyle/>
                    <a:p>
                      <a:pPr lvl="0">
                        <a:buNone/>
                      </a:pPr>
                      <a:r>
                        <a:rPr lang="en-IN" sz="1600" b="0" i="0" u="none" strike="noStrike" noProof="0">
                          <a:solidFill>
                            <a:schemeClr val="dk1"/>
                          </a:solidFill>
                          <a:latin typeface="Calibri"/>
                        </a:rPr>
                        <a:t>The study lacks explainable AI methods, does not address class imbalance effectively, and relies on costly DXA for diagnosis</a:t>
                      </a:r>
                      <a:endParaRPr lang="en-US" sz="1600">
                        <a:solidFill>
                          <a:schemeClr val="dk1"/>
                        </a:solidFill>
                      </a:endParaRPr>
                    </a:p>
                  </a:txBody>
                  <a:tcPr/>
                </a:tc>
                <a:extLst>
                  <a:ext uri="{0D108BD9-81ED-4DB2-BD59-A6C34878D82A}">
                    <a16:rowId xmlns:a16="http://schemas.microsoft.com/office/drawing/2014/main" val="2624888589"/>
                  </a:ext>
                </a:extLst>
              </a:tr>
            </a:tbl>
          </a:graphicData>
        </a:graphic>
      </p:graphicFrame>
      <p:sp>
        <p:nvSpPr>
          <p:cNvPr id="4" name="Date Placeholder 3">
            <a:extLst>
              <a:ext uri="{FF2B5EF4-FFF2-40B4-BE49-F238E27FC236}">
                <a16:creationId xmlns:a16="http://schemas.microsoft.com/office/drawing/2014/main" id="{A6A25949-2630-3260-5490-D0B083328D48}"/>
              </a:ext>
            </a:extLst>
          </p:cNvPr>
          <p:cNvSpPr>
            <a:spLocks noGrp="1"/>
          </p:cNvSpPr>
          <p:nvPr>
            <p:ph type="dt" sz="half" idx="10"/>
          </p:nvPr>
        </p:nvSpPr>
        <p:spPr/>
        <p:txBody>
          <a:bodyPr/>
          <a:lstStyle/>
          <a:p>
            <a:fld id="{1196B848-BFC7-445D-B100-8396EFF3EAE7}" type="datetime1">
              <a:rPr lang="en-IN" smtClean="0"/>
              <a:t>21-11-2024</a:t>
            </a:fld>
            <a:endParaRPr lang="en-IN"/>
          </a:p>
        </p:txBody>
      </p:sp>
      <p:sp>
        <p:nvSpPr>
          <p:cNvPr id="5" name="Footer Placeholder 4">
            <a:extLst>
              <a:ext uri="{FF2B5EF4-FFF2-40B4-BE49-F238E27FC236}">
                <a16:creationId xmlns:a16="http://schemas.microsoft.com/office/drawing/2014/main" id="{304F7AB1-A6F5-7315-38F7-4D9FF46061C2}"/>
              </a:ext>
            </a:extLst>
          </p:cNvPr>
          <p:cNvSpPr>
            <a:spLocks noGrp="1"/>
          </p:cNvSpPr>
          <p:nvPr>
            <p:ph type="ftr" sz="quarter" idx="11"/>
          </p:nvPr>
        </p:nvSpPr>
        <p:spPr>
          <a:xfrm>
            <a:off x="3693319" y="6487319"/>
            <a:ext cx="4114800" cy="365125"/>
          </a:xfrm>
        </p:spPr>
        <p:txBody>
          <a:bodyPr/>
          <a:lstStyle/>
          <a:p>
            <a:r>
              <a:rPr lang="en-US"/>
              <a:t>Department of CSE, ASE BLR</a:t>
            </a:r>
            <a:endParaRPr lang="en-IN"/>
          </a:p>
        </p:txBody>
      </p:sp>
      <p:sp>
        <p:nvSpPr>
          <p:cNvPr id="6" name="Slide Number Placeholder 5">
            <a:extLst>
              <a:ext uri="{FF2B5EF4-FFF2-40B4-BE49-F238E27FC236}">
                <a16:creationId xmlns:a16="http://schemas.microsoft.com/office/drawing/2014/main" id="{D588B9D3-1E9A-AC9A-FBFF-506883F71A10}"/>
              </a:ext>
            </a:extLst>
          </p:cNvPr>
          <p:cNvSpPr>
            <a:spLocks noGrp="1"/>
          </p:cNvSpPr>
          <p:nvPr>
            <p:ph type="sldNum" sz="quarter" idx="12"/>
          </p:nvPr>
        </p:nvSpPr>
        <p:spPr/>
        <p:txBody>
          <a:bodyPr/>
          <a:lstStyle/>
          <a:p>
            <a:fld id="{C10EA696-5F81-402D-892C-B7B928A817F6}" type="slidenum">
              <a:rPr lang="en-IN" smtClean="0"/>
              <a:t>9</a:t>
            </a:fld>
            <a:endParaRPr lang="en-IN"/>
          </a:p>
        </p:txBody>
      </p:sp>
    </p:spTree>
    <p:extLst>
      <p:ext uri="{BB962C8B-B14F-4D97-AF65-F5344CB8AC3E}">
        <p14:creationId xmlns:p14="http://schemas.microsoft.com/office/powerpoint/2010/main" val="9476979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2765</Words>
  <Application>Microsoft Office PowerPoint</Application>
  <PresentationFormat>Widescreen</PresentationFormat>
  <Paragraphs>238</Paragraphs>
  <Slides>22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22</vt:i4>
      </vt:variant>
    </vt:vector>
  </HeadingPairs>
  <TitlesOfParts>
    <vt:vector size="29" baseType="lpstr">
      <vt:lpstr>Arial</vt:lpstr>
      <vt:lpstr>Calibri</vt:lpstr>
      <vt:lpstr>Calibri Light</vt:lpstr>
      <vt:lpstr>Courier New</vt:lpstr>
      <vt:lpstr>Times New Roman</vt:lpstr>
      <vt:lpstr>Office Theme</vt:lpstr>
      <vt:lpstr>Office Theme</vt:lpstr>
      <vt:lpstr>Predicting Osteoporosis Risk in Postmenopausal Women: A Data-Driven Approach for Early Detection Using SMOTE and Explainable AI</vt:lpstr>
      <vt:lpstr>Overview</vt:lpstr>
      <vt:lpstr>Introduction</vt:lpstr>
      <vt:lpstr> Problem Statement</vt:lpstr>
      <vt:lpstr>Background and Motivation</vt:lpstr>
      <vt:lpstr>Literature Review</vt:lpstr>
      <vt:lpstr>Literature Review</vt:lpstr>
      <vt:lpstr>Literature Review</vt:lpstr>
      <vt:lpstr>Literature Review</vt:lpstr>
      <vt:lpstr>Research Gaps </vt:lpstr>
      <vt:lpstr>System Architecture</vt:lpstr>
      <vt:lpstr>Methodology</vt:lpstr>
      <vt:lpstr>Methodology</vt:lpstr>
      <vt:lpstr>Result and Analysis</vt:lpstr>
      <vt:lpstr>Result and Analysis</vt:lpstr>
      <vt:lpstr>Result and Analysis</vt:lpstr>
      <vt:lpstr>Result and Analysis</vt:lpstr>
      <vt:lpstr>Conclusion</vt:lpstr>
      <vt:lpstr>Future work</vt:lpstr>
      <vt:lpstr>Conference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Dr. Thangam S.</dc:creator>
  <cp:lastModifiedBy>S Deivanai-[BL.EN.U4CSE22052]</cp:lastModifiedBy>
  <cp:revision>6</cp:revision>
  <dcterms:created xsi:type="dcterms:W3CDTF">2020-01-24T08:28:50Z</dcterms:created>
  <dcterms:modified xsi:type="dcterms:W3CDTF">2024-11-21T03:38:54Z</dcterms:modified>
</cp:coreProperties>
</file>