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DISastAr"/>
          <p:cNvSpPr txBox="1"/>
          <p:nvPr>
            <p:ph type="ctrTitle"/>
          </p:nvPr>
        </p:nvSpPr>
        <p:spPr>
          <a:prstGeom prst="rect">
            <a:avLst/>
          </a:prstGeom>
        </p:spPr>
        <p:txBody>
          <a:bodyPr/>
          <a:lstStyle/>
          <a:p>
            <a:pPr/>
            <a:r>
              <a:t>DISastAr</a:t>
            </a:r>
          </a:p>
        </p:txBody>
      </p:sp>
      <p:sp>
        <p:nvSpPr>
          <p:cNvPr id="167" name="Code.FUN.do++"/>
          <p:cNvSpPr txBox="1"/>
          <p:nvPr>
            <p:ph type="subTitle" sz="quarter" idx="1"/>
          </p:nvPr>
        </p:nvSpPr>
        <p:spPr>
          <a:prstGeom prst="rect">
            <a:avLst/>
          </a:prstGeom>
        </p:spPr>
        <p:txBody>
          <a:bodyPr/>
          <a:lstStyle/>
          <a:p>
            <a:pPr/>
            <a:r>
              <a:t>Code.FUN.do++</a:t>
            </a:r>
          </a:p>
        </p:txBody>
      </p:sp>
      <p:pic>
        <p:nvPicPr>
          <p:cNvPr id="168" name="WhatsApp Image 2018-10-25 at 11.32.24 PM.jpeg" descr="WhatsApp Image 2018-10-25 at 11.32.24 PM.jpeg"/>
          <p:cNvPicPr>
            <a:picLocks noChangeAspect="1"/>
          </p:cNvPicPr>
          <p:nvPr/>
        </p:nvPicPr>
        <p:blipFill>
          <a:blip r:embed="rId2">
            <a:extLst/>
          </a:blip>
          <a:stretch>
            <a:fillRect/>
          </a:stretch>
        </p:blipFill>
        <p:spPr>
          <a:xfrm>
            <a:off x="8202509" y="-9886"/>
            <a:ext cx="4809067" cy="27051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7" name="WhatsApp Image 2018-10-25 at 11.27.39 PM.jpeg" descr="WhatsApp Image 2018-10-25 at 11.27.39 PM.jpeg"/>
          <p:cNvPicPr>
            <a:picLocks noChangeAspect="1"/>
          </p:cNvPicPr>
          <p:nvPr>
            <p:ph type="pic" idx="13"/>
          </p:nvPr>
        </p:nvPicPr>
        <p:blipFill>
          <a:blip r:embed="rId2">
            <a:extLst/>
          </a:blip>
          <a:srcRect l="14375" t="0" r="14375" b="0"/>
          <a:stretch>
            <a:fillRect/>
          </a:stretch>
        </p:blipFill>
        <p:spPr>
          <a:prstGeom prst="rect">
            <a:avLst/>
          </a:prstGeom>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Disastar"/>
          <p:cNvSpPr txBox="1"/>
          <p:nvPr>
            <p:ph type="body" idx="13"/>
          </p:nvPr>
        </p:nvSpPr>
        <p:spPr>
          <a:prstGeom prst="rect">
            <a:avLst/>
          </a:prstGeom>
        </p:spPr>
        <p:txBody>
          <a:bodyPr/>
          <a:lstStyle/>
          <a:p>
            <a:pPr lvl="1" marL="0" indent="0" defTabSz="457200">
              <a:lnSpc>
                <a:spcPct val="80000"/>
              </a:lnSpc>
              <a:spcBef>
                <a:spcPts val="0"/>
              </a:spcBef>
              <a:buClrTx/>
              <a:buSzTx/>
              <a:buFontTx/>
              <a:buNone/>
              <a:defRPr cap="all" spc="120" sz="2400">
                <a:latin typeface="DIN Alternate"/>
                <a:ea typeface="DIN Alternate"/>
                <a:cs typeface="DIN Alternate"/>
                <a:sym typeface="DIN Alternate"/>
              </a:defRPr>
            </a:pPr>
            <a:r>
              <a:t>Disastar</a:t>
            </a:r>
          </a:p>
        </p:txBody>
      </p:sp>
      <p:sp>
        <p:nvSpPr>
          <p:cNvPr id="200" name="Future additions"/>
          <p:cNvSpPr txBox="1"/>
          <p:nvPr>
            <p:ph type="title"/>
          </p:nvPr>
        </p:nvSpPr>
        <p:spPr>
          <a:prstGeom prst="rect">
            <a:avLst/>
          </a:prstGeom>
        </p:spPr>
        <p:txBody>
          <a:bodyPr/>
          <a:lstStyle>
            <a:lvl1pPr defTabSz="467359">
              <a:spcBef>
                <a:spcPts val="2200"/>
              </a:spcBef>
              <a:defRPr sz="4800"/>
            </a:lvl1pPr>
          </a:lstStyle>
          <a:p>
            <a:pPr/>
            <a:r>
              <a:t>Future additions</a:t>
            </a:r>
          </a:p>
        </p:txBody>
      </p:sp>
      <p:sp>
        <p:nvSpPr>
          <p:cNvPr id="201" name="Enable simulations of earthquakes, cyclones, tornadoes etc on the models and use AI to find out the strength and resistance of such building/city designs…"/>
          <p:cNvSpPr txBox="1"/>
          <p:nvPr>
            <p:ph type="body" idx="1"/>
          </p:nvPr>
        </p:nvSpPr>
        <p:spPr>
          <a:prstGeom prst="rect">
            <a:avLst/>
          </a:prstGeom>
        </p:spPr>
        <p:txBody>
          <a:bodyPr/>
          <a:lstStyle/>
          <a:p>
            <a:pPr marL="417830" indent="-417830" defTabSz="549148">
              <a:spcBef>
                <a:spcPts val="2600"/>
              </a:spcBef>
              <a:defRPr sz="3196"/>
            </a:pPr>
            <a:r>
              <a:t>Enable simulations of earthquakes, cyclones, tornadoes etc on the models and use AI to find out the strength and resistance of such building/city designs</a:t>
            </a:r>
          </a:p>
          <a:p>
            <a:pPr marL="417830" indent="-417830" defTabSz="549148">
              <a:spcBef>
                <a:spcPts val="2600"/>
              </a:spcBef>
              <a:defRPr sz="3196"/>
            </a:pPr>
            <a:r>
              <a:t>Allow more advanced and complicated architectural structures</a:t>
            </a:r>
          </a:p>
          <a:p>
            <a:pPr marL="417830" indent="-417830" defTabSz="549148">
              <a:spcBef>
                <a:spcPts val="2600"/>
              </a:spcBef>
              <a:defRPr sz="3196"/>
            </a:pPr>
            <a:r>
              <a:t>Provide access to such building structure using same app to people in that building</a:t>
            </a:r>
          </a:p>
          <a:p>
            <a:pPr marL="417830" indent="-417830" defTabSz="549148">
              <a:spcBef>
                <a:spcPts val="2600"/>
              </a:spcBef>
              <a:defRPr sz="3196"/>
            </a:pPr>
            <a:r>
              <a:t>Additional feature to show path using arrows on live camera to exit buildings/move towards relief area in time of emergency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Thank you!"/>
          <p:cNvSpPr txBox="1"/>
          <p:nvPr>
            <p:ph type="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Disaster"/>
          <p:cNvSpPr txBox="1"/>
          <p:nvPr>
            <p:ph type="body" idx="13"/>
          </p:nvPr>
        </p:nvSpPr>
        <p:spPr>
          <a:prstGeom prst="rect">
            <a:avLst/>
          </a:prstGeom>
        </p:spPr>
        <p:txBody>
          <a:bodyPr/>
          <a:lstStyle/>
          <a:p>
            <a:pPr/>
            <a:r>
              <a:t>Disaster</a:t>
            </a:r>
          </a:p>
        </p:txBody>
      </p:sp>
      <p:sp>
        <p:nvSpPr>
          <p:cNvPr id="171" name="What is the problem ?"/>
          <p:cNvSpPr txBox="1"/>
          <p:nvPr>
            <p:ph type="title"/>
          </p:nvPr>
        </p:nvSpPr>
        <p:spPr>
          <a:prstGeom prst="rect">
            <a:avLst/>
          </a:prstGeom>
        </p:spPr>
        <p:txBody>
          <a:bodyPr/>
          <a:lstStyle>
            <a:lvl1pPr defTabSz="467359">
              <a:spcBef>
                <a:spcPts val="2200"/>
              </a:spcBef>
              <a:defRPr sz="4800"/>
            </a:lvl1pPr>
          </a:lstStyle>
          <a:p>
            <a:pPr/>
            <a:r>
              <a:t>What is the problem ?</a:t>
            </a:r>
          </a:p>
        </p:txBody>
      </p:sp>
      <p:sp>
        <p:nvSpPr>
          <p:cNvPr id="172" name="Short sighted design of buildings and cities…"/>
          <p:cNvSpPr txBox="1"/>
          <p:nvPr>
            <p:ph type="body" idx="1"/>
          </p:nvPr>
        </p:nvSpPr>
        <p:spPr>
          <a:prstGeom prst="rect">
            <a:avLst/>
          </a:prstGeom>
        </p:spPr>
        <p:txBody>
          <a:bodyPr/>
          <a:lstStyle/>
          <a:p>
            <a:pPr/>
            <a:r>
              <a:t>Short sighted design of buildings and cities</a:t>
            </a:r>
          </a:p>
          <a:p>
            <a:pPr/>
            <a:r>
              <a:t>Lack of informed decisions and planning by architects and government to restructure disaster prone regions</a:t>
            </a:r>
          </a:p>
          <a:p>
            <a:pPr/>
            <a:r>
              <a:t>Lack of means to analyse efficiency of buildings that are built to withstand damage</a:t>
            </a:r>
          </a:p>
          <a:p>
            <a:pPr/>
            <a:r>
              <a:t>Professional architects unable to visualise and model such special buildings at ease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Estimates suggest that by 2050, urban population exposed to cyclones will increase from 310 million to 680 million while exposure to major earthquake will increase from 370 million to 870 million (World Bank, 2013b). Urban development investment is also set to increase from US$7.2 trillion in 2011 to US$12 trillion by 2020. (UNISDR, 2013)"/>
          <p:cNvSpPr txBox="1"/>
          <p:nvPr>
            <p:ph type="body" idx="13"/>
          </p:nvPr>
        </p:nvSpPr>
        <p:spPr>
          <a:xfrm>
            <a:off x="5892800" y="2641600"/>
            <a:ext cx="6705600" cy="3319272"/>
          </a:xfrm>
          <a:prstGeom prst="rect">
            <a:avLst/>
          </a:prstGeom>
        </p:spPr>
        <p:txBody>
          <a:bodyPr/>
          <a:lstStyle>
            <a:lvl1pPr>
              <a:defRPr sz="3200"/>
            </a:lvl1pPr>
          </a:lstStyle>
          <a:p>
            <a:pPr/>
            <a:r>
              <a:t>Estimates suggest that by 2050, urban population exposed to cyclones will increase from 310 million to 680 million while exposure to major earthquake will increase from 370 million to 870 million (World Bank, 2013b). Urban development investment is also set to increase from US$7.2 trillion in 2011 to US$12 trillion by 2020. (UNISDR, 2013)</a:t>
            </a:r>
          </a:p>
        </p:txBody>
      </p:sp>
      <p:pic>
        <p:nvPicPr>
          <p:cNvPr id="175" name="Image" descr="Image"/>
          <p:cNvPicPr>
            <a:picLocks noChangeAspect="1"/>
          </p:cNvPicPr>
          <p:nvPr>
            <p:ph type="pic" idx="14"/>
          </p:nvPr>
        </p:nvPicPr>
        <p:blipFill>
          <a:blip r:embed="rId2">
            <a:extLst/>
          </a:blip>
          <a:srcRect l="34179" t="0" r="34179" b="0"/>
          <a:stretch>
            <a:fillRect/>
          </a:stretch>
        </p:blipFill>
        <p:spPr>
          <a:prstGeom prst="rect">
            <a:avLst/>
          </a:prstGeom>
        </p:spPr>
      </p:pic>
      <p:sp>
        <p:nvSpPr>
          <p:cNvPr id="176" name="Text"/>
          <p:cNvSpPr txBox="1"/>
          <p:nvPr>
            <p:ph type="body" idx="15"/>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Disastar"/>
          <p:cNvSpPr txBox="1"/>
          <p:nvPr>
            <p:ph type="body" idx="13"/>
          </p:nvPr>
        </p:nvSpPr>
        <p:spPr>
          <a:prstGeom prst="rect">
            <a:avLst/>
          </a:prstGeom>
        </p:spPr>
        <p:txBody>
          <a:bodyPr/>
          <a:lstStyle/>
          <a:p>
            <a:pPr/>
            <a:r>
              <a:t>Disastar</a:t>
            </a:r>
          </a:p>
        </p:txBody>
      </p:sp>
      <p:sp>
        <p:nvSpPr>
          <p:cNvPr id="179" name="What can we do ? (Our solution)"/>
          <p:cNvSpPr txBox="1"/>
          <p:nvPr>
            <p:ph type="title"/>
          </p:nvPr>
        </p:nvSpPr>
        <p:spPr>
          <a:prstGeom prst="rect">
            <a:avLst/>
          </a:prstGeom>
        </p:spPr>
        <p:txBody>
          <a:bodyPr/>
          <a:lstStyle>
            <a:lvl1pPr defTabSz="467359">
              <a:spcBef>
                <a:spcPts val="2200"/>
              </a:spcBef>
              <a:defRPr sz="4800"/>
            </a:lvl1pPr>
          </a:lstStyle>
          <a:p>
            <a:pPr/>
            <a:r>
              <a:t>What can we do ? (Our solution)</a:t>
            </a:r>
          </a:p>
        </p:txBody>
      </p:sp>
      <p:sp>
        <p:nvSpPr>
          <p:cNvPr id="180" name="A mobile app that uses AR (augmented reality) and image processing to help architects design disaster-safe 3D models of buildings and cities on the move…"/>
          <p:cNvSpPr txBox="1"/>
          <p:nvPr>
            <p:ph type="body" idx="1"/>
          </p:nvPr>
        </p:nvSpPr>
        <p:spPr>
          <a:prstGeom prst="rect">
            <a:avLst/>
          </a:prstGeom>
        </p:spPr>
        <p:txBody>
          <a:bodyPr/>
          <a:lstStyle/>
          <a:p>
            <a:pPr marL="408940" indent="-408940" defTabSz="537463">
              <a:spcBef>
                <a:spcPts val="2500"/>
              </a:spcBef>
              <a:defRPr sz="3128"/>
            </a:pPr>
            <a:r>
              <a:t>A mobile app that uses AR (augmented reality) and image processing to help architects design disaster-safe 3D models of buildings and cities on the move</a:t>
            </a:r>
          </a:p>
          <a:p>
            <a:pPr marL="408940" indent="-408940" defTabSz="537463">
              <a:spcBef>
                <a:spcPts val="2500"/>
              </a:spcBef>
              <a:defRPr sz="3128"/>
            </a:pPr>
            <a:r>
              <a:t>Use artificial intelligence to simulate real-life disasters of varying intensity and at different locations</a:t>
            </a:r>
          </a:p>
          <a:p>
            <a:pPr marL="408940" indent="-408940" defTabSz="537463">
              <a:spcBef>
                <a:spcPts val="2500"/>
              </a:spcBef>
              <a:defRPr sz="3128"/>
            </a:pPr>
            <a:r>
              <a:t>Distribute final designs of apartments, offices etc to the people so that they can be informed</a:t>
            </a:r>
          </a:p>
          <a:p>
            <a:pPr marL="408940" indent="-408940" defTabSz="537463">
              <a:spcBef>
                <a:spcPts val="2500"/>
              </a:spcBef>
              <a:defRPr sz="3128"/>
            </a:pPr>
            <a:r>
              <a:t>Use AR to show exit paths to strangled people in buildings in time of emergency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There also is the plight that comes from natural disasters; these natural disasters could be alleviated or dealt with; we only need some time to do it."/>
          <p:cNvSpPr txBox="1"/>
          <p:nvPr>
            <p:ph type="body" idx="13"/>
          </p:nvPr>
        </p:nvSpPr>
        <p:spPr>
          <a:xfrm>
            <a:off x="889000" y="2908300"/>
            <a:ext cx="11226800" cy="3911601"/>
          </a:xfrm>
          <a:prstGeom prst="rect">
            <a:avLst/>
          </a:prstGeom>
        </p:spPr>
        <p:txBody>
          <a:bodyPr/>
          <a:lstStyle>
            <a:lvl1pPr>
              <a:defRPr sz="6000"/>
            </a:lvl1pPr>
          </a:lstStyle>
          <a:p>
            <a:pPr/>
            <a:r>
              <a:t>There also is the plight that comes from natural disasters; these natural disasters could be alleviated or dealt with; we only need some time to do it.</a:t>
            </a:r>
          </a:p>
        </p:txBody>
      </p:sp>
      <p:sp>
        <p:nvSpPr>
          <p:cNvPr id="183" name="Bhumibol  Adulyadej"/>
          <p:cNvSpPr txBox="1"/>
          <p:nvPr>
            <p:ph type="body" idx="14"/>
          </p:nvPr>
        </p:nvSpPr>
        <p:spPr>
          <a:prstGeom prst="rect">
            <a:avLst/>
          </a:prstGeom>
        </p:spPr>
        <p:txBody>
          <a:bodyPr/>
          <a:lstStyle/>
          <a:p>
            <a:pPr/>
            <a:r>
              <a:t>Bhumibol  Adulyadej</a:t>
            </a:r>
          </a:p>
        </p:txBody>
      </p:sp>
      <p:sp>
        <p:nvSpPr>
          <p:cNvPr id="184" name="DiSASTAR"/>
          <p:cNvSpPr txBox="1"/>
          <p:nvPr>
            <p:ph type="body" idx="15"/>
          </p:nvPr>
        </p:nvSpPr>
        <p:spPr>
          <a:prstGeom prst="rect">
            <a:avLst/>
          </a:prstGeom>
        </p:spPr>
        <p:txBody>
          <a:bodyPr/>
          <a:lstStyle/>
          <a:p>
            <a:pPr/>
            <a:r>
              <a:t>DiSASTAR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DISASTAR"/>
          <p:cNvSpPr txBox="1"/>
          <p:nvPr>
            <p:ph type="body" idx="13"/>
          </p:nvPr>
        </p:nvSpPr>
        <p:spPr>
          <a:prstGeom prst="rect">
            <a:avLst/>
          </a:prstGeom>
        </p:spPr>
        <p:txBody>
          <a:bodyPr/>
          <a:lstStyle/>
          <a:p>
            <a:pPr/>
            <a:r>
              <a:t>DISASTAR</a:t>
            </a:r>
          </a:p>
        </p:txBody>
      </p:sp>
      <p:sp>
        <p:nvSpPr>
          <p:cNvPr id="187" name="OUR APP"/>
          <p:cNvSpPr txBox="1"/>
          <p:nvPr>
            <p:ph type="title"/>
          </p:nvPr>
        </p:nvSpPr>
        <p:spPr>
          <a:prstGeom prst="rect">
            <a:avLst/>
          </a:prstGeom>
        </p:spPr>
        <p:txBody>
          <a:bodyPr/>
          <a:lstStyle>
            <a:lvl1pPr defTabSz="467359">
              <a:spcBef>
                <a:spcPts val="2200"/>
              </a:spcBef>
              <a:defRPr sz="4800"/>
            </a:lvl1pPr>
          </a:lstStyle>
          <a:p>
            <a:pPr/>
            <a:r>
              <a:t>OUR APP</a:t>
            </a:r>
          </a:p>
        </p:txBody>
      </p:sp>
      <p:sp>
        <p:nvSpPr>
          <p:cNvPr id="188" name="App made using Unity and Vuphoria, uses Azure services…"/>
          <p:cNvSpPr txBox="1"/>
          <p:nvPr>
            <p:ph type="body" idx="1"/>
          </p:nvPr>
        </p:nvSpPr>
        <p:spPr>
          <a:prstGeom prst="rect">
            <a:avLst/>
          </a:prstGeom>
        </p:spPr>
        <p:txBody>
          <a:bodyPr/>
          <a:lstStyle/>
          <a:p>
            <a:pPr/>
            <a:r>
              <a:t>App made using Unity and Vuphoria, uses Azure services</a:t>
            </a:r>
          </a:p>
          <a:p>
            <a:pPr/>
            <a:r>
              <a:t>Uses AR to detect planes and create models of buildings on them</a:t>
            </a:r>
          </a:p>
          <a:p>
            <a:pPr/>
            <a:r>
              <a:t>Custom buildings that have disaster-safe properties can be designed and visualised</a:t>
            </a:r>
          </a:p>
          <a:p>
            <a:pPr/>
            <a:r>
              <a:t>3D visualisation and modelling</a:t>
            </a:r>
          </a:p>
        </p:txBody>
      </p:sp>
      <p:pic>
        <p:nvPicPr>
          <p:cNvPr id="189" name="WhatsApp Image 2018-10-25 at 11.33.09 PM.jpeg" descr="WhatsApp Image 2018-10-25 at 11.33.09 PM.jpeg"/>
          <p:cNvPicPr>
            <a:picLocks noChangeAspect="1"/>
          </p:cNvPicPr>
          <p:nvPr/>
        </p:nvPicPr>
        <p:blipFill>
          <a:blip r:embed="rId2">
            <a:extLst/>
          </a:blip>
          <a:stretch>
            <a:fillRect/>
          </a:stretch>
        </p:blipFill>
        <p:spPr>
          <a:xfrm>
            <a:off x="10004246" y="6811773"/>
            <a:ext cx="2950868" cy="295086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1" name="WhatsApp Image 2018-10-25 at 11.09.49 PM.jpeg" descr="WhatsApp Image 2018-10-25 at 11.09.49 PM.jpeg"/>
          <p:cNvPicPr>
            <a:picLocks noChangeAspect="1"/>
          </p:cNvPicPr>
          <p:nvPr>
            <p:ph type="pic" idx="13"/>
          </p:nvPr>
        </p:nvPicPr>
        <p:blipFill>
          <a:blip r:embed="rId2">
            <a:extLst/>
          </a:blip>
          <a:srcRect l="14583" t="0" r="14583" b="0"/>
          <a:stretch>
            <a:fillRect/>
          </a:stretch>
        </p:blipFill>
        <p:spPr>
          <a:prstGeom prst="rect">
            <a:avLst/>
          </a:prstGeom>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3" name="WhatsApp Image 2018-10-25 at 11.11.11 PM.jpeg" descr="WhatsApp Image 2018-10-25 at 11.11.11 PM.jpeg"/>
          <p:cNvPicPr>
            <a:picLocks noChangeAspect="1"/>
          </p:cNvPicPr>
          <p:nvPr>
            <p:ph type="pic" idx="13"/>
          </p:nvPr>
        </p:nvPicPr>
        <p:blipFill>
          <a:blip r:embed="rId2">
            <a:extLst/>
          </a:blip>
          <a:srcRect l="0" t="0" r="14807" b="0"/>
          <a:stretch>
            <a:fillRect/>
          </a:stretch>
        </p:blipFill>
        <p:spPr>
          <a:xfrm>
            <a:off x="-52628" y="-9439"/>
            <a:ext cx="15602494" cy="9772465"/>
          </a:xfrm>
          <a:prstGeom prst="rect">
            <a:avLst/>
          </a:prstGeom>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5" name="WhatsApp Image 2018-10-25 at 11.11.11 PM.jpeg" descr="WhatsApp Image 2018-10-25 at 11.11.11 PM.jpeg"/>
          <p:cNvPicPr>
            <a:picLocks noChangeAspect="1"/>
          </p:cNvPicPr>
          <p:nvPr>
            <p:ph type="pic" idx="13"/>
          </p:nvPr>
        </p:nvPicPr>
        <p:blipFill>
          <a:blip r:embed="rId2">
            <a:extLst/>
          </a:blip>
          <a:srcRect l="0" t="0" r="0" b="0"/>
          <a:stretch>
            <a:fillRect/>
          </a:stretch>
        </p:blipFill>
        <p:spPr>
          <a:xfrm>
            <a:off x="-11048126" y="-3061821"/>
            <a:ext cx="24052923" cy="12834490"/>
          </a:xfrm>
          <a:prstGeom prst="rect">
            <a:avLst/>
          </a:prstGeom>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