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98" r:id="rId3"/>
    <p:sldId id="297" r:id="rId4"/>
    <p:sldId id="257" r:id="rId5"/>
    <p:sldId id="258" r:id="rId6"/>
    <p:sldId id="259" r:id="rId7"/>
    <p:sldId id="260" r:id="rId8"/>
    <p:sldId id="261" r:id="rId9"/>
    <p:sldId id="263" r:id="rId10"/>
    <p:sldId id="274" r:id="rId11"/>
    <p:sldId id="286" r:id="rId12"/>
    <p:sldId id="275" r:id="rId13"/>
    <p:sldId id="276" r:id="rId14"/>
    <p:sldId id="280" r:id="rId15"/>
    <p:sldId id="281" r:id="rId16"/>
    <p:sldId id="282" r:id="rId17"/>
    <p:sldId id="316" r:id="rId18"/>
    <p:sldId id="317" r:id="rId19"/>
    <p:sldId id="294" r:id="rId20"/>
    <p:sldId id="272" r:id="rId21"/>
    <p:sldId id="265" r:id="rId22"/>
  </p:sldIdLst>
  <p:sldSz cx="12192000" cy="6858000"/>
  <p:notesSz cx="6858000" cy="9144000"/>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a:t>
            </a:r>
            <a:endParaRPr lang="en-US"/>
          </a:p>
          <a:p>
            <a:pPr lvl="6"/>
            <a:r>
              <a:rPr lang="en-US"/>
              <a:t>Seve</a:t>
            </a:r>
            <a:endParaRPr lang="en-US"/>
          </a:p>
          <a:p>
            <a:pPr lvl="7"/>
            <a:r>
              <a:rPr lang="en-US"/>
              <a:t>Eight</a:t>
            </a:r>
            <a:endParaRPr lang="en-US"/>
          </a:p>
          <a:p>
            <a:pPr lvl="8"/>
            <a:r>
              <a:rPr lang="en-US"/>
              <a:t>nine</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Picture 4" descr="Text&#10;&#10;Description automatically generated"/>
          <p:cNvPicPr>
            <a:picLocks noGrp="1" noChangeAspect="1"/>
          </p:cNvPicPr>
          <p:nvPr>
            <p:ph idx="1"/>
          </p:nvPr>
        </p:nvPicPr>
        <p:blipFill>
          <a:blip r:embed="rId1"/>
          <a:stretch>
            <a:fillRect/>
          </a:stretch>
        </p:blipFill>
        <p:spPr>
          <a:xfrm>
            <a:off x="165100" y="0"/>
            <a:ext cx="11861800" cy="6671945"/>
          </a:xfrm>
          <a:prstGeom prst="rect">
            <a:avLst/>
          </a:prstGeom>
        </p:spPr>
      </p:pic>
      <p:sp>
        <p:nvSpPr>
          <p:cNvPr id="7" name="Text Box 6"/>
          <p:cNvSpPr txBox="1"/>
          <p:nvPr/>
        </p:nvSpPr>
        <p:spPr>
          <a:xfrm>
            <a:off x="5594350" y="702310"/>
            <a:ext cx="3103880" cy="306705"/>
          </a:xfrm>
          <a:prstGeom prst="rect">
            <a:avLst/>
          </a:prstGeom>
          <a:solidFill>
            <a:schemeClr val="bg1"/>
          </a:solidFill>
        </p:spPr>
        <p:txBody>
          <a:bodyPr wrap="square" rtlCol="0">
            <a:spAutoFit/>
          </a:bodyPr>
          <a:p>
            <a:r>
              <a:rPr lang="en-US" sz="1400">
                <a:latin typeface="Times New Roman Regular" panose="02020603050405020304" charset="0"/>
                <a:cs typeface="Times New Roman Regular" panose="02020603050405020304" charset="0"/>
              </a:rPr>
              <a:t>Major Project</a:t>
            </a:r>
            <a:endParaRPr lang="en-US" sz="1400">
              <a:latin typeface="Times New Roman Regular" panose="02020603050405020304" charset="0"/>
              <a:cs typeface="Times New Roman Regular" panose="02020603050405020304" charset="0"/>
            </a:endParaRPr>
          </a:p>
        </p:txBody>
      </p:sp>
      <p:sp>
        <p:nvSpPr>
          <p:cNvPr id="8" name="Text Box 7"/>
          <p:cNvSpPr txBox="1"/>
          <p:nvPr/>
        </p:nvSpPr>
        <p:spPr>
          <a:xfrm>
            <a:off x="3810000" y="1165860"/>
            <a:ext cx="4572000" cy="383540"/>
          </a:xfrm>
          <a:prstGeom prst="rect">
            <a:avLst/>
          </a:prstGeom>
          <a:solidFill>
            <a:schemeClr val="bg1"/>
          </a:solidFill>
        </p:spPr>
        <p:txBody>
          <a:bodyPr wrap="square" rtlCol="0">
            <a:spAutoFit/>
          </a:bodyPr>
          <a:p>
            <a:r>
              <a:rPr lang="en-US" sz="1900" b="1">
                <a:latin typeface="Times New Roman Bold" panose="02020603050405020304" charset="0"/>
                <a:cs typeface="Times New Roman Bold" panose="02020603050405020304" charset="0"/>
              </a:rPr>
              <a:t>CHATBOT FOR PREGNANT WOMEN</a:t>
            </a:r>
            <a:endParaRPr lang="en-US" sz="1900" b="1">
              <a:latin typeface="Times New Roman Bold" panose="02020603050405020304" charset="0"/>
              <a:cs typeface="Times New Roman Bold"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architecture:</a:t>
            </a:r>
            <a:endParaRPr lang="en-US"/>
          </a:p>
        </p:txBody>
      </p:sp>
      <p:pic>
        <p:nvPicPr>
          <p:cNvPr id="4" name="Content Placeholder 3" descr="W6T8Hda"/>
          <p:cNvPicPr>
            <a:picLocks noChangeAspect="1"/>
          </p:cNvPicPr>
          <p:nvPr>
            <p:ph idx="1"/>
          </p:nvPr>
        </p:nvPicPr>
        <p:blipFill>
          <a:blip r:embed="rId1"/>
          <a:stretch>
            <a:fillRect/>
          </a:stretch>
        </p:blipFill>
        <p:spPr>
          <a:xfrm>
            <a:off x="2591435" y="2280920"/>
            <a:ext cx="7009130" cy="3575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a:t>
            </a:r>
            <a:endParaRPr lang="en-US"/>
          </a:p>
        </p:txBody>
      </p:sp>
      <p:sp>
        <p:nvSpPr>
          <p:cNvPr id="3" name="Content Placeholder 2"/>
          <p:cNvSpPr>
            <a:spLocks noGrp="1"/>
          </p:cNvSpPr>
          <p:nvPr>
            <p:ph idx="1"/>
          </p:nvPr>
        </p:nvSpPr>
        <p:spPr/>
        <p:txBody>
          <a:bodyPr>
            <a:normAutofit lnSpcReduction="20000"/>
          </a:bodyPr>
          <a:p>
            <a:endParaRPr lang="en-US"/>
          </a:p>
          <a:p>
            <a:r>
              <a:rPr lang="en-US"/>
              <a:t>Here are the major modules in the Chatbot:</a:t>
            </a:r>
            <a:endParaRPr lang="en-US"/>
          </a:p>
          <a:p>
            <a:pPr marL="1257300" lvl="2" indent="-342900">
              <a:buAutoNum type="arabicPeriod"/>
            </a:pPr>
            <a:r>
              <a:rPr lang="en-US" sz="1600"/>
              <a:t> Take the input from the user.</a:t>
            </a:r>
            <a:endParaRPr lang="en-US" sz="1600"/>
          </a:p>
          <a:p>
            <a:pPr marL="1257300" lvl="2" indent="-342900">
              <a:buAutoNum type="arabicPeriod"/>
            </a:pPr>
            <a:r>
              <a:rPr lang="en-IN" altLang="en-US" sz="1600"/>
              <a:t> </a:t>
            </a:r>
            <a:r>
              <a:rPr lang="en-US" sz="1600"/>
              <a:t>Analyze the users request given to the chatbot.</a:t>
            </a:r>
            <a:endParaRPr lang="en-US" sz="1600"/>
          </a:p>
          <a:p>
            <a:pPr marL="1257300" lvl="2" indent="-342900">
              <a:buAutoNum type="arabicPeriod"/>
            </a:pPr>
            <a:r>
              <a:rPr lang="en-US" sz="1600"/>
              <a:t>Identify the Intent and Entities</a:t>
            </a:r>
            <a:r>
              <a:rPr lang="en-IN" altLang="en-US" sz="1600"/>
              <a:t>.</a:t>
            </a:r>
            <a:endParaRPr lang="en-US" sz="1600"/>
          </a:p>
          <a:p>
            <a:pPr marL="1257300" lvl="2" indent="-342900">
              <a:buAutoNum type="arabicPeriod"/>
            </a:pPr>
            <a:r>
              <a:rPr lang="en-US" sz="1600"/>
              <a:t>Look for the accurate  solutions from the database.</a:t>
            </a:r>
            <a:endParaRPr lang="en-US" sz="1600"/>
          </a:p>
          <a:p>
            <a:pPr marL="1257300" lvl="2" indent="-342900">
              <a:buAutoNum type="arabicPeriod"/>
            </a:pPr>
            <a:r>
              <a:rPr lang="en-US" sz="1600"/>
              <a:t>Compose the solution in human manner.</a:t>
            </a:r>
            <a:endParaRPr lang="en-US" sz="1600"/>
          </a:p>
          <a:p>
            <a:pPr marL="1257300" lvl="2" indent="-342900">
              <a:buAutoNum type="arabicPeriod"/>
            </a:pPr>
            <a:r>
              <a:rPr lang="en-US" sz="1600"/>
              <a:t>Passout the answer to the user.</a:t>
            </a:r>
            <a:endParaRPr lang="en-US" sz="1600"/>
          </a:p>
          <a:p>
            <a:endParaRPr lang="en-US"/>
          </a:p>
          <a:p>
            <a:endParaRPr lang="en-US"/>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uml diagrams:</a:t>
            </a:r>
            <a:endParaRPr lang="en-US"/>
          </a:p>
        </p:txBody>
      </p:sp>
      <p:sp>
        <p:nvSpPr>
          <p:cNvPr id="3" name="Content Placeholder 2"/>
          <p:cNvSpPr>
            <a:spLocks noGrp="1"/>
          </p:cNvSpPr>
          <p:nvPr>
            <p:ph sz="half" idx="1"/>
          </p:nvPr>
        </p:nvSpPr>
        <p:spPr/>
        <p:txBody>
          <a:bodyPr/>
          <a:p>
            <a:r>
              <a:rPr lang="en-US"/>
              <a:t>Use Case Diagram:</a:t>
            </a:r>
            <a:endParaRPr lang="en-US"/>
          </a:p>
          <a:p>
            <a:endParaRPr lang="en-US"/>
          </a:p>
          <a:p>
            <a:endParaRPr lang="en-US"/>
          </a:p>
          <a:p>
            <a:endParaRPr lang="en-US"/>
          </a:p>
          <a:p>
            <a:endParaRPr lang="en-US"/>
          </a:p>
          <a:p>
            <a:endParaRPr lang="en-US"/>
          </a:p>
          <a:p>
            <a:endParaRPr lang="en-US"/>
          </a:p>
          <a:p>
            <a:endParaRPr lang="en-US"/>
          </a:p>
          <a:p>
            <a:endParaRPr lang="en-US"/>
          </a:p>
        </p:txBody>
      </p:sp>
      <p:pic>
        <p:nvPicPr>
          <p:cNvPr id="16" name="Picture 4" descr="C:\Users\GENIUS\Desktop\UseCase.jpg"/>
          <p:cNvPicPr>
            <a:picLocks noChangeAspect="1" noChangeArrowheads="1"/>
          </p:cNvPicPr>
          <p:nvPr>
            <p:ph sz="half" idx="2"/>
          </p:nvPr>
        </p:nvPicPr>
        <p:blipFill>
          <a:blip r:embed="rId1"/>
          <a:srcRect/>
          <a:stretch>
            <a:fillRect/>
          </a:stretch>
        </p:blipFill>
        <p:spPr>
          <a:xfrm>
            <a:off x="2577465" y="2823845"/>
            <a:ext cx="7632700" cy="340423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uml diagrams:</a:t>
            </a:r>
            <a:endParaRPr lang="en-US"/>
          </a:p>
        </p:txBody>
      </p:sp>
      <p:sp>
        <p:nvSpPr>
          <p:cNvPr id="3" name="Content Placeholder 2"/>
          <p:cNvSpPr>
            <a:spLocks noGrp="1"/>
          </p:cNvSpPr>
          <p:nvPr>
            <p:ph sz="half" idx="1"/>
          </p:nvPr>
        </p:nvSpPr>
        <p:spPr/>
        <p:txBody>
          <a:bodyPr/>
          <a:p>
            <a:r>
              <a:rPr lang="en-US"/>
              <a:t>Class Diagram:</a:t>
            </a:r>
            <a:endParaRPr lang="en-US"/>
          </a:p>
          <a:p>
            <a:endParaRPr lang="en-US"/>
          </a:p>
          <a:p>
            <a:endParaRPr lang="en-US"/>
          </a:p>
          <a:p>
            <a:endParaRPr lang="en-US"/>
          </a:p>
          <a:p>
            <a:endParaRPr lang="en-US"/>
          </a:p>
          <a:p>
            <a:endParaRPr lang="en-US"/>
          </a:p>
          <a:p>
            <a:endParaRPr lang="en-US"/>
          </a:p>
          <a:p>
            <a:endParaRPr lang="en-US"/>
          </a:p>
          <a:p>
            <a:endParaRPr lang="en-US"/>
          </a:p>
        </p:txBody>
      </p:sp>
      <p:pic>
        <p:nvPicPr>
          <p:cNvPr id="20" name="Picture 2" descr="C:\Users\GENIUS\Desktop\class.jpg"/>
          <p:cNvPicPr>
            <a:picLocks noChangeAspect="1" noChangeArrowheads="1"/>
          </p:cNvPicPr>
          <p:nvPr>
            <p:ph sz="half" idx="2"/>
          </p:nvPr>
        </p:nvPicPr>
        <p:blipFill>
          <a:blip r:embed="rId1"/>
          <a:srcRect/>
          <a:stretch>
            <a:fillRect/>
          </a:stretch>
        </p:blipFill>
        <p:spPr>
          <a:xfrm>
            <a:off x="2902585" y="2563495"/>
            <a:ext cx="8084185" cy="4050665"/>
          </a:xfrm>
          <a:prstGeom prst="rect">
            <a:avLst/>
          </a:prstGeom>
          <a:noFill/>
          <a:ln w="9525">
            <a:noFill/>
            <a:miter lim="800000"/>
            <a:headEnd/>
            <a:tailEnd/>
          </a:ln>
        </p:spPr>
      </p:pic>
      <p:sp>
        <p:nvSpPr>
          <p:cNvPr id="4" name="Text Box 3"/>
          <p:cNvSpPr txBox="1"/>
          <p:nvPr/>
        </p:nvSpPr>
        <p:spPr>
          <a:xfrm>
            <a:off x="3088640" y="2851150"/>
            <a:ext cx="1982470" cy="275590"/>
          </a:xfrm>
          <a:prstGeom prst="rect">
            <a:avLst/>
          </a:prstGeom>
          <a:noFill/>
        </p:spPr>
        <p:txBody>
          <a:bodyPr wrap="square" rtlCol="0">
            <a:spAutoFit/>
          </a:bodyPr>
          <a:p>
            <a:r>
              <a:rPr lang="en-IN" altLang="en-US" sz="1200" b="1">
                <a:highlight>
                  <a:srgbClr val="C0C0C0"/>
                </a:highlight>
              </a:rPr>
              <a:t>   ChatBot   Application.    </a:t>
            </a:r>
            <a:endParaRPr lang="en-IN" altLang="en-US" sz="1200" b="1">
              <a:highlight>
                <a:srgbClr val="C0C0C0"/>
              </a:highlight>
            </a:endParaRPr>
          </a:p>
        </p:txBody>
      </p:sp>
      <p:sp>
        <p:nvSpPr>
          <p:cNvPr id="5" name="Text Box 4"/>
          <p:cNvSpPr txBox="1"/>
          <p:nvPr/>
        </p:nvSpPr>
        <p:spPr>
          <a:xfrm>
            <a:off x="6160770" y="2729865"/>
            <a:ext cx="1193165" cy="275590"/>
          </a:xfrm>
          <a:prstGeom prst="rect">
            <a:avLst/>
          </a:prstGeom>
          <a:noFill/>
        </p:spPr>
        <p:txBody>
          <a:bodyPr wrap="square" rtlCol="0">
            <a:spAutoFit/>
          </a:bodyPr>
          <a:p>
            <a:r>
              <a:rPr lang="en-IN" altLang="en-US" sz="1200" b="1">
                <a:highlight>
                  <a:srgbClr val="C0C0C0"/>
                </a:highlight>
              </a:rPr>
              <a:t>   Signin page</a:t>
            </a:r>
            <a:endParaRPr lang="en-IN" altLang="en-US" sz="1200" b="1">
              <a:highlight>
                <a:srgbClr val="C0C0C0"/>
              </a:highlight>
            </a:endParaRPr>
          </a:p>
        </p:txBody>
      </p:sp>
      <p:sp>
        <p:nvSpPr>
          <p:cNvPr id="6" name="Text Box 5"/>
          <p:cNvSpPr txBox="1"/>
          <p:nvPr/>
        </p:nvSpPr>
        <p:spPr>
          <a:xfrm>
            <a:off x="8879840" y="2906395"/>
            <a:ext cx="1783715" cy="275590"/>
          </a:xfrm>
          <a:prstGeom prst="rect">
            <a:avLst/>
          </a:prstGeom>
          <a:noFill/>
        </p:spPr>
        <p:txBody>
          <a:bodyPr wrap="square" rtlCol="0">
            <a:spAutoFit/>
          </a:bodyPr>
          <a:p>
            <a:r>
              <a:rPr lang="en-IN" altLang="en-US" sz="1200" b="1"/>
              <a:t>          </a:t>
            </a:r>
            <a:r>
              <a:rPr lang="en-IN" altLang="en-US" sz="1200" b="1">
                <a:highlight>
                  <a:srgbClr val="C0C0C0"/>
                </a:highlight>
              </a:rPr>
              <a:t>User   data</a:t>
            </a:r>
            <a:endParaRPr lang="en-IN" altLang="en-US" sz="1200" b="1">
              <a:highlight>
                <a:srgbClr val="C0C0C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uml diagrams:</a:t>
            </a:r>
            <a:endParaRPr lang="en-US"/>
          </a:p>
        </p:txBody>
      </p:sp>
      <p:sp>
        <p:nvSpPr>
          <p:cNvPr id="3" name="Content Placeholder 2"/>
          <p:cNvSpPr>
            <a:spLocks noGrp="1"/>
          </p:cNvSpPr>
          <p:nvPr>
            <p:ph sz="half" idx="1"/>
          </p:nvPr>
        </p:nvSpPr>
        <p:spPr/>
        <p:txBody>
          <a:bodyPr/>
          <a:p>
            <a:r>
              <a:rPr lang="en-US"/>
              <a:t>Sequence Diagram:</a:t>
            </a:r>
            <a:endParaRPr lang="en-US"/>
          </a:p>
          <a:p>
            <a:endParaRPr lang="en-US"/>
          </a:p>
          <a:p>
            <a:endParaRPr lang="en-US"/>
          </a:p>
          <a:p>
            <a:endParaRPr lang="en-US"/>
          </a:p>
          <a:p>
            <a:endParaRPr lang="en-US"/>
          </a:p>
          <a:p>
            <a:endParaRPr lang="en-US"/>
          </a:p>
          <a:p>
            <a:endParaRPr lang="en-US"/>
          </a:p>
          <a:p>
            <a:endParaRPr lang="en-US"/>
          </a:p>
          <a:p>
            <a:endParaRPr lang="en-US"/>
          </a:p>
        </p:txBody>
      </p:sp>
      <p:pic>
        <p:nvPicPr>
          <p:cNvPr id="35" name="Picture 3" descr="C:\Users\GENIUS\Desktop\Sequence.jpg"/>
          <p:cNvPicPr>
            <a:picLocks noChangeAspect="1" noChangeArrowheads="1"/>
          </p:cNvPicPr>
          <p:nvPr>
            <p:ph sz="half" idx="2"/>
          </p:nvPr>
        </p:nvPicPr>
        <p:blipFill>
          <a:blip r:embed="rId1"/>
          <a:srcRect/>
          <a:stretch>
            <a:fillRect/>
          </a:stretch>
        </p:blipFill>
        <p:spPr>
          <a:xfrm>
            <a:off x="2741295" y="2623185"/>
            <a:ext cx="7726045" cy="391414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uml diagrams:</a:t>
            </a:r>
            <a:endParaRPr lang="en-US"/>
          </a:p>
        </p:txBody>
      </p:sp>
      <p:sp>
        <p:nvSpPr>
          <p:cNvPr id="3" name="Content Placeholder 2"/>
          <p:cNvSpPr>
            <a:spLocks noGrp="1"/>
          </p:cNvSpPr>
          <p:nvPr>
            <p:ph sz="half" idx="1"/>
          </p:nvPr>
        </p:nvSpPr>
        <p:spPr/>
        <p:txBody>
          <a:bodyPr/>
          <a:p>
            <a:r>
              <a:rPr lang="en-US"/>
              <a:t>Activity Diagram:</a:t>
            </a:r>
            <a:endParaRPr lang="en-US"/>
          </a:p>
          <a:p>
            <a:endParaRPr lang="en-US"/>
          </a:p>
          <a:p>
            <a:endParaRPr lang="en-US"/>
          </a:p>
          <a:p>
            <a:endParaRPr lang="en-US"/>
          </a:p>
          <a:p>
            <a:endParaRPr lang="en-US"/>
          </a:p>
          <a:p>
            <a:endParaRPr lang="en-US"/>
          </a:p>
          <a:p>
            <a:endParaRPr lang="en-US"/>
          </a:p>
          <a:p>
            <a:endParaRPr lang="en-US"/>
          </a:p>
          <a:p>
            <a:endParaRPr lang="en-US"/>
          </a:p>
        </p:txBody>
      </p:sp>
      <p:pic>
        <p:nvPicPr>
          <p:cNvPr id="33" name="Picture 6" descr="C:\Users\GENIUS\Desktop\Activitydia.jpg"/>
          <p:cNvPicPr>
            <a:picLocks noChangeAspect="1" noChangeArrowheads="1"/>
          </p:cNvPicPr>
          <p:nvPr>
            <p:ph sz="half" idx="2"/>
          </p:nvPr>
        </p:nvPicPr>
        <p:blipFill>
          <a:blip r:embed="rId1"/>
          <a:srcRect/>
          <a:stretch>
            <a:fillRect/>
          </a:stretch>
        </p:blipFill>
        <p:spPr>
          <a:xfrm>
            <a:off x="1551305" y="2546350"/>
            <a:ext cx="9640570" cy="41243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sample code</a:t>
            </a: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a:xfrm>
            <a:off x="580390" y="2228215"/>
            <a:ext cx="11030585" cy="3632835"/>
          </a:xfrm>
        </p:spPr>
        <p:txBody>
          <a:bodyPr>
            <a:normAutofit/>
          </a:bodyPr>
          <a:p>
            <a:endParaRPr lang="en-US"/>
          </a:p>
        </p:txBody>
      </p:sp>
      <p:sp>
        <p:nvSpPr>
          <p:cNvPr id="5" name="Text Box 4"/>
          <p:cNvSpPr txBox="1"/>
          <p:nvPr/>
        </p:nvSpPr>
        <p:spPr>
          <a:xfrm>
            <a:off x="800735" y="2337435"/>
            <a:ext cx="8648065" cy="3784600"/>
          </a:xfrm>
          <a:prstGeom prst="rect">
            <a:avLst/>
          </a:prstGeom>
          <a:noFill/>
        </p:spPr>
        <p:txBody>
          <a:bodyPr wrap="square" rtlCol="0">
            <a:spAutoFit/>
          </a:bodyPr>
          <a:p>
            <a:r>
              <a:rPr lang="en-US" sz="1200">
                <a:latin typeface="Times New Roman Regular" panose="02020603050405020304" charset="0"/>
                <a:cs typeface="Times New Roman Regular" panose="02020603050405020304" charset="0"/>
              </a:rPr>
              <a:t>import json</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import torch</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import torch.nn as nn</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class NeuralNet(nn.Module):</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def __init__(self, input_size, hidden_size, num_classes):</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super(NeuralNet, self).__init__()</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self.l1 = nn.Linear(input_size, hidden_size) </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self.l2 = nn.Linear(hidden_size, hidden_size) </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self.l3 = nn.Linear(hidden_size, num_classes)</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self.relu = nn.ReLU()</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def forward(self, x):</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out = self.l1(x)</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out = self.relu(out)</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out = self.l2(out)</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out = self.relu(out)</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out = self.l3(out)</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 no activation and no softmax at the end</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return out</a:t>
            </a:r>
            <a:endParaRPr lang="en-US" sz="1200">
              <a:latin typeface="Times New Roman Regular" panose="02020603050405020304" charset="0"/>
              <a:cs typeface="Times New Roman Regular" panose="02020603050405020304" charset="0"/>
            </a:endParaRPr>
          </a:p>
          <a:p>
            <a:endParaRPr lang="en-US" sz="1200">
              <a:latin typeface="Times New Roman Regular" panose="02020603050405020304" charset="0"/>
              <a:cs typeface="Times New Roman Regular" panose="02020603050405020304" charset="0"/>
            </a:endParaRPr>
          </a:p>
          <a:p>
            <a:endParaRPr lang="en-US" sz="1200">
              <a:latin typeface="Times New Roman Regular" panose="02020603050405020304" charset="0"/>
              <a:cs typeface="Times New Roman Regular" panose="02020603050405020304" charset="0"/>
            </a:endParaRPr>
          </a:p>
        </p:txBody>
      </p:sp>
      <p:sp>
        <p:nvSpPr>
          <p:cNvPr id="6" name="Text Box 5"/>
          <p:cNvSpPr txBox="1"/>
          <p:nvPr/>
        </p:nvSpPr>
        <p:spPr>
          <a:xfrm>
            <a:off x="5332730" y="2228215"/>
            <a:ext cx="6278245" cy="4154170"/>
          </a:xfrm>
          <a:prstGeom prst="rect">
            <a:avLst/>
          </a:prstGeom>
          <a:noFill/>
        </p:spPr>
        <p:txBody>
          <a:bodyPr wrap="square" rtlCol="0">
            <a:spAutoFit/>
          </a:bodyPr>
          <a:p>
            <a:r>
              <a:rPr lang="en-US" sz="1200">
                <a:latin typeface="Times New Roman Regular" panose="02020603050405020304" charset="0"/>
                <a:cs typeface="Times New Roman Regular" panose="02020603050405020304" charset="0"/>
              </a:rPr>
              <a:t>import json </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import numpy as np</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import nltk</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nltk.download('punkt')</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from nltk.stem.porter import PorterStemmer</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import torch</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import torch.nn as nn</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from torch.utils.data import Dataset,DataLoader</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my=open('/content/FinaldataV1.json','r')</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jsondata=my.read()</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intents=json.loads(jsondata)</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stemmer = PorterStemmer()</a:t>
            </a:r>
            <a:endParaRPr lang="en-US" sz="1200">
              <a:latin typeface="Times New Roman Regular" panose="02020603050405020304" charset="0"/>
              <a:cs typeface="Times New Roman Regular" panose="02020603050405020304" charset="0"/>
            </a:endParaRPr>
          </a:p>
          <a:p>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def tokenize(sentence):</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split sentence into array of words/tokens</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a token can be a word or punctuation character, or number</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rPr>
              <a:t>    return nltk.word_tokenize(sentence)</a:t>
            </a:r>
            <a:endParaRPr lang="en-US" sz="1200">
              <a:latin typeface="Times New Roman Regular" panose="02020603050405020304" charset="0"/>
              <a:cs typeface="Times New Roman Regular" panose="02020603050405020304" charset="0"/>
            </a:endParaRPr>
          </a:p>
          <a:p>
            <a:endParaRPr lang="en-US" sz="1200">
              <a:latin typeface="Times New Roman Regular" panose="02020603050405020304" charset="0"/>
              <a:cs typeface="Times New Roman Regular" panose="02020603050405020304" charset="0"/>
            </a:endParaRPr>
          </a:p>
          <a:p>
            <a:endParaRPr lang="en-US" sz="1200">
              <a:latin typeface="Times New Roman Regular" panose="02020603050405020304" charset="0"/>
              <a:cs typeface="Times New Roman Regular" panose="02020603050405020304" charset="0"/>
            </a:endParaRPr>
          </a:p>
          <a:p>
            <a:endParaRPr lang="en-US" sz="1200">
              <a:latin typeface="Times New Roman Regular" panose="02020603050405020304" charset="0"/>
              <a:cs typeface="Times New Roman Regular"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sample code</a:t>
            </a: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
        <p:nvSpPr>
          <p:cNvPr id="5" name="Text Box 4"/>
          <p:cNvSpPr txBox="1"/>
          <p:nvPr/>
        </p:nvSpPr>
        <p:spPr>
          <a:xfrm>
            <a:off x="548640" y="2243455"/>
            <a:ext cx="11094085" cy="3969385"/>
          </a:xfrm>
          <a:prstGeom prst="rect">
            <a:avLst/>
          </a:prstGeom>
          <a:noFill/>
        </p:spPr>
        <p:txBody>
          <a:bodyPr wrap="square" rtlCol="0">
            <a:spAutoFit/>
          </a:bodyPr>
          <a:p>
            <a:r>
              <a:rPr lang="en-US" sz="1200">
                <a:latin typeface="Times New Roman Regular" panose="02020603050405020304" charset="0"/>
                <a:cs typeface="Times New Roman Regular" panose="02020603050405020304" charset="0"/>
                <a:sym typeface="+mn-ea"/>
              </a:rPr>
              <a:t>def stem(word):</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stemming = find the root form of the word</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examples:</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words = ["organize", "organizes", "organizing"]</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words = [stem(w) for w in words]</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-&gt; ["organ", "organ", "organ"]</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return stemmer.stem(word.lower())</a:t>
            </a:r>
            <a:endParaRPr lang="en-US" sz="1200">
              <a:latin typeface="Times New Roman Regular" panose="02020603050405020304" charset="0"/>
              <a:cs typeface="Times New Roman Regular" panose="02020603050405020304" charset="0"/>
            </a:endParaRPr>
          </a:p>
          <a:p>
            <a:endParaRPr lang="en-US" sz="1200">
              <a:latin typeface="Times New Roman Regular" panose="02020603050405020304" charset="0"/>
              <a:cs typeface="Times New Roman Regular" panose="02020603050405020304" charset="0"/>
            </a:endParaRPr>
          </a:p>
          <a:p>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def bag_of_words(tokenized_sentence, words):</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return bag of words array:</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1 for each known word that exists in the sentence, 0 otherwise</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example:</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sentence = ["hello", "how", "are", "you"]</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words = ["hi", "hello", "I", "you", "bye", "thank", "cool"]</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bog   = [  0 ,    1 ,    0 ,   1 ,    0 ,    0 ,      0]</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a:t>
            </a:r>
            <a:endParaRPr lang="en-US" sz="1200">
              <a:latin typeface="Times New Roman Regular" panose="02020603050405020304" charset="0"/>
              <a:cs typeface="Times New Roman Regular" panose="02020603050405020304" charset="0"/>
            </a:endParaRPr>
          </a:p>
        </p:txBody>
      </p:sp>
      <p:sp>
        <p:nvSpPr>
          <p:cNvPr id="6" name="Text Box 5"/>
          <p:cNvSpPr txBox="1"/>
          <p:nvPr/>
        </p:nvSpPr>
        <p:spPr>
          <a:xfrm>
            <a:off x="5465445" y="2239010"/>
            <a:ext cx="6177280" cy="1938020"/>
          </a:xfrm>
          <a:prstGeom prst="rect">
            <a:avLst/>
          </a:prstGeom>
          <a:noFill/>
        </p:spPr>
        <p:txBody>
          <a:bodyPr wrap="square" rtlCol="0">
            <a:spAutoFit/>
          </a:bodyPr>
          <a:p>
            <a:r>
              <a:rPr lang="en-US" sz="1200">
                <a:latin typeface="Times New Roman Regular" panose="02020603050405020304" charset="0"/>
                <a:cs typeface="Times New Roman Regular" panose="02020603050405020304" charset="0"/>
                <a:sym typeface="+mn-ea"/>
              </a:rPr>
              <a:t> # stem each word</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sentence_words = [stem(word) for word in tokenized_sentence]</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 initialize bag with 0 for each word</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bag = np.zeros(len(words), dtype=np.float32)</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for idx, w in enumerate(words):</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if w in sentence_words: </a:t>
            </a:r>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bag[idx] = 1</a:t>
            </a:r>
            <a:endParaRPr lang="en-US" sz="1200">
              <a:latin typeface="Times New Roman Regular" panose="02020603050405020304" charset="0"/>
              <a:cs typeface="Times New Roman Regular" panose="02020603050405020304" charset="0"/>
            </a:endParaRPr>
          </a:p>
          <a:p>
            <a:endParaRPr lang="en-US" sz="1200">
              <a:latin typeface="Times New Roman Regular" panose="02020603050405020304" charset="0"/>
              <a:cs typeface="Times New Roman Regular" panose="02020603050405020304" charset="0"/>
            </a:endParaRPr>
          </a:p>
          <a:p>
            <a:r>
              <a:rPr lang="en-US" sz="1200">
                <a:latin typeface="Times New Roman Regular" panose="02020603050405020304" charset="0"/>
                <a:cs typeface="Times New Roman Regular" panose="02020603050405020304" charset="0"/>
                <a:sym typeface="+mn-ea"/>
              </a:rPr>
              <a:t>    return bag</a:t>
            </a:r>
            <a:endParaRPr lang="en-US" sz="1200">
              <a:latin typeface="Times New Roman Regular" panose="02020603050405020304" charset="0"/>
              <a:cs typeface="Times New Roman Regular" panose="02020603050405020304" charset="0"/>
            </a:endParaRPr>
          </a:p>
          <a:p>
            <a:endParaRPr 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results</a:t>
            </a:r>
            <a:endParaRPr lang="en-IN" altLang="en-US"/>
          </a:p>
        </p:txBody>
      </p:sp>
      <p:pic>
        <p:nvPicPr>
          <p:cNvPr id="7" name="Content Placeholder 6" descr="Screenshot 2023-03-27 at 9.28.26 AM"/>
          <p:cNvPicPr>
            <a:picLocks noChangeAspect="1"/>
          </p:cNvPicPr>
          <p:nvPr>
            <p:ph sz="half" idx="1"/>
          </p:nvPr>
        </p:nvPicPr>
        <p:blipFill>
          <a:blip r:embed="rId1"/>
          <a:stretch>
            <a:fillRect/>
          </a:stretch>
        </p:blipFill>
        <p:spPr>
          <a:xfrm>
            <a:off x="581025" y="2731770"/>
            <a:ext cx="5422265" cy="2624455"/>
          </a:xfrm>
          <a:prstGeom prst="rect">
            <a:avLst/>
          </a:prstGeom>
        </p:spPr>
      </p:pic>
      <p:pic>
        <p:nvPicPr>
          <p:cNvPr id="8" name="Content Placeholder 7" descr="Screenshot 2023-03-26 at 10.08.52 PM"/>
          <p:cNvPicPr>
            <a:picLocks noChangeAspect="1"/>
          </p:cNvPicPr>
          <p:nvPr>
            <p:ph sz="half" idx="2"/>
          </p:nvPr>
        </p:nvPicPr>
        <p:blipFill>
          <a:blip r:embed="rId2"/>
          <a:stretch>
            <a:fillRect/>
          </a:stretch>
        </p:blipFill>
        <p:spPr>
          <a:xfrm>
            <a:off x="6188710" y="2731770"/>
            <a:ext cx="5422265" cy="23914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US"/>
          </a:p>
        </p:txBody>
      </p:sp>
      <p:sp>
        <p:nvSpPr>
          <p:cNvPr id="5" name="Content Placeholder 4"/>
          <p:cNvSpPr>
            <a:spLocks noGrp="1"/>
          </p:cNvSpPr>
          <p:nvPr>
            <p:ph idx="1"/>
          </p:nvPr>
        </p:nvSpPr>
        <p:spPr/>
        <p:txBody>
          <a:bodyPr/>
          <a:lstStyle/>
          <a:p>
            <a:pPr marL="305435" indent="-305435" algn="just"/>
            <a:r>
              <a:rPr lang="en-US" dirty="0"/>
              <a:t>Medical services are basic needs for human life although they normally have limited resources. </a:t>
            </a:r>
            <a:endParaRPr lang="en-US" dirty="0"/>
          </a:p>
          <a:p>
            <a:pPr marL="305435" indent="-305435" algn="just"/>
            <a:r>
              <a:rPr lang="en-US" dirty="0"/>
              <a:t>Modern technologies are utilized for increasing service capability and decreasing the operation cost. </a:t>
            </a:r>
            <a:endParaRPr lang="en-US"/>
          </a:p>
          <a:p>
            <a:pPr marL="305435" indent="-305435" algn="just"/>
            <a:r>
              <a:rPr lang="en-US" dirty="0"/>
              <a:t>Auto-response system or chatbot, which is widely known in the field of online businesses, can be applied to the medical services. The objective of this work is to implement the project (</a:t>
            </a:r>
            <a:r>
              <a:rPr lang="en-US" dirty="0">
                <a:solidFill>
                  <a:srgbClr val="3D3D3D"/>
                </a:solidFill>
                <a:ea typeface="+mn-lt"/>
                <a:cs typeface="+mn-lt"/>
              </a:rPr>
              <a:t>C</a:t>
            </a:r>
            <a:r>
              <a:rPr lang="en-US" cap="all" dirty="0">
                <a:solidFill>
                  <a:schemeClr val="tx1"/>
                </a:solidFill>
                <a:ea typeface="+mn-lt"/>
                <a:cs typeface="+mn-lt"/>
              </a:rPr>
              <a:t>HATBOT FOR PREGNANT WOMEN</a:t>
            </a:r>
            <a:r>
              <a:rPr lang="en-US" dirty="0"/>
              <a:t>) service by using chatbot Technology. </a:t>
            </a:r>
            <a:endParaRPr lang="en-US" dirty="0">
              <a:solidFill>
                <a:srgbClr val="000000"/>
              </a:solidFill>
            </a:endParaRPr>
          </a:p>
          <a:p>
            <a:pPr marL="305435" indent="-305435" algn="just"/>
            <a:r>
              <a:rPr lang="en-US" dirty="0"/>
              <a:t>Hence we are building a chatbot for pregnant women and their families to solve any of their queries in a  humanoid way and consistently deliver accurate answers to its users.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p:cNvSpPr>
            <a:spLocks noGrp="1" noRot="1" noChangeAspect="1" noMove="1" noResize="1" noEditPoints="1" noAdjustHandles="1" noChangeArrowheads="1" noChangeShapeType="1" noTextEdi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87395" y="421419"/>
            <a:ext cx="11029616" cy="1013800"/>
          </a:xfrm>
        </p:spPr>
        <p:txBody>
          <a:bodyPr vert="horz" lIns="91440" tIns="45720" rIns="91440" bIns="45720" rtlCol="0" anchor="b">
            <a:normAutofit/>
          </a:bodyPr>
          <a:lstStyle/>
          <a:p>
            <a:r>
              <a:rPr lang="en-US" sz="2800" dirty="0">
                <a:solidFill>
                  <a:srgbClr val="FFFFFF"/>
                </a:solidFill>
              </a:rPr>
              <a:t>CHATBOT FOR PREGNANT WOMEN </a:t>
            </a:r>
            <a:endParaRPr lang="en-US" sz="2800" dirty="0">
              <a:solidFill>
                <a:srgbClr val="FFFFFF"/>
              </a:solidFill>
            </a:endParaRPr>
          </a:p>
        </p:txBody>
      </p:sp>
      <p:sp useBgFill="1">
        <p:nvSpPr>
          <p:cNvPr id="41" name="Rectangle 40"/>
          <p:cNvSpPr>
            <a:spLocks noGrp="1" noRot="1" noChangeAspect="1" noMove="1" noResize="1" noEditPoints="1" noAdjustHandles="1" noChangeArrowheads="1" noChangeShapeType="1" noTextEdit="1"/>
          </p:cNvSpPr>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137476" y="2817236"/>
            <a:ext cx="5275001" cy="4045683"/>
          </a:xfrm>
        </p:spPr>
        <p:txBody>
          <a:bodyPr vert="horz" lIns="91440" tIns="45720" rIns="91440" bIns="45720" rtlCol="0" anchor="ctr">
            <a:normAutofit/>
          </a:bodyPr>
          <a:lstStyle/>
          <a:p>
            <a:pPr>
              <a:buFont typeface="Wingdings 2" panose="05020102010507070707" pitchFamily="18" charset="2"/>
              <a:buChar char=""/>
            </a:pPr>
            <a:endParaRPr lang="en-US">
              <a:solidFill>
                <a:schemeClr val="tx2"/>
              </a:solidFill>
            </a:endParaRPr>
          </a:p>
          <a:p>
            <a:r>
              <a:rPr lang="en-US" dirty="0">
                <a:solidFill>
                  <a:schemeClr val="bg1"/>
                </a:solidFill>
              </a:rPr>
              <a:t>Presented by -</a:t>
            </a:r>
            <a:endParaRPr lang="en-US" dirty="0">
              <a:solidFill>
                <a:schemeClr val="bg1"/>
              </a:solidFill>
            </a:endParaRPr>
          </a:p>
          <a:p>
            <a:pPr algn="just"/>
            <a:r>
              <a:rPr lang="en-US" dirty="0">
                <a:solidFill>
                  <a:schemeClr val="bg1"/>
                </a:solidFill>
              </a:rPr>
              <a:t>        Ananya </a:t>
            </a:r>
            <a:r>
              <a:rPr lang="en-US" dirty="0" err="1">
                <a:solidFill>
                  <a:schemeClr val="bg1"/>
                </a:solidFill>
              </a:rPr>
              <a:t>chowdary</a:t>
            </a:r>
            <a:r>
              <a:rPr lang="en-US" dirty="0">
                <a:solidFill>
                  <a:schemeClr val="bg1"/>
                </a:solidFill>
              </a:rPr>
              <a:t> (197r1a05j6)</a:t>
            </a:r>
            <a:endParaRPr lang="en-US" dirty="0">
              <a:solidFill>
                <a:schemeClr val="bg1"/>
              </a:solidFill>
            </a:endParaRPr>
          </a:p>
          <a:p>
            <a:pPr algn="just"/>
            <a:r>
              <a:rPr lang="en-US" dirty="0">
                <a:solidFill>
                  <a:schemeClr val="bg1"/>
                </a:solidFill>
              </a:rPr>
              <a:t>       Sai </a:t>
            </a:r>
            <a:r>
              <a:rPr lang="en-US" dirty="0" err="1">
                <a:solidFill>
                  <a:schemeClr val="bg1"/>
                </a:solidFill>
              </a:rPr>
              <a:t>pranav</a:t>
            </a:r>
            <a:r>
              <a:rPr lang="en-US" dirty="0">
                <a:solidFill>
                  <a:schemeClr val="bg1"/>
                </a:solidFill>
              </a:rPr>
              <a:t> </a:t>
            </a:r>
            <a:r>
              <a:rPr lang="en-US" dirty="0" err="1">
                <a:solidFill>
                  <a:schemeClr val="bg1"/>
                </a:solidFill>
              </a:rPr>
              <a:t>guntha</a:t>
            </a:r>
            <a:r>
              <a:rPr lang="en-US" dirty="0">
                <a:solidFill>
                  <a:schemeClr val="bg1"/>
                </a:solidFill>
              </a:rPr>
              <a:t>  (197r1a05l4)</a:t>
            </a:r>
            <a:endParaRPr lang="en-US" dirty="0">
              <a:solidFill>
                <a:schemeClr val="bg1"/>
              </a:solidFill>
            </a:endParaRPr>
          </a:p>
          <a:p>
            <a:pPr algn="just"/>
            <a:r>
              <a:rPr lang="en-US" dirty="0">
                <a:solidFill>
                  <a:schemeClr val="bg1"/>
                </a:solidFill>
              </a:rPr>
              <a:t>       Sumanth </a:t>
            </a:r>
            <a:r>
              <a:rPr lang="en-US" dirty="0" err="1">
                <a:solidFill>
                  <a:schemeClr val="bg1"/>
                </a:solidFill>
              </a:rPr>
              <a:t>ch</a:t>
            </a:r>
            <a:r>
              <a:rPr lang="en-US" dirty="0">
                <a:solidFill>
                  <a:schemeClr val="bg1"/>
                </a:solidFill>
              </a:rPr>
              <a:t>              (197r1a05k1)</a:t>
            </a:r>
            <a:endParaRPr lang="en-US" dirty="0">
              <a:solidFill>
                <a:schemeClr val="bg1"/>
              </a:solidFill>
            </a:endParaRPr>
          </a:p>
          <a:p>
            <a:pPr marL="285750" indent="-285750" algn="just">
              <a:buFont typeface="Arial" panose="020B0604020202020204" pitchFamily="18" charset="2"/>
              <a:buChar char="•"/>
            </a:pPr>
            <a:endParaRPr lang="en-US">
              <a:solidFill>
                <a:schemeClr val="bg1"/>
              </a:solidFill>
            </a:endParaRPr>
          </a:p>
          <a:p>
            <a:r>
              <a:rPr lang="en-US" dirty="0">
                <a:solidFill>
                  <a:schemeClr val="bg1"/>
                </a:solidFill>
              </a:rPr>
              <a:t>Project guide - </a:t>
            </a:r>
            <a:endParaRPr lang="en-US" dirty="0">
              <a:solidFill>
                <a:schemeClr val="bg1"/>
              </a:solidFill>
            </a:endParaRPr>
          </a:p>
          <a:p>
            <a:r>
              <a:rPr lang="en-US" dirty="0">
                <a:solidFill>
                  <a:schemeClr val="bg1"/>
                </a:solidFill>
              </a:rPr>
              <a:t>        </a:t>
            </a:r>
            <a:r>
              <a:rPr lang="en-US" dirty="0" err="1">
                <a:solidFill>
                  <a:schemeClr val="bg1"/>
                </a:solidFill>
              </a:rPr>
              <a:t>Najeema</a:t>
            </a:r>
            <a:r>
              <a:rPr lang="en-US" dirty="0">
                <a:solidFill>
                  <a:schemeClr val="bg1"/>
                </a:solidFill>
              </a:rPr>
              <a:t> </a:t>
            </a:r>
            <a:r>
              <a:rPr lang="en-US" dirty="0" err="1">
                <a:solidFill>
                  <a:schemeClr val="bg1"/>
                </a:solidFill>
              </a:rPr>
              <a:t>afrin</a:t>
            </a:r>
            <a:r>
              <a:rPr lang="en-US" dirty="0">
                <a:solidFill>
                  <a:schemeClr val="bg1"/>
                </a:solidFill>
              </a:rPr>
              <a:t> </a:t>
            </a:r>
            <a:endParaRPr lang="en-US" dirty="0">
              <a:solidFill>
                <a:schemeClr val="bg1"/>
              </a:solidFill>
            </a:endParaRPr>
          </a:p>
          <a:p>
            <a:pPr>
              <a:buFont typeface="Wingdings 2" panose="05020102010507070707" pitchFamily="18" charset="2"/>
              <a:buChar char=""/>
            </a:pPr>
            <a:endParaRPr lang="en-US">
              <a:solidFill>
                <a:schemeClr val="tx2"/>
              </a:solidFill>
            </a:endParaRPr>
          </a:p>
          <a:p>
            <a:r>
              <a:rPr lang="en-US" dirty="0">
                <a:solidFill>
                  <a:schemeClr val="tx2"/>
                </a:solidFill>
              </a:rPr>
              <a:t>              </a:t>
            </a:r>
            <a:endParaRPr lang="en-US" dirty="0">
              <a:solidFill>
                <a:schemeClr val="tx2"/>
              </a:solidFill>
            </a:endParaRPr>
          </a:p>
        </p:txBody>
      </p:sp>
      <p:pic>
        <p:nvPicPr>
          <p:cNvPr id="4" name="Picture 5" descr="Icon&#10;&#10;Description automatically generated"/>
          <p:cNvPicPr>
            <a:picLocks noChangeAspect="1"/>
          </p:cNvPicPr>
          <p:nvPr/>
        </p:nvPicPr>
        <p:blipFill>
          <a:blip r:embed="rId1"/>
          <a:stretch>
            <a:fillRect/>
          </a:stretch>
        </p:blipFill>
        <p:spPr>
          <a:xfrm>
            <a:off x="1293973" y="2362667"/>
            <a:ext cx="3695699" cy="36956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Text&#10;&#10;Description automatically generated"/>
          <p:cNvPicPr>
            <a:picLocks noChangeAspect="1"/>
          </p:cNvPicPr>
          <p:nvPr/>
        </p:nvPicPr>
        <p:blipFill>
          <a:blip r:embed="rId1"/>
          <a:stretch>
            <a:fillRect/>
          </a:stretch>
        </p:blipFill>
        <p:spPr>
          <a:xfrm>
            <a:off x="3101734" y="808490"/>
            <a:ext cx="5981739" cy="4845418"/>
          </a:xfrm>
          <a:prstGeom prst="rect">
            <a:avLst/>
          </a:prstGeom>
        </p:spPr>
      </p:pic>
      <p:sp>
        <p:nvSpPr>
          <p:cNvPr id="17" name="Rectangle 16"/>
          <p:cNvSpPr>
            <a:spLocks noGrp="1" noRot="1" noChangeAspect="1" noMove="1" noResize="1" noEditPoints="1" noAdjustHandles="1" noChangeArrowheads="1" noChangeShapeType="1" noTextEdit="1"/>
          </p:cNvSpPr>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442595" y="614680"/>
            <a:ext cx="3707765" cy="53949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79985" y="144356"/>
            <a:ext cx="3171905" cy="1013800"/>
          </a:xfrm>
        </p:spPr>
        <p:txBody>
          <a:bodyPr>
            <a:normAutofit/>
          </a:bodyPr>
          <a:lstStyle/>
          <a:p>
            <a:br>
              <a:rPr lang="en-US" sz="2400" u="sng">
                <a:solidFill>
                  <a:srgbClr val="FFFFFF"/>
                </a:solidFill>
                <a:latin typeface="Calibri" panose="020F0502020204030204"/>
                <a:ea typeface="Calibri" panose="020F0502020204030204"/>
                <a:cs typeface="Calibri" panose="020F0502020204030204"/>
              </a:rPr>
            </a:br>
            <a:r>
              <a:rPr lang="en-US" sz="2400" u="sng">
                <a:solidFill>
                  <a:srgbClr val="FFFFFF"/>
                </a:solidFill>
                <a:latin typeface="Calibri" panose="020F0502020204030204"/>
                <a:ea typeface="Calibri" panose="020F0502020204030204"/>
                <a:cs typeface="Calibri" panose="020F0502020204030204"/>
              </a:rPr>
              <a:t>contents</a:t>
            </a:r>
            <a:endParaRPr lang="en-US" sz="2400" u="sng">
              <a:solidFill>
                <a:srgbClr val="FFFFFF"/>
              </a:solidFill>
              <a:latin typeface="Calibri" panose="020F0502020204030204"/>
              <a:ea typeface="Calibri" panose="020F0502020204030204"/>
              <a:cs typeface="Calibri" panose="020F0502020204030204"/>
            </a:endParaRPr>
          </a:p>
        </p:txBody>
      </p:sp>
      <p:grpSp>
        <p:nvGrpSpPr>
          <p:cNvPr id="23" name="Group 22"/>
          <p:cNvGrpSpPr>
            <a:grpSpLocks noGrp="1" noRot="1" noChangeAspect="1" noMove="1" noResize="1" noUngrp="1"/>
          </p:cNvGrpSpPr>
          <p:nvPr/>
        </p:nvGrpSpPr>
        <p:grpSpPr>
          <a:xfrm>
            <a:off x="446534" y="453643"/>
            <a:ext cx="11298933" cy="98554"/>
            <a:chOff x="446534" y="453643"/>
            <a:chExt cx="11298933" cy="98554"/>
          </a:xfrm>
        </p:grpSpPr>
        <p:sp>
          <p:nvSpPr>
            <p:cNvPr id="24" name="Rectangle 23"/>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Content Placeholder 8"/>
          <p:cNvSpPr>
            <a:spLocks noGrp="1"/>
          </p:cNvSpPr>
          <p:nvPr>
            <p:ph idx="1"/>
          </p:nvPr>
        </p:nvSpPr>
        <p:spPr>
          <a:xfrm>
            <a:off x="779780" y="1277620"/>
            <a:ext cx="3033395" cy="4934585"/>
          </a:xfrm>
        </p:spPr>
        <p:txBody>
          <a:bodyPr anchor="t">
            <a:normAutofit/>
          </a:bodyPr>
          <a:lstStyle/>
          <a:p>
            <a:pPr marL="305435" indent="-305435">
              <a:buFont typeface="Arial" panose="020B0604020202020204" pitchFamily="18" charset="2"/>
              <a:buChar char="•"/>
            </a:pPr>
            <a:r>
              <a:rPr lang="en-US" dirty="0">
                <a:solidFill>
                  <a:srgbClr val="FFFFFF"/>
                </a:solidFill>
                <a:latin typeface="Calibri" panose="020F0502020204030204"/>
                <a:ea typeface="Calibri" panose="020F0502020204030204"/>
                <a:cs typeface="Calibri" panose="020F0502020204030204"/>
              </a:rPr>
              <a:t>Abstract</a:t>
            </a:r>
            <a:endParaRPr lang="en-US" dirty="0"/>
          </a:p>
          <a:p>
            <a:pPr marL="305435" indent="-305435">
              <a:buFont typeface="Arial" panose="020B0604020202020204" pitchFamily="18" charset="2"/>
              <a:buChar char="•"/>
            </a:pPr>
            <a:r>
              <a:rPr lang="en-US" dirty="0">
                <a:solidFill>
                  <a:srgbClr val="FFFFFF"/>
                </a:solidFill>
                <a:latin typeface="Calibri" panose="020F0502020204030204"/>
                <a:ea typeface="Calibri" panose="020F0502020204030204"/>
                <a:cs typeface="Calibri" panose="020F0502020204030204"/>
              </a:rPr>
              <a:t>Introduction</a:t>
            </a:r>
            <a:endParaRPr lang="en-US" dirty="0">
              <a:solidFill>
                <a:srgbClr val="FFFFFF"/>
              </a:solidFill>
              <a:latin typeface="Calibri" panose="020F0502020204030204"/>
              <a:ea typeface="Calibri" panose="020F0502020204030204"/>
              <a:cs typeface="Calibri" panose="020F0502020204030204"/>
            </a:endParaRPr>
          </a:p>
          <a:p>
            <a:pPr marL="305435" indent="-305435">
              <a:buFont typeface="Arial" panose="020B0604020202020204" pitchFamily="18" charset="2"/>
              <a:buChar char="•"/>
            </a:pPr>
            <a:r>
              <a:rPr lang="en-US" dirty="0">
                <a:solidFill>
                  <a:srgbClr val="FFFFFF"/>
                </a:solidFill>
                <a:latin typeface="Calibri" panose="020F0502020204030204"/>
                <a:ea typeface="Calibri" panose="020F0502020204030204"/>
                <a:cs typeface="Calibri" panose="020F0502020204030204"/>
              </a:rPr>
              <a:t>Existing System</a:t>
            </a:r>
            <a:endParaRPr lang="en-US" dirty="0">
              <a:solidFill>
                <a:srgbClr val="FFFFFF"/>
              </a:solidFill>
              <a:latin typeface="Calibri" panose="020F0502020204030204"/>
              <a:ea typeface="Calibri" panose="020F0502020204030204"/>
              <a:cs typeface="Calibri" panose="020F0502020204030204"/>
            </a:endParaRPr>
          </a:p>
          <a:p>
            <a:pPr marL="305435" indent="-305435">
              <a:buFont typeface="Arial" panose="020B0604020202020204" pitchFamily="18" charset="2"/>
              <a:buChar char="•"/>
            </a:pPr>
            <a:r>
              <a:rPr lang="en-US" dirty="0">
                <a:solidFill>
                  <a:srgbClr val="FFFFFF"/>
                </a:solidFill>
                <a:latin typeface="Calibri" panose="020F0502020204030204"/>
                <a:ea typeface="Calibri" panose="020F0502020204030204"/>
                <a:cs typeface="Calibri" panose="020F0502020204030204"/>
              </a:rPr>
              <a:t>Proposed System</a:t>
            </a:r>
            <a:endParaRPr lang="en-US" dirty="0">
              <a:solidFill>
                <a:srgbClr val="FFFFFF"/>
              </a:solidFill>
              <a:latin typeface="Calibri" panose="020F0502020204030204"/>
              <a:ea typeface="Calibri" panose="020F0502020204030204"/>
              <a:cs typeface="Calibri" panose="020F0502020204030204"/>
            </a:endParaRPr>
          </a:p>
          <a:p>
            <a:pPr marL="305435" indent="-305435">
              <a:buFont typeface="Arial" panose="020B0604020202020204" pitchFamily="18" charset="2"/>
              <a:buChar char="•"/>
            </a:pPr>
            <a:r>
              <a:rPr lang="en-US" dirty="0">
                <a:solidFill>
                  <a:srgbClr val="FFFFFF"/>
                </a:solidFill>
                <a:latin typeface="Calibri" panose="020F0502020204030204"/>
                <a:ea typeface="Calibri" panose="020F0502020204030204"/>
                <a:cs typeface="Calibri" panose="020F0502020204030204"/>
              </a:rPr>
              <a:t>Hardware Requirements</a:t>
            </a:r>
            <a:endParaRPr lang="en-US" dirty="0">
              <a:solidFill>
                <a:srgbClr val="FFFFFF"/>
              </a:solidFill>
              <a:latin typeface="Calibri" panose="020F0502020204030204"/>
              <a:ea typeface="Calibri" panose="020F0502020204030204"/>
              <a:cs typeface="Calibri" panose="020F0502020204030204"/>
            </a:endParaRPr>
          </a:p>
          <a:p>
            <a:pPr marL="305435" indent="-305435">
              <a:buFont typeface="Arial" panose="020B0604020202020204" pitchFamily="18" charset="2"/>
              <a:buChar char="•"/>
            </a:pPr>
            <a:r>
              <a:rPr lang="en-US" dirty="0">
                <a:solidFill>
                  <a:srgbClr val="FFFFFF"/>
                </a:solidFill>
                <a:latin typeface="Calibri" panose="020F0502020204030204"/>
                <a:ea typeface="Calibri" panose="020F0502020204030204"/>
                <a:cs typeface="Calibri" panose="020F0502020204030204"/>
              </a:rPr>
              <a:t>Software Requirements</a:t>
            </a:r>
            <a:endParaRPr lang="en-US" dirty="0">
              <a:solidFill>
                <a:srgbClr val="FFFFFF"/>
              </a:solidFill>
              <a:latin typeface="Calibri" panose="020F0502020204030204"/>
              <a:ea typeface="Calibri" panose="020F0502020204030204"/>
              <a:cs typeface="Calibri" panose="020F0502020204030204"/>
            </a:endParaRPr>
          </a:p>
          <a:p>
            <a:pPr marL="305435" indent="-305435">
              <a:buFont typeface="Arial" panose="020B0604020202020204" pitchFamily="18" charset="2"/>
              <a:buChar char="•"/>
            </a:pPr>
            <a:r>
              <a:rPr lang="en-US" dirty="0">
                <a:solidFill>
                  <a:srgbClr val="FFFFFF"/>
                </a:solidFill>
                <a:latin typeface="Calibri" panose="020F0502020204030204"/>
                <a:ea typeface="Calibri" panose="020F0502020204030204"/>
                <a:cs typeface="Calibri" panose="020F0502020204030204"/>
              </a:rPr>
              <a:t>Novelty of the project</a:t>
            </a:r>
            <a:endParaRPr lang="en-US" dirty="0">
              <a:solidFill>
                <a:srgbClr val="FFFFFF"/>
              </a:solidFill>
              <a:latin typeface="Calibri" panose="020F0502020204030204"/>
              <a:ea typeface="Calibri" panose="020F0502020204030204"/>
              <a:cs typeface="Calibri" panose="020F0502020204030204"/>
            </a:endParaRPr>
          </a:p>
          <a:p>
            <a:pPr marL="305435" indent="-305435">
              <a:buFont typeface="Arial" panose="020B0604020202020204" pitchFamily="18" charset="2"/>
              <a:buChar char="•"/>
            </a:pPr>
            <a:r>
              <a:rPr lang="en-IN" altLang="en-US" dirty="0">
                <a:solidFill>
                  <a:srgbClr val="FFFFFF"/>
                </a:solidFill>
                <a:latin typeface="Calibri" panose="020F0502020204030204"/>
                <a:ea typeface="Calibri" panose="020F0502020204030204"/>
                <a:cs typeface="Calibri" panose="020F0502020204030204"/>
              </a:rPr>
              <a:t>Architecture</a:t>
            </a:r>
            <a:endParaRPr lang="en-IN" altLang="en-US" dirty="0">
              <a:solidFill>
                <a:srgbClr val="FFFFFF"/>
              </a:solidFill>
              <a:latin typeface="Calibri" panose="020F0502020204030204"/>
              <a:ea typeface="Calibri" panose="020F0502020204030204"/>
              <a:cs typeface="Calibri" panose="020F0502020204030204"/>
            </a:endParaRPr>
          </a:p>
          <a:p>
            <a:pPr marL="305435" indent="-305435">
              <a:buFont typeface="Arial" panose="020B0604020202020204" pitchFamily="18" charset="2"/>
              <a:buChar char="•"/>
            </a:pPr>
            <a:r>
              <a:rPr lang="en-IN" altLang="en-US" dirty="0">
                <a:solidFill>
                  <a:srgbClr val="FFFFFF"/>
                </a:solidFill>
                <a:latin typeface="Calibri" panose="020F0502020204030204"/>
                <a:ea typeface="Calibri" panose="020F0502020204030204"/>
                <a:cs typeface="Calibri" panose="020F0502020204030204"/>
              </a:rPr>
              <a:t>Module</a:t>
            </a:r>
            <a:endParaRPr lang="en-IN" altLang="en-US" dirty="0">
              <a:solidFill>
                <a:srgbClr val="FFFFFF"/>
              </a:solidFill>
              <a:latin typeface="Calibri" panose="020F0502020204030204"/>
              <a:ea typeface="Calibri" panose="020F0502020204030204"/>
              <a:cs typeface="Calibri" panose="020F0502020204030204"/>
            </a:endParaRPr>
          </a:p>
          <a:p>
            <a:pPr marL="305435" indent="-305435">
              <a:buFont typeface="Arial" panose="020B0604020202020204" pitchFamily="18" charset="2"/>
              <a:buChar char="•"/>
            </a:pPr>
            <a:r>
              <a:rPr lang="en-IN" altLang="en-US" dirty="0">
                <a:solidFill>
                  <a:srgbClr val="FFFFFF"/>
                </a:solidFill>
                <a:latin typeface="Calibri" panose="020F0502020204030204"/>
                <a:ea typeface="Calibri" panose="020F0502020204030204"/>
                <a:cs typeface="Calibri" panose="020F0502020204030204"/>
              </a:rPr>
              <a:t>UML Diagrams</a:t>
            </a:r>
            <a:endParaRPr lang="en-US" dirty="0">
              <a:solidFill>
                <a:srgbClr val="FFFFFF"/>
              </a:solidFill>
              <a:latin typeface="Calibri" panose="020F0502020204030204"/>
              <a:ea typeface="Calibri" panose="020F0502020204030204"/>
              <a:cs typeface="Calibri" panose="020F0502020204030204"/>
            </a:endParaRPr>
          </a:p>
          <a:p>
            <a:pPr marL="305435" indent="-305435">
              <a:buFont typeface="Arial" panose="020B0604020202020204" pitchFamily="18" charset="2"/>
              <a:buChar char="•"/>
            </a:pPr>
            <a:r>
              <a:rPr lang="en-US" dirty="0">
                <a:solidFill>
                  <a:srgbClr val="FFFFFF"/>
                </a:solidFill>
                <a:latin typeface="Calibri" panose="020F0502020204030204"/>
                <a:ea typeface="Calibri" panose="020F0502020204030204"/>
                <a:cs typeface="Calibri" panose="020F0502020204030204"/>
              </a:rPr>
              <a:t>Conclusion</a:t>
            </a:r>
            <a:endParaRPr lang="en-US" dirty="0">
              <a:solidFill>
                <a:srgbClr val="FFFFFF"/>
              </a:solidFill>
              <a:latin typeface="Calibri" panose="020F0502020204030204"/>
              <a:ea typeface="Calibri" panose="020F0502020204030204"/>
              <a:cs typeface="Calibri" panose="020F0502020204030204"/>
            </a:endParaRPr>
          </a:p>
        </p:txBody>
      </p:sp>
      <p:pic>
        <p:nvPicPr>
          <p:cNvPr id="3" name="Picture 4" descr="Graphical user interface, application&#10;&#10;Description automatically generated"/>
          <p:cNvPicPr>
            <a:picLocks noChangeAspect="1"/>
          </p:cNvPicPr>
          <p:nvPr/>
        </p:nvPicPr>
        <p:blipFill>
          <a:blip r:embed="rId1"/>
          <a:stretch>
            <a:fillRect/>
          </a:stretch>
        </p:blipFill>
        <p:spPr>
          <a:xfrm>
            <a:off x="5596689" y="1656347"/>
            <a:ext cx="5370094" cy="354530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a:latin typeface="Calibri" panose="020F0502020204030204"/>
                <a:ea typeface="Calibri" panose="020F0502020204030204"/>
                <a:cs typeface="Calibri" panose="020F0502020204030204"/>
              </a:rPr>
              <a:t>ABSTRACT</a:t>
            </a:r>
            <a:endParaRPr lang="en-US" sz="3100">
              <a:latin typeface="Calibri" panose="020F0502020204030204"/>
              <a:ea typeface="Calibri" panose="020F0502020204030204"/>
              <a:cs typeface="Calibri" panose="020F0502020204030204"/>
            </a:endParaRPr>
          </a:p>
        </p:txBody>
      </p:sp>
      <p:sp>
        <p:nvSpPr>
          <p:cNvPr id="3" name="Content Placeholder 2"/>
          <p:cNvSpPr>
            <a:spLocks noGrp="1"/>
          </p:cNvSpPr>
          <p:nvPr>
            <p:ph idx="1"/>
          </p:nvPr>
        </p:nvSpPr>
        <p:spPr>
          <a:xfrm>
            <a:off x="579132" y="1937529"/>
            <a:ext cx="10809037" cy="4731066"/>
          </a:xfrm>
        </p:spPr>
        <p:txBody>
          <a:bodyPr vert="horz" lIns="91440" tIns="45720" rIns="91440" bIns="45720" rtlCol="0" anchor="ctr">
            <a:noAutofit/>
          </a:bodyPr>
          <a:lstStyle/>
          <a:p>
            <a:pPr marL="305435" indent="-305435" algn="just"/>
            <a:r>
              <a:rPr lang="en-US" dirty="0">
                <a:ea typeface="+mn-lt"/>
                <a:cs typeface="+mn-lt"/>
              </a:rPr>
              <a:t>Medical services are basic needs for human life although they normally have limited resources. </a:t>
            </a:r>
            <a:endParaRPr lang="en-US">
              <a:latin typeface="Calibri" panose="020F0502020204030204"/>
              <a:ea typeface="+mn-lt"/>
              <a:cs typeface="Calibri Light" panose="020F0302020204030204"/>
            </a:endParaRPr>
          </a:p>
          <a:p>
            <a:pPr marL="305435" indent="-305435" algn="just"/>
            <a:r>
              <a:rPr lang="en-US" dirty="0">
                <a:ea typeface="+mn-lt"/>
                <a:cs typeface="+mn-lt"/>
              </a:rPr>
              <a:t>Modern technologies are utilized for increasing service capability and decreasing the operation cost. </a:t>
            </a:r>
            <a:endParaRPr lang="en-US">
              <a:latin typeface="Calibri" panose="020F0502020204030204"/>
              <a:ea typeface="+mn-lt"/>
              <a:cs typeface="Calibri Light" panose="020F0302020204030204"/>
            </a:endParaRPr>
          </a:p>
          <a:p>
            <a:pPr marL="305435" indent="-305435" algn="just"/>
            <a:r>
              <a:rPr lang="en-US" dirty="0">
                <a:ea typeface="+mn-lt"/>
                <a:cs typeface="+mn-lt"/>
              </a:rPr>
              <a:t>Auto-response system or chatbot, which is widely known in the field of online businesses, can be applied to the medical services. </a:t>
            </a:r>
            <a:endParaRPr lang="en-US">
              <a:latin typeface="Calibri" panose="020F0502020204030204"/>
              <a:ea typeface="+mn-lt"/>
              <a:cs typeface="Calibri Light" panose="020F0302020204030204"/>
            </a:endParaRPr>
          </a:p>
          <a:p>
            <a:pPr marL="305435" indent="-305435" algn="just"/>
            <a:r>
              <a:rPr lang="en-US" dirty="0">
                <a:ea typeface="+mn-lt"/>
                <a:cs typeface="+mn-lt"/>
              </a:rPr>
              <a:t>Therefore, the objective of this work is to implement the medical consultant system service by using chatbot Technology. </a:t>
            </a:r>
            <a:endParaRPr lang="en-US">
              <a:ea typeface="+mn-lt"/>
              <a:cs typeface="Calibri Light" panose="020F0302020204030204"/>
            </a:endParaRPr>
          </a:p>
          <a:p>
            <a:pPr marL="305435" indent="-305435" algn="just"/>
            <a:r>
              <a:rPr lang="en-US" dirty="0">
                <a:ea typeface="+mn-lt"/>
                <a:cs typeface="+mn-lt"/>
              </a:rPr>
              <a:t>In this project we focus on exploiting AI-based chatbot systems, mainly based on machine learning algorithms and Natural Language Processing, to understand and respond to needs of patients and their families. </a:t>
            </a:r>
            <a:endParaRPr lang="en-US">
              <a:ea typeface="+mn-lt"/>
              <a:cs typeface="Calibri Light" panose="020F0302020204030204"/>
            </a:endParaRPr>
          </a:p>
          <a:p>
            <a:pPr marL="305435" indent="-305435" algn="just"/>
            <a:r>
              <a:rPr lang="en-US" dirty="0">
                <a:ea typeface="+mn-lt"/>
                <a:cs typeface="+mn-lt"/>
              </a:rPr>
              <a:t>In particular, we describe an application scenario for an AI-chatbot delivering support to pregnant women, mothers, and families with young children, by giving them help and instructions in relevant situations.</a:t>
            </a:r>
            <a:endParaRPr lang="en-US" dirty="0">
              <a:latin typeface="Gill Sans MT" panose="020B0502020104020203"/>
              <a:cs typeface="Calibri Light" panose="020F0302020204030204"/>
            </a:endParaRPr>
          </a:p>
          <a:p>
            <a:pPr marL="305435" indent="-305435" algn="just"/>
            <a:endParaRPr lang="en-US" dirty="0">
              <a:latin typeface="Gill Sans MT" panose="020B0502020104020203"/>
              <a:cs typeface="Calibri Light" panose="020F03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00" dirty="0">
                <a:latin typeface="Calibri" panose="020F0502020204030204"/>
                <a:ea typeface="Calibri" panose="020F0502020204030204"/>
                <a:cs typeface="Calibri" panose="020F0502020204030204"/>
              </a:rPr>
              <a:t>Existing system</a:t>
            </a:r>
            <a:endParaRPr lang="en-US" sz="3100" dirty="0">
              <a:latin typeface="Calibri" panose="020F0502020204030204"/>
              <a:ea typeface="Calibri" panose="020F0502020204030204"/>
              <a:cs typeface="Calibri" panose="020F0502020204030204"/>
            </a:endParaRPr>
          </a:p>
        </p:txBody>
      </p:sp>
      <p:sp>
        <p:nvSpPr>
          <p:cNvPr id="3" name="Content Placeholder 2"/>
          <p:cNvSpPr>
            <a:spLocks noGrp="1"/>
          </p:cNvSpPr>
          <p:nvPr>
            <p:ph idx="1"/>
          </p:nvPr>
        </p:nvSpPr>
        <p:spPr>
          <a:xfrm>
            <a:off x="541087" y="2001395"/>
            <a:ext cx="11029615" cy="4390171"/>
          </a:xfrm>
        </p:spPr>
        <p:txBody>
          <a:bodyPr vert="horz" lIns="91440" tIns="45720" rIns="91440" bIns="45720" rtlCol="0" anchor="ctr">
            <a:noAutofit/>
          </a:bodyPr>
          <a:lstStyle/>
          <a:p>
            <a:pPr marL="0" indent="0" algn="just">
              <a:buNone/>
            </a:pPr>
            <a:endParaRPr lang="en-US" sz="1900" dirty="0">
              <a:ea typeface="+mn-lt"/>
              <a:cs typeface="+mn-lt"/>
            </a:endParaRPr>
          </a:p>
          <a:p>
            <a:pPr marL="305435" indent="-305435" algn="just"/>
            <a:r>
              <a:rPr lang="en-US" sz="1900" dirty="0">
                <a:ea typeface="+mn-lt"/>
                <a:cs typeface="+mn-lt"/>
              </a:rPr>
              <a:t>The feeling of interacting with a dehumanized entity when patients are asked to fill forms or answer to a given set of questions by using a predefined given set of answers.</a:t>
            </a:r>
            <a:endParaRPr lang="en-US" dirty="0">
              <a:ea typeface="+mn-lt"/>
              <a:cs typeface="+mn-lt"/>
            </a:endParaRPr>
          </a:p>
          <a:p>
            <a:pPr marL="305435" indent="-305435" algn="just"/>
            <a:r>
              <a:rPr lang="en-US" sz="1900" dirty="0">
                <a:ea typeface="+mn-lt"/>
                <a:cs typeface="+mn-lt"/>
              </a:rPr>
              <a:t>This makes patients more frustrated since they cannot be not able to fully express their symptoms, worries and pains.</a:t>
            </a:r>
            <a:endParaRPr lang="en-US" sz="1900" dirty="0">
              <a:solidFill>
                <a:srgbClr val="3D3D3D"/>
              </a:solidFill>
              <a:ea typeface="+mn-lt"/>
              <a:cs typeface="+mn-lt"/>
            </a:endParaRPr>
          </a:p>
          <a:p>
            <a:pPr marL="305435" indent="-305435" algn="just"/>
            <a:r>
              <a:rPr lang="en-US" sz="1900" dirty="0">
                <a:ea typeface="+mn-lt"/>
                <a:cs typeface="+mn-lt"/>
              </a:rPr>
              <a:t>Chatbots let patients to feel more comfortable, overcoming the biasing of a machine interaction.</a:t>
            </a:r>
            <a:endParaRPr lang="en-US" sz="1900" dirty="0"/>
          </a:p>
          <a:p>
            <a:pPr marL="305435" indent="-305435" algn="just"/>
            <a:endParaRPr lang="en-US" sz="1900" dirty="0">
              <a:solidFill>
                <a:srgbClr val="3D3D3D"/>
              </a:solidFill>
              <a:ea typeface="+mn-lt"/>
              <a:cs typeface="+mn-lt"/>
            </a:endParaRPr>
          </a:p>
          <a:p>
            <a:pPr marL="0" indent="0" algn="just">
              <a:buNone/>
            </a:pPr>
            <a:r>
              <a:rPr lang="en-US" sz="1900" b="1" dirty="0">
                <a:solidFill>
                  <a:schemeClr val="accent1"/>
                </a:solidFill>
                <a:ea typeface="+mn-lt"/>
                <a:cs typeface="+mn-lt"/>
              </a:rPr>
              <a:t>DISADVANTAGES:</a:t>
            </a:r>
            <a:endParaRPr lang="en-US" sz="1900" dirty="0">
              <a:solidFill>
                <a:schemeClr val="accent1"/>
              </a:solidFill>
              <a:ea typeface="+mn-lt"/>
              <a:cs typeface="+mn-lt"/>
            </a:endParaRPr>
          </a:p>
          <a:p>
            <a:pPr marL="342900" indent="-342900" algn="just">
              <a:buFont typeface="Arial" panose="020B0604020202020204" pitchFamily="18" charset="2"/>
              <a:buChar char="•"/>
            </a:pPr>
            <a:r>
              <a:rPr lang="en-US" sz="1700" dirty="0">
                <a:solidFill>
                  <a:schemeClr val="accent1"/>
                </a:solidFill>
              </a:rPr>
              <a:t>The replies given existing forms and applications are dehumanized and robotic.</a:t>
            </a:r>
            <a:endParaRPr lang="en-US" sz="1700" dirty="0">
              <a:solidFill>
                <a:schemeClr val="accent1"/>
              </a:solidFill>
            </a:endParaRPr>
          </a:p>
          <a:p>
            <a:pPr marL="342900" indent="-342900" algn="just">
              <a:buFont typeface="Arial" panose="020B0604020202020204" pitchFamily="18" charset="2"/>
              <a:buChar char="•"/>
            </a:pPr>
            <a:r>
              <a:rPr lang="en-US" sz="1700" dirty="0">
                <a:solidFill>
                  <a:schemeClr val="accent1"/>
                </a:solidFill>
              </a:rPr>
              <a:t>The data trained in existing system can be faulty or not verified.</a:t>
            </a:r>
            <a:endParaRPr lang="en-US" sz="1700" dirty="0">
              <a:solidFill>
                <a:schemeClr val="accent1"/>
              </a:solidFill>
            </a:endParaRPr>
          </a:p>
          <a:p>
            <a:pPr marL="342900" indent="-342900" algn="just">
              <a:buFont typeface="Arial" panose="020B0604020202020204" pitchFamily="18" charset="2"/>
              <a:buChar char="•"/>
            </a:pPr>
            <a:r>
              <a:rPr lang="en-US" sz="1700" dirty="0">
                <a:solidFill>
                  <a:schemeClr val="accent1"/>
                </a:solidFill>
              </a:rPr>
              <a:t>These old mode of query solving solutions take time to find the answers to the queries of the users.</a:t>
            </a:r>
            <a:endParaRPr lang="en-US" sz="1700" dirty="0">
              <a:solidFill>
                <a:schemeClr val="accent1"/>
              </a:solidFill>
            </a:endParaRPr>
          </a:p>
          <a:p>
            <a:pPr marL="342900" indent="-342900" algn="just">
              <a:buFont typeface="Arial" panose="020B0604020202020204" pitchFamily="18" charset="2"/>
              <a:buChar char="•"/>
            </a:pPr>
            <a:r>
              <a:rPr lang="en-US" sz="1700" dirty="0">
                <a:solidFill>
                  <a:schemeClr val="accent1"/>
                </a:solidFill>
              </a:rPr>
              <a:t>The accuracy of the replies is low.</a:t>
            </a:r>
            <a:endParaRPr lang="en-US" sz="1700"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PROPOSED SYSTEM:</a:t>
            </a:r>
            <a:endParaRPr lang="en-US"/>
          </a:p>
        </p:txBody>
      </p:sp>
      <p:sp>
        <p:nvSpPr>
          <p:cNvPr id="4" name="TextBox 3"/>
          <p:cNvSpPr txBox="1"/>
          <p:nvPr/>
        </p:nvSpPr>
        <p:spPr>
          <a:xfrm>
            <a:off x="579019" y="2017796"/>
            <a:ext cx="11176835"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US" dirty="0">
                <a:ea typeface="+mn-lt"/>
                <a:cs typeface="+mn-lt"/>
              </a:rPr>
              <a:t>In this project we are designing CHATBOT application which helps pregnant women’s to get answers for their  queries or doubt.</a:t>
            </a:r>
            <a:endParaRPr lang="en-US" dirty="0"/>
          </a:p>
          <a:p>
            <a:pPr marL="285750" indent="-285750" algn="just">
              <a:buFont typeface="Arial" panose="020B0604020202020204"/>
              <a:buChar char="•"/>
            </a:pPr>
            <a:r>
              <a:rPr lang="en-US" dirty="0">
                <a:ea typeface="+mn-lt"/>
                <a:cs typeface="+mn-lt"/>
              </a:rPr>
              <a:t>To build this project we used NLP (natural language processing toolkit) and Machine Learning Algorithm called LSTM (Long Short Term Memory).</a:t>
            </a:r>
            <a:endParaRPr lang="en-US" dirty="0"/>
          </a:p>
          <a:p>
            <a:pPr marL="285750" indent="-285750" algn="just">
              <a:buFont typeface="Arial" panose="020B0604020202020204"/>
              <a:buChar char="•"/>
            </a:pPr>
            <a:r>
              <a:rPr lang="en-US" dirty="0">
                <a:ea typeface="+mn-lt"/>
                <a:cs typeface="+mn-lt"/>
              </a:rPr>
              <a:t>LSTM will be trained with all possible questions and answers and whenever user ask any question then LSTM will predict answer for that question and handover that answer to chatbot to display to user.</a:t>
            </a:r>
            <a:endParaRPr lang="en-US" dirty="0"/>
          </a:p>
          <a:p>
            <a:pPr marL="285750" indent="-285750" algn="just">
              <a:buFont typeface="Arial" panose="020B0604020202020204"/>
              <a:buChar char="•"/>
            </a:pPr>
            <a:r>
              <a:rPr lang="en-US" dirty="0">
                <a:ea typeface="+mn-lt"/>
                <a:cs typeface="+mn-lt"/>
              </a:rPr>
              <a:t>To train LSTM we have used some questions and answers related to pregnancy as no public dataset available so we gather some questions and answers from internet and all this questions are saved in dataset.</a:t>
            </a:r>
            <a:endParaRPr lang="en-US" dirty="0">
              <a:ea typeface="+mn-lt"/>
              <a:cs typeface="+mn-lt"/>
            </a:endParaRPr>
          </a:p>
          <a:p>
            <a:pPr marL="285750" indent="-285750" algn="just">
              <a:buFont typeface="Arial" panose="020B0604020202020204"/>
              <a:buChar char="•"/>
            </a:pPr>
            <a:endParaRPr lang="en-US"/>
          </a:p>
          <a:p>
            <a:pPr marL="285750" indent="-285750" algn="just">
              <a:buFont typeface="Arial" panose="020B0604020202020204"/>
              <a:buChar char="•"/>
            </a:pPr>
            <a:endParaRPr lang="en-US" dirty="0"/>
          </a:p>
          <a:p>
            <a:pPr marL="285750" indent="-285750" algn="just">
              <a:buFont typeface="Arial" panose="020B0604020202020204"/>
              <a:buChar char="•"/>
            </a:pPr>
            <a:r>
              <a:rPr lang="en-US" dirty="0"/>
              <a:t> Assistance on time from any place.</a:t>
            </a:r>
            <a:endParaRPr lang="en-US" dirty="0"/>
          </a:p>
          <a:p>
            <a:pPr marL="285750" indent="-285750" algn="just">
              <a:buFont typeface="Arial" panose="020B0604020202020204"/>
              <a:buChar char="•"/>
            </a:pPr>
            <a:r>
              <a:rPr lang="en-US" dirty="0"/>
              <a:t> Chatbot helps to get answers quickly in a humanoid way.</a:t>
            </a:r>
            <a:endParaRPr lang="en-US" dirty="0"/>
          </a:p>
          <a:p>
            <a:pPr marL="285750" indent="-285750" algn="just">
              <a:buFont typeface="Arial" panose="020B0604020202020204"/>
              <a:buChar char="•"/>
            </a:pPr>
            <a:r>
              <a:rPr lang="en-US" dirty="0"/>
              <a:t> All the data set trained to the bot will be cross checked to avoid spreading wrong/fake answers.</a:t>
            </a:r>
            <a:endParaRPr lang="en-US" dirty="0"/>
          </a:p>
          <a:p>
            <a:pPr marL="285750" indent="-285750" algn="just">
              <a:buFont typeface="Arial" panose="020B0604020202020204"/>
              <a:buChar char="•"/>
            </a:pPr>
            <a:r>
              <a:rPr lang="en-US" dirty="0"/>
              <a:t> Chatbot will be active every minute of the clock to help in query solving.</a:t>
            </a:r>
            <a:endParaRPr lang="en-US" dirty="0"/>
          </a:p>
          <a:p>
            <a:pPr marL="285750" indent="-285750" algn="just">
              <a:buFont typeface="Arial" panose="020B0604020202020204"/>
              <a:buChar char="•"/>
            </a:pPr>
            <a:r>
              <a:rPr lang="en-US" dirty="0"/>
              <a:t> The feedback given by the bot will be similar to that off a doctor, as we are going to only use data   set that is verified by doctors.</a:t>
            </a:r>
            <a:endParaRPr lang="en-US" dirty="0"/>
          </a:p>
          <a:p>
            <a:pPr marL="285750" indent="-285750" algn="just">
              <a:buFont typeface="Arial" panose="020B0604020202020204"/>
              <a:buChar char="•"/>
            </a:pPr>
            <a:endParaRPr lang="en-US" dirty="0"/>
          </a:p>
          <a:p>
            <a:pPr marL="285750" indent="-285750" algn="just">
              <a:buFont typeface="Arial" panose="020B0604020202020204"/>
              <a:buChar char="•"/>
            </a:pPr>
            <a:endParaRPr lang="en-US" b="1" dirty="0"/>
          </a:p>
          <a:p>
            <a:pPr marL="285750" indent="-285750" algn="just">
              <a:buFont typeface="Arial" panose="020B0604020202020204"/>
              <a:buChar char="•"/>
            </a:pPr>
            <a:endParaRPr lang="en-US" dirty="0"/>
          </a:p>
          <a:p>
            <a:pPr marL="285750" indent="-285750" algn="just">
              <a:buFont typeface="Arial" panose="020B0604020202020204"/>
              <a:buChar char="•"/>
            </a:pPr>
            <a:endParaRPr lang="en-US" dirty="0"/>
          </a:p>
          <a:p>
            <a:pPr algn="just"/>
            <a:endParaRPr lang="en-US" dirty="0"/>
          </a:p>
          <a:p>
            <a:pPr marL="285750" indent="-285750" algn="just">
              <a:buFont typeface="Arial" panose="020B0604020202020204"/>
              <a:buChar char="•"/>
            </a:pPr>
            <a:endParaRPr lang="en-US" dirty="0"/>
          </a:p>
          <a:p>
            <a:pPr marL="285750" indent="-285750" algn="just">
              <a:buFont typeface="Arial" panose="020B0604020202020204"/>
              <a:buChar char="•"/>
            </a:pPr>
            <a:endParaRPr lang="en-US" dirty="0"/>
          </a:p>
        </p:txBody>
      </p:sp>
      <p:sp>
        <p:nvSpPr>
          <p:cNvPr id="3" name="TextBox 2"/>
          <p:cNvSpPr txBox="1"/>
          <p:nvPr/>
        </p:nvSpPr>
        <p:spPr>
          <a:xfrm>
            <a:off x="576513" y="4373979"/>
            <a:ext cx="43739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b="1" dirty="0">
                <a:solidFill>
                  <a:schemeClr val="accent1"/>
                </a:solidFill>
              </a:rPr>
              <a:t>ADVANTAGES:</a:t>
            </a:r>
            <a:endParaRPr lang="en-US" dirty="0">
              <a:solidFill>
                <a:schemeClr val="accent1"/>
              </a:solidFill>
              <a:ea typeface="+mn-lt"/>
              <a:cs typeface="+mn-lt"/>
            </a:endParaRPr>
          </a:p>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endParaRPr lang="en-US"/>
          </a:p>
        </p:txBody>
      </p:sp>
      <p:sp>
        <p:nvSpPr>
          <p:cNvPr id="3" name="Content Placeholder 2"/>
          <p:cNvSpPr>
            <a:spLocks noGrp="1"/>
          </p:cNvSpPr>
          <p:nvPr>
            <p:ph idx="1"/>
          </p:nvPr>
        </p:nvSpPr>
        <p:spPr>
          <a:xfrm>
            <a:off x="581192" y="1919538"/>
            <a:ext cx="11029615" cy="4628192"/>
          </a:xfrm>
        </p:spPr>
        <p:txBody>
          <a:bodyPr>
            <a:normAutofit/>
          </a:bodyPr>
          <a:lstStyle/>
          <a:p>
            <a:pPr marL="0" indent="0">
              <a:buNone/>
            </a:pPr>
            <a:r>
              <a:rPr lang="en-US" b="1" dirty="0">
                <a:solidFill>
                  <a:schemeClr val="accent1"/>
                </a:solidFill>
              </a:rPr>
              <a:t>HARDWARE REQUIREMENTS:</a:t>
            </a:r>
            <a:r>
              <a:rPr lang="en-US" dirty="0"/>
              <a:t> </a:t>
            </a:r>
            <a:endParaRPr lang="en-US" dirty="0"/>
          </a:p>
          <a:p>
            <a:pPr marL="305435" indent="-305435">
              <a:buFont typeface="Arial" panose="020B0604020202020204" pitchFamily="18" charset="2"/>
              <a:buChar char="•"/>
            </a:pPr>
            <a:r>
              <a:rPr lang="en-US" dirty="0">
                <a:ea typeface="+mn-lt"/>
                <a:cs typeface="+mn-lt"/>
              </a:rPr>
              <a:t>RAM: 4 </a:t>
            </a:r>
            <a:r>
              <a:rPr lang="en-US" dirty="0" err="1">
                <a:ea typeface="+mn-lt"/>
                <a:cs typeface="+mn-lt"/>
              </a:rPr>
              <a:t>gb</a:t>
            </a:r>
            <a:r>
              <a:rPr lang="en-US" dirty="0">
                <a:ea typeface="+mn-lt"/>
                <a:cs typeface="+mn-lt"/>
              </a:rPr>
              <a:t> and above (8 or 16 recommended). </a:t>
            </a:r>
            <a:endParaRPr lang="en-US" dirty="0">
              <a:ea typeface="+mn-lt"/>
              <a:cs typeface="+mn-lt"/>
            </a:endParaRPr>
          </a:p>
          <a:p>
            <a:pPr marL="305435" indent="-305435">
              <a:buFont typeface="Arial" panose="020B0604020202020204" pitchFamily="18" charset="2"/>
              <a:buChar char="•"/>
            </a:pPr>
            <a:r>
              <a:rPr lang="en-US" dirty="0">
                <a:ea typeface="+mn-lt"/>
                <a:cs typeface="+mn-lt"/>
              </a:rPr>
              <a:t>Hard Disk: 250gb and above. </a:t>
            </a:r>
            <a:endParaRPr lang="en-US" dirty="0">
              <a:ea typeface="+mn-lt"/>
              <a:cs typeface="+mn-lt"/>
            </a:endParaRPr>
          </a:p>
          <a:p>
            <a:pPr marL="305435" indent="-305435">
              <a:buFont typeface="Arial" panose="020B0604020202020204" pitchFamily="18" charset="2"/>
              <a:buChar char="•"/>
            </a:pPr>
            <a:r>
              <a:rPr lang="en-US" dirty="0">
                <a:ea typeface="+mn-lt"/>
                <a:cs typeface="+mn-lt"/>
              </a:rPr>
              <a:t>Processor: intel i3 and above</a:t>
            </a:r>
            <a:endParaRPr lang="en-US" dirty="0"/>
          </a:p>
          <a:p>
            <a:pPr marL="0" indent="0">
              <a:buNone/>
            </a:pPr>
            <a:endParaRPr lang="en-US" b="1">
              <a:solidFill>
                <a:schemeClr val="accent1"/>
              </a:solidFill>
            </a:endParaRPr>
          </a:p>
          <a:p>
            <a:pPr marL="0" indent="0">
              <a:buNone/>
            </a:pPr>
            <a:r>
              <a:rPr lang="en-US" b="1" dirty="0">
                <a:solidFill>
                  <a:schemeClr val="accent1"/>
                </a:solidFill>
              </a:rPr>
              <a:t>SOFTWARE REQUIREMENTS:</a:t>
            </a:r>
            <a:r>
              <a:rPr lang="en-US" dirty="0"/>
              <a:t> </a:t>
            </a:r>
            <a:endParaRPr lang="en-US" dirty="0"/>
          </a:p>
          <a:p>
            <a:pPr marL="305435" indent="-305435">
              <a:buFont typeface="Arial" panose="020B0604020202020204" pitchFamily="18" charset="2"/>
              <a:buChar char="•"/>
            </a:pPr>
            <a:r>
              <a:rPr lang="en-US" dirty="0">
                <a:ea typeface="+mn-lt"/>
                <a:cs typeface="+mn-lt"/>
              </a:rPr>
              <a:t> Windows 7 and above </a:t>
            </a:r>
            <a:endParaRPr lang="en-US" dirty="0">
              <a:ea typeface="+mn-lt"/>
              <a:cs typeface="+mn-lt"/>
            </a:endParaRPr>
          </a:p>
          <a:p>
            <a:pPr marL="305435" indent="-305435">
              <a:buFont typeface="Arial" panose="020B0604020202020204" pitchFamily="18" charset="2"/>
              <a:buChar char="•"/>
            </a:pPr>
            <a:r>
              <a:rPr lang="en-US" dirty="0">
                <a:ea typeface="+mn-lt"/>
                <a:cs typeface="+mn-lt"/>
              </a:rPr>
              <a:t> Python 3.7 and above (or)</a:t>
            </a:r>
            <a:endParaRPr lang="en-US" dirty="0">
              <a:ea typeface="+mn-lt"/>
              <a:cs typeface="+mn-lt"/>
            </a:endParaRPr>
          </a:p>
          <a:p>
            <a:pPr marL="305435" indent="-305435">
              <a:buFont typeface="Arial" panose="020B0604020202020204" pitchFamily="18" charset="2"/>
              <a:buChar char="•"/>
            </a:pPr>
            <a:r>
              <a:rPr lang="en-US" dirty="0">
                <a:ea typeface="+mn-lt"/>
                <a:cs typeface="+mn-lt"/>
              </a:rPr>
              <a:t> Anaconda 3.7</a:t>
            </a:r>
            <a:endParaRPr lang="en-US" dirty="0">
              <a:ea typeface="+mn-lt"/>
              <a:cs typeface="+mn-lt"/>
            </a:endParaRPr>
          </a:p>
          <a:p>
            <a:pPr marL="305435" indent="-305435">
              <a:buFont typeface="Arial" panose="020B0604020202020204" pitchFamily="18" charset="2"/>
              <a:buChar char="•"/>
            </a:pPr>
            <a:r>
              <a:rPr lang="en-US" dirty="0">
                <a:ea typeface="+mn-lt"/>
                <a:cs typeface="+mn-lt"/>
              </a:rPr>
              <a:t> Jupiter or Google </a:t>
            </a:r>
            <a:r>
              <a:rPr lang="en-US" dirty="0" err="1">
                <a:ea typeface="+mn-lt"/>
                <a:cs typeface="+mn-lt"/>
              </a:rPr>
              <a:t>colab</a:t>
            </a:r>
            <a:endParaRPr lang="en-US" dirty="0">
              <a:ea typeface="+mn-lt"/>
              <a:cs typeface="+mn-lt"/>
            </a:endParaRPr>
          </a:p>
          <a:p>
            <a:pPr marL="305435" indent="-305435">
              <a:buFont typeface="Arial" panose="020B0604020202020204" pitchFamily="18" charset="2"/>
              <a:buChar char="•"/>
            </a:pPr>
            <a:endParaRPr lang="en-US"/>
          </a:p>
        </p:txBody>
      </p:sp>
      <p:pic>
        <p:nvPicPr>
          <p:cNvPr id="5" name="Picture 5" descr="Graphical user interface&#10;&#10;Description automatically generated"/>
          <p:cNvPicPr>
            <a:picLocks noChangeAspect="1"/>
          </p:cNvPicPr>
          <p:nvPr/>
        </p:nvPicPr>
        <p:blipFill>
          <a:blip r:embed="rId1"/>
          <a:stretch>
            <a:fillRect/>
          </a:stretch>
        </p:blipFill>
        <p:spPr>
          <a:xfrm>
            <a:off x="6832948" y="2031309"/>
            <a:ext cx="2931092" cy="1657599"/>
          </a:xfrm>
          <a:prstGeom prst="rect">
            <a:avLst/>
          </a:prstGeom>
        </p:spPr>
      </p:pic>
      <p:pic>
        <p:nvPicPr>
          <p:cNvPr id="7" name="Picture 6" descr="Icon&#10;&#10;Description automatically generated"/>
          <p:cNvPicPr>
            <a:picLocks noChangeAspect="1"/>
          </p:cNvPicPr>
          <p:nvPr/>
        </p:nvPicPr>
        <p:blipFill rotWithShape="1">
          <a:blip r:embed="rId2"/>
          <a:srcRect t="2654" r="2" b="2"/>
          <a:stretch>
            <a:fillRect/>
          </a:stretch>
        </p:blipFill>
        <p:spPr>
          <a:xfrm>
            <a:off x="5671884" y="4460746"/>
            <a:ext cx="2022746" cy="1552809"/>
          </a:xfrm>
          <a:prstGeom prst="rect">
            <a:avLst/>
          </a:prstGeom>
        </p:spPr>
      </p:pic>
      <p:pic>
        <p:nvPicPr>
          <p:cNvPr id="8" name="Picture 8" descr="Logo&#10;&#10;Description automatically generated"/>
          <p:cNvPicPr>
            <a:picLocks noChangeAspect="1"/>
          </p:cNvPicPr>
          <p:nvPr/>
        </p:nvPicPr>
        <p:blipFill>
          <a:blip r:embed="rId3"/>
          <a:stretch>
            <a:fillRect/>
          </a:stretch>
        </p:blipFill>
        <p:spPr>
          <a:xfrm>
            <a:off x="8325633" y="4777995"/>
            <a:ext cx="3160734" cy="1080693"/>
          </a:xfrm>
          <a:prstGeom prst="rect">
            <a:avLst/>
          </a:prstGeom>
        </p:spPr>
      </p:pic>
      <p:sp>
        <p:nvSpPr>
          <p:cNvPr id="9" name="Rectangle 8"/>
          <p:cNvSpPr/>
          <p:nvPr/>
        </p:nvSpPr>
        <p:spPr>
          <a:xfrm>
            <a:off x="6682634" y="1917525"/>
            <a:ext cx="3215013" cy="1868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77839" y="4360099"/>
            <a:ext cx="2620027" cy="17640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4086" y="4360098"/>
            <a:ext cx="3027122" cy="17640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NOVELTY:</a:t>
            </a:r>
            <a:endParaRPr lang="en-US" dirty="0"/>
          </a:p>
        </p:txBody>
      </p:sp>
      <p:sp>
        <p:nvSpPr>
          <p:cNvPr id="3" name="Content Placeholder 2"/>
          <p:cNvSpPr>
            <a:spLocks noGrp="1"/>
          </p:cNvSpPr>
          <p:nvPr>
            <p:ph idx="1"/>
          </p:nvPr>
        </p:nvSpPr>
        <p:spPr>
          <a:xfrm>
            <a:off x="581192" y="2180496"/>
            <a:ext cx="11029615" cy="4129487"/>
          </a:xfrm>
        </p:spPr>
        <p:txBody>
          <a:bodyPr/>
          <a:lstStyle/>
          <a:p>
            <a:pPr marL="305435" indent="-305435" algn="just"/>
            <a:r>
              <a:rPr lang="en-US" sz="2000" dirty="0">
                <a:ea typeface="+mn-lt"/>
                <a:cs typeface="+mn-lt"/>
              </a:rPr>
              <a:t>The novelty of this project (</a:t>
            </a:r>
            <a:r>
              <a:rPr lang="en-US" sz="2000" cap="all" dirty="0">
                <a:solidFill>
                  <a:schemeClr val="tx1"/>
                </a:solidFill>
                <a:ea typeface="+mn-lt"/>
                <a:cs typeface="+mn-lt"/>
              </a:rPr>
              <a:t>CHATBOT FOR PREGNANT WOMEN</a:t>
            </a:r>
            <a:r>
              <a:rPr lang="en-US" sz="2000" dirty="0">
                <a:ea typeface="+mn-lt"/>
                <a:cs typeface="+mn-lt"/>
              </a:rPr>
              <a:t>) is that we are using various advanced techniques and algorithms to build a chatbot system that answers the queries of its users in a humanoid way. Here we are using NLP toolkit and LSTM algorithm to build the chatbot that gives answers to the questions. One of our main objective of this project was to make sure the chatbot replies its users in a humanoid manner.  As healthcare industry is evolving every single year, there was an absolute necessary to build a chatbot system that gives accurate data that is similar to doctors prescriptions and is available every single minute in the clock to help people in solving their queries.</a:t>
            </a:r>
            <a:endParaRPr lang="en-US" sz="2000" dirty="0">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architecture:</a:t>
            </a:r>
            <a:endParaRPr lang="en-US"/>
          </a:p>
        </p:txBody>
      </p:sp>
      <p:pic>
        <p:nvPicPr>
          <p:cNvPr id="5" name="Content Placeholder 4" descr="architecture-of-chatbot"/>
          <p:cNvPicPr>
            <a:picLocks noChangeAspect="1"/>
          </p:cNvPicPr>
          <p:nvPr>
            <p:ph idx="1"/>
          </p:nvPr>
        </p:nvPicPr>
        <p:blipFill>
          <a:blip r:embed="rId1"/>
          <a:srcRect r="990" b="6077"/>
          <a:stretch>
            <a:fillRect/>
          </a:stretch>
        </p:blipFill>
        <p:spPr>
          <a:xfrm>
            <a:off x="3709035" y="2125345"/>
            <a:ext cx="4773930" cy="4188460"/>
          </a:xfrm>
          <a:prstGeom prst="rect">
            <a:avLst/>
          </a:prstGeom>
        </p:spPr>
      </p:pic>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7090</Words>
  <Application>WPS Presentation</Application>
  <PresentationFormat>Widescreen</PresentationFormat>
  <Paragraphs>255</Paragraphs>
  <Slides>20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SimSun</vt:lpstr>
      <vt:lpstr>Wingdings</vt:lpstr>
      <vt:lpstr>Wingdings 2</vt:lpstr>
      <vt:lpstr>Times New Roman Regular</vt:lpstr>
      <vt:lpstr>Times New Roman Bold</vt:lpstr>
      <vt:lpstr>Arial</vt:lpstr>
      <vt:lpstr>Calibri</vt:lpstr>
      <vt:lpstr>Helvetica Neue</vt:lpstr>
      <vt:lpstr>Calibri Light</vt:lpstr>
      <vt:lpstr>Gill Sans MT</vt:lpstr>
      <vt:lpstr>Arial</vt:lpstr>
      <vt:lpstr>苹方-简</vt:lpstr>
      <vt:lpstr>Microsoft YaHei</vt:lpstr>
      <vt:lpstr>汉仪旗黑</vt:lpstr>
      <vt:lpstr>Arial Unicode MS</vt:lpstr>
      <vt:lpstr>宋体-简</vt:lpstr>
      <vt:lpstr>Gill Sans MT</vt:lpstr>
      <vt:lpstr>Dividend</vt:lpstr>
      <vt:lpstr>PowerPoint 演示文稿</vt:lpstr>
      <vt:lpstr>CHATBOT FOR PREGNANT WOMEN </vt:lpstr>
      <vt:lpstr> contents</vt:lpstr>
      <vt:lpstr>ABSTRACT</vt:lpstr>
      <vt:lpstr>Existing system</vt:lpstr>
      <vt:lpstr>PROPOSED SYSTEM:</vt:lpstr>
      <vt:lpstr>REQUIREMENTS:</vt:lpstr>
      <vt:lpstr>NOVELTY:</vt:lpstr>
      <vt:lpstr>architecture:</vt:lpstr>
      <vt:lpstr>architecture:</vt:lpstr>
      <vt:lpstr>module:</vt:lpstr>
      <vt:lpstr>uml diagrams:</vt:lpstr>
      <vt:lpstr>uml diagrams:</vt:lpstr>
      <vt:lpstr>uml diagrams:</vt:lpstr>
      <vt:lpstr>uml diagrams:</vt:lpstr>
      <vt:lpstr>sample code</vt:lpstr>
      <vt:lpstr>sample code</vt:lpstr>
      <vt:lpstr>results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pranav</cp:lastModifiedBy>
  <cp:revision>751</cp:revision>
  <dcterms:created xsi:type="dcterms:W3CDTF">2023-03-31T06:13:28Z</dcterms:created>
  <dcterms:modified xsi:type="dcterms:W3CDTF">2023-03-31T06:13:28Z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5DC7F8E8FD1D4DD1B8C987C4DC217DF3</vt:lpwstr>
  </property>
  <property fmtid="{D5CDD505-2E9C-101B-9397-08002B2CF9AE}" pid="3" name="KSOProductBuildVer">
    <vt:lpwstr>1033-4.9.0.7859</vt:lpwstr>
  </property>
</Properties>
</file>