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3" r:id="rId8"/>
    <p:sldId id="262" r:id="rId9"/>
    <p:sldId id="274" r:id="rId10"/>
    <p:sldId id="268" r:id="rId11"/>
    <p:sldId id="269" r:id="rId12"/>
    <p:sldId id="270" r:id="rId13"/>
    <p:sldId id="266" r:id="rId14"/>
    <p:sldId id="267" r:id="rId15"/>
    <p:sldId id="272" r:id="rId16"/>
    <p:sldId id="273" r:id="rId17"/>
    <p:sldId id="279" r:id="rId18"/>
    <p:sldId id="280"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8FA31A-ECB3-4CC4-A6B3-77E8560B9494}" v="313" dt="2022-10-12T12:44:37.328"/>
    <p1510:client id="{1CF820C7-DFA8-4DCC-95C5-D08FDF2E7494}" v="288" dt="2022-08-07T16:13:52.186"/>
    <p1510:client id="{1F957241-5574-460A-A38F-3CC53545764E}" v="2" dt="2022-07-30T17:08:07.350"/>
    <p1510:client id="{5CAD204E-E645-4972-B2AE-11804568A37D}" v="154" dt="2022-08-07T17:57:30.564"/>
    <p1510:client id="{83F5D03E-AE3E-4088-85BC-051310D6B4E1}" v="182" dt="2022-11-05T05:09:41.972"/>
    <p1510:client id="{86AE25EE-D42B-48A5-AE24-51BB5CB9C578}" v="826" dt="2022-07-30T18:56:51.987"/>
    <p1510:client id="{A4E37AED-5878-42AB-A483-B342BF7164BB}" v="248" dt="2022-08-07T17:28:44.900"/>
    <p1510:client id="{C98BEF6D-2BBB-4D01-B643-26971E614632}" v="1743" dt="2022-10-13T16:47:17.929"/>
    <p1510:client id="{E5DDE5F8-41D9-4120-895D-54B8C2745B72}" v="329" dt="2022-10-13T13:41:45.332"/>
    <p1510:client id="{E6EAACA0-C6B1-4EB3-A254-B30A69DED1C6}" v="604" dt="2022-11-03T06:30:27.8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11/4/2022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948821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66986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11/4/2022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732712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85166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11/4/2022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603985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06222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54004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58748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7057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11/4/2022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812998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70725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a:t>
            </a:r>
          </a:p>
          <a:p>
            <a:pPr lvl="7"/>
            <a:r>
              <a:rPr lang="en-US"/>
              <a:t>Eight</a:t>
            </a:r>
          </a:p>
          <a:p>
            <a:pPr lvl="8"/>
            <a:r>
              <a:rPr lang="en-US"/>
              <a:t>nine</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11/4/2022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1964547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ananyaj6/project-colleg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36">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1434632" y="702156"/>
            <a:ext cx="11029616" cy="1013800"/>
          </a:xfrm>
        </p:spPr>
        <p:txBody>
          <a:bodyPr vert="horz" lIns="91440" tIns="45720" rIns="91440" bIns="45720" rtlCol="0" anchor="b">
            <a:normAutofit/>
          </a:bodyPr>
          <a:lstStyle/>
          <a:p>
            <a:r>
              <a:rPr lang="en-US" sz="2800">
                <a:solidFill>
                  <a:srgbClr val="FFFFFF"/>
                </a:solidFill>
              </a:rPr>
              <a:t>Heart disease prediction using machine learning</a:t>
            </a:r>
          </a:p>
        </p:txBody>
      </p:sp>
      <p:sp useBgFill="1">
        <p:nvSpPr>
          <p:cNvPr id="41" name="Rectangle 40">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vector graphics&#10;&#10;Description automatically generated">
            <a:extLst>
              <a:ext uri="{FF2B5EF4-FFF2-40B4-BE49-F238E27FC236}">
                <a16:creationId xmlns:a16="http://schemas.microsoft.com/office/drawing/2014/main" id="{4BA33BF7-DB11-87CC-0689-FD6C66702C7B}"/>
              </a:ext>
            </a:extLst>
          </p:cNvPr>
          <p:cNvPicPr>
            <a:picLocks noChangeAspect="1"/>
          </p:cNvPicPr>
          <p:nvPr/>
        </p:nvPicPr>
        <p:blipFill>
          <a:blip r:embed="rId2"/>
          <a:stretch>
            <a:fillRect/>
          </a:stretch>
        </p:blipFill>
        <p:spPr>
          <a:xfrm>
            <a:off x="657225" y="2864393"/>
            <a:ext cx="4962525" cy="2642545"/>
          </a:xfrm>
          <a:prstGeom prst="rect">
            <a:avLst/>
          </a:prstGeom>
        </p:spPr>
      </p:pic>
      <p:sp>
        <p:nvSpPr>
          <p:cNvPr id="3" name="Subtitle 2"/>
          <p:cNvSpPr>
            <a:spLocks noGrp="1"/>
          </p:cNvSpPr>
          <p:nvPr>
            <p:ph type="subTitle" idx="1"/>
          </p:nvPr>
        </p:nvSpPr>
        <p:spPr>
          <a:xfrm>
            <a:off x="6137476" y="2817236"/>
            <a:ext cx="5275001" cy="4045683"/>
          </a:xfrm>
        </p:spPr>
        <p:txBody>
          <a:bodyPr vert="horz" lIns="91440" tIns="45720" rIns="91440" bIns="45720" rtlCol="0" anchor="ctr">
            <a:normAutofit/>
          </a:bodyPr>
          <a:lstStyle/>
          <a:p>
            <a:pPr>
              <a:buFont typeface="Wingdings 2" panose="05020102010507070707" pitchFamily="18" charset="2"/>
              <a:buChar char=""/>
            </a:pPr>
            <a:endParaRPr lang="en-US">
              <a:solidFill>
                <a:schemeClr val="tx2"/>
              </a:solidFill>
            </a:endParaRPr>
          </a:p>
          <a:p>
            <a:r>
              <a:rPr lang="en-US" dirty="0">
                <a:solidFill>
                  <a:schemeClr val="bg1"/>
                </a:solidFill>
              </a:rPr>
              <a:t>Presented by -</a:t>
            </a:r>
          </a:p>
          <a:p>
            <a:pPr algn="just"/>
            <a:r>
              <a:rPr lang="en-US" dirty="0">
                <a:solidFill>
                  <a:schemeClr val="bg1"/>
                </a:solidFill>
              </a:rPr>
              <a:t>        Ananya </a:t>
            </a:r>
            <a:r>
              <a:rPr lang="en-US" dirty="0" err="1">
                <a:solidFill>
                  <a:schemeClr val="bg1"/>
                </a:solidFill>
              </a:rPr>
              <a:t>chowdary</a:t>
            </a:r>
            <a:r>
              <a:rPr lang="en-US" dirty="0">
                <a:solidFill>
                  <a:schemeClr val="bg1"/>
                </a:solidFill>
              </a:rPr>
              <a:t> (197r1a05j6)</a:t>
            </a:r>
          </a:p>
          <a:p>
            <a:pPr algn="just"/>
            <a:r>
              <a:rPr lang="en-US" dirty="0">
                <a:solidFill>
                  <a:schemeClr val="bg1"/>
                </a:solidFill>
              </a:rPr>
              <a:t>       Sai </a:t>
            </a:r>
            <a:r>
              <a:rPr lang="en-US" dirty="0" err="1">
                <a:solidFill>
                  <a:schemeClr val="bg1"/>
                </a:solidFill>
              </a:rPr>
              <a:t>pranav</a:t>
            </a:r>
            <a:r>
              <a:rPr lang="en-US" dirty="0">
                <a:solidFill>
                  <a:schemeClr val="bg1"/>
                </a:solidFill>
              </a:rPr>
              <a:t> </a:t>
            </a:r>
            <a:r>
              <a:rPr lang="en-US" dirty="0" err="1">
                <a:solidFill>
                  <a:schemeClr val="bg1"/>
                </a:solidFill>
              </a:rPr>
              <a:t>guntha</a:t>
            </a:r>
            <a:r>
              <a:rPr lang="en-US" dirty="0">
                <a:solidFill>
                  <a:schemeClr val="bg1"/>
                </a:solidFill>
              </a:rPr>
              <a:t>  (197r1a05l4)</a:t>
            </a:r>
          </a:p>
          <a:p>
            <a:pPr algn="just"/>
            <a:r>
              <a:rPr lang="en-US" dirty="0">
                <a:solidFill>
                  <a:schemeClr val="bg1"/>
                </a:solidFill>
              </a:rPr>
              <a:t>       Sumanth </a:t>
            </a:r>
            <a:r>
              <a:rPr lang="en-US" dirty="0" err="1">
                <a:solidFill>
                  <a:schemeClr val="bg1"/>
                </a:solidFill>
              </a:rPr>
              <a:t>ch</a:t>
            </a:r>
            <a:r>
              <a:rPr lang="en-US" dirty="0">
                <a:solidFill>
                  <a:schemeClr val="bg1"/>
                </a:solidFill>
              </a:rPr>
              <a:t>              (197r1a05k1)</a:t>
            </a:r>
          </a:p>
          <a:p>
            <a:pPr marL="285750" indent="-285750" algn="just">
              <a:buFont typeface="Arial" panose="05020102010507070707" pitchFamily="18" charset="2"/>
              <a:buChar char="•"/>
            </a:pPr>
            <a:endParaRPr lang="en-US">
              <a:solidFill>
                <a:schemeClr val="bg1"/>
              </a:solidFill>
            </a:endParaRPr>
          </a:p>
          <a:p>
            <a:r>
              <a:rPr lang="en-US" dirty="0">
                <a:solidFill>
                  <a:schemeClr val="bg1"/>
                </a:solidFill>
              </a:rPr>
              <a:t>Project guide - </a:t>
            </a:r>
          </a:p>
          <a:p>
            <a:r>
              <a:rPr lang="en-US" dirty="0">
                <a:solidFill>
                  <a:schemeClr val="bg1"/>
                </a:solidFill>
              </a:rPr>
              <a:t>        </a:t>
            </a:r>
            <a:r>
              <a:rPr lang="en-US" dirty="0" err="1">
                <a:solidFill>
                  <a:schemeClr val="bg1"/>
                </a:solidFill>
              </a:rPr>
              <a:t>Najeema</a:t>
            </a:r>
            <a:r>
              <a:rPr lang="en-US" dirty="0">
                <a:solidFill>
                  <a:schemeClr val="bg1"/>
                </a:solidFill>
              </a:rPr>
              <a:t> </a:t>
            </a:r>
            <a:r>
              <a:rPr lang="en-US" dirty="0" err="1">
                <a:solidFill>
                  <a:schemeClr val="bg1"/>
                </a:solidFill>
              </a:rPr>
              <a:t>afrin</a:t>
            </a:r>
            <a:r>
              <a:rPr lang="en-US" dirty="0">
                <a:solidFill>
                  <a:schemeClr val="bg1"/>
                </a:solidFill>
              </a:rPr>
              <a:t> </a:t>
            </a:r>
          </a:p>
          <a:p>
            <a:pPr>
              <a:buFont typeface="Wingdings 2" panose="05020102010507070707" pitchFamily="18" charset="2"/>
              <a:buChar char=""/>
            </a:pPr>
            <a:endParaRPr lang="en-US">
              <a:solidFill>
                <a:schemeClr val="tx2"/>
              </a:solidFill>
            </a:endParaRPr>
          </a:p>
          <a:p>
            <a:r>
              <a:rPr lang="en-US" dirty="0">
                <a:solidFill>
                  <a:schemeClr val="tx2"/>
                </a:solidFill>
              </a:rPr>
              <a:t>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3B717-9DA0-3212-ECDF-CD61A1B309E9}"/>
              </a:ext>
            </a:extLst>
          </p:cNvPr>
          <p:cNvSpPr>
            <a:spLocks noGrp="1"/>
          </p:cNvSpPr>
          <p:nvPr>
            <p:ph type="title"/>
          </p:nvPr>
        </p:nvSpPr>
        <p:spPr/>
        <p:txBody>
          <a:bodyPr/>
          <a:lstStyle/>
          <a:p>
            <a:r>
              <a:rPr lang="en-US"/>
              <a:t>UML DIAGRAMS:</a:t>
            </a:r>
          </a:p>
        </p:txBody>
      </p:sp>
      <p:pic>
        <p:nvPicPr>
          <p:cNvPr id="4" name="Picture 4" descr="Diagram&#10;&#10;Description automatically generated">
            <a:extLst>
              <a:ext uri="{FF2B5EF4-FFF2-40B4-BE49-F238E27FC236}">
                <a16:creationId xmlns:a16="http://schemas.microsoft.com/office/drawing/2014/main" id="{96F36495-258F-BCEA-2B8D-19A1646C33EA}"/>
              </a:ext>
            </a:extLst>
          </p:cNvPr>
          <p:cNvPicPr>
            <a:picLocks noGrp="1" noChangeAspect="1"/>
          </p:cNvPicPr>
          <p:nvPr>
            <p:ph idx="1"/>
          </p:nvPr>
        </p:nvPicPr>
        <p:blipFill>
          <a:blip r:embed="rId2"/>
          <a:stretch>
            <a:fillRect/>
          </a:stretch>
        </p:blipFill>
        <p:spPr>
          <a:xfrm>
            <a:off x="2824579" y="2442759"/>
            <a:ext cx="7230199" cy="4212667"/>
          </a:xfrm>
        </p:spPr>
      </p:pic>
      <p:sp>
        <p:nvSpPr>
          <p:cNvPr id="5" name="TextBox 4">
            <a:extLst>
              <a:ext uri="{FF2B5EF4-FFF2-40B4-BE49-F238E27FC236}">
                <a16:creationId xmlns:a16="http://schemas.microsoft.com/office/drawing/2014/main" id="{322C775C-537F-4944-3C7D-E3B8F798CB89}"/>
              </a:ext>
            </a:extLst>
          </p:cNvPr>
          <p:cNvSpPr txBox="1"/>
          <p:nvPr/>
        </p:nvSpPr>
        <p:spPr>
          <a:xfrm>
            <a:off x="-92744" y="1887453"/>
            <a:ext cx="4211052"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t>         </a:t>
            </a:r>
            <a:r>
              <a:rPr lang="en-US" sz="2200" u="sng"/>
              <a:t>Use Case Diagram:</a:t>
            </a:r>
          </a:p>
        </p:txBody>
      </p:sp>
    </p:spTree>
    <p:extLst>
      <p:ext uri="{BB962C8B-B14F-4D97-AF65-F5344CB8AC3E}">
        <p14:creationId xmlns:p14="http://schemas.microsoft.com/office/powerpoint/2010/main" val="503067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1EC48-A846-E93C-A67E-710D9DEB6825}"/>
              </a:ext>
            </a:extLst>
          </p:cNvPr>
          <p:cNvSpPr>
            <a:spLocks noGrp="1"/>
          </p:cNvSpPr>
          <p:nvPr>
            <p:ph type="title"/>
          </p:nvPr>
        </p:nvSpPr>
        <p:spPr/>
        <p:txBody>
          <a:bodyPr/>
          <a:lstStyle/>
          <a:p>
            <a:r>
              <a:rPr lang="en-US">
                <a:ea typeface="+mj-lt"/>
                <a:cs typeface="+mj-lt"/>
              </a:rPr>
              <a:t>UML DIAGRAMS:</a:t>
            </a:r>
          </a:p>
        </p:txBody>
      </p:sp>
      <p:pic>
        <p:nvPicPr>
          <p:cNvPr id="4" name="Picture 4" descr="Diagram&#10;&#10;Description automatically generated">
            <a:extLst>
              <a:ext uri="{FF2B5EF4-FFF2-40B4-BE49-F238E27FC236}">
                <a16:creationId xmlns:a16="http://schemas.microsoft.com/office/drawing/2014/main" id="{30FE1036-6E24-E858-6DB1-7E5DA3153538}"/>
              </a:ext>
            </a:extLst>
          </p:cNvPr>
          <p:cNvPicPr>
            <a:picLocks noGrp="1" noChangeAspect="1"/>
          </p:cNvPicPr>
          <p:nvPr>
            <p:ph idx="1"/>
          </p:nvPr>
        </p:nvPicPr>
        <p:blipFill>
          <a:blip r:embed="rId2"/>
          <a:stretch>
            <a:fillRect/>
          </a:stretch>
        </p:blipFill>
        <p:spPr>
          <a:xfrm>
            <a:off x="2655664" y="1975969"/>
            <a:ext cx="7262517" cy="4938976"/>
          </a:xfrm>
        </p:spPr>
      </p:pic>
      <p:sp>
        <p:nvSpPr>
          <p:cNvPr id="5" name="TextBox 4">
            <a:extLst>
              <a:ext uri="{FF2B5EF4-FFF2-40B4-BE49-F238E27FC236}">
                <a16:creationId xmlns:a16="http://schemas.microsoft.com/office/drawing/2014/main" id="{D571DAFC-CCB4-3E87-44A4-360A80AA6104}"/>
              </a:ext>
            </a:extLst>
          </p:cNvPr>
          <p:cNvSpPr txBox="1"/>
          <p:nvPr/>
        </p:nvSpPr>
        <p:spPr>
          <a:xfrm>
            <a:off x="-318335" y="1814762"/>
            <a:ext cx="2970296"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t>            </a:t>
            </a:r>
            <a:r>
              <a:rPr lang="en-US" sz="2200" u="sng"/>
              <a:t>Class Diagram:</a:t>
            </a:r>
          </a:p>
        </p:txBody>
      </p:sp>
    </p:spTree>
    <p:extLst>
      <p:ext uri="{BB962C8B-B14F-4D97-AF65-F5344CB8AC3E}">
        <p14:creationId xmlns:p14="http://schemas.microsoft.com/office/powerpoint/2010/main" val="2117022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8153C-0750-1853-C494-74CEFB03DDC4}"/>
              </a:ext>
            </a:extLst>
          </p:cNvPr>
          <p:cNvSpPr>
            <a:spLocks noGrp="1"/>
          </p:cNvSpPr>
          <p:nvPr>
            <p:ph type="title"/>
          </p:nvPr>
        </p:nvSpPr>
        <p:spPr/>
        <p:txBody>
          <a:bodyPr/>
          <a:lstStyle/>
          <a:p>
            <a:r>
              <a:rPr lang="en-US"/>
              <a:t>UML DIAGRAMS:</a:t>
            </a:r>
            <a:endParaRPr lang="en-US">
              <a:ea typeface="+mj-lt"/>
              <a:cs typeface="+mj-lt"/>
            </a:endParaRPr>
          </a:p>
        </p:txBody>
      </p:sp>
      <p:pic>
        <p:nvPicPr>
          <p:cNvPr id="5" name="Picture 5" descr="A picture containing chart&#10;&#10;Description automatically generated">
            <a:extLst>
              <a:ext uri="{FF2B5EF4-FFF2-40B4-BE49-F238E27FC236}">
                <a16:creationId xmlns:a16="http://schemas.microsoft.com/office/drawing/2014/main" id="{EAB126F8-E4E1-7194-64CE-6E07D0BB6175}"/>
              </a:ext>
            </a:extLst>
          </p:cNvPr>
          <p:cNvPicPr>
            <a:picLocks noGrp="1" noChangeAspect="1"/>
          </p:cNvPicPr>
          <p:nvPr>
            <p:ph idx="1"/>
          </p:nvPr>
        </p:nvPicPr>
        <p:blipFill>
          <a:blip r:embed="rId2"/>
          <a:stretch>
            <a:fillRect/>
          </a:stretch>
        </p:blipFill>
        <p:spPr>
          <a:xfrm>
            <a:off x="3136387" y="1957666"/>
            <a:ext cx="6145660" cy="4705030"/>
          </a:xfrm>
        </p:spPr>
      </p:pic>
      <p:sp>
        <p:nvSpPr>
          <p:cNvPr id="4" name="TextBox 3">
            <a:extLst>
              <a:ext uri="{FF2B5EF4-FFF2-40B4-BE49-F238E27FC236}">
                <a16:creationId xmlns:a16="http://schemas.microsoft.com/office/drawing/2014/main" id="{8DDBDCA9-A6BA-1AF8-35C9-755A995947F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cap="all">
                <a:solidFill>
                  <a:srgbClr val="FFFFFF"/>
                </a:solidFill>
              </a:rPr>
              <a:t>UML DIAGRAMS:</a:t>
            </a:r>
            <a:r>
              <a:rPr lang="en-US"/>
              <a:t>​</a:t>
            </a:r>
          </a:p>
        </p:txBody>
      </p:sp>
      <p:sp>
        <p:nvSpPr>
          <p:cNvPr id="6" name="TextBox 5">
            <a:extLst>
              <a:ext uri="{FF2B5EF4-FFF2-40B4-BE49-F238E27FC236}">
                <a16:creationId xmlns:a16="http://schemas.microsoft.com/office/drawing/2014/main" id="{E5E836AF-B669-1B1D-D28D-99CCCBB2C6A8}"/>
              </a:ext>
            </a:extLst>
          </p:cNvPr>
          <p:cNvSpPr txBox="1"/>
          <p:nvPr/>
        </p:nvSpPr>
        <p:spPr>
          <a:xfrm>
            <a:off x="681514" y="1799793"/>
            <a:ext cx="336636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u="sng"/>
              <a:t>Sequence Diagram:</a:t>
            </a:r>
          </a:p>
        </p:txBody>
      </p:sp>
    </p:spTree>
    <p:extLst>
      <p:ext uri="{BB962C8B-B14F-4D97-AF65-F5344CB8AC3E}">
        <p14:creationId xmlns:p14="http://schemas.microsoft.com/office/powerpoint/2010/main" val="4157993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88561-A671-1A34-5234-FF6AF6562BF0}"/>
              </a:ext>
            </a:extLst>
          </p:cNvPr>
          <p:cNvSpPr>
            <a:spLocks noGrp="1"/>
          </p:cNvSpPr>
          <p:nvPr>
            <p:ph type="title"/>
          </p:nvPr>
        </p:nvSpPr>
        <p:spPr/>
        <p:txBody>
          <a:bodyPr/>
          <a:lstStyle/>
          <a:p>
            <a:r>
              <a:rPr lang="en-US">
                <a:ea typeface="+mj-lt"/>
                <a:cs typeface="+mj-lt"/>
              </a:rPr>
              <a:t>UML DIAGRAMS:</a:t>
            </a:r>
          </a:p>
        </p:txBody>
      </p:sp>
      <p:pic>
        <p:nvPicPr>
          <p:cNvPr id="4" name="Picture 4" descr="Diagram, schematic&#10;&#10;Description automatically generated">
            <a:extLst>
              <a:ext uri="{FF2B5EF4-FFF2-40B4-BE49-F238E27FC236}">
                <a16:creationId xmlns:a16="http://schemas.microsoft.com/office/drawing/2014/main" id="{7493B116-7649-3879-D0AE-25600E876492}"/>
              </a:ext>
            </a:extLst>
          </p:cNvPr>
          <p:cNvPicPr>
            <a:picLocks noGrp="1" noChangeAspect="1"/>
          </p:cNvPicPr>
          <p:nvPr>
            <p:ph idx="1"/>
          </p:nvPr>
        </p:nvPicPr>
        <p:blipFill>
          <a:blip r:embed="rId2"/>
          <a:stretch>
            <a:fillRect/>
          </a:stretch>
        </p:blipFill>
        <p:spPr>
          <a:xfrm>
            <a:off x="3416519" y="1977307"/>
            <a:ext cx="5161922" cy="4745479"/>
          </a:xfrm>
        </p:spPr>
      </p:pic>
      <p:sp>
        <p:nvSpPr>
          <p:cNvPr id="5" name="TextBox 4">
            <a:extLst>
              <a:ext uri="{FF2B5EF4-FFF2-40B4-BE49-F238E27FC236}">
                <a16:creationId xmlns:a16="http://schemas.microsoft.com/office/drawing/2014/main" id="{517B5133-1DBD-B564-6E85-8BFF06F57373}"/>
              </a:ext>
            </a:extLst>
          </p:cNvPr>
          <p:cNvSpPr txBox="1"/>
          <p:nvPr/>
        </p:nvSpPr>
        <p:spPr>
          <a:xfrm>
            <a:off x="584032" y="1839829"/>
            <a:ext cx="3408947"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u="sng"/>
              <a:t>Activity Diagram:</a:t>
            </a:r>
          </a:p>
        </p:txBody>
      </p:sp>
    </p:spTree>
    <p:extLst>
      <p:ext uri="{BB962C8B-B14F-4D97-AF65-F5344CB8AC3E}">
        <p14:creationId xmlns:p14="http://schemas.microsoft.com/office/powerpoint/2010/main" val="3107139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EBBD0-575B-D4EF-3FAF-9859B642BD4D}"/>
              </a:ext>
            </a:extLst>
          </p:cNvPr>
          <p:cNvSpPr>
            <a:spLocks noGrp="1"/>
          </p:cNvSpPr>
          <p:nvPr>
            <p:ph type="title"/>
          </p:nvPr>
        </p:nvSpPr>
        <p:spPr/>
        <p:txBody>
          <a:bodyPr/>
          <a:lstStyle/>
          <a:p>
            <a:r>
              <a:rPr lang="en-US"/>
              <a:t>Output:</a:t>
            </a:r>
          </a:p>
        </p:txBody>
      </p:sp>
      <p:pic>
        <p:nvPicPr>
          <p:cNvPr id="8" name="Picture 8" descr="Graphical user interface, text, application&#10;&#10;Description automatically generated">
            <a:extLst>
              <a:ext uri="{FF2B5EF4-FFF2-40B4-BE49-F238E27FC236}">
                <a16:creationId xmlns:a16="http://schemas.microsoft.com/office/drawing/2014/main" id="{E2CFB737-F521-4533-210E-F163F2D9B0E0}"/>
              </a:ext>
            </a:extLst>
          </p:cNvPr>
          <p:cNvPicPr>
            <a:picLocks noGrp="1" noChangeAspect="1"/>
          </p:cNvPicPr>
          <p:nvPr>
            <p:ph idx="1"/>
          </p:nvPr>
        </p:nvPicPr>
        <p:blipFill>
          <a:blip r:embed="rId2"/>
          <a:stretch>
            <a:fillRect/>
          </a:stretch>
        </p:blipFill>
        <p:spPr>
          <a:xfrm>
            <a:off x="1937178" y="2271256"/>
            <a:ext cx="3118382" cy="4188602"/>
          </a:xfrm>
        </p:spPr>
      </p:pic>
      <p:pic>
        <p:nvPicPr>
          <p:cNvPr id="9" name="Picture 9">
            <a:extLst>
              <a:ext uri="{FF2B5EF4-FFF2-40B4-BE49-F238E27FC236}">
                <a16:creationId xmlns:a16="http://schemas.microsoft.com/office/drawing/2014/main" id="{9DD68DBC-A85B-ABD7-FF8D-6B013131F52E}"/>
              </a:ext>
            </a:extLst>
          </p:cNvPr>
          <p:cNvPicPr>
            <a:picLocks noChangeAspect="1"/>
          </p:cNvPicPr>
          <p:nvPr/>
        </p:nvPicPr>
        <p:blipFill>
          <a:blip r:embed="rId3"/>
          <a:stretch>
            <a:fillRect/>
          </a:stretch>
        </p:blipFill>
        <p:spPr>
          <a:xfrm>
            <a:off x="7009562" y="2222347"/>
            <a:ext cx="3247015" cy="4187826"/>
          </a:xfrm>
          <a:prstGeom prst="rect">
            <a:avLst/>
          </a:prstGeom>
        </p:spPr>
      </p:pic>
    </p:spTree>
    <p:extLst>
      <p:ext uri="{BB962C8B-B14F-4D97-AF65-F5344CB8AC3E}">
        <p14:creationId xmlns:p14="http://schemas.microsoft.com/office/powerpoint/2010/main" val="1954402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5275B-78F3-8878-6912-949A8D39A7F9}"/>
              </a:ext>
            </a:extLst>
          </p:cNvPr>
          <p:cNvSpPr>
            <a:spLocks noGrp="1"/>
          </p:cNvSpPr>
          <p:nvPr>
            <p:ph type="title"/>
          </p:nvPr>
        </p:nvSpPr>
        <p:spPr/>
        <p:txBody>
          <a:bodyPr/>
          <a:lstStyle/>
          <a:p>
            <a:r>
              <a:rPr lang="en-US"/>
              <a:t>Conclusion:</a:t>
            </a:r>
          </a:p>
        </p:txBody>
      </p:sp>
      <p:pic>
        <p:nvPicPr>
          <p:cNvPr id="4" name="Picture 4" descr="Text&#10;&#10;Description automatically generated">
            <a:extLst>
              <a:ext uri="{FF2B5EF4-FFF2-40B4-BE49-F238E27FC236}">
                <a16:creationId xmlns:a16="http://schemas.microsoft.com/office/drawing/2014/main" id="{F2387AA5-394C-7361-4154-69C5E9BD7ECB}"/>
              </a:ext>
            </a:extLst>
          </p:cNvPr>
          <p:cNvPicPr>
            <a:picLocks noGrp="1" noChangeAspect="1"/>
          </p:cNvPicPr>
          <p:nvPr>
            <p:ph idx="1"/>
          </p:nvPr>
        </p:nvPicPr>
        <p:blipFill>
          <a:blip r:embed="rId2"/>
          <a:stretch>
            <a:fillRect/>
          </a:stretch>
        </p:blipFill>
        <p:spPr>
          <a:xfrm>
            <a:off x="291662" y="1869681"/>
            <a:ext cx="11789147" cy="4380144"/>
          </a:xfrm>
        </p:spPr>
      </p:pic>
    </p:spTree>
    <p:extLst>
      <p:ext uri="{BB962C8B-B14F-4D97-AF65-F5344CB8AC3E}">
        <p14:creationId xmlns:p14="http://schemas.microsoft.com/office/powerpoint/2010/main" val="1028160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66170-1D57-43E8-C89A-9A962ED4F28A}"/>
              </a:ext>
            </a:extLst>
          </p:cNvPr>
          <p:cNvSpPr>
            <a:spLocks noGrp="1"/>
          </p:cNvSpPr>
          <p:nvPr>
            <p:ph type="title"/>
          </p:nvPr>
        </p:nvSpPr>
        <p:spPr/>
        <p:txBody>
          <a:bodyPr/>
          <a:lstStyle/>
          <a:p>
            <a:r>
              <a:rPr lang="en-US" dirty="0"/>
              <a:t>Future enhancement</a:t>
            </a:r>
          </a:p>
        </p:txBody>
      </p:sp>
      <p:sp>
        <p:nvSpPr>
          <p:cNvPr id="3" name="Content Placeholder 2">
            <a:extLst>
              <a:ext uri="{FF2B5EF4-FFF2-40B4-BE49-F238E27FC236}">
                <a16:creationId xmlns:a16="http://schemas.microsoft.com/office/drawing/2014/main" id="{A3FD0CCC-7138-E78D-337B-ACC93C6538F7}"/>
              </a:ext>
            </a:extLst>
          </p:cNvPr>
          <p:cNvSpPr>
            <a:spLocks noGrp="1"/>
          </p:cNvSpPr>
          <p:nvPr>
            <p:ph idx="1"/>
          </p:nvPr>
        </p:nvSpPr>
        <p:spPr/>
        <p:txBody>
          <a:bodyPr/>
          <a:lstStyle/>
          <a:p>
            <a:pPr marL="305435" indent="-305435"/>
            <a:r>
              <a:rPr lang="en-US" dirty="0"/>
              <a:t>The accuracy of out project is around 90 percent, but with time and advanced hardware we can try to further improve the accuracy of our project .</a:t>
            </a:r>
          </a:p>
          <a:p>
            <a:pPr marL="305435" indent="-305435"/>
            <a:r>
              <a:rPr lang="en-US" dirty="0"/>
              <a:t>The dataset we used is available for public access. But the datasets that are available to public are very old data and is very less, so we would like to further improve the training process by providing bigger datasets.</a:t>
            </a:r>
          </a:p>
          <a:p>
            <a:pPr marL="305435" indent="-305435"/>
            <a:r>
              <a:rPr lang="en-US" dirty="0"/>
              <a:t>With availability of advanced hardware, we can further reduce the time taken to predict the results.</a:t>
            </a:r>
          </a:p>
          <a:p>
            <a:pPr marL="305435" indent="-305435"/>
            <a:r>
              <a:rPr lang="en-US" dirty="0"/>
              <a:t>We also have plans to further improve the GUI( graphical user interface).</a:t>
            </a:r>
          </a:p>
        </p:txBody>
      </p:sp>
    </p:spTree>
    <p:extLst>
      <p:ext uri="{BB962C8B-B14F-4D97-AF65-F5344CB8AC3E}">
        <p14:creationId xmlns:p14="http://schemas.microsoft.com/office/powerpoint/2010/main" val="4114884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19F45-7102-388B-DF08-1CEA7AA5DD4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6E88F7A-ABDF-27F1-4834-186D1A177F5F}"/>
              </a:ext>
            </a:extLst>
          </p:cNvPr>
          <p:cNvSpPr>
            <a:spLocks noGrp="1"/>
          </p:cNvSpPr>
          <p:nvPr>
            <p:ph idx="1"/>
          </p:nvPr>
        </p:nvSpPr>
        <p:spPr>
          <a:xfrm>
            <a:off x="581192" y="2180496"/>
            <a:ext cx="11100913" cy="4376803"/>
          </a:xfrm>
        </p:spPr>
        <p:txBody>
          <a:bodyPr>
            <a:normAutofit fontScale="92500" lnSpcReduction="20000"/>
          </a:bodyPr>
          <a:lstStyle/>
          <a:p>
            <a:pPr marL="305435" indent="-305435" algn="just"/>
            <a:r>
              <a:rPr lang="en-US" dirty="0">
                <a:ea typeface="+mn-lt"/>
                <a:cs typeface="+mn-lt"/>
              </a:rPr>
              <a:t> Senthilkumar Mohan, </a:t>
            </a:r>
            <a:r>
              <a:rPr lang="en-US" dirty="0" err="1">
                <a:ea typeface="+mn-lt"/>
                <a:cs typeface="+mn-lt"/>
              </a:rPr>
              <a:t>Chandrasegar</a:t>
            </a:r>
            <a:r>
              <a:rPr lang="en-US" dirty="0">
                <a:ea typeface="+mn-lt"/>
                <a:cs typeface="+mn-lt"/>
              </a:rPr>
              <a:t> Thirumalai, Gautam Srivastava ―Effective Heart Disease Prediction Using Hybrid Machine Learning Techniques‖, Digital Object Identifier 10.1109/ACCESS.2019.2923707, IEEE Access, VOLUME 7, 2019 S.P. </a:t>
            </a:r>
            <a:r>
              <a:rPr lang="en-US" dirty="0" err="1">
                <a:ea typeface="+mn-lt"/>
                <a:cs typeface="+mn-lt"/>
              </a:rPr>
              <a:t>Bingulac</a:t>
            </a:r>
            <a:r>
              <a:rPr lang="en-US" dirty="0">
                <a:ea typeface="+mn-lt"/>
                <a:cs typeface="+mn-lt"/>
              </a:rPr>
              <a:t>, ―On the Compatibility of Adaptive Controllers,‖ Proc. Fourth Ann. Allerton Conf. Circuits and Systems Theory, pp. 8-16, 1994. (Conference proceedings) </a:t>
            </a:r>
            <a:endParaRPr lang="en-US" dirty="0"/>
          </a:p>
          <a:p>
            <a:pPr marL="305435" indent="-305435" algn="just"/>
            <a:endParaRPr lang="en-US"/>
          </a:p>
          <a:p>
            <a:pPr marL="305435" indent="-305435" algn="just"/>
            <a:r>
              <a:rPr lang="en-US" dirty="0">
                <a:ea typeface="+mn-lt"/>
                <a:cs typeface="+mn-lt"/>
              </a:rPr>
              <a:t> Sonam Nikhar, A.M. Karandikar” Prediction of Heart Disease Using Machine Learning Algorithms” International Journal of Advanced Engineering, Management and Science (IJAEMS) Infogain Publication,[Vol-2, Issue-6, June- 2016].I.S. Jacobs and C.P. Bean, “Fine particles, thin films and exchange anisotropy,” in Magnetism, vol. III, G.T. Rado and H. Suhl, Eds. New York: Academic, 1963, pp. 271-350.</a:t>
            </a:r>
            <a:endParaRPr lang="en-US" dirty="0"/>
          </a:p>
          <a:p>
            <a:pPr marL="305435" indent="-305435" algn="just"/>
            <a:endParaRPr lang="en-US"/>
          </a:p>
          <a:p>
            <a:pPr marL="305435" indent="-305435" algn="just"/>
            <a:r>
              <a:rPr lang="en-US" dirty="0">
                <a:ea typeface="+mn-lt"/>
                <a:cs typeface="+mn-lt"/>
              </a:rPr>
              <a:t>Aditi </a:t>
            </a:r>
            <a:r>
              <a:rPr lang="en-US" dirty="0" err="1">
                <a:ea typeface="+mn-lt"/>
                <a:cs typeface="+mn-lt"/>
              </a:rPr>
              <a:t>Gavhane</a:t>
            </a:r>
            <a:r>
              <a:rPr lang="en-US" dirty="0">
                <a:ea typeface="+mn-lt"/>
                <a:cs typeface="+mn-lt"/>
              </a:rPr>
              <a:t>, Gouthami </a:t>
            </a:r>
            <a:r>
              <a:rPr lang="en-US" dirty="0" err="1">
                <a:ea typeface="+mn-lt"/>
                <a:cs typeface="+mn-lt"/>
              </a:rPr>
              <a:t>Kokkula</a:t>
            </a:r>
            <a:r>
              <a:rPr lang="en-US" dirty="0">
                <a:ea typeface="+mn-lt"/>
                <a:cs typeface="+mn-lt"/>
              </a:rPr>
              <a:t>, Isha Pandya, Prof. Kailas </a:t>
            </a:r>
            <a:r>
              <a:rPr lang="en-US" dirty="0" err="1">
                <a:ea typeface="+mn-lt"/>
                <a:cs typeface="+mn-lt"/>
              </a:rPr>
              <a:t>Devadkar</a:t>
            </a:r>
            <a:r>
              <a:rPr lang="en-US" dirty="0">
                <a:ea typeface="+mn-lt"/>
                <a:cs typeface="+mn-lt"/>
              </a:rPr>
              <a:t> (PhD),” Prediction of Heart Disease Using Machine Learning”, Proceedings of the 2nd International conference on Electronics, Communication and Aerospace Technology (ICECA 2018).IEEE Conference Record # 42487; IEEE Xplore ISBN:978-1- 5386-0965-1</a:t>
            </a:r>
            <a:endParaRPr lang="en-US" dirty="0"/>
          </a:p>
          <a:p>
            <a:pPr marL="305435" indent="-305435"/>
            <a:endParaRPr lang="en-US" dirty="0"/>
          </a:p>
          <a:p>
            <a:pPr marL="305435" indent="-305435"/>
            <a:endParaRPr lang="en-US" dirty="0"/>
          </a:p>
          <a:p>
            <a:pPr marL="305435" indent="-305435"/>
            <a:r>
              <a:rPr lang="en-US" dirty="0"/>
              <a:t>3.</a:t>
            </a:r>
            <a:r>
              <a:rPr lang="en-US" dirty="0">
                <a:ea typeface="+mn-lt"/>
                <a:cs typeface="+mn-lt"/>
              </a:rPr>
              <a:t> https://www.medicalnewstoday.com/articles/257484.php</a:t>
            </a:r>
          </a:p>
        </p:txBody>
      </p:sp>
    </p:spTree>
    <p:extLst>
      <p:ext uri="{BB962C8B-B14F-4D97-AF65-F5344CB8AC3E}">
        <p14:creationId xmlns:p14="http://schemas.microsoft.com/office/powerpoint/2010/main" val="4218232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16744-13BE-39CD-55F4-81223461319F}"/>
              </a:ext>
            </a:extLst>
          </p:cNvPr>
          <p:cNvSpPr>
            <a:spLocks noGrp="1"/>
          </p:cNvSpPr>
          <p:nvPr>
            <p:ph type="title"/>
          </p:nvPr>
        </p:nvSpPr>
        <p:spPr/>
        <p:txBody>
          <a:bodyPr/>
          <a:lstStyle/>
          <a:p>
            <a:r>
              <a:rPr lang="en-US" dirty="0" err="1"/>
              <a:t>GIThub</a:t>
            </a:r>
            <a:r>
              <a:rPr lang="en-US" dirty="0"/>
              <a:t> link</a:t>
            </a:r>
          </a:p>
        </p:txBody>
      </p:sp>
      <p:sp>
        <p:nvSpPr>
          <p:cNvPr id="3" name="Content Placeholder 2">
            <a:extLst>
              <a:ext uri="{FF2B5EF4-FFF2-40B4-BE49-F238E27FC236}">
                <a16:creationId xmlns:a16="http://schemas.microsoft.com/office/drawing/2014/main" id="{E8F474BD-874D-4960-0A5E-DFC89C817F57}"/>
              </a:ext>
            </a:extLst>
          </p:cNvPr>
          <p:cNvSpPr>
            <a:spLocks noGrp="1"/>
          </p:cNvSpPr>
          <p:nvPr>
            <p:ph idx="1"/>
          </p:nvPr>
        </p:nvSpPr>
        <p:spPr/>
        <p:txBody>
          <a:bodyPr/>
          <a:lstStyle/>
          <a:p>
            <a:pPr marL="305435" indent="-305435"/>
            <a:r>
              <a:rPr lang="en-US" b="1" dirty="0">
                <a:ea typeface="+mn-lt"/>
                <a:cs typeface="+mn-lt"/>
              </a:rPr>
              <a:t>       </a:t>
            </a:r>
            <a:r>
              <a:rPr lang="en-US" b="1" u="sng" dirty="0">
                <a:ea typeface="+mn-lt"/>
                <a:cs typeface="+mn-lt"/>
                <a:hlinkClick r:id="rId2"/>
              </a:rPr>
              <a:t>https://github.com/ananyaj6/project-college</a:t>
            </a:r>
            <a:endParaRPr lang="en-US"/>
          </a:p>
          <a:p>
            <a:pPr marL="305435" indent="-305435"/>
            <a:endParaRPr lang="en-US" dirty="0"/>
          </a:p>
        </p:txBody>
      </p:sp>
    </p:spTree>
    <p:extLst>
      <p:ext uri="{BB962C8B-B14F-4D97-AF65-F5344CB8AC3E}">
        <p14:creationId xmlns:p14="http://schemas.microsoft.com/office/powerpoint/2010/main" val="545605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4" descr="Text&#10;&#10;Description automatically generated">
            <a:extLst>
              <a:ext uri="{FF2B5EF4-FFF2-40B4-BE49-F238E27FC236}">
                <a16:creationId xmlns:a16="http://schemas.microsoft.com/office/drawing/2014/main" id="{EF6804D0-CE26-5C59-D3E6-F10FB29D22A6}"/>
              </a:ext>
            </a:extLst>
          </p:cNvPr>
          <p:cNvPicPr>
            <a:picLocks noChangeAspect="1"/>
          </p:cNvPicPr>
          <p:nvPr/>
        </p:nvPicPr>
        <p:blipFill>
          <a:blip r:embed="rId2"/>
          <a:stretch>
            <a:fillRect/>
          </a:stretch>
        </p:blipFill>
        <p:spPr>
          <a:xfrm>
            <a:off x="3101734" y="808490"/>
            <a:ext cx="5981739" cy="4845418"/>
          </a:xfrm>
          <a:prstGeom prst="rect">
            <a:avLst/>
          </a:prstGeom>
        </p:spPr>
      </p:pic>
      <p:sp>
        <p:nvSpPr>
          <p:cNvPr id="17" name="Rectangle 16">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42778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8">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CD08AE5-4865-91D7-35C4-AA3FE41853AA}"/>
              </a:ext>
            </a:extLst>
          </p:cNvPr>
          <p:cNvSpPr>
            <a:spLocks noGrp="1"/>
          </p:cNvSpPr>
          <p:nvPr>
            <p:ph type="title"/>
          </p:nvPr>
        </p:nvSpPr>
        <p:spPr>
          <a:xfrm>
            <a:off x="764110" y="688762"/>
            <a:ext cx="3171905" cy="474050"/>
          </a:xfrm>
        </p:spPr>
        <p:txBody>
          <a:bodyPr>
            <a:normAutofit/>
          </a:bodyPr>
          <a:lstStyle/>
          <a:p>
            <a:r>
              <a:rPr lang="en-US" sz="2400">
                <a:solidFill>
                  <a:srgbClr val="FFFFFF"/>
                </a:solidFill>
                <a:latin typeface="Calibri"/>
                <a:ea typeface="Calibri"/>
                <a:cs typeface="Calibri"/>
              </a:rPr>
              <a:t>contents</a:t>
            </a:r>
          </a:p>
        </p:txBody>
      </p:sp>
      <p:grpSp>
        <p:nvGrpSpPr>
          <p:cNvPr id="23" name="Group 22">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4" name="Rectangle 23">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9" name="Content Placeholder 8">
            <a:extLst>
              <a:ext uri="{FF2B5EF4-FFF2-40B4-BE49-F238E27FC236}">
                <a16:creationId xmlns:a16="http://schemas.microsoft.com/office/drawing/2014/main" id="{7EE15DE4-7C9C-6C54-6321-4815FADA95AA}"/>
              </a:ext>
            </a:extLst>
          </p:cNvPr>
          <p:cNvSpPr>
            <a:spLocks noGrp="1"/>
          </p:cNvSpPr>
          <p:nvPr>
            <p:ph idx="1"/>
          </p:nvPr>
        </p:nvSpPr>
        <p:spPr>
          <a:xfrm>
            <a:off x="764110" y="1226583"/>
            <a:ext cx="3033249" cy="4946312"/>
          </a:xfrm>
        </p:spPr>
        <p:txBody>
          <a:bodyPr anchor="t">
            <a:normAutofit fontScale="85000" lnSpcReduction="20000"/>
          </a:bodyPr>
          <a:lstStyle/>
          <a:p>
            <a:pPr marL="305435" indent="-305435">
              <a:buFont typeface="Arial" panose="05020102010507070707" pitchFamily="18" charset="2"/>
              <a:buChar char="•"/>
            </a:pPr>
            <a:r>
              <a:rPr lang="en-US" dirty="0">
                <a:solidFill>
                  <a:srgbClr val="FFFFFF"/>
                </a:solidFill>
                <a:latin typeface="Calibri"/>
                <a:ea typeface="Calibri"/>
                <a:cs typeface="Calibri"/>
              </a:rPr>
              <a:t>Abstract</a:t>
            </a:r>
            <a:endParaRPr lang="en-US" dirty="0"/>
          </a:p>
          <a:p>
            <a:pPr marL="305435" indent="-305435">
              <a:buFont typeface="Arial" panose="05020102010507070707" pitchFamily="18" charset="2"/>
              <a:buChar char="•"/>
            </a:pPr>
            <a:r>
              <a:rPr lang="en-US" dirty="0">
                <a:solidFill>
                  <a:srgbClr val="FFFFFF"/>
                </a:solidFill>
                <a:latin typeface="Calibri"/>
                <a:ea typeface="Calibri"/>
                <a:cs typeface="Calibri"/>
              </a:rPr>
              <a:t>Introduction</a:t>
            </a:r>
          </a:p>
          <a:p>
            <a:pPr marL="305435" indent="-305435">
              <a:buFont typeface="Arial" panose="05020102010507070707" pitchFamily="18" charset="2"/>
              <a:buChar char="•"/>
            </a:pPr>
            <a:r>
              <a:rPr lang="en-US" dirty="0">
                <a:solidFill>
                  <a:srgbClr val="FFFFFF"/>
                </a:solidFill>
                <a:latin typeface="Calibri"/>
                <a:ea typeface="Calibri"/>
                <a:cs typeface="Calibri"/>
              </a:rPr>
              <a:t>Existing System</a:t>
            </a:r>
          </a:p>
          <a:p>
            <a:pPr marL="305435" indent="-305435">
              <a:buFont typeface="Arial" panose="05020102010507070707" pitchFamily="18" charset="2"/>
              <a:buChar char="•"/>
            </a:pPr>
            <a:r>
              <a:rPr lang="en-US" dirty="0">
                <a:solidFill>
                  <a:srgbClr val="FFFFFF"/>
                </a:solidFill>
                <a:latin typeface="Calibri"/>
                <a:ea typeface="Calibri"/>
                <a:cs typeface="Calibri"/>
              </a:rPr>
              <a:t>Proposed System</a:t>
            </a:r>
          </a:p>
          <a:p>
            <a:pPr marL="305435" indent="-305435">
              <a:buFont typeface="Arial" panose="05020102010507070707" pitchFamily="18" charset="2"/>
              <a:buChar char="•"/>
            </a:pPr>
            <a:r>
              <a:rPr lang="en-US" dirty="0">
                <a:solidFill>
                  <a:srgbClr val="FFFFFF"/>
                </a:solidFill>
                <a:latin typeface="Calibri"/>
                <a:ea typeface="Calibri"/>
                <a:cs typeface="Calibri"/>
              </a:rPr>
              <a:t>Hardware Requirements</a:t>
            </a:r>
          </a:p>
          <a:p>
            <a:pPr marL="305435" indent="-305435">
              <a:buFont typeface="Arial" panose="05020102010507070707" pitchFamily="18" charset="2"/>
              <a:buChar char="•"/>
            </a:pPr>
            <a:r>
              <a:rPr lang="en-US" dirty="0">
                <a:solidFill>
                  <a:srgbClr val="FFFFFF"/>
                </a:solidFill>
                <a:latin typeface="Calibri"/>
                <a:ea typeface="Calibri"/>
                <a:cs typeface="Calibri"/>
              </a:rPr>
              <a:t>Software Requirements</a:t>
            </a:r>
          </a:p>
          <a:p>
            <a:pPr marL="305435" indent="-305435">
              <a:buFont typeface="Arial" panose="05020102010507070707" pitchFamily="18" charset="2"/>
              <a:buChar char="•"/>
            </a:pPr>
            <a:r>
              <a:rPr lang="en-US" dirty="0">
                <a:solidFill>
                  <a:srgbClr val="FFFFFF"/>
                </a:solidFill>
                <a:latin typeface="Calibri"/>
                <a:ea typeface="Calibri"/>
                <a:cs typeface="Calibri"/>
              </a:rPr>
              <a:t>Novelty</a:t>
            </a:r>
          </a:p>
          <a:p>
            <a:pPr marL="305435" indent="-305435">
              <a:buFont typeface="Arial" panose="05020102010507070707" pitchFamily="18" charset="2"/>
              <a:buChar char="•"/>
            </a:pPr>
            <a:r>
              <a:rPr lang="en-US" dirty="0">
                <a:solidFill>
                  <a:srgbClr val="FFFFFF"/>
                </a:solidFill>
                <a:latin typeface="Calibri"/>
                <a:ea typeface="Calibri"/>
                <a:cs typeface="Calibri"/>
              </a:rPr>
              <a:t>Architecture</a:t>
            </a:r>
          </a:p>
          <a:p>
            <a:pPr marL="305435" indent="-305435">
              <a:buFont typeface="Arial" panose="05020102010507070707" pitchFamily="18" charset="2"/>
              <a:buChar char="•"/>
            </a:pPr>
            <a:r>
              <a:rPr lang="en-US" dirty="0">
                <a:solidFill>
                  <a:srgbClr val="FFFFFF"/>
                </a:solidFill>
                <a:latin typeface="Calibri"/>
                <a:ea typeface="Calibri"/>
                <a:cs typeface="Calibri"/>
              </a:rPr>
              <a:t>Module</a:t>
            </a:r>
          </a:p>
          <a:p>
            <a:pPr marL="305435" indent="-305435">
              <a:buFont typeface="Arial" panose="05020102010507070707" pitchFamily="18" charset="2"/>
              <a:buChar char="•"/>
            </a:pPr>
            <a:r>
              <a:rPr lang="en-US" dirty="0">
                <a:solidFill>
                  <a:srgbClr val="FFFFFF"/>
                </a:solidFill>
                <a:latin typeface="Calibri"/>
                <a:ea typeface="Calibri"/>
                <a:cs typeface="Calibri"/>
              </a:rPr>
              <a:t>UML Diagrams</a:t>
            </a:r>
          </a:p>
          <a:p>
            <a:pPr marL="305435" indent="-305435">
              <a:buFont typeface="Arial" panose="05020102010507070707" pitchFamily="18" charset="2"/>
              <a:buChar char="•"/>
            </a:pPr>
            <a:r>
              <a:rPr lang="en-US" dirty="0">
                <a:solidFill>
                  <a:srgbClr val="FFFFFF"/>
                </a:solidFill>
                <a:latin typeface="Calibri"/>
                <a:ea typeface="Calibri"/>
                <a:cs typeface="Calibri"/>
              </a:rPr>
              <a:t>Output</a:t>
            </a:r>
          </a:p>
          <a:p>
            <a:pPr marL="305435" indent="-305435">
              <a:buFont typeface="Arial" panose="05020102010507070707" pitchFamily="18" charset="2"/>
              <a:buChar char="•"/>
            </a:pPr>
            <a:r>
              <a:rPr lang="en-US" dirty="0">
                <a:solidFill>
                  <a:srgbClr val="FFFFFF"/>
                </a:solidFill>
                <a:latin typeface="Calibri"/>
                <a:ea typeface="Calibri"/>
                <a:cs typeface="Calibri"/>
              </a:rPr>
              <a:t>Conclusion</a:t>
            </a:r>
          </a:p>
          <a:p>
            <a:pPr marL="305435" indent="-305435">
              <a:buFont typeface="Arial" panose="05020102010507070707" pitchFamily="18" charset="2"/>
              <a:buChar char="•"/>
            </a:pPr>
            <a:r>
              <a:rPr lang="en-US" dirty="0">
                <a:solidFill>
                  <a:srgbClr val="FFFFFF"/>
                </a:solidFill>
                <a:latin typeface="Calibri"/>
                <a:ea typeface="Calibri"/>
                <a:cs typeface="Calibri"/>
              </a:rPr>
              <a:t>Future Enhancements</a:t>
            </a:r>
          </a:p>
          <a:p>
            <a:pPr marL="305435" indent="-305435">
              <a:buFont typeface="Arial" panose="05020102010507070707" pitchFamily="18" charset="2"/>
              <a:buChar char="•"/>
            </a:pPr>
            <a:r>
              <a:rPr lang="en-US" dirty="0">
                <a:solidFill>
                  <a:srgbClr val="FFFFFF"/>
                </a:solidFill>
                <a:latin typeface="Calibri"/>
                <a:ea typeface="Calibri"/>
                <a:cs typeface="Calibri"/>
              </a:rPr>
              <a:t>References</a:t>
            </a:r>
          </a:p>
          <a:p>
            <a:pPr marL="305435" indent="-305435">
              <a:buFont typeface="Arial" panose="05020102010507070707" pitchFamily="18" charset="2"/>
              <a:buChar char="•"/>
            </a:pPr>
            <a:r>
              <a:rPr lang="en-US" dirty="0">
                <a:solidFill>
                  <a:srgbClr val="FFFFFF"/>
                </a:solidFill>
                <a:latin typeface="Calibri"/>
                <a:ea typeface="Calibri"/>
                <a:cs typeface="Calibri"/>
              </a:rPr>
              <a:t>GitHub Link</a:t>
            </a:r>
          </a:p>
          <a:p>
            <a:pPr marL="305435" indent="-305435">
              <a:buFont typeface="Arial" panose="05020102010507070707" pitchFamily="18" charset="2"/>
              <a:buChar char="•"/>
            </a:pPr>
            <a:endParaRPr lang="en-US" dirty="0">
              <a:solidFill>
                <a:srgbClr val="FFFFFF"/>
              </a:solidFill>
              <a:latin typeface="Calibri"/>
              <a:ea typeface="Calibri"/>
              <a:cs typeface="Calibri"/>
            </a:endParaRPr>
          </a:p>
          <a:p>
            <a:pPr marL="305435" indent="-305435">
              <a:buFont typeface="Arial" panose="05020102010507070707" pitchFamily="18" charset="2"/>
              <a:buChar char="•"/>
            </a:pPr>
            <a:endParaRPr lang="en-US" dirty="0">
              <a:solidFill>
                <a:srgbClr val="FFFFFF"/>
              </a:solidFill>
              <a:latin typeface="Calibri"/>
              <a:ea typeface="Calibri"/>
              <a:cs typeface="Calibri"/>
            </a:endParaRPr>
          </a:p>
        </p:txBody>
      </p:sp>
      <p:pic>
        <p:nvPicPr>
          <p:cNvPr id="4" name="Picture 5" descr="Logo&#10;&#10;Description automatically generated">
            <a:extLst>
              <a:ext uri="{FF2B5EF4-FFF2-40B4-BE49-F238E27FC236}">
                <a16:creationId xmlns:a16="http://schemas.microsoft.com/office/drawing/2014/main" id="{A1627189-C27F-A57E-2566-DAA9624688E0}"/>
              </a:ext>
            </a:extLst>
          </p:cNvPr>
          <p:cNvPicPr>
            <a:picLocks noChangeAspect="1"/>
          </p:cNvPicPr>
          <p:nvPr/>
        </p:nvPicPr>
        <p:blipFill>
          <a:blip r:embed="rId2"/>
          <a:stretch>
            <a:fillRect/>
          </a:stretch>
        </p:blipFill>
        <p:spPr>
          <a:xfrm>
            <a:off x="5996766" y="1282440"/>
            <a:ext cx="3979259" cy="4197900"/>
          </a:xfrm>
          <a:prstGeom prst="rect">
            <a:avLst/>
          </a:prstGeom>
        </p:spPr>
      </p:pic>
    </p:spTree>
    <p:extLst>
      <p:ext uri="{BB962C8B-B14F-4D97-AF65-F5344CB8AC3E}">
        <p14:creationId xmlns:p14="http://schemas.microsoft.com/office/powerpoint/2010/main" val="360561607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4E9FA-747A-B7E8-8707-AA1E816E1147}"/>
              </a:ext>
            </a:extLst>
          </p:cNvPr>
          <p:cNvSpPr>
            <a:spLocks noGrp="1"/>
          </p:cNvSpPr>
          <p:nvPr>
            <p:ph type="title"/>
          </p:nvPr>
        </p:nvSpPr>
        <p:spPr/>
        <p:txBody>
          <a:bodyPr>
            <a:normAutofit/>
          </a:bodyPr>
          <a:lstStyle/>
          <a:p>
            <a:r>
              <a:rPr lang="en-US" sz="3100">
                <a:latin typeface="Calibri"/>
                <a:ea typeface="Calibri"/>
                <a:cs typeface="Calibri"/>
              </a:rPr>
              <a:t>ABSTRACT</a:t>
            </a:r>
          </a:p>
        </p:txBody>
      </p:sp>
      <p:sp>
        <p:nvSpPr>
          <p:cNvPr id="3" name="Content Placeholder 2">
            <a:extLst>
              <a:ext uri="{FF2B5EF4-FFF2-40B4-BE49-F238E27FC236}">
                <a16:creationId xmlns:a16="http://schemas.microsoft.com/office/drawing/2014/main" id="{0396E817-0D56-998B-F1B1-2D3C9AF4F2BC}"/>
              </a:ext>
            </a:extLst>
          </p:cNvPr>
          <p:cNvSpPr>
            <a:spLocks noGrp="1"/>
          </p:cNvSpPr>
          <p:nvPr>
            <p:ph idx="1"/>
          </p:nvPr>
        </p:nvSpPr>
        <p:spPr>
          <a:xfrm>
            <a:off x="529000" y="2629345"/>
            <a:ext cx="11029615" cy="3678303"/>
          </a:xfrm>
        </p:spPr>
        <p:txBody>
          <a:bodyPr vert="horz" lIns="91440" tIns="45720" rIns="91440" bIns="45720" rtlCol="0" anchor="ctr">
            <a:noAutofit/>
          </a:bodyPr>
          <a:lstStyle/>
          <a:p>
            <a:pPr marL="305435" indent="-305435" algn="just"/>
            <a:r>
              <a:rPr lang="en-US" sz="2100">
                <a:latin typeface="Calibri"/>
                <a:ea typeface="Calibri Light"/>
                <a:cs typeface="Calibri Light"/>
              </a:rPr>
              <a:t>Cardio Vascular Diseases(CVD's) are the main reason for a huge number of deaths in the world over the last few decades and has emerged as the most life-threatening disease.</a:t>
            </a:r>
            <a:endParaRPr lang="en-US"/>
          </a:p>
          <a:p>
            <a:pPr marL="305435" indent="-305435" algn="just"/>
            <a:r>
              <a:rPr lang="en-US" sz="2100">
                <a:latin typeface="Calibri"/>
                <a:ea typeface="Calibri Light"/>
                <a:cs typeface="Calibri Light"/>
              </a:rPr>
              <a:t>There is a need of reliable, accurate and feasible system to diagnose such diseases in time. Using the huge amount of data that the Health care industry produce a disease can be predicted, detected or even cured.</a:t>
            </a:r>
          </a:p>
          <a:p>
            <a:pPr marL="305435" indent="-305435" algn="just"/>
            <a:r>
              <a:rPr lang="en-US" sz="2100">
                <a:latin typeface="Calibri"/>
                <a:ea typeface="Calibri Light"/>
                <a:cs typeface="Calibri Light"/>
              </a:rPr>
              <a:t>Machine Learning algorithms, techniques and medical data (Blood pressure, hypertension, cigarettes smoked per day) are used for the prediction of the disease.</a:t>
            </a:r>
          </a:p>
          <a:p>
            <a:pPr marL="305435" indent="-305435" algn="just"/>
            <a:r>
              <a:rPr lang="en-US" sz="2100">
                <a:latin typeface="Calibri"/>
                <a:ea typeface="Calibri Light"/>
                <a:cs typeface="Calibri Light"/>
              </a:rPr>
              <a:t>Algorithms used are - K-Nearest Neighbour, Decision Tree, Random Forest</a:t>
            </a:r>
            <a:r>
              <a:rPr lang="en-US" sz="2200">
                <a:latin typeface="Calibri"/>
                <a:ea typeface="Calibri Light"/>
                <a:cs typeface="Calibri Light"/>
              </a:rPr>
              <a:t>.</a:t>
            </a:r>
          </a:p>
          <a:p>
            <a:pPr marL="0" indent="0">
              <a:buNone/>
            </a:pPr>
            <a:endParaRPr lang="en-US" sz="2200"/>
          </a:p>
          <a:p>
            <a:pPr marL="305435" indent="-305435"/>
            <a:endParaRPr lang="en-US"/>
          </a:p>
        </p:txBody>
      </p:sp>
    </p:spTree>
    <p:extLst>
      <p:ext uri="{BB962C8B-B14F-4D97-AF65-F5344CB8AC3E}">
        <p14:creationId xmlns:p14="http://schemas.microsoft.com/office/powerpoint/2010/main" val="184185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B692E-B738-46CF-5560-D614D596A42D}"/>
              </a:ext>
            </a:extLst>
          </p:cNvPr>
          <p:cNvSpPr>
            <a:spLocks noGrp="1"/>
          </p:cNvSpPr>
          <p:nvPr>
            <p:ph type="title"/>
          </p:nvPr>
        </p:nvSpPr>
        <p:spPr/>
        <p:txBody>
          <a:bodyPr/>
          <a:lstStyle/>
          <a:p>
            <a:r>
              <a:rPr lang="en-US" sz="3100" err="1">
                <a:latin typeface="Calibri"/>
                <a:ea typeface="Calibri"/>
                <a:cs typeface="Calibri"/>
              </a:rPr>
              <a:t>EXISting</a:t>
            </a:r>
            <a:r>
              <a:rPr lang="en-US" sz="3100">
                <a:latin typeface="Calibri"/>
                <a:ea typeface="Calibri"/>
                <a:cs typeface="Calibri"/>
              </a:rPr>
              <a:t> system</a:t>
            </a:r>
          </a:p>
        </p:txBody>
      </p:sp>
      <p:sp>
        <p:nvSpPr>
          <p:cNvPr id="3" name="Content Placeholder 2">
            <a:extLst>
              <a:ext uri="{FF2B5EF4-FFF2-40B4-BE49-F238E27FC236}">
                <a16:creationId xmlns:a16="http://schemas.microsoft.com/office/drawing/2014/main" id="{80C2DCE1-DE11-5234-FE50-95197DCB3F71}"/>
              </a:ext>
            </a:extLst>
          </p:cNvPr>
          <p:cNvSpPr>
            <a:spLocks noGrp="1"/>
          </p:cNvSpPr>
          <p:nvPr>
            <p:ph idx="1"/>
          </p:nvPr>
        </p:nvSpPr>
        <p:spPr>
          <a:xfrm>
            <a:off x="581192" y="2723290"/>
            <a:ext cx="11029615" cy="3678303"/>
          </a:xfrm>
        </p:spPr>
        <p:txBody>
          <a:bodyPr vert="horz" lIns="91440" tIns="45720" rIns="91440" bIns="45720" rtlCol="0" anchor="ctr">
            <a:noAutofit/>
          </a:bodyPr>
          <a:lstStyle/>
          <a:p>
            <a:pPr marL="305435" indent="-305435" algn="just">
              <a:buFont typeface="Arial" panose="05020102010507070707" pitchFamily="18" charset="2"/>
              <a:buChar char="•"/>
            </a:pPr>
            <a:r>
              <a:rPr lang="en-US" sz="1900">
                <a:ea typeface="+mn-lt"/>
                <a:cs typeface="+mn-lt"/>
              </a:rPr>
              <a:t>Prediction using traditional methods and models involves various risk factors and it consists of various measures of algorithms such as datasets, programs and much more to add on. </a:t>
            </a:r>
            <a:endParaRPr lang="en-US"/>
          </a:p>
          <a:p>
            <a:pPr marL="305435" indent="-305435" algn="just">
              <a:buFont typeface="Arial" panose="05020102010507070707" pitchFamily="18" charset="2"/>
              <a:buChar char="•"/>
            </a:pPr>
            <a:r>
              <a:rPr lang="en-US" sz="1900">
                <a:ea typeface="+mn-lt"/>
                <a:cs typeface="+mn-lt"/>
              </a:rPr>
              <a:t>High-risk and Low-risk patient classification is done on the basis of the tests that are done in group. But these models are only valuable in clinical situations and not in big industry sector.</a:t>
            </a:r>
          </a:p>
          <a:p>
            <a:pPr marL="305435" indent="-305435" algn="just">
              <a:buFont typeface="Arial" panose="05020102010507070707" pitchFamily="18" charset="2"/>
              <a:buChar char="•"/>
            </a:pPr>
            <a:r>
              <a:rPr lang="en-US" sz="1900">
                <a:ea typeface="+mn-lt"/>
                <a:cs typeface="+mn-lt"/>
              </a:rPr>
              <a:t> So, to include the disease predictions in various health related industries, we have used the concepts of machine learning and supervised learning methods to build the predictions system. Existing model gives less accuracy.</a:t>
            </a:r>
          </a:p>
          <a:p>
            <a:pPr marL="0" indent="0" algn="just">
              <a:buNone/>
            </a:pPr>
            <a:r>
              <a:rPr lang="en-US" sz="1900" b="1">
                <a:solidFill>
                  <a:schemeClr val="accent1"/>
                </a:solidFill>
                <a:ea typeface="+mn-lt"/>
                <a:cs typeface="+mn-lt"/>
              </a:rPr>
              <a:t>DISADVANTAGES:</a:t>
            </a:r>
            <a:endParaRPr lang="en-US" sz="1900">
              <a:solidFill>
                <a:schemeClr val="accent1"/>
              </a:solidFill>
              <a:ea typeface="+mn-lt"/>
              <a:cs typeface="+mn-lt"/>
            </a:endParaRPr>
          </a:p>
          <a:p>
            <a:pPr marL="305435" indent="-305435" algn="just">
              <a:buFont typeface="Arial" panose="05020102010507070707" pitchFamily="18" charset="2"/>
              <a:buChar char="•"/>
            </a:pPr>
            <a:r>
              <a:rPr lang="en-US" sz="1900">
                <a:ea typeface="+mn-lt"/>
                <a:cs typeface="+mn-lt"/>
              </a:rPr>
              <a:t>There is a high probability of overfitting in Decision Tree. </a:t>
            </a:r>
          </a:p>
          <a:p>
            <a:pPr marL="305435" indent="-305435" algn="just">
              <a:buFont typeface="Arial" panose="05020102010507070707" pitchFamily="18" charset="2"/>
              <a:buChar char="•"/>
            </a:pPr>
            <a:r>
              <a:rPr lang="en-US" sz="1900">
                <a:ea typeface="+mn-lt"/>
                <a:cs typeface="+mn-lt"/>
              </a:rPr>
              <a:t>Generally, it gives low prediction accuracy for a dataset as compared to other machine learning algorithms.</a:t>
            </a:r>
          </a:p>
          <a:p>
            <a:pPr marL="305435" indent="-305435" algn="just">
              <a:buFont typeface="Arial" panose="05020102010507070707" pitchFamily="18" charset="2"/>
              <a:buChar char="•"/>
            </a:pPr>
            <a:r>
              <a:rPr lang="en-US" sz="1900">
                <a:ea typeface="+mn-lt"/>
                <a:cs typeface="+mn-lt"/>
              </a:rPr>
              <a:t>Information gain in a decision tree with categorical variables gives a biased response for attributes with greater number</a:t>
            </a:r>
          </a:p>
          <a:p>
            <a:pPr marL="305435" indent="-305435"/>
            <a:endParaRPr lang="en-US" sz="2100"/>
          </a:p>
        </p:txBody>
      </p:sp>
    </p:spTree>
    <p:extLst>
      <p:ext uri="{BB962C8B-B14F-4D97-AF65-F5344CB8AC3E}">
        <p14:creationId xmlns:p14="http://schemas.microsoft.com/office/powerpoint/2010/main" val="3926819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0A5E3-D06F-B139-A9B5-E2AEFE6966BF}"/>
              </a:ext>
            </a:extLst>
          </p:cNvPr>
          <p:cNvSpPr>
            <a:spLocks noGrp="1"/>
          </p:cNvSpPr>
          <p:nvPr>
            <p:ph type="title"/>
          </p:nvPr>
        </p:nvSpPr>
        <p:spPr/>
        <p:txBody>
          <a:bodyPr/>
          <a:lstStyle/>
          <a:p>
            <a:r>
              <a:rPr lang="en-US"/>
              <a:t>PROPOSED SYSTEM:</a:t>
            </a:r>
          </a:p>
        </p:txBody>
      </p:sp>
      <p:sp>
        <p:nvSpPr>
          <p:cNvPr id="3" name="Content Placeholder 2">
            <a:extLst>
              <a:ext uri="{FF2B5EF4-FFF2-40B4-BE49-F238E27FC236}">
                <a16:creationId xmlns:a16="http://schemas.microsoft.com/office/drawing/2014/main" id="{8AFBA7A9-4DCE-0B71-4E68-F7A11954536C}"/>
              </a:ext>
            </a:extLst>
          </p:cNvPr>
          <p:cNvSpPr>
            <a:spLocks noGrp="1"/>
          </p:cNvSpPr>
          <p:nvPr>
            <p:ph idx="1"/>
          </p:nvPr>
        </p:nvSpPr>
        <p:spPr>
          <a:xfrm>
            <a:off x="581192" y="2479508"/>
            <a:ext cx="11029615" cy="3678303"/>
          </a:xfrm>
        </p:spPr>
        <p:txBody>
          <a:bodyPr vert="horz" lIns="91440" tIns="45720" rIns="91440" bIns="45720" rtlCol="0" anchor="ctr">
            <a:noAutofit/>
          </a:bodyPr>
          <a:lstStyle/>
          <a:p>
            <a:pPr marL="305435" indent="-305435"/>
            <a:r>
              <a:rPr lang="en-US">
                <a:ea typeface="+mn-lt"/>
                <a:cs typeface="+mn-lt"/>
              </a:rPr>
              <a:t>In the proposed system various techniques, algorithms and tools are used to create a system which predicts the disease of the patient </a:t>
            </a:r>
            <a:endParaRPr lang="en-US"/>
          </a:p>
          <a:p>
            <a:pPr marL="305435" indent="-305435"/>
            <a:r>
              <a:rPr lang="en-US">
                <a:ea typeface="+mn-lt"/>
                <a:cs typeface="+mn-lt"/>
              </a:rPr>
              <a:t>The dataset and symptoms go to the prediction model of the system where the data is pre-processed for the future references  </a:t>
            </a:r>
            <a:endParaRPr lang="en-US"/>
          </a:p>
          <a:p>
            <a:pPr marL="305435" indent="-305435"/>
            <a:r>
              <a:rPr lang="en-US">
                <a:ea typeface="+mn-lt"/>
                <a:cs typeface="+mn-lt"/>
              </a:rPr>
              <a:t>Then the classification of that data is done with the help of Random Forest algorithm and the data goes in the recommendation model, there it shows the risk analysis that is involved in the system. </a:t>
            </a:r>
          </a:p>
          <a:p>
            <a:pPr marL="305435" indent="-305435"/>
            <a:r>
              <a:rPr lang="en-US">
                <a:ea typeface="+mn-lt"/>
                <a:cs typeface="+mn-lt"/>
              </a:rPr>
              <a:t>The structured and unstructured form of data are combined for the overall risk analysis that is required for predicting the disease. </a:t>
            </a:r>
          </a:p>
          <a:p>
            <a:pPr marL="305435" indent="-305435"/>
            <a:r>
              <a:rPr lang="en-US">
                <a:ea typeface="+mn-lt"/>
                <a:cs typeface="+mn-lt"/>
              </a:rPr>
              <a:t>Structured analysis is used to identify the chronic disease in a particular region and community. Unstructured analysis is used to select the features automatically with the help of algorithms and techniques.</a:t>
            </a:r>
          </a:p>
          <a:p>
            <a:pPr marL="0" indent="0">
              <a:buNone/>
            </a:pPr>
            <a:r>
              <a:rPr lang="en-US" b="1">
                <a:solidFill>
                  <a:schemeClr val="accent1"/>
                </a:solidFill>
              </a:rPr>
              <a:t>ADVANTAGES:</a:t>
            </a:r>
          </a:p>
          <a:p>
            <a:pPr marL="305435" indent="-305435"/>
            <a:r>
              <a:rPr lang="en-US">
                <a:ea typeface="+mn-lt"/>
                <a:cs typeface="+mn-lt"/>
              </a:rPr>
              <a:t>Random algorithms avoids and prevents overfitting by using multiple trees. </a:t>
            </a:r>
          </a:p>
          <a:p>
            <a:pPr marL="305435" indent="-305435"/>
            <a:r>
              <a:rPr lang="en-US">
                <a:ea typeface="+mn-lt"/>
                <a:cs typeface="+mn-lt"/>
              </a:rPr>
              <a:t>This gives accurate and precise results.</a:t>
            </a:r>
            <a:endParaRPr lang="en-US"/>
          </a:p>
        </p:txBody>
      </p:sp>
    </p:spTree>
    <p:extLst>
      <p:ext uri="{BB962C8B-B14F-4D97-AF65-F5344CB8AC3E}">
        <p14:creationId xmlns:p14="http://schemas.microsoft.com/office/powerpoint/2010/main" val="2514735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519C4-6065-2CAE-4F7F-AE9FB3C80F23}"/>
              </a:ext>
            </a:extLst>
          </p:cNvPr>
          <p:cNvSpPr>
            <a:spLocks noGrp="1"/>
          </p:cNvSpPr>
          <p:nvPr>
            <p:ph type="title"/>
          </p:nvPr>
        </p:nvSpPr>
        <p:spPr/>
        <p:txBody>
          <a:bodyPr/>
          <a:lstStyle/>
          <a:p>
            <a:r>
              <a:rPr lang="en-US"/>
              <a:t>REQUIREMENTS:</a:t>
            </a:r>
          </a:p>
        </p:txBody>
      </p:sp>
      <p:sp>
        <p:nvSpPr>
          <p:cNvPr id="3" name="Content Placeholder 2">
            <a:extLst>
              <a:ext uri="{FF2B5EF4-FFF2-40B4-BE49-F238E27FC236}">
                <a16:creationId xmlns:a16="http://schemas.microsoft.com/office/drawing/2014/main" id="{A81B7767-4EE3-F446-7AAD-9480479F83F3}"/>
              </a:ext>
            </a:extLst>
          </p:cNvPr>
          <p:cNvSpPr>
            <a:spLocks noGrp="1"/>
          </p:cNvSpPr>
          <p:nvPr>
            <p:ph idx="1"/>
          </p:nvPr>
        </p:nvSpPr>
        <p:spPr>
          <a:xfrm>
            <a:off x="581192" y="1919538"/>
            <a:ext cx="11029615" cy="4628192"/>
          </a:xfrm>
        </p:spPr>
        <p:txBody>
          <a:bodyPr>
            <a:normAutofit/>
          </a:bodyPr>
          <a:lstStyle/>
          <a:p>
            <a:pPr marL="0" indent="0">
              <a:buNone/>
            </a:pPr>
            <a:r>
              <a:rPr lang="en-US" b="1">
                <a:solidFill>
                  <a:schemeClr val="accent1"/>
                </a:solidFill>
              </a:rPr>
              <a:t>HARDWARE REQUIREMENTS:</a:t>
            </a:r>
            <a:r>
              <a:rPr lang="en-US"/>
              <a:t> </a:t>
            </a:r>
          </a:p>
          <a:p>
            <a:pPr marL="305435" indent="-305435">
              <a:buFont typeface="Arial" panose="05020102010507070707" pitchFamily="18" charset="2"/>
              <a:buChar char="•"/>
            </a:pPr>
            <a:r>
              <a:rPr lang="en-US">
                <a:ea typeface="+mn-lt"/>
                <a:cs typeface="+mn-lt"/>
              </a:rPr>
              <a:t>RAM: 4 </a:t>
            </a:r>
            <a:r>
              <a:rPr lang="en-US" err="1">
                <a:ea typeface="+mn-lt"/>
                <a:cs typeface="+mn-lt"/>
              </a:rPr>
              <a:t>gb</a:t>
            </a:r>
            <a:r>
              <a:rPr lang="en-US">
                <a:ea typeface="+mn-lt"/>
                <a:cs typeface="+mn-lt"/>
              </a:rPr>
              <a:t> and above (8 or 16 recommended). </a:t>
            </a:r>
          </a:p>
          <a:p>
            <a:pPr marL="305435" indent="-305435">
              <a:buFont typeface="Arial" panose="05020102010507070707" pitchFamily="18" charset="2"/>
              <a:buChar char="•"/>
            </a:pPr>
            <a:r>
              <a:rPr lang="en-US">
                <a:ea typeface="+mn-lt"/>
                <a:cs typeface="+mn-lt"/>
              </a:rPr>
              <a:t>Hard Disk: 15 </a:t>
            </a:r>
            <a:r>
              <a:rPr lang="en-US" err="1">
                <a:ea typeface="+mn-lt"/>
                <a:cs typeface="+mn-lt"/>
              </a:rPr>
              <a:t>gb</a:t>
            </a:r>
            <a:r>
              <a:rPr lang="en-US">
                <a:ea typeface="+mn-lt"/>
                <a:cs typeface="+mn-lt"/>
              </a:rPr>
              <a:t> and above. </a:t>
            </a:r>
          </a:p>
          <a:p>
            <a:pPr marL="305435" indent="-305435">
              <a:buFont typeface="Arial" panose="05020102010507070707" pitchFamily="18" charset="2"/>
              <a:buChar char="•"/>
            </a:pPr>
            <a:r>
              <a:rPr lang="en-US">
                <a:ea typeface="+mn-lt"/>
                <a:cs typeface="+mn-lt"/>
              </a:rPr>
              <a:t>Processor: Core 2 duo and above.</a:t>
            </a:r>
            <a:endParaRPr lang="en-US"/>
          </a:p>
          <a:p>
            <a:pPr marL="0" indent="0">
              <a:buNone/>
            </a:pPr>
            <a:endParaRPr lang="en-US" b="1">
              <a:solidFill>
                <a:schemeClr val="accent1"/>
              </a:solidFill>
            </a:endParaRPr>
          </a:p>
          <a:p>
            <a:pPr marL="0" indent="0">
              <a:buNone/>
            </a:pPr>
            <a:r>
              <a:rPr lang="en-US" b="1">
                <a:solidFill>
                  <a:schemeClr val="accent1"/>
                </a:solidFill>
              </a:rPr>
              <a:t>SOFTWARE REQUIREMENTS:</a:t>
            </a:r>
            <a:r>
              <a:rPr lang="en-US"/>
              <a:t> </a:t>
            </a:r>
          </a:p>
          <a:p>
            <a:pPr marL="305435" indent="-305435">
              <a:buFont typeface="Arial" panose="05020102010507070707" pitchFamily="18" charset="2"/>
              <a:buChar char="•"/>
            </a:pPr>
            <a:r>
              <a:rPr lang="en-US">
                <a:ea typeface="+mn-lt"/>
                <a:cs typeface="+mn-lt"/>
              </a:rPr>
              <a:t>Windows 7 and above </a:t>
            </a:r>
          </a:p>
          <a:p>
            <a:pPr marL="305435" indent="-305435">
              <a:buFont typeface="Arial" panose="05020102010507070707" pitchFamily="18" charset="2"/>
              <a:buChar char="•"/>
            </a:pPr>
            <a:r>
              <a:rPr lang="en-US">
                <a:ea typeface="+mn-lt"/>
                <a:cs typeface="+mn-lt"/>
              </a:rPr>
              <a:t> Python 3.7 and above </a:t>
            </a:r>
          </a:p>
          <a:p>
            <a:pPr marL="305435" indent="-305435">
              <a:buFont typeface="Arial" panose="05020102010507070707" pitchFamily="18" charset="2"/>
              <a:buChar char="•"/>
            </a:pPr>
            <a:r>
              <a:rPr lang="en-US">
                <a:ea typeface="+mn-lt"/>
                <a:cs typeface="+mn-lt"/>
              </a:rPr>
              <a:t> </a:t>
            </a:r>
            <a:r>
              <a:rPr lang="en-US" err="1">
                <a:ea typeface="+mn-lt"/>
                <a:cs typeface="+mn-lt"/>
              </a:rPr>
              <a:t>Pandas,numpy,sklearn</a:t>
            </a:r>
            <a:endParaRPr lang="en-US">
              <a:ea typeface="+mn-lt"/>
              <a:cs typeface="+mn-lt"/>
            </a:endParaRPr>
          </a:p>
          <a:p>
            <a:pPr marL="305435" indent="-305435">
              <a:buFont typeface="Arial" panose="05020102010507070707" pitchFamily="18" charset="2"/>
              <a:buChar char="•"/>
            </a:pPr>
            <a:endParaRPr lang="en-US"/>
          </a:p>
        </p:txBody>
      </p:sp>
      <p:pic>
        <p:nvPicPr>
          <p:cNvPr id="5" name="Picture 5" descr="Graphical user interface&#10;&#10;Description automatically generated">
            <a:extLst>
              <a:ext uri="{FF2B5EF4-FFF2-40B4-BE49-F238E27FC236}">
                <a16:creationId xmlns:a16="http://schemas.microsoft.com/office/drawing/2014/main" id="{EB68DCA7-EB8F-B44C-8CB5-59B87F7E1269}"/>
              </a:ext>
            </a:extLst>
          </p:cNvPr>
          <p:cNvPicPr>
            <a:picLocks noChangeAspect="1"/>
          </p:cNvPicPr>
          <p:nvPr/>
        </p:nvPicPr>
        <p:blipFill>
          <a:blip r:embed="rId2"/>
          <a:stretch>
            <a:fillRect/>
          </a:stretch>
        </p:blipFill>
        <p:spPr>
          <a:xfrm>
            <a:off x="6832948" y="2031309"/>
            <a:ext cx="2931092" cy="1657599"/>
          </a:xfrm>
          <a:prstGeom prst="rect">
            <a:avLst/>
          </a:prstGeom>
        </p:spPr>
      </p:pic>
      <p:pic>
        <p:nvPicPr>
          <p:cNvPr id="7" name="Picture 6" descr="Icon&#10;&#10;Description automatically generated">
            <a:extLst>
              <a:ext uri="{FF2B5EF4-FFF2-40B4-BE49-F238E27FC236}">
                <a16:creationId xmlns:a16="http://schemas.microsoft.com/office/drawing/2014/main" id="{961A3EB6-1B89-0080-ABD7-753B691455BB}"/>
              </a:ext>
            </a:extLst>
          </p:cNvPr>
          <p:cNvPicPr>
            <a:picLocks noChangeAspect="1"/>
          </p:cNvPicPr>
          <p:nvPr/>
        </p:nvPicPr>
        <p:blipFill rotWithShape="1">
          <a:blip r:embed="rId3"/>
          <a:srcRect t="2654" r="2" b="2"/>
          <a:stretch/>
        </p:blipFill>
        <p:spPr>
          <a:xfrm>
            <a:off x="5671884" y="4460746"/>
            <a:ext cx="2022746" cy="1552809"/>
          </a:xfrm>
          <a:prstGeom prst="rect">
            <a:avLst/>
          </a:prstGeom>
        </p:spPr>
      </p:pic>
      <p:pic>
        <p:nvPicPr>
          <p:cNvPr id="8" name="Picture 8" descr="Logo&#10;&#10;Description automatically generated">
            <a:extLst>
              <a:ext uri="{FF2B5EF4-FFF2-40B4-BE49-F238E27FC236}">
                <a16:creationId xmlns:a16="http://schemas.microsoft.com/office/drawing/2014/main" id="{C82A1B34-502E-0F3A-4476-4C514EA642EF}"/>
              </a:ext>
            </a:extLst>
          </p:cNvPr>
          <p:cNvPicPr>
            <a:picLocks noChangeAspect="1"/>
          </p:cNvPicPr>
          <p:nvPr/>
        </p:nvPicPr>
        <p:blipFill>
          <a:blip r:embed="rId4"/>
          <a:stretch>
            <a:fillRect/>
          </a:stretch>
        </p:blipFill>
        <p:spPr>
          <a:xfrm>
            <a:off x="8325633" y="4777995"/>
            <a:ext cx="3160734" cy="1080693"/>
          </a:xfrm>
          <a:prstGeom prst="rect">
            <a:avLst/>
          </a:prstGeom>
        </p:spPr>
      </p:pic>
      <p:sp>
        <p:nvSpPr>
          <p:cNvPr id="9" name="Rectangle 8">
            <a:extLst>
              <a:ext uri="{FF2B5EF4-FFF2-40B4-BE49-F238E27FC236}">
                <a16:creationId xmlns:a16="http://schemas.microsoft.com/office/drawing/2014/main" id="{8D8CBE3F-DD76-CB72-6BF5-A5A8E5EE486E}"/>
              </a:ext>
            </a:extLst>
          </p:cNvPr>
          <p:cNvSpPr/>
          <p:nvPr/>
        </p:nvSpPr>
        <p:spPr>
          <a:xfrm>
            <a:off x="6682634" y="1917525"/>
            <a:ext cx="3215013" cy="1868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A8FD336-ECD3-94F5-5189-A36E649B1CBB}"/>
              </a:ext>
            </a:extLst>
          </p:cNvPr>
          <p:cNvSpPr/>
          <p:nvPr/>
        </p:nvSpPr>
        <p:spPr>
          <a:xfrm>
            <a:off x="5377839" y="4360099"/>
            <a:ext cx="2620027" cy="17640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D490628-7B5E-C433-F357-C3E69B1E06E1}"/>
              </a:ext>
            </a:extLst>
          </p:cNvPr>
          <p:cNvSpPr/>
          <p:nvPr/>
        </p:nvSpPr>
        <p:spPr>
          <a:xfrm>
            <a:off x="8384086" y="4360098"/>
            <a:ext cx="3027122" cy="17640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4903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2B26D-FD87-BFA9-8A90-8CFF7481B463}"/>
              </a:ext>
            </a:extLst>
          </p:cNvPr>
          <p:cNvSpPr>
            <a:spLocks noGrp="1"/>
          </p:cNvSpPr>
          <p:nvPr>
            <p:ph type="title"/>
          </p:nvPr>
        </p:nvSpPr>
        <p:spPr/>
        <p:txBody>
          <a:bodyPr/>
          <a:lstStyle/>
          <a:p>
            <a:r>
              <a:rPr lang="en-US"/>
              <a:t>NOVELTY:</a:t>
            </a:r>
          </a:p>
        </p:txBody>
      </p:sp>
      <p:sp>
        <p:nvSpPr>
          <p:cNvPr id="3" name="Content Placeholder 2">
            <a:extLst>
              <a:ext uri="{FF2B5EF4-FFF2-40B4-BE49-F238E27FC236}">
                <a16:creationId xmlns:a16="http://schemas.microsoft.com/office/drawing/2014/main" id="{C7EABF2F-9E8E-1837-6C69-DB6DFDFE2603}"/>
              </a:ext>
            </a:extLst>
          </p:cNvPr>
          <p:cNvSpPr>
            <a:spLocks noGrp="1"/>
          </p:cNvSpPr>
          <p:nvPr>
            <p:ph idx="1"/>
          </p:nvPr>
        </p:nvSpPr>
        <p:spPr/>
        <p:txBody>
          <a:bodyPr/>
          <a:lstStyle/>
          <a:p>
            <a:pPr marL="305435" indent="-305435" algn="just"/>
            <a:r>
              <a:rPr lang="en-US" sz="2000">
                <a:ea typeface="+mn-lt"/>
                <a:cs typeface="+mn-lt"/>
              </a:rPr>
              <a:t>The novelty of this project (Heart disease prediction) is that we are using various advanced techniques and algorithms to build a system that predicts patient’s disease using the previous dataset’s symptoms. Random Forest algorithm is used for pre-processing and classification of data. Risk analysis will be displayed in the prediction model. Structured and unstructured data is used for the risk analysis where, structured analysis is used to identify the chronic disease in a particular region. Unlike in the existing system, here we use the Random Forest algorithm that helps us with the better results with more accuracy by avoiding overfitting in the decision tree. In this project we use various algorithms and take the information of patients as input and check the previous dataset and </a:t>
            </a:r>
            <a:r>
              <a:rPr lang="en-US" sz="2000" err="1">
                <a:ea typeface="+mn-lt"/>
                <a:cs typeface="+mn-lt"/>
              </a:rPr>
              <a:t>analyse</a:t>
            </a:r>
            <a:r>
              <a:rPr lang="en-US" sz="2000">
                <a:ea typeface="+mn-lt"/>
                <a:cs typeface="+mn-lt"/>
              </a:rPr>
              <a:t> the risk analysis of the patient. The results that are predicted in this system are more accurate and precise.</a:t>
            </a:r>
            <a:endParaRPr lang="en-US" sz="2000"/>
          </a:p>
        </p:txBody>
      </p:sp>
    </p:spTree>
    <p:extLst>
      <p:ext uri="{BB962C8B-B14F-4D97-AF65-F5344CB8AC3E}">
        <p14:creationId xmlns:p14="http://schemas.microsoft.com/office/powerpoint/2010/main" val="945065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71C13-AE85-6972-B9D8-36DD82A88057}"/>
              </a:ext>
            </a:extLst>
          </p:cNvPr>
          <p:cNvSpPr>
            <a:spLocks noGrp="1"/>
          </p:cNvSpPr>
          <p:nvPr>
            <p:ph type="title"/>
          </p:nvPr>
        </p:nvSpPr>
        <p:spPr>
          <a:xfrm>
            <a:off x="581192" y="702156"/>
            <a:ext cx="11029616" cy="1013800"/>
          </a:xfrm>
        </p:spPr>
        <p:txBody>
          <a:bodyPr>
            <a:normAutofit/>
          </a:bodyPr>
          <a:lstStyle/>
          <a:p>
            <a:r>
              <a:rPr lang="en-US">
                <a:solidFill>
                  <a:srgbClr val="FFFFFF"/>
                </a:solidFill>
              </a:rPr>
              <a:t>ARCHITECTURE</a:t>
            </a:r>
          </a:p>
        </p:txBody>
      </p:sp>
      <p:pic>
        <p:nvPicPr>
          <p:cNvPr id="5" name="Picture 6" descr="Diagram&#10;&#10;Description automatically generated">
            <a:extLst>
              <a:ext uri="{FF2B5EF4-FFF2-40B4-BE49-F238E27FC236}">
                <a16:creationId xmlns:a16="http://schemas.microsoft.com/office/drawing/2014/main" id="{7B86E8B8-07AE-6006-D71A-1268C8FC97D8}"/>
              </a:ext>
            </a:extLst>
          </p:cNvPr>
          <p:cNvPicPr>
            <a:picLocks noGrp="1" noChangeAspect="1"/>
          </p:cNvPicPr>
          <p:nvPr>
            <p:ph idx="1"/>
          </p:nvPr>
        </p:nvPicPr>
        <p:blipFill>
          <a:blip r:embed="rId2"/>
          <a:stretch>
            <a:fillRect/>
          </a:stretch>
        </p:blipFill>
        <p:spPr>
          <a:xfrm>
            <a:off x="872262" y="1835783"/>
            <a:ext cx="10603327" cy="4936957"/>
          </a:xfrm>
        </p:spPr>
      </p:pic>
    </p:spTree>
    <p:extLst>
      <p:ext uri="{BB962C8B-B14F-4D97-AF65-F5344CB8AC3E}">
        <p14:creationId xmlns:p14="http://schemas.microsoft.com/office/powerpoint/2010/main" val="3675572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3EE35-E470-08AC-BA55-AEFE991E1390}"/>
              </a:ext>
            </a:extLst>
          </p:cNvPr>
          <p:cNvSpPr>
            <a:spLocks noGrp="1"/>
          </p:cNvSpPr>
          <p:nvPr>
            <p:ph type="title"/>
          </p:nvPr>
        </p:nvSpPr>
        <p:spPr/>
        <p:txBody>
          <a:bodyPr/>
          <a:lstStyle/>
          <a:p>
            <a:r>
              <a:rPr lang="en-US" dirty="0"/>
              <a:t>MODULE:</a:t>
            </a:r>
          </a:p>
        </p:txBody>
      </p:sp>
      <p:sp>
        <p:nvSpPr>
          <p:cNvPr id="3" name="Content Placeholder 2">
            <a:extLst>
              <a:ext uri="{FF2B5EF4-FFF2-40B4-BE49-F238E27FC236}">
                <a16:creationId xmlns:a16="http://schemas.microsoft.com/office/drawing/2014/main" id="{ED365E9E-3B5F-1443-28A8-19F12A8FBBEE}"/>
              </a:ext>
            </a:extLst>
          </p:cNvPr>
          <p:cNvSpPr>
            <a:spLocks noGrp="1"/>
          </p:cNvSpPr>
          <p:nvPr>
            <p:ph idx="1"/>
          </p:nvPr>
        </p:nvSpPr>
        <p:spPr>
          <a:xfrm>
            <a:off x="581192" y="2742527"/>
            <a:ext cx="11029615" cy="3607563"/>
          </a:xfrm>
        </p:spPr>
        <p:txBody>
          <a:bodyPr/>
          <a:lstStyle/>
          <a:p>
            <a:pPr marL="305435" indent="-305435"/>
            <a:r>
              <a:rPr lang="en-US" dirty="0"/>
              <a:t>Importing libraries and datasets</a:t>
            </a:r>
          </a:p>
          <a:p>
            <a:pPr marL="305435" indent="-305435"/>
            <a:r>
              <a:rPr lang="en-US" dirty="0"/>
              <a:t>Data processing</a:t>
            </a:r>
          </a:p>
          <a:p>
            <a:pPr marL="305435" indent="-305435"/>
            <a:r>
              <a:rPr lang="en-US" dirty="0">
                <a:ea typeface="+mn-lt"/>
                <a:cs typeface="+mn-lt"/>
              </a:rPr>
              <a:t>Splitting dataset into Training and Testing data </a:t>
            </a:r>
            <a:endParaRPr lang="en-US" dirty="0"/>
          </a:p>
          <a:p>
            <a:pPr marL="305435" indent="-305435"/>
            <a:r>
              <a:rPr lang="en-US" dirty="0">
                <a:ea typeface="+mn-lt"/>
                <a:cs typeface="+mn-lt"/>
              </a:rPr>
              <a:t>Classifying data for KNN algorithm</a:t>
            </a:r>
            <a:endParaRPr lang="en-US" dirty="0"/>
          </a:p>
          <a:p>
            <a:pPr marL="305435" indent="-305435"/>
            <a:r>
              <a:rPr lang="en-US" dirty="0">
                <a:ea typeface="+mn-lt"/>
                <a:cs typeface="+mn-lt"/>
              </a:rPr>
              <a:t>Decision tree classifier</a:t>
            </a:r>
            <a:endParaRPr lang="en-US" dirty="0"/>
          </a:p>
          <a:p>
            <a:pPr marL="305435" indent="-305435"/>
            <a:r>
              <a:rPr lang="en-US" dirty="0">
                <a:ea typeface="+mn-lt"/>
                <a:cs typeface="+mn-lt"/>
              </a:rPr>
              <a:t>Random forest classifier</a:t>
            </a:r>
            <a:endParaRPr lang="en-US" dirty="0"/>
          </a:p>
          <a:p>
            <a:pPr marL="305435" indent="-305435"/>
            <a:r>
              <a:rPr lang="en-US" dirty="0">
                <a:ea typeface="+mn-lt"/>
                <a:cs typeface="+mn-lt"/>
              </a:rPr>
              <a:t>Prediction of new data given by the user</a:t>
            </a:r>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6" name="TextBox 5">
            <a:extLst>
              <a:ext uri="{FF2B5EF4-FFF2-40B4-BE49-F238E27FC236}">
                <a16:creationId xmlns:a16="http://schemas.microsoft.com/office/drawing/2014/main" id="{0CBCA627-357C-5D07-2FDC-808DF05D686B}"/>
              </a:ext>
            </a:extLst>
          </p:cNvPr>
          <p:cNvSpPr txBox="1"/>
          <p:nvPr/>
        </p:nvSpPr>
        <p:spPr>
          <a:xfrm>
            <a:off x="1280861" y="2366210"/>
            <a:ext cx="6527131" cy="10341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ct val="20000"/>
              </a:spcBef>
              <a:spcAft>
                <a:spcPts val="600"/>
              </a:spcAft>
            </a:pPr>
            <a:r>
              <a:rPr lang="en-US" sz="1600" dirty="0">
                <a:ea typeface="+mn-lt"/>
                <a:cs typeface="+mn-lt"/>
              </a:rPr>
              <a:t>       </a:t>
            </a:r>
            <a:endParaRPr lang="en-US"/>
          </a:p>
          <a:p>
            <a:pPr marL="305435" indent="-305435" algn="just">
              <a:spcBef>
                <a:spcPct val="20000"/>
              </a:spcBef>
              <a:spcAft>
                <a:spcPts val="600"/>
              </a:spcAft>
              <a:buFont typeface="Arial"/>
              <a:buChar char="•"/>
            </a:pPr>
            <a:endParaRPr lang="en-US" sz="1600" dirty="0">
              <a:ea typeface="+mn-lt"/>
              <a:cs typeface="+mn-lt"/>
            </a:endParaRPr>
          </a:p>
          <a:p>
            <a:pPr algn="just"/>
            <a:endParaRPr lang="en-US" sz="1600" dirty="0"/>
          </a:p>
        </p:txBody>
      </p:sp>
      <p:sp>
        <p:nvSpPr>
          <p:cNvPr id="7" name="TextBox 6">
            <a:extLst>
              <a:ext uri="{FF2B5EF4-FFF2-40B4-BE49-F238E27FC236}">
                <a16:creationId xmlns:a16="http://schemas.microsoft.com/office/drawing/2014/main" id="{9AE7F114-F32F-814B-EDD5-97FD0A4D1B63}"/>
              </a:ext>
            </a:extLst>
          </p:cNvPr>
          <p:cNvSpPr txBox="1"/>
          <p:nvPr/>
        </p:nvSpPr>
        <p:spPr>
          <a:xfrm>
            <a:off x="1278354" y="4409073"/>
            <a:ext cx="486526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1600" dirty="0"/>
          </a:p>
        </p:txBody>
      </p:sp>
    </p:spTree>
    <p:extLst>
      <p:ext uri="{BB962C8B-B14F-4D97-AF65-F5344CB8AC3E}">
        <p14:creationId xmlns:p14="http://schemas.microsoft.com/office/powerpoint/2010/main" val="340806532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Dividend</vt:lpstr>
      <vt:lpstr>Heart disease prediction using machine learning</vt:lpstr>
      <vt:lpstr>contents</vt:lpstr>
      <vt:lpstr>ABSTRACT</vt:lpstr>
      <vt:lpstr>EXISting system</vt:lpstr>
      <vt:lpstr>PROPOSED SYSTEM:</vt:lpstr>
      <vt:lpstr>REQUIREMENTS:</vt:lpstr>
      <vt:lpstr>NOVELTY:</vt:lpstr>
      <vt:lpstr>ARCHITECTURE</vt:lpstr>
      <vt:lpstr>MODULE:</vt:lpstr>
      <vt:lpstr>UML DIAGRAMS:</vt:lpstr>
      <vt:lpstr>UML DIAGRAMS:</vt:lpstr>
      <vt:lpstr>UML DIAGRAMS:</vt:lpstr>
      <vt:lpstr>UML DIAGRAMS:</vt:lpstr>
      <vt:lpstr>Output:</vt:lpstr>
      <vt:lpstr>Conclusion:</vt:lpstr>
      <vt:lpstr>Future enhancement</vt:lpstr>
      <vt:lpstr>references</vt:lpstr>
      <vt:lpstr>GIThub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512</cp:revision>
  <dcterms:created xsi:type="dcterms:W3CDTF">2022-07-30T17:07:21Z</dcterms:created>
  <dcterms:modified xsi:type="dcterms:W3CDTF">2022-11-05T05:10:56Z</dcterms:modified>
</cp:coreProperties>
</file>