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64" r:id="rId3"/>
    <p:sldId id="265" r:id="rId4"/>
    <p:sldId id="270" r:id="rId5"/>
    <p:sldId id="271" r:id="rId6"/>
    <p:sldId id="272" r:id="rId7"/>
    <p:sldId id="274" r:id="rId8"/>
    <p:sldId id="275" r:id="rId9"/>
    <p:sldId id="276" r:id="rId10"/>
    <p:sldId id="277" r:id="rId11"/>
    <p:sldId id="278" r:id="rId12"/>
    <p:sldId id="279" r:id="rId13"/>
    <p:sldId id="280" r:id="rId14"/>
    <p:sldId id="281" r:id="rId15"/>
    <p:sldId id="282" r:id="rId16"/>
    <p:sldId id="284" r:id="rId17"/>
    <p:sldId id="26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BF84-A35A-45E8-9E20-4532E26FBB7F}"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a:sym typeface="+mn-ea"/>
              </a:rPr>
              <a:t>Click to edit Master text style</a:t>
            </a:r>
            <a:endParaRPr lang="zh-CN" altLang="en-US" sz="1200"/>
          </a:p>
          <a:p>
            <a:pPr lvl="1"/>
            <a:r>
              <a:rPr lang="zh-CN" altLang="en-US" sz="1200">
                <a:sym typeface="+mn-ea"/>
              </a:rPr>
              <a:t>Second level</a:t>
            </a:r>
            <a:endParaRPr lang="zh-CN" altLang="en-US" sz="1200"/>
          </a:p>
          <a:p>
            <a:pPr lvl="2"/>
            <a:r>
              <a:rPr lang="zh-CN" altLang="en-US" sz="1200">
                <a:sym typeface="+mn-ea"/>
              </a:rPr>
              <a:t>Third level</a:t>
            </a:r>
            <a:endParaRPr lang="zh-CN" altLang="en-US" sz="1200"/>
          </a:p>
          <a:p>
            <a:pPr lvl="3"/>
            <a:r>
              <a:rPr lang="zh-CN" altLang="en-US" sz="1200">
                <a:sym typeface="+mn-ea"/>
              </a:rPr>
              <a:t>Fourth level</a:t>
            </a:r>
            <a:endParaRPr lang="zh-CN" altLang="en-US" sz="1200"/>
          </a:p>
          <a:p>
            <a:pPr lvl="4"/>
            <a:r>
              <a:rPr lang="zh-CN" altLang="en-US" sz="1200">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4D865-4D01-4FB4-B0E2-04B9A75A2A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2711BBB-1695-42D8-9491-D28DC7CFDEA6}" type="datetimeFigureOut">
              <a:rPr lang="zh-CN" altLang="en-US" smtClean="0"/>
              <a:t>2024/5/8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E6532C-EE3F-40F0-86BE-983BA5E621D0}"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838200" y="106045"/>
            <a:ext cx="10515600" cy="1325563"/>
          </a:xfrm>
        </p:spPr>
        <p:txBody>
          <a:bodyPr/>
          <a:lstStyle>
            <a:lvl1pPr algn="ctr">
              <a:defRPr b="1">
                <a:solidFill>
                  <a:srgbClr val="002F7F"/>
                </a:solidFill>
              </a:defRPr>
            </a:lvl1pPr>
          </a:lstStyle>
          <a:p>
            <a:r>
              <a:rPr lang="zh-CN" altLang="en-US"/>
              <a:t>Click to edit Master title style</a:t>
            </a:r>
          </a:p>
        </p:txBody>
      </p:sp>
      <p:cxnSp>
        <p:nvCxnSpPr>
          <p:cNvPr id="8" name="直接连接符 7"/>
          <p:cNvCxnSpPr/>
          <p:nvPr userDrawn="1"/>
        </p:nvCxnSpPr>
        <p:spPr>
          <a:xfrm>
            <a:off x="1539240" y="1097280"/>
            <a:ext cx="9113520" cy="0"/>
          </a:xfrm>
          <a:prstGeom prst="line">
            <a:avLst/>
          </a:prstGeom>
          <a:ln>
            <a:solidFill>
              <a:srgbClr val="002F7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11BBB-1695-42D8-9491-D28DC7CFDEA6}" type="datetimeFigureOut">
              <a:rPr lang="zh-CN" altLang="en-US" smtClean="0"/>
              <a:t>2024/5/8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6532C-EE3F-40F0-86BE-983BA5E621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pic>
        <p:nvPicPr>
          <p:cNvPr id="6" name="Picture 5" descr="original-5020f484b6ed04d5590f080abfb6261e"/>
          <p:cNvPicPr>
            <a:picLocks noChangeAspect="1"/>
          </p:cNvPicPr>
          <p:nvPr/>
        </p:nvPicPr>
        <p:blipFill>
          <a:blip r:embed="rId3">
            <a:alphaModFix amt="15000"/>
          </a:blip>
          <a:srcRect t="9127" b="33758"/>
          <a:stretch>
            <a:fillRect/>
          </a:stretch>
        </p:blipFill>
        <p:spPr>
          <a:xfrm>
            <a:off x="0" y="635"/>
            <a:ext cx="12192000" cy="6857365"/>
          </a:xfrm>
          <a:prstGeom prst="rect">
            <a:avLst/>
          </a:prstGeom>
        </p:spPr>
      </p:pic>
      <p:sp>
        <p:nvSpPr>
          <p:cNvPr id="3" name="文本框 2"/>
          <p:cNvSpPr txBox="1"/>
          <p:nvPr/>
        </p:nvSpPr>
        <p:spPr>
          <a:xfrm>
            <a:off x="4069080" y="3413125"/>
            <a:ext cx="7962265" cy="1585595"/>
          </a:xfrm>
          <a:prstGeom prst="rect">
            <a:avLst/>
          </a:prstGeom>
          <a:noFill/>
        </p:spPr>
        <p:txBody>
          <a:bodyPr wrap="none" rtlCol="0">
            <a:noAutofit/>
          </a:bodyPr>
          <a:lstStyle/>
          <a:p>
            <a:pPr algn="l"/>
            <a:r>
              <a:rPr lang="en-US" sz="6000" b="1" dirty="0">
                <a:solidFill>
                  <a:schemeClr val="tx1">
                    <a:lumMod val="95000"/>
                    <a:lumOff val="5000"/>
                  </a:schemeClr>
                </a:solidFill>
                <a:latin typeface="MV Boli" panose="02000500030200090000" charset="0"/>
                <a:cs typeface="MV Boli" panose="02000500030200090000" charset="0"/>
                <a:sym typeface="+mn-ea"/>
              </a:rPr>
              <a:t>ADVENTURE WORKS</a:t>
            </a:r>
            <a:endParaRPr lang="en-US" sz="6000" b="1" dirty="0">
              <a:solidFill>
                <a:schemeClr val="tx1">
                  <a:lumMod val="95000"/>
                  <a:lumOff val="5000"/>
                </a:schemeClr>
              </a:solidFill>
              <a:latin typeface="MV Boli" panose="02000500030200090000" charset="0"/>
              <a:cs typeface="MV Boli" panose="02000500030200090000" charset="0"/>
            </a:endParaRPr>
          </a:p>
          <a:p>
            <a:pPr algn="l"/>
            <a:endParaRPr lang="en-US" altLang="en-US" sz="6000" b="1" dirty="0">
              <a:solidFill>
                <a:schemeClr val="tx1">
                  <a:lumMod val="95000"/>
                  <a:lumOff val="5000"/>
                </a:schemeClr>
              </a:solidFill>
              <a:latin typeface="MV Boli" panose="02000500030200090000" charset="0"/>
              <a:cs typeface="MV Boli" panose="02000500030200090000" charset="0"/>
            </a:endParaRPr>
          </a:p>
        </p:txBody>
      </p:sp>
      <p:cxnSp>
        <p:nvCxnSpPr>
          <p:cNvPr id="4" name="直接连接符 3"/>
          <p:cNvCxnSpPr/>
          <p:nvPr/>
        </p:nvCxnSpPr>
        <p:spPr>
          <a:xfrm>
            <a:off x="6675120" y="4998660"/>
            <a:ext cx="55168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675120" y="5105400"/>
            <a:ext cx="3741420" cy="647700"/>
          </a:xfrm>
          <a:prstGeom prst="rect">
            <a:avLst/>
          </a:prstGeom>
          <a:noFill/>
        </p:spPr>
        <p:txBody>
          <a:bodyPr wrap="none" rtlCol="0">
            <a:noAutofit/>
          </a:bodyPr>
          <a:lstStyle/>
          <a:p>
            <a:pPr algn="l"/>
            <a:r>
              <a:rPr lang="en-US" sz="3200" dirty="0">
                <a:solidFill>
                  <a:schemeClr val="bg1"/>
                </a:solidFill>
                <a:sym typeface="+mn-ea"/>
              </a:rPr>
              <a:t> </a:t>
            </a:r>
            <a:r>
              <a:rPr lang="en-US" sz="3200" dirty="0">
                <a:solidFill>
                  <a:schemeClr val="bg1"/>
                </a:solidFill>
                <a:effectLst>
                  <a:outerShdw blurRad="38100" dist="19050" dir="2700000" algn="tl" rotWithShape="0">
                    <a:schemeClr val="dk1">
                      <a:alpha val="40000"/>
                    </a:schemeClr>
                  </a:outerShdw>
                </a:effectLst>
                <a:sym typeface="+mn-ea"/>
              </a:rPr>
              <a:t>Presented by Group - 4</a:t>
            </a:r>
            <a:endParaRPr lang="en-US" altLang="en-US" sz="3200" dirty="0">
              <a:solidFill>
                <a:schemeClr val="bg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ym typeface="+mn-ea"/>
              </a:rPr>
              <a:t>Top Product categories with best dealer price</a:t>
            </a:r>
            <a:endParaRPr lang="id-ID" sz="3200" dirty="0"/>
          </a:p>
        </p:txBody>
      </p:sp>
      <p:sp>
        <p:nvSpPr>
          <p:cNvPr id="4" name="Text Box 3"/>
          <p:cNvSpPr txBox="1"/>
          <p:nvPr/>
        </p:nvSpPr>
        <p:spPr>
          <a:xfrm>
            <a:off x="608330" y="1343025"/>
            <a:ext cx="6464935" cy="4243070"/>
          </a:xfrm>
          <a:prstGeom prst="rect">
            <a:avLst/>
          </a:prstGeom>
          <a:noFill/>
        </p:spPr>
        <p:txBody>
          <a:bodyPr wrap="square" rtlCol="0" anchor="t">
            <a:noAutofit/>
          </a:bodyPr>
          <a:lstStyle/>
          <a:p>
            <a:pPr algn="l"/>
            <a:r>
              <a:rPr lang="en-US" sz="2800" dirty="0">
                <a:sym typeface="+mn-ea"/>
              </a:rPr>
              <a:t>This KPI clubbed different products into different categories accordingly and the results shows a high demand for mountain bicycles and road bicycles followed by other categories when compared with dealer price.</a:t>
            </a:r>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56475" y="1020445"/>
            <a:ext cx="4584700" cy="5732145"/>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 name="Content Placeholder 98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60" y="210820"/>
            <a:ext cx="11969115" cy="6534150"/>
          </a:xfrm>
        </p:spPr>
      </p:pic>
      <p:pic>
        <p:nvPicPr>
          <p:cNvPr id="6" name="Content Placeholder 8">
            <a:extLst>
              <a:ext uri="{FF2B5EF4-FFF2-40B4-BE49-F238E27FC236}">
                <a16:creationId xmlns:a16="http://schemas.microsoft.com/office/drawing/2014/main" id="{40E081C9-FF7D-3ABA-B6F3-A24B5D684A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126" y="686926"/>
            <a:ext cx="11969114" cy="6067835"/>
          </a:xfrm>
          <a:prstGeom prst="rect">
            <a:avLst/>
          </a:prstGeom>
        </p:spPr>
      </p:pic>
      <p:sp>
        <p:nvSpPr>
          <p:cNvPr id="8" name="TextBox 7">
            <a:extLst>
              <a:ext uri="{FF2B5EF4-FFF2-40B4-BE49-F238E27FC236}">
                <a16:creationId xmlns:a16="http://schemas.microsoft.com/office/drawing/2014/main" id="{0200E43F-BD90-D2C9-CB51-CCFE86510A04}"/>
              </a:ext>
            </a:extLst>
          </p:cNvPr>
          <p:cNvSpPr txBox="1"/>
          <p:nvPr/>
        </p:nvSpPr>
        <p:spPr>
          <a:xfrm>
            <a:off x="3048000" y="0"/>
            <a:ext cx="6096000" cy="769441"/>
          </a:xfrm>
          <a:prstGeom prst="rect">
            <a:avLst/>
          </a:prstGeom>
          <a:noFill/>
        </p:spPr>
        <p:txBody>
          <a:bodyPr wrap="square">
            <a:spAutoFit/>
          </a:bodyPr>
          <a:lstStyle/>
          <a:p>
            <a:pPr algn="ctr"/>
            <a:r>
              <a:rPr lang="en-US" sz="4400" b="1" dirty="0">
                <a:solidFill>
                  <a:srgbClr val="002F7F"/>
                </a:solidFill>
              </a:rPr>
              <a:t>Excel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2" name="Content Placeholder 40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15" y="119380"/>
            <a:ext cx="11990070" cy="6637655"/>
          </a:xfrm>
        </p:spPr>
      </p:pic>
      <p:pic>
        <p:nvPicPr>
          <p:cNvPr id="2" name="Content Placeholder 7">
            <a:extLst>
              <a:ext uri="{FF2B5EF4-FFF2-40B4-BE49-F238E27FC236}">
                <a16:creationId xmlns:a16="http://schemas.microsoft.com/office/drawing/2014/main" id="{81275A48-CB0D-742B-DA1D-6E342EF87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68" y="681037"/>
            <a:ext cx="11952463" cy="6055604"/>
          </a:xfrm>
          <a:prstGeom prst="rect">
            <a:avLst/>
          </a:prstGeom>
        </p:spPr>
      </p:pic>
      <p:sp>
        <p:nvSpPr>
          <p:cNvPr id="4" name="TextBox 3">
            <a:extLst>
              <a:ext uri="{FF2B5EF4-FFF2-40B4-BE49-F238E27FC236}">
                <a16:creationId xmlns:a16="http://schemas.microsoft.com/office/drawing/2014/main" id="{27F69DC7-1F40-FE6D-6504-C12F6F82324F}"/>
              </a:ext>
            </a:extLst>
          </p:cNvPr>
          <p:cNvSpPr txBox="1"/>
          <p:nvPr/>
        </p:nvSpPr>
        <p:spPr>
          <a:xfrm>
            <a:off x="3047999" y="0"/>
            <a:ext cx="6096000" cy="769441"/>
          </a:xfrm>
          <a:prstGeom prst="rect">
            <a:avLst/>
          </a:prstGeom>
          <a:noFill/>
        </p:spPr>
        <p:txBody>
          <a:bodyPr wrap="square">
            <a:spAutoFit/>
          </a:bodyPr>
          <a:lstStyle/>
          <a:p>
            <a:pPr algn="ctr"/>
            <a:r>
              <a:rPr lang="en-US" sz="4400" b="1" dirty="0">
                <a:solidFill>
                  <a:srgbClr val="002F7F"/>
                </a:solidFill>
              </a:rPr>
              <a:t>Tableau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Content Placeholder 3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77" y="182562"/>
            <a:ext cx="11779046" cy="6492875"/>
          </a:xfrm>
        </p:spPr>
      </p:pic>
      <p:pic>
        <p:nvPicPr>
          <p:cNvPr id="2" name="Content Placeholder 4">
            <a:extLst>
              <a:ext uri="{FF2B5EF4-FFF2-40B4-BE49-F238E27FC236}">
                <a16:creationId xmlns:a16="http://schemas.microsoft.com/office/drawing/2014/main" id="{F45B6EB7-5ED3-8072-3FCD-FD36ECE11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 y="182562"/>
            <a:ext cx="11779046" cy="6492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Content Placeholder 3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9220" y="163830"/>
            <a:ext cx="11973560" cy="6590665"/>
          </a:xfrm>
        </p:spPr>
      </p:pic>
      <p:pic>
        <p:nvPicPr>
          <p:cNvPr id="2" name="Content Placeholder 5">
            <a:extLst>
              <a:ext uri="{FF2B5EF4-FFF2-40B4-BE49-F238E27FC236}">
                <a16:creationId xmlns:a16="http://schemas.microsoft.com/office/drawing/2014/main" id="{FC6222FA-ABBA-1BD9-4E45-D569C96CC9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57" y="549275"/>
            <a:ext cx="11973485" cy="6195655"/>
          </a:xfrm>
          <a:prstGeom prst="rect">
            <a:avLst/>
          </a:prstGeom>
        </p:spPr>
      </p:pic>
      <p:sp>
        <p:nvSpPr>
          <p:cNvPr id="4" name="TextBox 3">
            <a:extLst>
              <a:ext uri="{FF2B5EF4-FFF2-40B4-BE49-F238E27FC236}">
                <a16:creationId xmlns:a16="http://schemas.microsoft.com/office/drawing/2014/main" id="{2E2FE126-2625-64FE-7742-C0D1A6E6DF84}"/>
              </a:ext>
            </a:extLst>
          </p:cNvPr>
          <p:cNvSpPr txBox="1"/>
          <p:nvPr/>
        </p:nvSpPr>
        <p:spPr>
          <a:xfrm>
            <a:off x="3047999" y="-106008"/>
            <a:ext cx="6096000" cy="769441"/>
          </a:xfrm>
          <a:prstGeom prst="rect">
            <a:avLst/>
          </a:prstGeom>
          <a:noFill/>
        </p:spPr>
        <p:txBody>
          <a:bodyPr wrap="square">
            <a:spAutoFit/>
          </a:bodyPr>
          <a:lstStyle/>
          <a:p>
            <a:pPr algn="ctr"/>
            <a:r>
              <a:rPr lang="en-US" sz="4400" b="1" dirty="0">
                <a:solidFill>
                  <a:srgbClr val="002F7F"/>
                </a:solidFill>
              </a:rPr>
              <a:t>Power BI Dashboard</a:t>
            </a:r>
            <a:endParaRPr lang="en-US" sz="4400" dirty="0">
              <a:solidFill>
                <a:srgbClr val="002F7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375" y="86360"/>
            <a:ext cx="11779250" cy="6666230"/>
          </a:xfrm>
        </p:spPr>
      </p:pic>
      <p:pic>
        <p:nvPicPr>
          <p:cNvPr id="2" name="Content Placeholder 4">
            <a:extLst>
              <a:ext uri="{FF2B5EF4-FFF2-40B4-BE49-F238E27FC236}">
                <a16:creationId xmlns:a16="http://schemas.microsoft.com/office/drawing/2014/main" id="{281230CB-4918-F883-29B7-0E7EE1EE5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6" y="207399"/>
            <a:ext cx="11779047" cy="64432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id-ID" dirty="0"/>
              <a:t>CONCLUSION</a:t>
            </a:r>
          </a:p>
        </p:txBody>
      </p:sp>
      <p:sp>
        <p:nvSpPr>
          <p:cNvPr id="12" name="Text Box 11"/>
          <p:cNvSpPr txBox="1"/>
          <p:nvPr/>
        </p:nvSpPr>
        <p:spPr>
          <a:xfrm>
            <a:off x="581608" y="1431608"/>
            <a:ext cx="11007012" cy="4590662"/>
          </a:xfrm>
          <a:prstGeom prst="rect">
            <a:avLst/>
          </a:prstGeom>
          <a:noFill/>
        </p:spPr>
        <p:txBody>
          <a:bodyPr wrap="square" rtlCol="0" anchor="t">
            <a:noAutofit/>
          </a:bodyPr>
          <a:lstStyle/>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Adventure Works database allows users to experience and manipulate data as it would appear in a real business environment, making the learning experience much more applicable to real-world scenarios.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database is used widely across different platforms and technologies, demonstrating its adaptability and relevance in various IT environments and applications.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Adventure Works has not only provided a benchmark for comparing database tools and performance but has also fostered a community of learners, educators, and professionals. This collective group continues to evolve, contributing to improvements and innovations in database technologies and methodologies.</a:t>
            </a:r>
          </a:p>
          <a:p>
            <a:pPr marL="285750" indent="-285750" algn="just">
              <a:buFont typeface="Arial" panose="020B0604020202020204" pitchFamily="34" charset="0"/>
              <a:buChar char="•"/>
            </a:pPr>
            <a:r>
              <a:rPr lang="en-US" sz="2000" dirty="0">
                <a:latin typeface="Calibri" panose="020F0502020204030204" charset="0"/>
                <a:cs typeface="Calibri" panose="020F0502020204030204" charset="0"/>
              </a:rPr>
              <a:t>The Adventure Works project underscores the importance of practical, hands-on experience in learning and professional development. Moving forward, it could be expanded to include more diverse scenarios, integrate with new technological advancements like cloud computing and AI, and continue serving as a cornerstone for educational endeavors in database management and business intelligence</a:t>
            </a:r>
            <a:r>
              <a:rPr lang="en-US" dirty="0">
                <a:latin typeface="Calibri" panose="020F0502020204030204" charset="0"/>
                <a:cs typeface="Calibri" panose="020F0502020204030204"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3" name="文本框 2"/>
          <p:cNvSpPr txBox="1"/>
          <p:nvPr/>
        </p:nvSpPr>
        <p:spPr>
          <a:xfrm>
            <a:off x="6187440" y="4114293"/>
            <a:ext cx="4948555" cy="1014730"/>
          </a:xfrm>
          <a:prstGeom prst="rect">
            <a:avLst/>
          </a:prstGeom>
          <a:noFill/>
        </p:spPr>
        <p:txBody>
          <a:bodyPr wrap="none" rtlCol="0">
            <a:spAutoFit/>
          </a:bodyPr>
          <a:lstStyle/>
          <a:p>
            <a:r>
              <a:rPr lang="en-US" altLang="zh-CN" sz="6000" b="1"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2"/>
          <p:cNvSpPr txBox="1"/>
          <p:nvPr/>
        </p:nvSpPr>
        <p:spPr>
          <a:xfrm>
            <a:off x="1369174" y="3088774"/>
            <a:ext cx="4071740" cy="583565"/>
          </a:xfrm>
          <a:prstGeom prst="rect">
            <a:avLst/>
          </a:prstGeom>
          <a:noFill/>
        </p:spPr>
        <p:txBody>
          <a:bodyPr wrap="square" rtlCol="0">
            <a:spAutoFit/>
          </a:bodyPr>
          <a:lstStyle/>
          <a:p>
            <a:r>
              <a:rPr lang="en-IN" altLang="zh-CN" sz="3200" dirty="0">
                <a:solidFill>
                  <a:srgbClr val="002F7F"/>
                </a:solidFill>
              </a:rPr>
              <a:t>INTRODUCTION</a:t>
            </a:r>
          </a:p>
        </p:txBody>
      </p:sp>
      <p:sp>
        <p:nvSpPr>
          <p:cNvPr id="4" name="文本框 3"/>
          <p:cNvSpPr txBox="1"/>
          <p:nvPr/>
        </p:nvSpPr>
        <p:spPr>
          <a:xfrm>
            <a:off x="1369174" y="3849690"/>
            <a:ext cx="4071740" cy="583565"/>
          </a:xfrm>
          <a:prstGeom prst="rect">
            <a:avLst/>
          </a:prstGeom>
          <a:noFill/>
        </p:spPr>
        <p:txBody>
          <a:bodyPr wrap="square" rtlCol="0">
            <a:spAutoFit/>
          </a:bodyPr>
          <a:lstStyle/>
          <a:p>
            <a:r>
              <a:rPr lang="en-IN" altLang="zh-CN" sz="3200" dirty="0">
                <a:solidFill>
                  <a:srgbClr val="002F7F"/>
                </a:solidFill>
              </a:rPr>
              <a:t>OBJECTIVE</a:t>
            </a:r>
          </a:p>
        </p:txBody>
      </p:sp>
      <p:sp>
        <p:nvSpPr>
          <p:cNvPr id="5" name="文本框 4"/>
          <p:cNvSpPr txBox="1"/>
          <p:nvPr/>
        </p:nvSpPr>
        <p:spPr>
          <a:xfrm>
            <a:off x="1369060" y="4610735"/>
            <a:ext cx="4852035" cy="583565"/>
          </a:xfrm>
          <a:prstGeom prst="rect">
            <a:avLst/>
          </a:prstGeom>
          <a:noFill/>
        </p:spPr>
        <p:txBody>
          <a:bodyPr wrap="square" rtlCol="0">
            <a:spAutoFit/>
          </a:bodyPr>
          <a:lstStyle/>
          <a:p>
            <a:r>
              <a:rPr lang="en-IN" altLang="zh-CN" sz="3200" dirty="0">
                <a:solidFill>
                  <a:srgbClr val="002F7F"/>
                </a:solidFill>
              </a:rPr>
              <a:t>PROBLEM STATEMENT</a:t>
            </a:r>
          </a:p>
        </p:txBody>
      </p:sp>
      <p:sp>
        <p:nvSpPr>
          <p:cNvPr id="6" name="文本框 5"/>
          <p:cNvSpPr txBox="1"/>
          <p:nvPr/>
        </p:nvSpPr>
        <p:spPr>
          <a:xfrm>
            <a:off x="1369174" y="5371522"/>
            <a:ext cx="4071740" cy="583565"/>
          </a:xfrm>
          <a:prstGeom prst="rect">
            <a:avLst/>
          </a:prstGeom>
          <a:noFill/>
        </p:spPr>
        <p:txBody>
          <a:bodyPr wrap="square" rtlCol="0">
            <a:spAutoFit/>
          </a:bodyPr>
          <a:lstStyle/>
          <a:p>
            <a:r>
              <a:rPr lang="en-IN" altLang="zh-CN" sz="3200" dirty="0">
                <a:solidFill>
                  <a:srgbClr val="002F7F"/>
                </a:solidFill>
              </a:rPr>
              <a:t>CONCLUSION</a:t>
            </a:r>
          </a:p>
        </p:txBody>
      </p:sp>
      <p:sp>
        <p:nvSpPr>
          <p:cNvPr id="7" name="文本框 6"/>
          <p:cNvSpPr txBox="1"/>
          <p:nvPr/>
        </p:nvSpPr>
        <p:spPr>
          <a:xfrm rot="2702889">
            <a:off x="6368508" y="4056609"/>
            <a:ext cx="4895896" cy="1106805"/>
          </a:xfrm>
          <a:prstGeom prst="rect">
            <a:avLst/>
          </a:prstGeom>
          <a:noFill/>
        </p:spPr>
        <p:txBody>
          <a:bodyPr wrap="square" rtlCol="0">
            <a:spAutoFit/>
          </a:bodyPr>
          <a:lstStyle/>
          <a:p>
            <a:r>
              <a:rPr lang="en-IN" altLang="zh-CN" sz="6600" b="1" dirty="0">
                <a:solidFill>
                  <a:schemeClr val="bg1"/>
                </a:solidFill>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任意多边形 8"/>
          <p:cNvSpPr/>
          <p:nvPr/>
        </p:nvSpPr>
        <p:spPr>
          <a:xfrm flipH="1" flipV="1">
            <a:off x="254635" y="0"/>
            <a:ext cx="11937365" cy="6857365"/>
          </a:xfrm>
          <a:custGeom>
            <a:avLst/>
            <a:gdLst>
              <a:gd name="connsiteX0" fmla="*/ 0 w 7362092"/>
              <a:gd name="connsiteY0" fmla="*/ 0 h 6858000"/>
              <a:gd name="connsiteX1" fmla="*/ 3932652 w 7362092"/>
              <a:gd name="connsiteY1" fmla="*/ 0 h 6858000"/>
              <a:gd name="connsiteX2" fmla="*/ 7362092 w 7362092"/>
              <a:gd name="connsiteY2" fmla="*/ 6858000 h 6858000"/>
              <a:gd name="connsiteX3" fmla="*/ 0 w 73620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362092" h="6858000">
                <a:moveTo>
                  <a:pt x="0" y="0"/>
                </a:moveTo>
                <a:lnTo>
                  <a:pt x="3932652" y="0"/>
                </a:lnTo>
                <a:lnTo>
                  <a:pt x="7362092" y="6858000"/>
                </a:lnTo>
                <a:lnTo>
                  <a:pt x="0" y="6858000"/>
                </a:lnTo>
                <a:close/>
              </a:path>
            </a:pathLst>
          </a:cu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989320" y="1373395"/>
            <a:ext cx="5242560" cy="768350"/>
          </a:xfrm>
          <a:prstGeom prst="rect">
            <a:avLst/>
          </a:prstGeom>
          <a:noFill/>
        </p:spPr>
        <p:txBody>
          <a:bodyPr wrap="square" rtlCol="0">
            <a:spAutoFit/>
          </a:bodyPr>
          <a:lstStyle/>
          <a:p>
            <a:r>
              <a:rPr lang="en-IN" sz="4400" b="1" dirty="0">
                <a:solidFill>
                  <a:schemeClr val="bg1"/>
                </a:solidFill>
              </a:rPr>
              <a:t>INTRODUCTION</a:t>
            </a:r>
          </a:p>
        </p:txBody>
      </p:sp>
      <p:cxnSp>
        <p:nvCxnSpPr>
          <p:cNvPr id="4" name="直接连接符 3"/>
          <p:cNvCxnSpPr/>
          <p:nvPr/>
        </p:nvCxnSpPr>
        <p:spPr>
          <a:xfrm>
            <a:off x="5353050" y="2357655"/>
            <a:ext cx="620268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original-5020f484b6ed04d5590f080abfb6261e"/>
          <p:cNvPicPr>
            <a:picLocks noChangeAspect="1"/>
          </p:cNvPicPr>
          <p:nvPr/>
        </p:nvPicPr>
        <p:blipFill>
          <a:blip r:embed="rId3">
            <a:alphaModFix amt="12000"/>
          </a:blip>
          <a:stretch>
            <a:fillRect/>
          </a:stretch>
        </p:blipFill>
        <p:spPr>
          <a:xfrm>
            <a:off x="174625" y="187960"/>
            <a:ext cx="9606915" cy="6348095"/>
          </a:xfrm>
          <a:prstGeom prst="rect">
            <a:avLst/>
          </a:prstGeom>
        </p:spPr>
      </p:pic>
      <p:sp>
        <p:nvSpPr>
          <p:cNvPr id="5" name="文本框 4"/>
          <p:cNvSpPr txBox="1"/>
          <p:nvPr/>
        </p:nvSpPr>
        <p:spPr>
          <a:xfrm>
            <a:off x="3858895" y="2990215"/>
            <a:ext cx="8103870" cy="3237865"/>
          </a:xfrm>
          <a:prstGeom prst="rect">
            <a:avLst/>
          </a:prstGeom>
          <a:noFill/>
        </p:spPr>
        <p:txBody>
          <a:bodyPr wrap="square" rtlCol="0">
            <a:noAutofit/>
          </a:bodyPr>
          <a:lstStyle/>
          <a:p>
            <a:pPr marL="342900" indent="-342900" algn="just">
              <a:buFont typeface="Wingdings" panose="05000000000000000000" charset="0"/>
              <a:buChar char="v"/>
            </a:pPr>
            <a:r>
              <a:rPr lang="en-US" sz="2400" dirty="0">
                <a:solidFill>
                  <a:schemeClr val="bg1"/>
                </a:solidFill>
                <a:sym typeface="+mn-ea"/>
              </a:rPr>
              <a:t>Adventure Works is rapidly growing multinational company with a core business of bicycle manufacturing.</a:t>
            </a:r>
            <a:endParaRPr lang="en-US" sz="2400" dirty="0">
              <a:solidFill>
                <a:schemeClr val="bg1"/>
              </a:solidFill>
            </a:endParaRPr>
          </a:p>
          <a:p>
            <a:pPr marL="342900" indent="-342900" algn="just">
              <a:buFont typeface="Wingdings" panose="05000000000000000000" charset="0"/>
              <a:buChar char="v"/>
            </a:pPr>
            <a:r>
              <a:rPr lang="en-US" sz="2400" dirty="0">
                <a:solidFill>
                  <a:schemeClr val="bg1"/>
                </a:solidFill>
                <a:sym typeface="+mn-ea"/>
              </a:rPr>
              <a:t>The Company manufactures &amp; sells metal and composite bicycles to North American, European and Asian commercial markets.</a:t>
            </a:r>
            <a:endParaRPr lang="en-US" sz="2400" dirty="0">
              <a:solidFill>
                <a:schemeClr val="bg1"/>
              </a:solidFill>
            </a:endParaRPr>
          </a:p>
          <a:p>
            <a:pPr marL="342900" indent="-342900" algn="just">
              <a:buFont typeface="Wingdings" panose="05000000000000000000" charset="0"/>
              <a:buChar char="v"/>
            </a:pPr>
            <a:r>
              <a:rPr lang="en-US" sz="2400" dirty="0">
                <a:solidFill>
                  <a:schemeClr val="bg1"/>
                </a:solidFill>
                <a:sym typeface="+mn-ea"/>
              </a:rPr>
              <a:t>Adventure Works involves analyzing and visualizing sales and customer data.</a:t>
            </a:r>
            <a:endParaRPr lang="en-US" altLang="en-US" sz="2400" dirty="0">
              <a:solidFill>
                <a:schemeClr val="bg1"/>
              </a:solidFill>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Objective</a:t>
            </a:r>
            <a:endParaRPr lang="id-ID" dirty="0"/>
          </a:p>
        </p:txBody>
      </p:sp>
      <p:sp>
        <p:nvSpPr>
          <p:cNvPr id="3" name="Text Box 2"/>
          <p:cNvSpPr txBox="1"/>
          <p:nvPr/>
        </p:nvSpPr>
        <p:spPr>
          <a:xfrm>
            <a:off x="995045" y="1665605"/>
            <a:ext cx="10358755" cy="4412615"/>
          </a:xfrm>
          <a:prstGeom prst="rect">
            <a:avLst/>
          </a:prstGeom>
          <a:noFill/>
        </p:spPr>
        <p:txBody>
          <a:bodyPr wrap="square" rtlCol="0" anchor="t">
            <a:noAutofit/>
          </a:bodyPr>
          <a:lstStyle/>
          <a:p>
            <a:pPr marL="457200" indent="-457200" algn="just">
              <a:buFont typeface="Wingdings" panose="05000000000000000000" charset="0"/>
              <a:buChar char="§"/>
            </a:pPr>
            <a:r>
              <a:rPr lang="en-US" sz="2800" dirty="0">
                <a:sym typeface="+mn-ea"/>
              </a:rPr>
              <a:t>Adventure Works offers a complex yet understandable database schema that mimics a real-world business.</a:t>
            </a:r>
          </a:p>
          <a:p>
            <a:pPr marL="457200" indent="-457200" algn="just">
              <a:buFont typeface="Wingdings" panose="05000000000000000000" charset="0"/>
              <a:buChar char="§"/>
            </a:pPr>
            <a:r>
              <a:rPr lang="en-US" sz="2800" dirty="0">
                <a:sym typeface="+mn-ea"/>
              </a:rPr>
              <a:t>It includes various business domains such as sales, manufacturing, and human resources, allowing users to explore relationships across diverse business functions.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Problem Statement</a:t>
            </a:r>
            <a:endParaRPr lang="id-ID" dirty="0"/>
          </a:p>
        </p:txBody>
      </p:sp>
      <p:sp>
        <p:nvSpPr>
          <p:cNvPr id="49" name="Freeform 17"/>
          <p:cNvSpPr/>
          <p:nvPr/>
        </p:nvSpPr>
        <p:spPr bwMode="auto">
          <a:xfrm>
            <a:off x="5701030" y="2209800"/>
            <a:ext cx="814705" cy="4424045"/>
          </a:xfrm>
          <a:custGeom>
            <a:avLst/>
            <a:gdLst>
              <a:gd name="T0" fmla="*/ 513 w 513"/>
              <a:gd name="T1" fmla="*/ 273 h 3288"/>
              <a:gd name="T2" fmla="*/ 258 w 513"/>
              <a:gd name="T3" fmla="*/ 0 h 3288"/>
              <a:gd name="T4" fmla="*/ 0 w 513"/>
              <a:gd name="T5" fmla="*/ 273 h 3288"/>
              <a:gd name="T6" fmla="*/ 157 w 513"/>
              <a:gd name="T7" fmla="*/ 273 h 3288"/>
              <a:gd name="T8" fmla="*/ 157 w 513"/>
              <a:gd name="T9" fmla="*/ 3288 h 3288"/>
              <a:gd name="T10" fmla="*/ 359 w 513"/>
              <a:gd name="T11" fmla="*/ 3288 h 3288"/>
              <a:gd name="T12" fmla="*/ 359 w 513"/>
              <a:gd name="T13" fmla="*/ 273 h 3288"/>
              <a:gd name="T14" fmla="*/ 513 w 513"/>
              <a:gd name="T15" fmla="*/ 273 h 32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3288">
                <a:moveTo>
                  <a:pt x="513" y="273"/>
                </a:moveTo>
                <a:lnTo>
                  <a:pt x="258" y="0"/>
                </a:lnTo>
                <a:lnTo>
                  <a:pt x="0" y="273"/>
                </a:lnTo>
                <a:lnTo>
                  <a:pt x="157" y="273"/>
                </a:lnTo>
                <a:lnTo>
                  <a:pt x="157" y="3288"/>
                </a:lnTo>
                <a:lnTo>
                  <a:pt x="359" y="3288"/>
                </a:lnTo>
                <a:lnTo>
                  <a:pt x="359" y="273"/>
                </a:lnTo>
                <a:lnTo>
                  <a:pt x="513" y="273"/>
                </a:lnTo>
                <a:close/>
              </a:path>
            </a:pathLst>
          </a:custGeom>
          <a:solidFill>
            <a:schemeClr val="accent1"/>
          </a:solidFill>
          <a:ln>
            <a:noFill/>
          </a:ln>
          <a:effectLst/>
        </p:spPr>
        <p:txBody>
          <a:bodyPr vert="horz" wrap="square" lIns="91440" tIns="45720" rIns="91440" bIns="45720" numCol="1" anchor="t" anchorCtr="0" compatLnSpc="1"/>
          <a:lstStyle/>
          <a:p>
            <a:endParaRPr lang="id-ID"/>
          </a:p>
        </p:txBody>
      </p:sp>
      <p:sp>
        <p:nvSpPr>
          <p:cNvPr id="50" name="Freeform 14"/>
          <p:cNvSpPr/>
          <p:nvPr/>
        </p:nvSpPr>
        <p:spPr bwMode="auto">
          <a:xfrm>
            <a:off x="3124835" y="2976880"/>
            <a:ext cx="2858135" cy="3656965"/>
          </a:xfrm>
          <a:custGeom>
            <a:avLst/>
            <a:gdLst>
              <a:gd name="T0" fmla="*/ 91 w 599"/>
              <a:gd name="T1" fmla="*/ 0 h 911"/>
              <a:gd name="T2" fmla="*/ 0 w 599"/>
              <a:gd name="T3" fmla="*/ 92 h 911"/>
              <a:gd name="T4" fmla="*/ 91 w 599"/>
              <a:gd name="T5" fmla="*/ 183 h 911"/>
              <a:gd name="T6" fmla="*/ 91 w 599"/>
              <a:gd name="T7" fmla="*/ 124 h 911"/>
              <a:gd name="T8" fmla="*/ 113 w 599"/>
              <a:gd name="T9" fmla="*/ 124 h 911"/>
              <a:gd name="T10" fmla="*/ 345 w 599"/>
              <a:gd name="T11" fmla="*/ 173 h 911"/>
              <a:gd name="T12" fmla="*/ 445 w 599"/>
              <a:gd name="T13" fmla="*/ 254 h 911"/>
              <a:gd name="T14" fmla="*/ 516 w 599"/>
              <a:gd name="T15" fmla="*/ 401 h 911"/>
              <a:gd name="T16" fmla="*/ 530 w 599"/>
              <a:gd name="T17" fmla="*/ 515 h 911"/>
              <a:gd name="T18" fmla="*/ 529 w 599"/>
              <a:gd name="T19" fmla="*/ 911 h 911"/>
              <a:gd name="T20" fmla="*/ 597 w 599"/>
              <a:gd name="T21" fmla="*/ 911 h 911"/>
              <a:gd name="T22" fmla="*/ 598 w 599"/>
              <a:gd name="T23" fmla="*/ 594 h 911"/>
              <a:gd name="T24" fmla="*/ 586 w 599"/>
              <a:gd name="T25" fmla="*/ 402 h 911"/>
              <a:gd name="T26" fmla="*/ 547 w 599"/>
              <a:gd name="T27" fmla="*/ 288 h 911"/>
              <a:gd name="T28" fmla="*/ 401 w 599"/>
              <a:gd name="T29" fmla="*/ 127 h 911"/>
              <a:gd name="T30" fmla="*/ 113 w 599"/>
              <a:gd name="T31" fmla="*/ 55 h 911"/>
              <a:gd name="T32" fmla="*/ 91 w 599"/>
              <a:gd name="T33" fmla="*/ 56 h 911"/>
              <a:gd name="T34" fmla="*/ 91 w 599"/>
              <a:gd name="T35"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9" h="911">
                <a:moveTo>
                  <a:pt x="91" y="0"/>
                </a:moveTo>
                <a:cubicBezTo>
                  <a:pt x="0" y="92"/>
                  <a:pt x="0" y="92"/>
                  <a:pt x="0" y="92"/>
                </a:cubicBezTo>
                <a:cubicBezTo>
                  <a:pt x="91" y="183"/>
                  <a:pt x="91" y="183"/>
                  <a:pt x="91" y="183"/>
                </a:cubicBezTo>
                <a:cubicBezTo>
                  <a:pt x="91" y="124"/>
                  <a:pt x="91" y="124"/>
                  <a:pt x="91" y="124"/>
                </a:cubicBezTo>
                <a:cubicBezTo>
                  <a:pt x="98" y="124"/>
                  <a:pt x="105" y="124"/>
                  <a:pt x="113" y="124"/>
                </a:cubicBezTo>
                <a:cubicBezTo>
                  <a:pt x="214" y="124"/>
                  <a:pt x="289" y="143"/>
                  <a:pt x="345" y="173"/>
                </a:cubicBezTo>
                <a:cubicBezTo>
                  <a:pt x="387" y="195"/>
                  <a:pt x="420" y="223"/>
                  <a:pt x="445" y="254"/>
                </a:cubicBezTo>
                <a:cubicBezTo>
                  <a:pt x="482" y="300"/>
                  <a:pt x="504" y="353"/>
                  <a:pt x="516" y="401"/>
                </a:cubicBezTo>
                <a:cubicBezTo>
                  <a:pt x="528" y="448"/>
                  <a:pt x="530" y="478"/>
                  <a:pt x="530" y="515"/>
                </a:cubicBezTo>
                <a:cubicBezTo>
                  <a:pt x="530" y="565"/>
                  <a:pt x="529" y="911"/>
                  <a:pt x="529" y="911"/>
                </a:cubicBezTo>
                <a:cubicBezTo>
                  <a:pt x="597" y="911"/>
                  <a:pt x="597" y="911"/>
                  <a:pt x="597" y="911"/>
                </a:cubicBezTo>
                <a:cubicBezTo>
                  <a:pt x="597" y="911"/>
                  <a:pt x="598" y="607"/>
                  <a:pt x="598" y="594"/>
                </a:cubicBezTo>
                <a:cubicBezTo>
                  <a:pt x="599" y="465"/>
                  <a:pt x="592" y="426"/>
                  <a:pt x="586" y="402"/>
                </a:cubicBezTo>
                <a:cubicBezTo>
                  <a:pt x="578" y="367"/>
                  <a:pt x="566" y="328"/>
                  <a:pt x="547" y="288"/>
                </a:cubicBezTo>
                <a:cubicBezTo>
                  <a:pt x="518" y="229"/>
                  <a:pt x="472" y="170"/>
                  <a:pt x="401" y="127"/>
                </a:cubicBezTo>
                <a:cubicBezTo>
                  <a:pt x="330" y="83"/>
                  <a:pt x="236" y="55"/>
                  <a:pt x="113" y="55"/>
                </a:cubicBezTo>
                <a:cubicBezTo>
                  <a:pt x="105" y="55"/>
                  <a:pt x="98" y="56"/>
                  <a:pt x="91" y="56"/>
                </a:cubicBezTo>
                <a:lnTo>
                  <a:pt x="91" y="0"/>
                </a:lnTo>
                <a:close/>
              </a:path>
            </a:pathLst>
          </a:custGeom>
          <a:solidFill>
            <a:schemeClr val="accent3"/>
          </a:solidFill>
          <a:ln>
            <a:noFill/>
          </a:ln>
          <a:effectLst/>
        </p:spPr>
        <p:txBody>
          <a:bodyPr vert="horz" wrap="square" lIns="91440" tIns="45720" rIns="91440" bIns="45720" numCol="1" anchor="t" anchorCtr="0" compatLnSpc="1"/>
          <a:lstStyle/>
          <a:p>
            <a:endParaRPr lang="id-ID"/>
          </a:p>
        </p:txBody>
      </p:sp>
      <p:sp>
        <p:nvSpPr>
          <p:cNvPr id="51" name="Freeform 16"/>
          <p:cNvSpPr/>
          <p:nvPr/>
        </p:nvSpPr>
        <p:spPr bwMode="auto">
          <a:xfrm>
            <a:off x="6257925" y="2976880"/>
            <a:ext cx="2802890" cy="3657600"/>
          </a:xfrm>
          <a:custGeom>
            <a:avLst/>
            <a:gdLst>
              <a:gd name="T0" fmla="*/ 508 w 600"/>
              <a:gd name="T1" fmla="*/ 0 h 911"/>
              <a:gd name="T2" fmla="*/ 600 w 600"/>
              <a:gd name="T3" fmla="*/ 92 h 911"/>
              <a:gd name="T4" fmla="*/ 508 w 600"/>
              <a:gd name="T5" fmla="*/ 183 h 911"/>
              <a:gd name="T6" fmla="*/ 508 w 600"/>
              <a:gd name="T7" fmla="*/ 124 h 911"/>
              <a:gd name="T8" fmla="*/ 487 w 600"/>
              <a:gd name="T9" fmla="*/ 124 h 911"/>
              <a:gd name="T10" fmla="*/ 254 w 600"/>
              <a:gd name="T11" fmla="*/ 173 h 911"/>
              <a:gd name="T12" fmla="*/ 154 w 600"/>
              <a:gd name="T13" fmla="*/ 254 h 911"/>
              <a:gd name="T14" fmla="*/ 83 w 600"/>
              <a:gd name="T15" fmla="*/ 401 h 911"/>
              <a:gd name="T16" fmla="*/ 69 w 600"/>
              <a:gd name="T17" fmla="*/ 515 h 911"/>
              <a:gd name="T18" fmla="*/ 70 w 600"/>
              <a:gd name="T19" fmla="*/ 911 h 911"/>
              <a:gd name="T20" fmla="*/ 2 w 600"/>
              <a:gd name="T21" fmla="*/ 911 h 911"/>
              <a:gd name="T22" fmla="*/ 1 w 600"/>
              <a:gd name="T23" fmla="*/ 594 h 911"/>
              <a:gd name="T24" fmla="*/ 13 w 600"/>
              <a:gd name="T25" fmla="*/ 402 h 911"/>
              <a:gd name="T26" fmla="*/ 52 w 600"/>
              <a:gd name="T27" fmla="*/ 288 h 911"/>
              <a:gd name="T28" fmla="*/ 198 w 600"/>
              <a:gd name="T29" fmla="*/ 127 h 911"/>
              <a:gd name="T30" fmla="*/ 487 w 600"/>
              <a:gd name="T31" fmla="*/ 55 h 911"/>
              <a:gd name="T32" fmla="*/ 508 w 600"/>
              <a:gd name="T33" fmla="*/ 56 h 911"/>
              <a:gd name="T34" fmla="*/ 508 w 600"/>
              <a:gd name="T35" fmla="*/ 0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0" h="911">
                <a:moveTo>
                  <a:pt x="508" y="0"/>
                </a:moveTo>
                <a:cubicBezTo>
                  <a:pt x="600" y="92"/>
                  <a:pt x="600" y="92"/>
                  <a:pt x="600" y="92"/>
                </a:cubicBezTo>
                <a:cubicBezTo>
                  <a:pt x="508" y="183"/>
                  <a:pt x="508" y="183"/>
                  <a:pt x="508" y="183"/>
                </a:cubicBezTo>
                <a:cubicBezTo>
                  <a:pt x="508" y="124"/>
                  <a:pt x="508" y="124"/>
                  <a:pt x="508" y="124"/>
                </a:cubicBezTo>
                <a:cubicBezTo>
                  <a:pt x="501" y="124"/>
                  <a:pt x="494" y="124"/>
                  <a:pt x="487" y="124"/>
                </a:cubicBezTo>
                <a:cubicBezTo>
                  <a:pt x="386" y="124"/>
                  <a:pt x="311" y="143"/>
                  <a:pt x="254" y="173"/>
                </a:cubicBezTo>
                <a:cubicBezTo>
                  <a:pt x="212" y="195"/>
                  <a:pt x="179" y="223"/>
                  <a:pt x="154" y="254"/>
                </a:cubicBezTo>
                <a:cubicBezTo>
                  <a:pt x="117" y="300"/>
                  <a:pt x="95" y="353"/>
                  <a:pt x="83" y="401"/>
                </a:cubicBezTo>
                <a:cubicBezTo>
                  <a:pt x="72" y="448"/>
                  <a:pt x="70" y="478"/>
                  <a:pt x="69" y="515"/>
                </a:cubicBezTo>
                <a:cubicBezTo>
                  <a:pt x="69" y="565"/>
                  <a:pt x="70" y="911"/>
                  <a:pt x="70" y="911"/>
                </a:cubicBezTo>
                <a:cubicBezTo>
                  <a:pt x="2" y="911"/>
                  <a:pt x="2" y="911"/>
                  <a:pt x="2" y="911"/>
                </a:cubicBezTo>
                <a:cubicBezTo>
                  <a:pt x="2" y="911"/>
                  <a:pt x="1" y="607"/>
                  <a:pt x="1" y="594"/>
                </a:cubicBezTo>
                <a:cubicBezTo>
                  <a:pt x="0" y="465"/>
                  <a:pt x="8" y="426"/>
                  <a:pt x="13" y="402"/>
                </a:cubicBezTo>
                <a:cubicBezTo>
                  <a:pt x="21" y="367"/>
                  <a:pt x="33" y="328"/>
                  <a:pt x="52" y="288"/>
                </a:cubicBezTo>
                <a:cubicBezTo>
                  <a:pt x="81" y="229"/>
                  <a:pt x="127" y="170"/>
                  <a:pt x="198" y="127"/>
                </a:cubicBezTo>
                <a:cubicBezTo>
                  <a:pt x="269" y="83"/>
                  <a:pt x="363" y="55"/>
                  <a:pt x="487" y="55"/>
                </a:cubicBezTo>
                <a:cubicBezTo>
                  <a:pt x="494" y="55"/>
                  <a:pt x="501" y="56"/>
                  <a:pt x="508" y="56"/>
                </a:cubicBezTo>
                <a:lnTo>
                  <a:pt x="508" y="0"/>
                </a:lnTo>
                <a:close/>
              </a:path>
            </a:pathLst>
          </a:custGeom>
          <a:solidFill>
            <a:schemeClr val="accent2"/>
          </a:solidFill>
          <a:ln>
            <a:noFill/>
          </a:ln>
          <a:effectLst/>
        </p:spPr>
        <p:txBody>
          <a:bodyPr vert="horz" wrap="square" lIns="91440" tIns="45720" rIns="91440" bIns="45720" numCol="1" anchor="t" anchorCtr="0" compatLnSpc="1"/>
          <a:lstStyle/>
          <a:p>
            <a:endParaRPr lang="id-ID"/>
          </a:p>
        </p:txBody>
      </p:sp>
      <p:sp>
        <p:nvSpPr>
          <p:cNvPr id="52" name="Freeform 13"/>
          <p:cNvSpPr/>
          <p:nvPr/>
        </p:nvSpPr>
        <p:spPr bwMode="auto">
          <a:xfrm>
            <a:off x="4140835" y="4953635"/>
            <a:ext cx="1533525" cy="1680845"/>
          </a:xfrm>
          <a:custGeom>
            <a:avLst/>
            <a:gdLst>
              <a:gd name="T0" fmla="*/ 0 w 328"/>
              <a:gd name="T1" fmla="*/ 91 h 491"/>
              <a:gd name="T2" fmla="*/ 92 w 328"/>
              <a:gd name="T3" fmla="*/ 183 h 491"/>
              <a:gd name="T4" fmla="*/ 92 w 328"/>
              <a:gd name="T5" fmla="*/ 128 h 491"/>
              <a:gd name="T6" fmla="*/ 209 w 328"/>
              <a:gd name="T7" fmla="*/ 128 h 491"/>
              <a:gd name="T8" fmla="*/ 245 w 328"/>
              <a:gd name="T9" fmla="*/ 143 h 491"/>
              <a:gd name="T10" fmla="*/ 260 w 328"/>
              <a:gd name="T11" fmla="*/ 179 h 491"/>
              <a:gd name="T12" fmla="*/ 260 w 328"/>
              <a:gd name="T13" fmla="*/ 491 h 491"/>
              <a:gd name="T14" fmla="*/ 328 w 328"/>
              <a:gd name="T15" fmla="*/ 491 h 491"/>
              <a:gd name="T16" fmla="*/ 328 w 328"/>
              <a:gd name="T17" fmla="*/ 179 h 491"/>
              <a:gd name="T18" fmla="*/ 293 w 328"/>
              <a:gd name="T19" fmla="*/ 95 h 491"/>
              <a:gd name="T20" fmla="*/ 209 w 328"/>
              <a:gd name="T21" fmla="*/ 60 h 491"/>
              <a:gd name="T22" fmla="*/ 92 w 328"/>
              <a:gd name="T23" fmla="*/ 60 h 491"/>
              <a:gd name="T24" fmla="*/ 92 w 328"/>
              <a:gd name="T25" fmla="*/ 0 h 491"/>
              <a:gd name="T26" fmla="*/ 0 w 328"/>
              <a:gd name="T27" fmla="*/ 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91">
                <a:moveTo>
                  <a:pt x="0" y="91"/>
                </a:moveTo>
                <a:cubicBezTo>
                  <a:pt x="92" y="183"/>
                  <a:pt x="92" y="183"/>
                  <a:pt x="92" y="183"/>
                </a:cubicBezTo>
                <a:cubicBezTo>
                  <a:pt x="92" y="128"/>
                  <a:pt x="92" y="128"/>
                  <a:pt x="92" y="128"/>
                </a:cubicBezTo>
                <a:cubicBezTo>
                  <a:pt x="209" y="128"/>
                  <a:pt x="209" y="128"/>
                  <a:pt x="209" y="128"/>
                </a:cubicBezTo>
                <a:cubicBezTo>
                  <a:pt x="223" y="128"/>
                  <a:pt x="236" y="134"/>
                  <a:pt x="245" y="143"/>
                </a:cubicBezTo>
                <a:cubicBezTo>
                  <a:pt x="254" y="152"/>
                  <a:pt x="260" y="165"/>
                  <a:pt x="260" y="179"/>
                </a:cubicBezTo>
                <a:cubicBezTo>
                  <a:pt x="260" y="491"/>
                  <a:pt x="260" y="491"/>
                  <a:pt x="260" y="491"/>
                </a:cubicBezTo>
                <a:cubicBezTo>
                  <a:pt x="328" y="491"/>
                  <a:pt x="328" y="491"/>
                  <a:pt x="328" y="491"/>
                </a:cubicBezTo>
                <a:cubicBezTo>
                  <a:pt x="328" y="179"/>
                  <a:pt x="328" y="179"/>
                  <a:pt x="328" y="179"/>
                </a:cubicBezTo>
                <a:cubicBezTo>
                  <a:pt x="328" y="146"/>
                  <a:pt x="315" y="116"/>
                  <a:pt x="293" y="95"/>
                </a:cubicBezTo>
                <a:cubicBezTo>
                  <a:pt x="272" y="73"/>
                  <a:pt x="242" y="60"/>
                  <a:pt x="209" y="60"/>
                </a:cubicBezTo>
                <a:cubicBezTo>
                  <a:pt x="92" y="60"/>
                  <a:pt x="92" y="60"/>
                  <a:pt x="92" y="60"/>
                </a:cubicBezTo>
                <a:cubicBezTo>
                  <a:pt x="92" y="0"/>
                  <a:pt x="92" y="0"/>
                  <a:pt x="92" y="0"/>
                </a:cubicBezTo>
                <a:lnTo>
                  <a:pt x="0" y="91"/>
                </a:lnTo>
                <a:close/>
              </a:path>
            </a:pathLst>
          </a:custGeom>
          <a:solidFill>
            <a:schemeClr val="accent5"/>
          </a:solidFill>
          <a:ln>
            <a:noFill/>
          </a:ln>
          <a:effectLst/>
        </p:spPr>
        <p:txBody>
          <a:bodyPr vert="horz" wrap="square" lIns="91440" tIns="45720" rIns="91440" bIns="45720" numCol="1" anchor="t" anchorCtr="0" compatLnSpc="1"/>
          <a:lstStyle/>
          <a:p>
            <a:endParaRPr lang="id-ID"/>
          </a:p>
        </p:txBody>
      </p:sp>
      <p:sp>
        <p:nvSpPr>
          <p:cNvPr id="53" name="Freeform 15"/>
          <p:cNvSpPr/>
          <p:nvPr/>
        </p:nvSpPr>
        <p:spPr bwMode="auto">
          <a:xfrm>
            <a:off x="6583680" y="4953635"/>
            <a:ext cx="1471930" cy="1680210"/>
          </a:xfrm>
          <a:custGeom>
            <a:avLst/>
            <a:gdLst>
              <a:gd name="T0" fmla="*/ 328 w 328"/>
              <a:gd name="T1" fmla="*/ 91 h 491"/>
              <a:gd name="T2" fmla="*/ 236 w 328"/>
              <a:gd name="T3" fmla="*/ 183 h 491"/>
              <a:gd name="T4" fmla="*/ 236 w 328"/>
              <a:gd name="T5" fmla="*/ 128 h 491"/>
              <a:gd name="T6" fmla="*/ 119 w 328"/>
              <a:gd name="T7" fmla="*/ 128 h 491"/>
              <a:gd name="T8" fmla="*/ 83 w 328"/>
              <a:gd name="T9" fmla="*/ 143 h 491"/>
              <a:gd name="T10" fmla="*/ 68 w 328"/>
              <a:gd name="T11" fmla="*/ 179 h 491"/>
              <a:gd name="T12" fmla="*/ 68 w 328"/>
              <a:gd name="T13" fmla="*/ 491 h 491"/>
              <a:gd name="T14" fmla="*/ 0 w 328"/>
              <a:gd name="T15" fmla="*/ 491 h 491"/>
              <a:gd name="T16" fmla="*/ 0 w 328"/>
              <a:gd name="T17" fmla="*/ 179 h 491"/>
              <a:gd name="T18" fmla="*/ 35 w 328"/>
              <a:gd name="T19" fmla="*/ 95 h 491"/>
              <a:gd name="T20" fmla="*/ 119 w 328"/>
              <a:gd name="T21" fmla="*/ 60 h 491"/>
              <a:gd name="T22" fmla="*/ 236 w 328"/>
              <a:gd name="T23" fmla="*/ 60 h 491"/>
              <a:gd name="T24" fmla="*/ 236 w 328"/>
              <a:gd name="T25" fmla="*/ 0 h 491"/>
              <a:gd name="T26" fmla="*/ 328 w 328"/>
              <a:gd name="T27" fmla="*/ 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8" h="491">
                <a:moveTo>
                  <a:pt x="328" y="91"/>
                </a:moveTo>
                <a:cubicBezTo>
                  <a:pt x="236" y="183"/>
                  <a:pt x="236" y="183"/>
                  <a:pt x="236" y="183"/>
                </a:cubicBezTo>
                <a:cubicBezTo>
                  <a:pt x="236" y="128"/>
                  <a:pt x="236" y="128"/>
                  <a:pt x="236" y="128"/>
                </a:cubicBezTo>
                <a:cubicBezTo>
                  <a:pt x="119" y="128"/>
                  <a:pt x="119" y="128"/>
                  <a:pt x="119" y="128"/>
                </a:cubicBezTo>
                <a:cubicBezTo>
                  <a:pt x="105" y="128"/>
                  <a:pt x="93" y="134"/>
                  <a:pt x="83" y="143"/>
                </a:cubicBezTo>
                <a:cubicBezTo>
                  <a:pt x="74" y="152"/>
                  <a:pt x="68" y="165"/>
                  <a:pt x="68" y="179"/>
                </a:cubicBezTo>
                <a:cubicBezTo>
                  <a:pt x="68" y="491"/>
                  <a:pt x="68" y="491"/>
                  <a:pt x="68" y="491"/>
                </a:cubicBezTo>
                <a:cubicBezTo>
                  <a:pt x="0" y="491"/>
                  <a:pt x="0" y="491"/>
                  <a:pt x="0" y="491"/>
                </a:cubicBezTo>
                <a:cubicBezTo>
                  <a:pt x="0" y="179"/>
                  <a:pt x="0" y="179"/>
                  <a:pt x="0" y="179"/>
                </a:cubicBezTo>
                <a:cubicBezTo>
                  <a:pt x="0" y="146"/>
                  <a:pt x="13" y="116"/>
                  <a:pt x="35" y="95"/>
                </a:cubicBezTo>
                <a:cubicBezTo>
                  <a:pt x="56" y="73"/>
                  <a:pt x="86" y="60"/>
                  <a:pt x="119" y="60"/>
                </a:cubicBezTo>
                <a:cubicBezTo>
                  <a:pt x="236" y="60"/>
                  <a:pt x="236" y="60"/>
                  <a:pt x="236" y="60"/>
                </a:cubicBezTo>
                <a:cubicBezTo>
                  <a:pt x="236" y="0"/>
                  <a:pt x="236" y="0"/>
                  <a:pt x="236" y="0"/>
                </a:cubicBezTo>
                <a:lnTo>
                  <a:pt x="328" y="91"/>
                </a:lnTo>
                <a:close/>
              </a:path>
            </a:pathLst>
          </a:custGeom>
          <a:solidFill>
            <a:schemeClr val="accent4"/>
          </a:solidFill>
          <a:ln>
            <a:noFill/>
          </a:ln>
          <a:effectLst/>
        </p:spPr>
        <p:txBody>
          <a:bodyPr vert="horz" wrap="square" lIns="91440" tIns="45720" rIns="91440" bIns="45720" numCol="1" anchor="t" anchorCtr="0" compatLnSpc="1"/>
          <a:lstStyle/>
          <a:p>
            <a:endParaRPr lang="id-ID"/>
          </a:p>
        </p:txBody>
      </p:sp>
      <p:sp>
        <p:nvSpPr>
          <p:cNvPr id="60" name="TextBox 59"/>
          <p:cNvSpPr txBox="1"/>
          <p:nvPr/>
        </p:nvSpPr>
        <p:spPr>
          <a:xfrm>
            <a:off x="9060815" y="2901315"/>
            <a:ext cx="2556510" cy="1014730"/>
          </a:xfrm>
          <a:prstGeom prst="rect">
            <a:avLst/>
          </a:prstGeom>
          <a:noFill/>
        </p:spPr>
        <p:txBody>
          <a:bodyPr wrap="square" rtlCol="0">
            <a:spAutoFit/>
          </a:bodyPr>
          <a:lstStyle/>
          <a:p>
            <a:pPr algn="l"/>
            <a:r>
              <a:rPr lang="en-US" sz="2000" dirty="0">
                <a:sym typeface="+mn-ea"/>
              </a:rPr>
              <a:t>Sales amount V/S Production Cost</a:t>
            </a:r>
            <a:endParaRPr lang="en-US" sz="2000" dirty="0"/>
          </a:p>
          <a:p>
            <a:endParaRPr lang="en-US" sz="2000" b="1" dirty="0">
              <a:latin typeface="+mj-lt"/>
            </a:endParaRPr>
          </a:p>
        </p:txBody>
      </p:sp>
      <p:sp>
        <p:nvSpPr>
          <p:cNvPr id="62" name="TextBox 61"/>
          <p:cNvSpPr txBox="1"/>
          <p:nvPr/>
        </p:nvSpPr>
        <p:spPr>
          <a:xfrm>
            <a:off x="8123438" y="4954093"/>
            <a:ext cx="2962275" cy="829945"/>
          </a:xfrm>
          <a:prstGeom prst="rect">
            <a:avLst/>
          </a:prstGeom>
          <a:noFill/>
        </p:spPr>
        <p:txBody>
          <a:bodyPr wrap="none" rtlCol="0">
            <a:spAutoFit/>
          </a:bodyPr>
          <a:lstStyle/>
          <a:p>
            <a:pPr algn="l"/>
            <a:r>
              <a:rPr lang="en-US" sz="2400" dirty="0">
                <a:sym typeface="+mn-ea"/>
              </a:rPr>
              <a:t>Country wise Profit</a:t>
            </a:r>
            <a:endParaRPr lang="en-US" sz="2400" dirty="0"/>
          </a:p>
          <a:p>
            <a:endParaRPr lang="en-US" sz="2400" b="1" dirty="0">
              <a:latin typeface="+mj-lt"/>
            </a:endParaRPr>
          </a:p>
        </p:txBody>
      </p:sp>
      <p:sp>
        <p:nvSpPr>
          <p:cNvPr id="65" name="Rectangle 64"/>
          <p:cNvSpPr/>
          <p:nvPr/>
        </p:nvSpPr>
        <p:spPr>
          <a:xfrm>
            <a:off x="470409" y="3216990"/>
            <a:ext cx="2062959" cy="306705"/>
          </a:xfrm>
          <a:prstGeom prst="rect">
            <a:avLst/>
          </a:prstGeom>
        </p:spPr>
        <p:txBody>
          <a:bodyPr wrap="square">
            <a:spAutoFit/>
          </a:bodyPr>
          <a:lstStyle/>
          <a:p>
            <a:pPr algn="r"/>
            <a:endParaRPr lang="id-ID" sz="1400" dirty="0">
              <a:solidFill>
                <a:schemeClr val="tx2"/>
              </a:solidFill>
            </a:endParaRPr>
          </a:p>
        </p:txBody>
      </p:sp>
      <p:sp>
        <p:nvSpPr>
          <p:cNvPr id="66" name="TextBox 65"/>
          <p:cNvSpPr txBox="1"/>
          <p:nvPr/>
        </p:nvSpPr>
        <p:spPr>
          <a:xfrm>
            <a:off x="1708150" y="4953635"/>
            <a:ext cx="2233295" cy="927100"/>
          </a:xfrm>
          <a:prstGeom prst="rect">
            <a:avLst/>
          </a:prstGeom>
          <a:noFill/>
        </p:spPr>
        <p:txBody>
          <a:bodyPr wrap="none" rtlCol="0">
            <a:noAutofit/>
          </a:bodyPr>
          <a:lstStyle/>
          <a:p>
            <a:pPr algn="r"/>
            <a:r>
              <a:rPr lang="en-US" sz="2000" dirty="0">
                <a:sym typeface="+mn-ea"/>
              </a:rPr>
              <a:t>Top product categories with</a:t>
            </a:r>
          </a:p>
          <a:p>
            <a:pPr algn="r"/>
            <a:r>
              <a:rPr lang="en-US" sz="2000" dirty="0">
                <a:sym typeface="+mn-ea"/>
              </a:rPr>
              <a:t> best dealer price</a:t>
            </a:r>
            <a:endParaRPr lang="en-US" sz="2000" b="1" dirty="0">
              <a:latin typeface="+mj-lt"/>
              <a:sym typeface="+mn-ea"/>
            </a:endParaRPr>
          </a:p>
        </p:txBody>
      </p:sp>
      <p:sp>
        <p:nvSpPr>
          <p:cNvPr id="68" name="TextBox 67"/>
          <p:cNvSpPr txBox="1"/>
          <p:nvPr/>
        </p:nvSpPr>
        <p:spPr>
          <a:xfrm>
            <a:off x="4945198" y="1804207"/>
            <a:ext cx="2350135" cy="829945"/>
          </a:xfrm>
          <a:prstGeom prst="rect">
            <a:avLst/>
          </a:prstGeom>
          <a:noFill/>
        </p:spPr>
        <p:txBody>
          <a:bodyPr wrap="none" rtlCol="0">
            <a:spAutoFit/>
          </a:bodyPr>
          <a:lstStyle/>
          <a:p>
            <a:pPr algn="ctr"/>
            <a:r>
              <a:rPr lang="en-US" sz="2400" dirty="0">
                <a:sym typeface="+mn-ea"/>
              </a:rPr>
              <a:t>Year wise Sales</a:t>
            </a:r>
            <a:endParaRPr lang="en-US" sz="2400" dirty="0"/>
          </a:p>
          <a:p>
            <a:pPr algn="ctr"/>
            <a:endParaRPr lang="id-ID" sz="2400" b="1" dirty="0">
              <a:latin typeface="+mj-lt"/>
            </a:endParaRPr>
          </a:p>
        </p:txBody>
      </p:sp>
      <p:sp>
        <p:nvSpPr>
          <p:cNvPr id="3" name="Text Box 2"/>
          <p:cNvSpPr txBox="1"/>
          <p:nvPr/>
        </p:nvSpPr>
        <p:spPr>
          <a:xfrm>
            <a:off x="838200" y="2991485"/>
            <a:ext cx="2167255" cy="706755"/>
          </a:xfrm>
          <a:prstGeom prst="rect">
            <a:avLst/>
          </a:prstGeom>
          <a:noFill/>
        </p:spPr>
        <p:txBody>
          <a:bodyPr wrap="square" rtlCol="0" anchor="t">
            <a:spAutoFit/>
          </a:bodyPr>
          <a:lstStyle/>
          <a:p>
            <a:r>
              <a:rPr lang="en-US" sz="2000" dirty="0">
                <a:sym typeface="+mn-ea"/>
              </a:rPr>
              <a:t>Yearly Income Distribution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ppt_y</p:attrName>
                                        </p:attrNameLst>
                                      </p:cBhvr>
                                      <p:tavLst>
                                        <p:tav tm="0">
                                          <p:val>
                                            <p:strVal val="#ppt_y+#ppt_h*1.125000"/>
                                          </p:val>
                                        </p:tav>
                                        <p:tav tm="100000">
                                          <p:val>
                                            <p:strVal val="#ppt_y"/>
                                          </p:val>
                                        </p:tav>
                                      </p:tavLst>
                                    </p:anim>
                                    <p:animEffect transition="in" filter="wipe(up)">
                                      <p:cBhvr>
                                        <p:cTn id="8" dur="500"/>
                                        <p:tgtEl>
                                          <p:spTgt spid="49"/>
                                        </p:tgtEl>
                                      </p:cBhvr>
                                    </p:animEffect>
                                  </p:childTnLst>
                                </p:cTn>
                              </p:par>
                              <p:par>
                                <p:cTn id="9" presetID="12" presetClass="entr" presetSubtype="4" fill="hold" grpId="0" nodeType="withEffect">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par>
                                <p:cTn id="13" presetID="12" presetClass="entr" presetSubtype="4" fill="hold" grpId="0" nodeType="withEffect">
                                  <p:stCondLst>
                                    <p:cond delay="25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p:tgtEl>
                                          <p:spTgt spid="51"/>
                                        </p:tgtEl>
                                        <p:attrNameLst>
                                          <p:attrName>ppt_y</p:attrName>
                                        </p:attrNameLst>
                                      </p:cBhvr>
                                      <p:tavLst>
                                        <p:tav tm="0">
                                          <p:val>
                                            <p:strVal val="#ppt_y+#ppt_h*1.125000"/>
                                          </p:val>
                                        </p:tav>
                                        <p:tav tm="100000">
                                          <p:val>
                                            <p:strVal val="#ppt_y"/>
                                          </p:val>
                                        </p:tav>
                                      </p:tavLst>
                                    </p:anim>
                                    <p:animEffect transition="in" filter="wipe(up)">
                                      <p:cBhvr>
                                        <p:cTn id="16" dur="500"/>
                                        <p:tgtEl>
                                          <p:spTgt spid="51"/>
                                        </p:tgtEl>
                                      </p:cBhvr>
                                    </p:animEffect>
                                  </p:childTnLst>
                                </p:cTn>
                              </p:par>
                              <p:par>
                                <p:cTn id="17" presetID="12" presetClass="entr" presetSubtype="4" fill="hold" grpId="0" nodeType="withEffect">
                                  <p:stCondLst>
                                    <p:cond delay="5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up)">
                                      <p:cBhvr>
                                        <p:cTn id="20" dur="500"/>
                                        <p:tgtEl>
                                          <p:spTgt spid="52"/>
                                        </p:tgtEl>
                                      </p:cBhvr>
                                    </p:animEffect>
                                  </p:childTnLst>
                                </p:cTn>
                              </p:par>
                              <p:par>
                                <p:cTn id="21" presetID="12" presetClass="entr" presetSubtype="4" fill="hold" grpId="0" nodeType="withEffect">
                                  <p:stCondLst>
                                    <p:cond delay="50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p:tgtEl>
                                          <p:spTgt spid="53"/>
                                        </p:tgtEl>
                                        <p:attrNameLst>
                                          <p:attrName>ppt_y</p:attrName>
                                        </p:attrNameLst>
                                      </p:cBhvr>
                                      <p:tavLst>
                                        <p:tav tm="0">
                                          <p:val>
                                            <p:strVal val="#ppt_y+#ppt_h*1.125000"/>
                                          </p:val>
                                        </p:tav>
                                        <p:tav tm="100000">
                                          <p:val>
                                            <p:strVal val="#ppt_y"/>
                                          </p:val>
                                        </p:tav>
                                      </p:tavLst>
                                    </p:anim>
                                    <p:animEffect transition="in" filter="wipe(up)">
                                      <p:cBhvr>
                                        <p:cTn id="24" dur="500"/>
                                        <p:tgtEl>
                                          <p:spTgt spid="5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fade">
                                      <p:cBhvr>
                                        <p:cTn id="4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animBg="1"/>
      <p:bldP spid="51" grpId="0" bldLvl="0" animBg="1"/>
      <p:bldP spid="52" grpId="0" bldLvl="0" animBg="1"/>
      <p:bldP spid="53" grpId="0" bldLvl="0" animBg="1"/>
      <p:bldP spid="60" grpId="0"/>
      <p:bldP spid="62" grpId="0"/>
      <p:bldP spid="65" grpId="0"/>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419735" cy="1327355"/>
          </a:xfrm>
        </p:spPr>
        <p:txBody>
          <a:bodyPr>
            <a:normAutofit/>
          </a:bodyPr>
          <a:lstStyle/>
          <a:p>
            <a:br>
              <a:rPr lang="en-US" sz="4400" dirty="0">
                <a:sym typeface="+mn-ea"/>
              </a:rPr>
            </a:br>
            <a:endParaRPr lang="id-ID" dirty="0"/>
          </a:p>
        </p:txBody>
      </p:sp>
      <p:sp>
        <p:nvSpPr>
          <p:cNvPr id="49" name="Text Box 48"/>
          <p:cNvSpPr txBox="1"/>
          <p:nvPr/>
        </p:nvSpPr>
        <p:spPr>
          <a:xfrm>
            <a:off x="161925" y="1597660"/>
            <a:ext cx="6050915" cy="4257675"/>
          </a:xfrm>
          <a:prstGeom prst="rect">
            <a:avLst/>
          </a:prstGeom>
          <a:noFill/>
        </p:spPr>
        <p:txBody>
          <a:bodyPr wrap="square" rtlCol="0" anchor="t">
            <a:noAutofit/>
          </a:bodyPr>
          <a:lstStyle/>
          <a:p>
            <a:pPr indent="0" algn="just">
              <a:buNone/>
            </a:pPr>
            <a:endParaRPr lang="en-US" sz="2400" dirty="0"/>
          </a:p>
          <a:p>
            <a:pPr algn="just"/>
            <a:r>
              <a:rPr lang="en-US" sz="2400" dirty="0">
                <a:sym typeface="+mn-ea"/>
              </a:rPr>
              <a:t>The bar chart effectively visualizes the differences in sales across the year, with taller bars indicating higher sales and shorter bars reflecting lower sales periods.</a:t>
            </a:r>
          </a:p>
          <a:p>
            <a:pPr algn="just"/>
            <a:endParaRPr lang="en-US" sz="2400" dirty="0">
              <a:sym typeface="+mn-ea"/>
            </a:endParaRPr>
          </a:p>
          <a:p>
            <a:pPr algn="just"/>
            <a:r>
              <a:rPr lang="en-US" sz="2400" dirty="0">
                <a:sym typeface="+mn-ea"/>
              </a:rPr>
              <a:t>This visual representation helps identify seasonal trends and performance peaks, aiding in strategic planning and analysis.</a:t>
            </a:r>
          </a:p>
        </p:txBody>
      </p:sp>
      <p:pic>
        <p:nvPicPr>
          <p:cNvPr id="50" name="Content Placeholder 4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16700" y="1486535"/>
            <a:ext cx="5426075" cy="4760595"/>
          </a:xfrm>
        </p:spPr>
      </p:pic>
      <p:sp>
        <p:nvSpPr>
          <p:cNvPr id="4" name="TextBox 3">
            <a:extLst>
              <a:ext uri="{FF2B5EF4-FFF2-40B4-BE49-F238E27FC236}">
                <a16:creationId xmlns:a16="http://schemas.microsoft.com/office/drawing/2014/main" id="{464F3B3B-460F-BB5E-8057-05136EAB393B}"/>
              </a:ext>
            </a:extLst>
          </p:cNvPr>
          <p:cNvSpPr txBox="1"/>
          <p:nvPr/>
        </p:nvSpPr>
        <p:spPr>
          <a:xfrm>
            <a:off x="2149577" y="388292"/>
            <a:ext cx="7796980" cy="769441"/>
          </a:xfrm>
          <a:prstGeom prst="rect">
            <a:avLst/>
          </a:prstGeom>
          <a:noFill/>
        </p:spPr>
        <p:txBody>
          <a:bodyPr wrap="square">
            <a:spAutoFit/>
          </a:bodyPr>
          <a:lstStyle/>
          <a:p>
            <a:pPr algn="ctr"/>
            <a:r>
              <a:rPr lang="en-US" sz="4400" b="1" dirty="0">
                <a:solidFill>
                  <a:srgbClr val="002F7F"/>
                </a:solidFill>
              </a:rPr>
              <a:t>Year wise Sales status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Monthly Sales V/S Production Cost</a:t>
            </a:r>
            <a:endParaRPr lang="id-ID" dirty="0"/>
          </a:p>
        </p:txBody>
      </p:sp>
      <p:sp>
        <p:nvSpPr>
          <p:cNvPr id="39" name="Text Box 38"/>
          <p:cNvSpPr txBox="1"/>
          <p:nvPr/>
        </p:nvSpPr>
        <p:spPr>
          <a:xfrm>
            <a:off x="650240" y="1354455"/>
            <a:ext cx="10838180" cy="1087755"/>
          </a:xfrm>
          <a:prstGeom prst="rect">
            <a:avLst/>
          </a:prstGeom>
          <a:noFill/>
        </p:spPr>
        <p:txBody>
          <a:bodyPr wrap="square" rtlCol="0" anchor="t">
            <a:spAutoFit/>
          </a:bodyPr>
          <a:lstStyle/>
          <a:p>
            <a:pPr algn="l">
              <a:lnSpc>
                <a:spcPct val="90000"/>
              </a:lnSpc>
            </a:pPr>
            <a:r>
              <a:rPr lang="en-US" sz="2400" dirty="0">
                <a:sym typeface="+mn-ea"/>
              </a:rPr>
              <a:t>The Bar chart segment display sum of sales amount while the overlaid Line chart tracks Production cost over the same period, providing a dual perspective on financial performance and marketing expansion.</a:t>
            </a:r>
          </a:p>
        </p:txBody>
      </p:sp>
      <p:pic>
        <p:nvPicPr>
          <p:cNvPr id="40" name="Content Placeholder 39"/>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87332" y="2823733"/>
            <a:ext cx="11218606" cy="3485072"/>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Country wise Profit status</a:t>
            </a:r>
            <a:endParaRPr lang="id-ID" dirty="0"/>
          </a:p>
        </p:txBody>
      </p:sp>
      <p:sp>
        <p:nvSpPr>
          <p:cNvPr id="40" name="Content Placeholder 19"/>
          <p:cNvSpPr txBox="1"/>
          <p:nvPr/>
        </p:nvSpPr>
        <p:spPr>
          <a:xfrm>
            <a:off x="425873" y="5094064"/>
            <a:ext cx="2029769" cy="685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id-ID" sz="1400" dirty="0">
              <a:solidFill>
                <a:schemeClr val="tx2"/>
              </a:solidFill>
            </a:endParaRPr>
          </a:p>
        </p:txBody>
      </p:sp>
      <p:sp>
        <p:nvSpPr>
          <p:cNvPr id="10" name="Text Box 9"/>
          <p:cNvSpPr txBox="1"/>
          <p:nvPr/>
        </p:nvSpPr>
        <p:spPr>
          <a:xfrm>
            <a:off x="838200" y="1304290"/>
            <a:ext cx="10297160" cy="836295"/>
          </a:xfrm>
          <a:prstGeom prst="rect">
            <a:avLst/>
          </a:prstGeom>
          <a:noFill/>
        </p:spPr>
        <p:txBody>
          <a:bodyPr wrap="square" rtlCol="0" anchor="t">
            <a:noAutofit/>
          </a:bodyPr>
          <a:lstStyle/>
          <a:p>
            <a:pPr algn="l"/>
            <a:r>
              <a:rPr lang="en-US" sz="2000" dirty="0">
                <a:sym typeface="+mn-ea"/>
              </a:rPr>
              <a:t>This KPI represented country wise profits across the globe and the highest profits across the globe are in the United States followed by Australia and others.</a:t>
            </a:r>
          </a:p>
        </p:txBody>
      </p:sp>
      <p:pic>
        <p:nvPicPr>
          <p:cNvPr id="11" name="Content Placeholder 10"/>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38200" y="2153285"/>
            <a:ext cx="10445115" cy="4432935"/>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Yearly Income Distribution</a:t>
            </a:r>
            <a:endParaRPr lang="id-ID" dirty="0"/>
          </a:p>
        </p:txBody>
      </p:sp>
      <p:sp>
        <p:nvSpPr>
          <p:cNvPr id="21" name="Text Box 20"/>
          <p:cNvSpPr txBox="1"/>
          <p:nvPr/>
        </p:nvSpPr>
        <p:spPr>
          <a:xfrm>
            <a:off x="838200" y="1219200"/>
            <a:ext cx="10562590" cy="1198880"/>
          </a:xfrm>
          <a:prstGeom prst="rect">
            <a:avLst/>
          </a:prstGeom>
          <a:noFill/>
        </p:spPr>
        <p:txBody>
          <a:bodyPr wrap="square" rtlCol="0" anchor="t">
            <a:spAutoFit/>
          </a:bodyPr>
          <a:lstStyle/>
          <a:p>
            <a:pPr algn="l"/>
            <a:r>
              <a:rPr lang="en-US" dirty="0">
                <a:sym typeface="+mn-ea"/>
              </a:rPr>
              <a:t>A series of histograms comparing yearly income distribution across different years can illustrate changes in economic conditions and shifts in wealth over time. Each histogram represents a specific year, with income ranges on the horizontal axis and the frequency of earners in those ranges on the vertical axis.</a:t>
            </a:r>
          </a:p>
        </p:txBody>
      </p:sp>
      <p:pic>
        <p:nvPicPr>
          <p:cNvPr id="22" name="Content Placeholder 21"/>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620477" y="2607679"/>
            <a:ext cx="8760543" cy="369349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046">
      <a:dk1>
        <a:srgbClr val="000000"/>
      </a:dk1>
      <a:lt1>
        <a:srgbClr val="FFFFFF"/>
      </a:lt1>
      <a:dk2>
        <a:srgbClr val="5E5E5E"/>
      </a:dk2>
      <a:lt2>
        <a:srgbClr val="DDDDDD"/>
      </a:lt2>
      <a:accent1>
        <a:srgbClr val="0063BE"/>
      </a:accent1>
      <a:accent2>
        <a:srgbClr val="0178D9"/>
      </a:accent2>
      <a:accent3>
        <a:srgbClr val="3688F7"/>
      </a:accent3>
      <a:accent4>
        <a:srgbClr val="47A1FE"/>
      </a:accent4>
      <a:accent5>
        <a:srgbClr val="6EB8FF"/>
      </a:accent5>
      <a:accent6>
        <a:srgbClr val="9FD2FF"/>
      </a:accent6>
      <a:hlink>
        <a:srgbClr val="F59E00"/>
      </a:hlink>
      <a:folHlink>
        <a:srgbClr val="B2B2B2"/>
      </a:folHlink>
    </a:clrScheme>
    <a:fontScheme name="微软雅黑">
      <a:majorFont>
        <a:latin typeface="微软雅黑"/>
        <a:ea typeface="Microsoft YaHei UI"/>
        <a:cs typeface=""/>
      </a:majorFont>
      <a:minorFont>
        <a:latin typeface="微软雅黑"/>
        <a:ea typeface="Microsoft Ya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510</Words>
  <Application>Microsoft Office PowerPoint</Application>
  <PresentationFormat>Widescreen</PresentationFormat>
  <Paragraphs>44</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微软雅黑</vt:lpstr>
      <vt:lpstr>Arial</vt:lpstr>
      <vt:lpstr>Calibri</vt:lpstr>
      <vt:lpstr>MV Boli</vt:lpstr>
      <vt:lpstr>Wingdings</vt:lpstr>
      <vt:lpstr>Office 主题</vt:lpstr>
      <vt:lpstr>PowerPoint Presentation</vt:lpstr>
      <vt:lpstr>PowerPoint Presentation</vt:lpstr>
      <vt:lpstr>PowerPoint Presentation</vt:lpstr>
      <vt:lpstr>Objective</vt:lpstr>
      <vt:lpstr>Problem Statement</vt:lpstr>
      <vt:lpstr> </vt:lpstr>
      <vt:lpstr>Monthly Sales V/S Production Cost</vt:lpstr>
      <vt:lpstr>Country wise Profit status</vt:lpstr>
      <vt:lpstr>Yearly Income Distribution</vt:lpstr>
      <vt:lpstr>Top Product categories with best dealer price</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Swathi R</cp:lastModifiedBy>
  <cp:revision>40</cp:revision>
  <dcterms:created xsi:type="dcterms:W3CDTF">2015-12-24T07:33:00Z</dcterms:created>
  <dcterms:modified xsi:type="dcterms:W3CDTF">2024-05-08T13:40:18Z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CFFFF3E663E444528738A35268D634F9</vt:lpwstr>
  </property>
</Properties>
</file>