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Nunito"/>
      <p:regular r:id="rId19"/>
      <p:bold r:id="rId20"/>
      <p:italic r:id="rId21"/>
      <p:boldItalic r:id="rId22"/>
    </p:embeddedFont>
    <p:embeddedFont>
      <p:font typeface="Proxima Nova Extrabold"/>
      <p:bold r:id="rId23"/>
    </p:embeddedFont>
    <p:embeddedFont>
      <p:font typeface="Proxima Nova Semibold"/>
      <p:regular r:id="rId24"/>
      <p:bold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C765552-E413-489E-AD6F-61E6081C82CE}">
  <a:tblStyle styleId="{1C765552-E413-489E-AD6F-61E6081C82CE}"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22" Type="http://schemas.openxmlformats.org/officeDocument/2006/relationships/font" Target="fonts/Nunito-boldItalic.fntdata"/><Relationship Id="rId21" Type="http://schemas.openxmlformats.org/officeDocument/2006/relationships/font" Target="fonts/Nunito-italic.fntdata"/><Relationship Id="rId24" Type="http://schemas.openxmlformats.org/officeDocument/2006/relationships/font" Target="fonts/ProximaNovaSemibold-regular.fntdata"/><Relationship Id="rId23" Type="http://schemas.openxmlformats.org/officeDocument/2006/relationships/font" Target="fonts/ProximaNovaExtrabo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roximaNovaSemibold-boldItalic.fntdata"/><Relationship Id="rId25" Type="http://schemas.openxmlformats.org/officeDocument/2006/relationships/font" Target="fonts/ProximaNovaSemibo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Nunito-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c1cbd269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c1cbd269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c1cbd2697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c1cbd2697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97106d1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b97106d1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f245a6a28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f245a6a28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f245a6a28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f245a6a28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fd2c939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fd2c939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8d9fca4f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8d9fca4f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fd2c939f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fd2c939f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fe0b3aa2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fe0b3aa2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fd2c939f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fd2c939f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afd2c939f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afd2c939f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youtu.be/-2kOv2zzHsQ"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youtube.com/watch?v=jzxZUJmOu3o" TargetMode="External"/><Relationship Id="rId4" Type="http://schemas.openxmlformats.org/officeDocument/2006/relationships/hyperlink" Target="https://www.roboindia.com/tutorials/bluetooth-communication-mit-app-inventor/" TargetMode="External"/><Relationship Id="rId5" Type="http://schemas.openxmlformats.org/officeDocument/2006/relationships/hyperlink" Target="http://www.youtube.com/watch?v=FtVqMC5YJdk" TargetMode="External"/><Relationship Id="rId6" Type="http://schemas.openxmlformats.org/officeDocument/2006/relationships/hyperlink" Target="https://www.circuitstoday.com/types-of-drones" TargetMode="External"/><Relationship Id="rId7" Type="http://schemas.openxmlformats.org/officeDocument/2006/relationships/hyperlink" Target="http://ai2.appinventor.mit.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Extrabold"/>
                <a:ea typeface="Proxima Nova Extrabold"/>
                <a:cs typeface="Proxima Nova Extrabold"/>
                <a:sym typeface="Proxima Nova Extrabold"/>
              </a:rPr>
              <a:t>A Better Disaster Relief System</a:t>
            </a:r>
            <a:endParaRPr>
              <a:latin typeface="Proxima Nova Extrabold"/>
              <a:ea typeface="Proxima Nova Extrabold"/>
              <a:cs typeface="Proxima Nova Extrabold"/>
              <a:sym typeface="Proxima Nova Extrabold"/>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By Ananya Mehta</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t/>
            </a:r>
            <a:endParaRPr sz="1800">
              <a:latin typeface="Proxima Nova Semibold"/>
              <a:ea typeface="Proxima Nova Semibold"/>
              <a:cs typeface="Proxima Nova Semibold"/>
              <a:sym typeface="Proxima Nova Semibold"/>
            </a:endParaRPr>
          </a:p>
        </p:txBody>
      </p:sp>
      <p:sp>
        <p:nvSpPr>
          <p:cNvPr id="130" name="Google Shape;130;p13"/>
          <p:cNvSpPr txBox="1"/>
          <p:nvPr/>
        </p:nvSpPr>
        <p:spPr>
          <a:xfrm>
            <a:off x="2953500" y="3731925"/>
            <a:ext cx="3237000" cy="5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Calibri"/>
                <a:ea typeface="Calibri"/>
                <a:cs typeface="Calibri"/>
                <a:sym typeface="Calibri"/>
              </a:rPr>
              <a:t>Grade 6</a:t>
            </a:r>
            <a:endParaRPr sz="1600">
              <a:solidFill>
                <a:schemeClr val="lt1"/>
              </a:solidFill>
              <a:latin typeface="Calibri"/>
              <a:ea typeface="Calibri"/>
              <a:cs typeface="Calibri"/>
              <a:sym typeface="Calibri"/>
            </a:endParaRPr>
          </a:p>
          <a:p>
            <a:pPr indent="0" lvl="0" marL="0" rtl="0" algn="ctr">
              <a:spcBef>
                <a:spcPts val="0"/>
              </a:spcBef>
              <a:spcAft>
                <a:spcPts val="0"/>
              </a:spcAft>
              <a:buNone/>
            </a:pPr>
            <a:r>
              <a:rPr lang="en" sz="1200">
                <a:solidFill>
                  <a:schemeClr val="lt1"/>
                </a:solidFill>
                <a:latin typeface="Calibri"/>
                <a:ea typeface="Calibri"/>
                <a:cs typeface="Calibri"/>
                <a:sym typeface="Calibri"/>
              </a:rPr>
              <a:t>Non RRI</a:t>
            </a:r>
            <a:endParaRPr sz="1200">
              <a:solidFill>
                <a:schemeClr val="lt1"/>
              </a:solidFill>
              <a:latin typeface="Calibri"/>
              <a:ea typeface="Calibri"/>
              <a:cs typeface="Calibri"/>
              <a:sym typeface="Calibri"/>
            </a:endParaRPr>
          </a:p>
          <a:p>
            <a:pPr indent="0" lvl="0" marL="0" rtl="0" algn="ctr">
              <a:spcBef>
                <a:spcPts val="0"/>
              </a:spcBef>
              <a:spcAft>
                <a:spcPts val="0"/>
              </a:spcAft>
              <a:buNone/>
            </a:pPr>
            <a:r>
              <a:rPr lang="en" sz="1200">
                <a:solidFill>
                  <a:schemeClr val="lt1"/>
                </a:solidFill>
                <a:latin typeface="Calibri"/>
                <a:ea typeface="Calibri"/>
                <a:cs typeface="Calibri"/>
                <a:sym typeface="Calibri"/>
              </a:rPr>
              <a:t>B17</a:t>
            </a:r>
            <a:endParaRPr sz="1200">
              <a:solidFill>
                <a:schemeClr val="lt1"/>
              </a:solidFill>
              <a:latin typeface="Calibri"/>
              <a:ea typeface="Calibri"/>
              <a:cs typeface="Calibri"/>
              <a:sym typeface="Calibri"/>
            </a:endParaRPr>
          </a:p>
          <a:p>
            <a:pPr indent="0" lvl="0" marL="0" rtl="0" algn="ctr">
              <a:spcBef>
                <a:spcPts val="0"/>
              </a:spcBef>
              <a:spcAft>
                <a:spcPts val="0"/>
              </a:spcAft>
              <a:buNone/>
            </a:pPr>
            <a:r>
              <a:rPr lang="en" sz="1200" u="sng">
                <a:solidFill>
                  <a:schemeClr val="hlink"/>
                </a:solidFill>
                <a:latin typeface="Calibri"/>
                <a:ea typeface="Calibri"/>
                <a:cs typeface="Calibri"/>
                <a:sym typeface="Calibri"/>
                <a:hlinkClick r:id="rId3"/>
              </a:rPr>
              <a:t>https://youtu.be/-2kOv2zzHsQ</a:t>
            </a:r>
            <a:r>
              <a:rPr lang="en" sz="1200">
                <a:solidFill>
                  <a:schemeClr val="lt1"/>
                </a:solidFill>
                <a:latin typeface="Calibri"/>
                <a:ea typeface="Calibri"/>
                <a:cs typeface="Calibri"/>
                <a:sym typeface="Calibri"/>
              </a:rPr>
              <a:t> </a:t>
            </a:r>
            <a:endParaRPr sz="12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202" name="Google Shape;202;p22"/>
          <p:cNvSpPr txBox="1"/>
          <p:nvPr>
            <p:ph idx="1" type="body"/>
          </p:nvPr>
        </p:nvSpPr>
        <p:spPr>
          <a:xfrm>
            <a:off x="857400" y="1589200"/>
            <a:ext cx="8040300" cy="3171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The </a:t>
            </a:r>
            <a:r>
              <a:rPr lang="en" sz="1700"/>
              <a:t>results</a:t>
            </a:r>
            <a:r>
              <a:rPr lang="en" sz="1700"/>
              <a:t> made me confident my solution </a:t>
            </a:r>
            <a:r>
              <a:rPr lang="en" sz="1700"/>
              <a:t>could be used for victims outside their homes as well as those trapped within. This is reliable, and a quick way to collect various needs from a neighborhood.</a:t>
            </a:r>
            <a:endParaRPr sz="1700"/>
          </a:p>
          <a:p>
            <a:pPr indent="-336550" lvl="0" marL="457200" rtl="0" algn="l">
              <a:spcBef>
                <a:spcPts val="0"/>
              </a:spcBef>
              <a:spcAft>
                <a:spcPts val="0"/>
              </a:spcAft>
              <a:buSzPts val="1700"/>
              <a:buChar char="●"/>
            </a:pPr>
            <a:r>
              <a:rPr lang="en" sz="1700"/>
              <a:t>I faced some issues in using “device discovery” function on the tracker app to find tag devices, due to a bug in the software. So I had to use the pairing method instead.</a:t>
            </a:r>
            <a:endParaRPr sz="1700"/>
          </a:p>
          <a:p>
            <a:pPr indent="-336550" lvl="0" marL="457200" rtl="0" algn="l">
              <a:spcBef>
                <a:spcPts val="0"/>
              </a:spcBef>
              <a:spcAft>
                <a:spcPts val="0"/>
              </a:spcAft>
              <a:buSzPts val="1700"/>
              <a:buChar char="●"/>
            </a:pPr>
            <a:r>
              <a:rPr lang="en" sz="1700"/>
              <a:t>Current solutions use line of sight to identify victims and needs. My prototype works in non line of sight conditions. It is also faster to use Bluetooth connection to </a:t>
            </a:r>
            <a:r>
              <a:rPr lang="en" sz="1700"/>
              <a:t>quickly</a:t>
            </a:r>
            <a:r>
              <a:rPr lang="en" sz="1700"/>
              <a:t> assess needs of many homes within </a:t>
            </a:r>
            <a:r>
              <a:rPr lang="en" sz="1700"/>
              <a:t>minutes</a:t>
            </a:r>
            <a:r>
              <a:rPr lang="en" sz="1700"/>
              <a:t>. People can get help faster, wherever they are, making it a lot more useful.</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08" name="Google Shape;208;p23"/>
          <p:cNvSpPr txBox="1"/>
          <p:nvPr>
            <p:ph idx="1" type="body"/>
          </p:nvPr>
        </p:nvSpPr>
        <p:spPr>
          <a:xfrm>
            <a:off x="819150" y="1620750"/>
            <a:ext cx="7505700" cy="30702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Since this was my first time writing an app and using Bluetooth functions, I was not sure how reliable the prototype would be. It turned out better than I expected, showing high </a:t>
            </a:r>
            <a:r>
              <a:rPr lang="en" sz="1900"/>
              <a:t>reliability and predictable results being able to connect, collect data and display it in my preferred format.  </a:t>
            </a:r>
            <a:endParaRPr sz="1900"/>
          </a:p>
          <a:p>
            <a:pPr indent="-349250" lvl="0" marL="457200" rtl="0" algn="l">
              <a:spcBef>
                <a:spcPts val="0"/>
              </a:spcBef>
              <a:spcAft>
                <a:spcPts val="0"/>
              </a:spcAft>
              <a:buSzPts val="1900"/>
              <a:buChar char="●"/>
            </a:pPr>
            <a:r>
              <a:rPr lang="en" sz="1900"/>
              <a:t>My application can be used by disaster relief agencies during floods, power blackouts, fires or any similar condition. An agency drone can perform the tracker app operation and collect accurate, quick information on urgent needs of people in a safe way. </a:t>
            </a:r>
            <a:endParaRPr sz="1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396400" y="5553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Bibliography</a:t>
            </a:r>
            <a:endParaRPr/>
          </a:p>
        </p:txBody>
      </p:sp>
      <p:sp>
        <p:nvSpPr>
          <p:cNvPr id="214" name="Google Shape;214;p24"/>
          <p:cNvSpPr txBox="1"/>
          <p:nvPr>
            <p:ph idx="1" type="body"/>
          </p:nvPr>
        </p:nvSpPr>
        <p:spPr>
          <a:xfrm>
            <a:off x="396400" y="1137325"/>
            <a:ext cx="8668200" cy="263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BRIGHT SIDE. “How Bluetooth Works.” </a:t>
            </a:r>
            <a:r>
              <a:rPr i="1" lang="en" sz="1400">
                <a:solidFill>
                  <a:srgbClr val="000000"/>
                </a:solidFill>
              </a:rPr>
              <a:t>Youtube</a:t>
            </a:r>
            <a:r>
              <a:rPr lang="en" sz="1400">
                <a:solidFill>
                  <a:srgbClr val="000000"/>
                </a:solidFill>
              </a:rPr>
              <a:t>. 4 July 2019. 4 October 2020. </a:t>
            </a:r>
            <a:r>
              <a:rPr lang="en" sz="1400" u="sng">
                <a:solidFill>
                  <a:srgbClr val="1155CC"/>
                </a:solidFill>
                <a:hlinkClick r:id="rId3">
                  <a:extLst>
                    <a:ext uri="{A12FA001-AC4F-418D-AE19-62706E023703}">
                      <ahyp:hlinkClr val="tx"/>
                    </a:ext>
                  </a:extLst>
                </a:hlinkClick>
              </a:rPr>
              <a:t>https://www.youtube.com/watch?v=jzxZUJmOu3o</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lnSpc>
                <a:spcPct val="100000"/>
              </a:lnSpc>
              <a:spcBef>
                <a:spcPts val="500"/>
              </a:spcBef>
              <a:spcAft>
                <a:spcPts val="0"/>
              </a:spcAft>
              <a:buNone/>
            </a:pPr>
            <a:r>
              <a:rPr lang="en" sz="1400">
                <a:solidFill>
                  <a:srgbClr val="000000"/>
                </a:solidFill>
              </a:rPr>
              <a:t>Content Development Team. “Bluetooth Communication Using MIT App Inventor.” </a:t>
            </a:r>
            <a:r>
              <a:rPr i="1" lang="en" sz="1400">
                <a:solidFill>
                  <a:srgbClr val="000000"/>
                </a:solidFill>
              </a:rPr>
              <a:t>Robo India. </a:t>
            </a:r>
            <a:r>
              <a:rPr lang="en" sz="1400">
                <a:solidFill>
                  <a:srgbClr val="000000"/>
                </a:solidFill>
              </a:rPr>
              <a:t>19 May 2019. 4 October 2020. </a:t>
            </a:r>
            <a:r>
              <a:rPr lang="en" sz="1400" u="sng">
                <a:solidFill>
                  <a:srgbClr val="1155CC"/>
                </a:solidFill>
                <a:hlinkClick r:id="rId4">
                  <a:extLst>
                    <a:ext uri="{A12FA001-AC4F-418D-AE19-62706E023703}">
                      <ahyp:hlinkClr val="tx"/>
                    </a:ext>
                  </a:extLst>
                </a:hlinkClick>
              </a:rPr>
              <a:t>https://www.roboindia.com/tutorials/bluetooth-communication-mit-app-inventor/</a:t>
            </a:r>
            <a:endParaRPr sz="1400">
              <a:solidFill>
                <a:srgbClr val="000000"/>
              </a:solidFill>
            </a:endParaRPr>
          </a:p>
          <a:p>
            <a:pPr indent="0" lvl="0" marL="0" rtl="0" algn="l">
              <a:lnSpc>
                <a:spcPct val="100000"/>
              </a:lnSpc>
              <a:spcBef>
                <a:spcPts val="500"/>
              </a:spcBef>
              <a:spcAft>
                <a:spcPts val="0"/>
              </a:spcAft>
              <a:buNone/>
            </a:pPr>
            <a:r>
              <a:t/>
            </a:r>
            <a:endParaRPr sz="1400">
              <a:solidFill>
                <a:srgbClr val="000000"/>
              </a:solidFill>
            </a:endParaRPr>
          </a:p>
          <a:p>
            <a:pPr indent="0" lvl="0" marL="0" rtl="0" algn="l">
              <a:spcBef>
                <a:spcPts val="500"/>
              </a:spcBef>
              <a:spcAft>
                <a:spcPts val="0"/>
              </a:spcAft>
              <a:buNone/>
            </a:pPr>
            <a:r>
              <a:rPr lang="en" sz="1400">
                <a:solidFill>
                  <a:srgbClr val="000000"/>
                </a:solidFill>
              </a:rPr>
              <a:t>51 Drones. “Mavic Mini, Mavic Air, Mavic 2 Pro - How much can they lift?.” </a:t>
            </a:r>
            <a:r>
              <a:rPr i="1" lang="en" sz="1400">
                <a:solidFill>
                  <a:srgbClr val="000000"/>
                </a:solidFill>
              </a:rPr>
              <a:t>Youtube</a:t>
            </a:r>
            <a:r>
              <a:rPr lang="en" sz="1400">
                <a:solidFill>
                  <a:srgbClr val="000000"/>
                </a:solidFill>
              </a:rPr>
              <a:t>. 28 Match 2020. 4 October 2020. </a:t>
            </a:r>
            <a:endParaRPr sz="1400">
              <a:solidFill>
                <a:srgbClr val="000000"/>
              </a:solidFill>
            </a:endParaRPr>
          </a:p>
          <a:p>
            <a:pPr indent="0" lvl="0" marL="0" rtl="0" algn="l">
              <a:spcBef>
                <a:spcPts val="0"/>
              </a:spcBef>
              <a:spcAft>
                <a:spcPts val="0"/>
              </a:spcAft>
              <a:buNone/>
            </a:pPr>
            <a:r>
              <a:rPr lang="en" sz="1400" u="sng">
                <a:solidFill>
                  <a:srgbClr val="1155CC"/>
                </a:solidFill>
                <a:hlinkClick r:id="rId5">
                  <a:extLst>
                    <a:ext uri="{A12FA001-AC4F-418D-AE19-62706E023703}">
                      <ahyp:hlinkClr val="tx"/>
                    </a:ext>
                  </a:extLst>
                </a:hlinkClick>
              </a:rPr>
              <a:t>www.youtube.com/watch?v=FtVqMC5YJdk</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 sz="1400">
                <a:solidFill>
                  <a:srgbClr val="000000"/>
                </a:solidFill>
              </a:rPr>
              <a:t>Jojo. “Types of Drones – Explore the Different Models of UAVs.”</a:t>
            </a:r>
            <a:r>
              <a:rPr i="1" lang="en" sz="1400">
                <a:solidFill>
                  <a:srgbClr val="000000"/>
                </a:solidFill>
              </a:rPr>
              <a:t> Circuits TODAY</a:t>
            </a:r>
            <a:r>
              <a:rPr lang="en" sz="1400">
                <a:solidFill>
                  <a:srgbClr val="000000"/>
                </a:solidFill>
              </a:rPr>
              <a:t>.  3 February 2017. 4 October 2020.</a:t>
            </a:r>
            <a:endParaRPr sz="1400">
              <a:solidFill>
                <a:srgbClr val="000000"/>
              </a:solidFill>
            </a:endParaRPr>
          </a:p>
          <a:p>
            <a:pPr indent="0" lvl="0" marL="0" rtl="0" algn="l">
              <a:spcBef>
                <a:spcPts val="0"/>
              </a:spcBef>
              <a:spcAft>
                <a:spcPts val="0"/>
              </a:spcAft>
              <a:buNone/>
            </a:pPr>
            <a:r>
              <a:rPr lang="en" sz="1400" u="sng">
                <a:solidFill>
                  <a:srgbClr val="1155CC"/>
                </a:solidFill>
                <a:hlinkClick r:id="rId6">
                  <a:extLst>
                    <a:ext uri="{A12FA001-AC4F-418D-AE19-62706E023703}">
                      <ahyp:hlinkClr val="tx"/>
                    </a:ext>
                  </a:extLst>
                </a:hlinkClick>
              </a:rPr>
              <a:t>https://www.circuitstoday.com/types-of-drones</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 sz="1400">
                <a:solidFill>
                  <a:srgbClr val="000000"/>
                </a:solidFill>
              </a:rPr>
              <a:t>MIT. “MIT App Inventor”</a:t>
            </a:r>
            <a:r>
              <a:rPr i="1" lang="en" sz="1400">
                <a:solidFill>
                  <a:srgbClr val="000000"/>
                </a:solidFill>
              </a:rPr>
              <a:t> MIT app inventor | Explore MIT app inventor.</a:t>
            </a:r>
            <a:r>
              <a:rPr lang="en" sz="1400">
                <a:solidFill>
                  <a:srgbClr val="000000"/>
                </a:solidFill>
              </a:rPr>
              <a:t> 2012. 3 October 2020. </a:t>
            </a:r>
            <a:endParaRPr sz="1400">
              <a:solidFill>
                <a:srgbClr val="000000"/>
              </a:solidFill>
            </a:endParaRPr>
          </a:p>
          <a:p>
            <a:pPr indent="0" lvl="0" marL="0" rtl="0" algn="l">
              <a:spcBef>
                <a:spcPts val="0"/>
              </a:spcBef>
              <a:spcAft>
                <a:spcPts val="0"/>
              </a:spcAft>
              <a:buNone/>
            </a:pPr>
            <a:r>
              <a:rPr lang="en" sz="1400" u="sng">
                <a:solidFill>
                  <a:srgbClr val="1155CC"/>
                </a:solidFill>
                <a:hlinkClick r:id="rId7">
                  <a:extLst>
                    <a:ext uri="{A12FA001-AC4F-418D-AE19-62706E023703}">
                      <ahyp:hlinkClr val="tx"/>
                    </a:ext>
                  </a:extLst>
                </a:hlinkClick>
              </a:rPr>
              <a:t>http://ai2.appinventor.mit.edu/</a:t>
            </a:r>
            <a:endParaRPr sz="1400">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idx="1" type="body"/>
          </p:nvPr>
        </p:nvSpPr>
        <p:spPr>
          <a:xfrm>
            <a:off x="469525" y="3257575"/>
            <a:ext cx="7114500" cy="1092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Create a faster disaster relief system that could save more lives</a:t>
            </a:r>
            <a:endParaRPr sz="1600"/>
          </a:p>
          <a:p>
            <a:pPr indent="-330200" lvl="0" marL="457200" rtl="0" algn="l">
              <a:spcBef>
                <a:spcPts val="0"/>
              </a:spcBef>
              <a:spcAft>
                <a:spcPts val="0"/>
              </a:spcAft>
              <a:buSzPts val="1600"/>
              <a:buChar char="●"/>
            </a:pPr>
            <a:r>
              <a:rPr lang="en" sz="1600"/>
              <a:t>Make a cost-effective search &amp; rescue method</a:t>
            </a:r>
            <a:endParaRPr sz="1600"/>
          </a:p>
          <a:p>
            <a:pPr indent="-330200" lvl="0" marL="457200" rtl="0" algn="l">
              <a:spcBef>
                <a:spcPts val="0"/>
              </a:spcBef>
              <a:spcAft>
                <a:spcPts val="0"/>
              </a:spcAft>
              <a:buSzPts val="1600"/>
              <a:buChar char="●"/>
            </a:pPr>
            <a:r>
              <a:rPr lang="en" sz="1600"/>
              <a:t>Automatic, asynchronous communication between victims and agencies </a:t>
            </a:r>
            <a:endParaRPr sz="1600"/>
          </a:p>
        </p:txBody>
      </p:sp>
      <p:sp>
        <p:nvSpPr>
          <p:cNvPr id="136" name="Google Shape;136;p14"/>
          <p:cNvSpPr txBox="1"/>
          <p:nvPr/>
        </p:nvSpPr>
        <p:spPr>
          <a:xfrm>
            <a:off x="2409750" y="464525"/>
            <a:ext cx="4324500" cy="6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100">
                <a:solidFill>
                  <a:schemeClr val="lt1"/>
                </a:solidFill>
                <a:latin typeface="Nunito"/>
                <a:ea typeface="Nunito"/>
                <a:cs typeface="Nunito"/>
                <a:sym typeface="Nunito"/>
              </a:rPr>
              <a:t>Introduction</a:t>
            </a:r>
            <a:endParaRPr sz="3100">
              <a:solidFill>
                <a:schemeClr val="lt1"/>
              </a:solidFill>
              <a:latin typeface="Nunito"/>
              <a:ea typeface="Nunito"/>
              <a:cs typeface="Nunito"/>
              <a:sym typeface="Nunito"/>
            </a:endParaRPr>
          </a:p>
        </p:txBody>
      </p:sp>
      <p:sp>
        <p:nvSpPr>
          <p:cNvPr id="137" name="Google Shape;137;p14"/>
          <p:cNvSpPr txBox="1"/>
          <p:nvPr>
            <p:ph idx="1" type="body"/>
          </p:nvPr>
        </p:nvSpPr>
        <p:spPr>
          <a:xfrm>
            <a:off x="442625" y="17251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To create </a:t>
            </a:r>
            <a:r>
              <a:rPr lang="en" sz="1600"/>
              <a:t>a disaster relief app that communicates needs from victims to the disaster relief agencies, without connection. </a:t>
            </a:r>
            <a:endParaRPr sz="1600"/>
          </a:p>
        </p:txBody>
      </p:sp>
      <p:sp>
        <p:nvSpPr>
          <p:cNvPr id="138" name="Google Shape;138;p14"/>
          <p:cNvSpPr txBox="1"/>
          <p:nvPr/>
        </p:nvSpPr>
        <p:spPr>
          <a:xfrm>
            <a:off x="388850" y="2571750"/>
            <a:ext cx="4324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Nunito"/>
                <a:ea typeface="Nunito"/>
                <a:cs typeface="Nunito"/>
                <a:sym typeface="Nunito"/>
              </a:rPr>
              <a:t>Purpose</a:t>
            </a:r>
            <a:endParaRPr sz="2400">
              <a:solidFill>
                <a:schemeClr val="lt1"/>
              </a:solidFill>
              <a:latin typeface="Nunito"/>
              <a:ea typeface="Nunito"/>
              <a:cs typeface="Nunito"/>
              <a:sym typeface="Nunito"/>
            </a:endParaRPr>
          </a:p>
        </p:txBody>
      </p:sp>
      <p:sp>
        <p:nvSpPr>
          <p:cNvPr id="139" name="Google Shape;139;p14"/>
          <p:cNvSpPr txBox="1"/>
          <p:nvPr/>
        </p:nvSpPr>
        <p:spPr>
          <a:xfrm>
            <a:off x="388850" y="1111025"/>
            <a:ext cx="4324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Nunito"/>
                <a:ea typeface="Nunito"/>
                <a:cs typeface="Nunito"/>
                <a:sym typeface="Nunito"/>
              </a:rPr>
              <a:t>Goal</a:t>
            </a:r>
            <a:endParaRPr sz="2400">
              <a:solidFill>
                <a:schemeClr val="lt1"/>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5"/>
          <p:cNvSpPr txBox="1"/>
          <p:nvPr>
            <p:ph type="title"/>
          </p:nvPr>
        </p:nvSpPr>
        <p:spPr>
          <a:xfrm>
            <a:off x="714700" y="466013"/>
            <a:ext cx="39879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 Background Research</a:t>
            </a:r>
            <a:endParaRPr/>
          </a:p>
        </p:txBody>
      </p:sp>
      <p:sp>
        <p:nvSpPr>
          <p:cNvPr id="145" name="Google Shape;145;p15"/>
          <p:cNvSpPr txBox="1"/>
          <p:nvPr>
            <p:ph idx="1" type="body"/>
          </p:nvPr>
        </p:nvSpPr>
        <p:spPr>
          <a:xfrm>
            <a:off x="411450" y="1523450"/>
            <a:ext cx="42276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Natural disasters can create a tremendous amount of damage when it hits populated areas</a:t>
            </a:r>
            <a:endParaRPr sz="1400"/>
          </a:p>
          <a:p>
            <a:pPr indent="-317500" lvl="0" marL="457200" rtl="0" algn="l">
              <a:spcBef>
                <a:spcPts val="0"/>
              </a:spcBef>
              <a:spcAft>
                <a:spcPts val="0"/>
              </a:spcAft>
              <a:buSzPts val="1400"/>
              <a:buChar char="●"/>
            </a:pPr>
            <a:r>
              <a:rPr lang="en" sz="1400"/>
              <a:t>Cell-phone towers might be down/unreachable</a:t>
            </a:r>
            <a:endParaRPr sz="1400"/>
          </a:p>
          <a:p>
            <a:pPr indent="-317500" lvl="0" marL="457200" rtl="0" algn="l">
              <a:spcBef>
                <a:spcPts val="0"/>
              </a:spcBef>
              <a:spcAft>
                <a:spcPts val="0"/>
              </a:spcAft>
              <a:buSzPts val="1400"/>
              <a:buChar char="●"/>
            </a:pPr>
            <a:r>
              <a:rPr lang="en" sz="1400"/>
              <a:t>Victims can use Bluetooth to send information to drone flying overhead</a:t>
            </a:r>
            <a:endParaRPr sz="1400"/>
          </a:p>
          <a:p>
            <a:pPr indent="-317500" lvl="0" marL="457200" rtl="0" algn="l">
              <a:spcBef>
                <a:spcPts val="0"/>
              </a:spcBef>
              <a:spcAft>
                <a:spcPts val="0"/>
              </a:spcAft>
              <a:buSzPts val="1400"/>
              <a:buChar char="●"/>
            </a:pPr>
            <a:r>
              <a:rPr lang="en" sz="1400"/>
              <a:t>Bluetooth does not require cellular data and is present in all smartphones</a:t>
            </a:r>
            <a:endParaRPr sz="1400"/>
          </a:p>
          <a:p>
            <a:pPr indent="-317500" lvl="0" marL="457200" rtl="0" algn="l">
              <a:spcBef>
                <a:spcPts val="0"/>
              </a:spcBef>
              <a:spcAft>
                <a:spcPts val="0"/>
              </a:spcAft>
              <a:buSzPts val="1400"/>
              <a:buChar char="●"/>
            </a:pPr>
            <a:r>
              <a:rPr lang="en" sz="1400"/>
              <a:t>Electromagnetic waves can pass through objects</a:t>
            </a:r>
            <a:endParaRPr sz="1400"/>
          </a:p>
          <a:p>
            <a:pPr indent="-317500" lvl="0" marL="457200" rtl="0" algn="l">
              <a:spcBef>
                <a:spcPts val="0"/>
              </a:spcBef>
              <a:spcAft>
                <a:spcPts val="0"/>
              </a:spcAft>
              <a:buSzPts val="1400"/>
              <a:buChar char="●"/>
            </a:pPr>
            <a:r>
              <a:rPr lang="en" sz="1400"/>
              <a:t>Standard Bluetooth has a range of about 10 meters</a:t>
            </a:r>
            <a:endParaRPr sz="1400"/>
          </a:p>
          <a:p>
            <a:pPr indent="-317500" lvl="0" marL="457200" rtl="0" algn="l">
              <a:spcBef>
                <a:spcPts val="0"/>
              </a:spcBef>
              <a:spcAft>
                <a:spcPts val="0"/>
              </a:spcAft>
              <a:buSzPts val="1400"/>
              <a:buChar char="●"/>
            </a:pPr>
            <a:r>
              <a:rPr lang="en" sz="1400"/>
              <a:t>Can communicate through walls/roofs of houses, even multi-layered </a:t>
            </a:r>
            <a:endParaRPr sz="1400"/>
          </a:p>
        </p:txBody>
      </p:sp>
      <p:sp>
        <p:nvSpPr>
          <p:cNvPr id="146" name="Google Shape;146;p15"/>
          <p:cNvSpPr txBox="1"/>
          <p:nvPr/>
        </p:nvSpPr>
        <p:spPr>
          <a:xfrm>
            <a:off x="5048700" y="1600225"/>
            <a:ext cx="3798300" cy="4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The drones that disaster relief agencies currently use are line-of-sight drones. The person in the window is seen, but the person under the table is not.</a:t>
            </a:r>
            <a:endParaRPr sz="1300">
              <a:solidFill>
                <a:schemeClr val="dk2"/>
              </a:solidFill>
              <a:latin typeface="Calibri"/>
              <a:ea typeface="Calibri"/>
              <a:cs typeface="Calibri"/>
              <a:sym typeface="Calibri"/>
            </a:endParaRPr>
          </a:p>
        </p:txBody>
      </p:sp>
      <p:sp>
        <p:nvSpPr>
          <p:cNvPr id="147" name="Google Shape;147;p15"/>
          <p:cNvSpPr txBox="1"/>
          <p:nvPr/>
        </p:nvSpPr>
        <p:spPr>
          <a:xfrm>
            <a:off x="7666700" y="2892025"/>
            <a:ext cx="1192800" cy="4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With Bluetooth, both of the victims can communicate with the drone.</a:t>
            </a:r>
            <a:endParaRPr sz="1300">
              <a:solidFill>
                <a:schemeClr val="dk2"/>
              </a:solidFill>
              <a:latin typeface="Calibri"/>
              <a:ea typeface="Calibri"/>
              <a:cs typeface="Calibri"/>
              <a:sym typeface="Calibri"/>
            </a:endParaRPr>
          </a:p>
        </p:txBody>
      </p:sp>
      <p:pic>
        <p:nvPicPr>
          <p:cNvPr id="148" name="Google Shape;148;p15"/>
          <p:cNvPicPr preferRelativeResize="0"/>
          <p:nvPr/>
        </p:nvPicPr>
        <p:blipFill rotWithShape="1">
          <a:blip r:embed="rId3">
            <a:alphaModFix/>
          </a:blip>
          <a:srcRect b="23869" l="15512" r="26734" t="26110"/>
          <a:stretch/>
        </p:blipFill>
        <p:spPr>
          <a:xfrm>
            <a:off x="4807050" y="3056950"/>
            <a:ext cx="2691650" cy="1311690"/>
          </a:xfrm>
          <a:prstGeom prst="rect">
            <a:avLst/>
          </a:prstGeom>
          <a:noFill/>
          <a:ln>
            <a:noFill/>
          </a:ln>
        </p:spPr>
      </p:pic>
      <p:grpSp>
        <p:nvGrpSpPr>
          <p:cNvPr id="149" name="Google Shape;149;p15"/>
          <p:cNvGrpSpPr/>
          <p:nvPr/>
        </p:nvGrpSpPr>
        <p:grpSpPr>
          <a:xfrm>
            <a:off x="4807050" y="233150"/>
            <a:ext cx="3907151" cy="1468725"/>
            <a:chOff x="4807050" y="233150"/>
            <a:chExt cx="3907151" cy="1468725"/>
          </a:xfrm>
        </p:grpSpPr>
        <p:pic>
          <p:nvPicPr>
            <p:cNvPr id="150" name="Google Shape;150;p15"/>
            <p:cNvPicPr preferRelativeResize="0"/>
            <p:nvPr/>
          </p:nvPicPr>
          <p:blipFill rotWithShape="1">
            <a:blip r:embed="rId4">
              <a:alphaModFix/>
            </a:blip>
            <a:srcRect b="32202" l="0" r="81947" t="27178"/>
            <a:stretch/>
          </p:blipFill>
          <p:spPr>
            <a:xfrm>
              <a:off x="4807050" y="645175"/>
              <a:ext cx="624350" cy="490500"/>
            </a:xfrm>
            <a:prstGeom prst="rect">
              <a:avLst/>
            </a:prstGeom>
            <a:noFill/>
            <a:ln>
              <a:noFill/>
            </a:ln>
          </p:spPr>
        </p:pic>
        <p:pic>
          <p:nvPicPr>
            <p:cNvPr id="151" name="Google Shape;151;p15"/>
            <p:cNvPicPr preferRelativeResize="0"/>
            <p:nvPr/>
          </p:nvPicPr>
          <p:blipFill rotWithShape="1">
            <a:blip r:embed="rId5">
              <a:alphaModFix/>
            </a:blip>
            <a:srcRect b="9030" l="24151" r="34975" t="20586"/>
            <a:stretch/>
          </p:blipFill>
          <p:spPr>
            <a:xfrm>
              <a:off x="5384200" y="233150"/>
              <a:ext cx="1466174" cy="1420326"/>
            </a:xfrm>
            <a:prstGeom prst="rect">
              <a:avLst/>
            </a:prstGeom>
            <a:noFill/>
            <a:ln>
              <a:noFill/>
            </a:ln>
          </p:spPr>
        </p:pic>
        <p:pic>
          <p:nvPicPr>
            <p:cNvPr id="152" name="Google Shape;152;p15"/>
            <p:cNvPicPr preferRelativeResize="0"/>
            <p:nvPr/>
          </p:nvPicPr>
          <p:blipFill rotWithShape="1">
            <a:blip r:embed="rId6">
              <a:alphaModFix/>
            </a:blip>
            <a:srcRect b="26200" l="22804" r="50762" t="50299"/>
            <a:stretch/>
          </p:blipFill>
          <p:spPr>
            <a:xfrm>
              <a:off x="6805771" y="568853"/>
              <a:ext cx="1908430" cy="954599"/>
            </a:xfrm>
            <a:prstGeom prst="rect">
              <a:avLst/>
            </a:prstGeom>
            <a:noFill/>
            <a:ln>
              <a:noFill/>
            </a:ln>
          </p:spPr>
        </p:pic>
        <p:sp>
          <p:nvSpPr>
            <p:cNvPr id="153" name="Google Shape;153;p15"/>
            <p:cNvSpPr/>
            <p:nvPr/>
          </p:nvSpPr>
          <p:spPr>
            <a:xfrm>
              <a:off x="5239100" y="1478675"/>
              <a:ext cx="331500" cy="223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r>
              <a:rPr lang="en"/>
              <a:t> - Success Criteria</a:t>
            </a:r>
            <a:endParaRPr/>
          </a:p>
        </p:txBody>
      </p:sp>
      <p:sp>
        <p:nvSpPr>
          <p:cNvPr id="159" name="Google Shape;159;p16"/>
          <p:cNvSpPr txBox="1"/>
          <p:nvPr>
            <p:ph idx="1" type="body"/>
          </p:nvPr>
        </p:nvSpPr>
        <p:spPr>
          <a:xfrm>
            <a:off x="819150" y="1674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Defines a standard way for people to communicate their emergency requirements, like food, water, etc. in less than 200 bytes of data</a:t>
            </a:r>
            <a:endParaRPr sz="1800"/>
          </a:p>
          <a:p>
            <a:pPr indent="-342900" lvl="0" marL="457200" rtl="0" algn="l">
              <a:spcBef>
                <a:spcPts val="0"/>
              </a:spcBef>
              <a:spcAft>
                <a:spcPts val="0"/>
              </a:spcAft>
              <a:buSzPts val="1800"/>
              <a:buChar char="●"/>
            </a:pPr>
            <a:r>
              <a:rPr lang="en" sz="1800"/>
              <a:t>The tracker device (drone) should be able to collect emergency needs from 10 houses in 250 meters, in under 1 minute.</a:t>
            </a:r>
            <a:endParaRPr sz="1800"/>
          </a:p>
          <a:p>
            <a:pPr indent="-342900" lvl="0" marL="457200" rtl="0" algn="l">
              <a:spcBef>
                <a:spcPts val="0"/>
              </a:spcBef>
              <a:spcAft>
                <a:spcPts val="0"/>
              </a:spcAft>
              <a:buSzPts val="1800"/>
              <a:buChar char="●"/>
            </a:pPr>
            <a:r>
              <a:rPr lang="en" sz="1800"/>
              <a:t>The tracker device should be able to communicate with 80% of the tag devices (smartphones) with or without line of sight. </a:t>
            </a:r>
            <a:endParaRPr sz="1800"/>
          </a:p>
          <a:p>
            <a:pPr indent="-342900" lvl="0" marL="457200" rtl="0" algn="l">
              <a:spcBef>
                <a:spcPts val="0"/>
              </a:spcBef>
              <a:spcAft>
                <a:spcPts val="0"/>
              </a:spcAft>
              <a:buSzPts val="1800"/>
              <a:buChar char="●"/>
            </a:pPr>
            <a:r>
              <a:rPr lang="en" sz="1800"/>
              <a:t>The tracker and tag devices should be able to communicate without requiring internet or cell phone connection.</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 Design Constraints</a:t>
            </a:r>
            <a:endParaRPr/>
          </a:p>
        </p:txBody>
      </p:sp>
      <p:sp>
        <p:nvSpPr>
          <p:cNvPr id="165" name="Google Shape;165;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will need to use a drone that can carry a tracker device weighing up to 200 grams.</a:t>
            </a:r>
            <a:endParaRPr/>
          </a:p>
          <a:p>
            <a:pPr indent="-311150" lvl="0" marL="457200" rtl="0" algn="l">
              <a:spcBef>
                <a:spcPts val="0"/>
              </a:spcBef>
              <a:spcAft>
                <a:spcPts val="0"/>
              </a:spcAft>
              <a:buSzPts val="1300"/>
              <a:buChar char="●"/>
            </a:pPr>
            <a:r>
              <a:rPr lang="en"/>
              <a:t>The disaster relief drone should be able to fly for a distance of at least 250 meters on a single charge.</a:t>
            </a:r>
            <a:endParaRPr/>
          </a:p>
          <a:p>
            <a:pPr indent="-311150" lvl="0" marL="457200" rtl="0" algn="l">
              <a:spcBef>
                <a:spcPts val="0"/>
              </a:spcBef>
              <a:spcAft>
                <a:spcPts val="0"/>
              </a:spcAft>
              <a:buSzPts val="1300"/>
              <a:buChar char="●"/>
            </a:pPr>
            <a:r>
              <a:rPr lang="en"/>
              <a:t>A tag device will be enabled through an app on victim’s smartphones which should have at least 30% charge left. </a:t>
            </a:r>
            <a:endParaRPr/>
          </a:p>
          <a:p>
            <a:pPr indent="-311150" lvl="0" marL="457200" rtl="0" algn="l">
              <a:spcBef>
                <a:spcPts val="0"/>
              </a:spcBef>
              <a:spcAft>
                <a:spcPts val="0"/>
              </a:spcAft>
              <a:buSzPts val="1300"/>
              <a:buChar char="●"/>
            </a:pPr>
            <a:r>
              <a:rPr lang="en"/>
              <a:t>Both the tag and tracker devices should have Bluetooth support. They do not need to have cell phone or internet connection. </a:t>
            </a:r>
            <a:endParaRPr/>
          </a:p>
          <a:p>
            <a:pPr indent="-311150" lvl="0" marL="457200" rtl="0" algn="l">
              <a:spcBef>
                <a:spcPts val="0"/>
              </a:spcBef>
              <a:spcAft>
                <a:spcPts val="0"/>
              </a:spcAft>
              <a:buSzPts val="1300"/>
              <a:buChar char="●"/>
            </a:pPr>
            <a:r>
              <a:rPr lang="en"/>
              <a:t>Should be able to prototype the system within 6 wks. </a:t>
            </a:r>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3521550" y="310400"/>
            <a:ext cx="21009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171" name="Google Shape;171;p18"/>
          <p:cNvSpPr txBox="1"/>
          <p:nvPr>
            <p:ph idx="1" type="body"/>
          </p:nvPr>
        </p:nvSpPr>
        <p:spPr>
          <a:xfrm>
            <a:off x="2237125" y="1024875"/>
            <a:ext cx="6736800" cy="380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Testing Procedure</a:t>
            </a:r>
            <a:endParaRPr b="1" sz="1200"/>
          </a:p>
          <a:p>
            <a:pPr indent="0" lvl="0" marL="0" rtl="0" algn="l">
              <a:spcBef>
                <a:spcPts val="0"/>
              </a:spcBef>
              <a:spcAft>
                <a:spcPts val="0"/>
              </a:spcAft>
              <a:buNone/>
            </a:pPr>
            <a:r>
              <a:t/>
            </a:r>
            <a:endParaRPr b="1" sz="200"/>
          </a:p>
          <a:p>
            <a:pPr indent="0" lvl="0" marL="0" rtl="0" algn="l">
              <a:spcBef>
                <a:spcPts val="0"/>
              </a:spcBef>
              <a:spcAft>
                <a:spcPts val="0"/>
              </a:spcAft>
              <a:buNone/>
            </a:pPr>
            <a:r>
              <a:rPr b="1" lang="en" sz="1600"/>
              <a:t>Open air and line-of-sight with tracker</a:t>
            </a:r>
            <a:endParaRPr b="1" sz="1600"/>
          </a:p>
          <a:p>
            <a:pPr indent="-317500" lvl="0" marL="342900" rtl="0" algn="l">
              <a:spcBef>
                <a:spcPts val="0"/>
              </a:spcBef>
              <a:spcAft>
                <a:spcPts val="0"/>
              </a:spcAft>
              <a:buSzPts val="1400"/>
              <a:buAutoNum type="arabicPeriod"/>
            </a:pPr>
            <a:r>
              <a:rPr lang="en" sz="1400"/>
              <a:t>Fill out the </a:t>
            </a:r>
            <a:r>
              <a:rPr lang="en" sz="1400"/>
              <a:t>address, and needs</a:t>
            </a:r>
            <a:r>
              <a:rPr lang="en" sz="1400"/>
              <a:t> on each tag device, and place phones in the backyard.</a:t>
            </a:r>
            <a:endParaRPr sz="1400"/>
          </a:p>
          <a:p>
            <a:pPr indent="-317500" lvl="0" marL="342900" rtl="0" algn="l">
              <a:spcBef>
                <a:spcPts val="0"/>
              </a:spcBef>
              <a:spcAft>
                <a:spcPts val="0"/>
              </a:spcAft>
              <a:buSzPts val="1400"/>
              <a:buAutoNum type="arabicPeriod"/>
            </a:pPr>
            <a:r>
              <a:rPr lang="en" sz="1400"/>
              <a:t>Walk around next to the phones with the tracker phone. </a:t>
            </a:r>
            <a:r>
              <a:rPr lang="en" sz="1400"/>
              <a:t>Record</a:t>
            </a:r>
            <a:r>
              <a:rPr lang="en" sz="1400"/>
              <a:t> results.</a:t>
            </a:r>
            <a:endParaRPr sz="1400"/>
          </a:p>
          <a:p>
            <a:pPr indent="0" lvl="0" marL="0" rtl="0" algn="l">
              <a:spcBef>
                <a:spcPts val="0"/>
              </a:spcBef>
              <a:spcAft>
                <a:spcPts val="0"/>
              </a:spcAft>
              <a:buNone/>
            </a:pPr>
            <a:r>
              <a:rPr b="1" lang="en" sz="1600"/>
              <a:t>Open air and no line-of-sight with tracker</a:t>
            </a:r>
            <a:endParaRPr b="1" sz="1600"/>
          </a:p>
          <a:p>
            <a:pPr indent="-317500" lvl="0" marL="342900" rtl="0" algn="l">
              <a:spcBef>
                <a:spcPts val="0"/>
              </a:spcBef>
              <a:spcAft>
                <a:spcPts val="0"/>
              </a:spcAft>
              <a:buSzPts val="1400"/>
              <a:buAutoNum type="arabicPeriod"/>
            </a:pPr>
            <a:r>
              <a:rPr lang="en" sz="1400"/>
              <a:t>Fill out the address, and needs on each tag device, and place phones in the backyard.</a:t>
            </a:r>
            <a:endParaRPr sz="1400"/>
          </a:p>
          <a:p>
            <a:pPr indent="-317500" lvl="0" marL="342900" rtl="0" algn="l">
              <a:spcBef>
                <a:spcPts val="0"/>
              </a:spcBef>
              <a:spcAft>
                <a:spcPts val="0"/>
              </a:spcAft>
              <a:buSzPts val="1400"/>
              <a:buAutoNum type="arabicPeriod"/>
            </a:pPr>
            <a:r>
              <a:rPr lang="en" sz="1400"/>
              <a:t>Hide behind something (such as a thick tree or a shed) with tracker phone. </a:t>
            </a:r>
            <a:endParaRPr sz="1400"/>
          </a:p>
          <a:p>
            <a:pPr indent="-317500" lvl="0" marL="342900" rtl="0" algn="l">
              <a:spcBef>
                <a:spcPts val="0"/>
              </a:spcBef>
              <a:spcAft>
                <a:spcPts val="0"/>
              </a:spcAft>
              <a:buSzPts val="1400"/>
              <a:buAutoNum type="arabicPeriod"/>
            </a:pPr>
            <a:r>
              <a:rPr lang="en" sz="1400"/>
              <a:t>Record Results.</a:t>
            </a:r>
            <a:endParaRPr sz="1400"/>
          </a:p>
          <a:p>
            <a:pPr indent="0" lvl="0" marL="0" rtl="0" algn="l">
              <a:spcBef>
                <a:spcPts val="0"/>
              </a:spcBef>
              <a:spcAft>
                <a:spcPts val="0"/>
              </a:spcAft>
              <a:buNone/>
            </a:pPr>
            <a:r>
              <a:rPr b="1" lang="en" sz="1600"/>
              <a:t>Enclosed space and no line-of-sight with tracker</a:t>
            </a:r>
            <a:endParaRPr b="1" sz="1600"/>
          </a:p>
          <a:p>
            <a:pPr indent="-317500" lvl="0" marL="342900" rtl="0" algn="l">
              <a:spcBef>
                <a:spcPts val="0"/>
              </a:spcBef>
              <a:spcAft>
                <a:spcPts val="0"/>
              </a:spcAft>
              <a:buSzPts val="1400"/>
              <a:buAutoNum type="arabicPeriod"/>
            </a:pPr>
            <a:r>
              <a:rPr lang="en" sz="1400"/>
              <a:t>Fill out the address, and needs on each tag device.</a:t>
            </a:r>
            <a:endParaRPr sz="1400"/>
          </a:p>
          <a:p>
            <a:pPr indent="-317500" lvl="0" marL="342900" rtl="0" algn="l">
              <a:spcBef>
                <a:spcPts val="0"/>
              </a:spcBef>
              <a:spcAft>
                <a:spcPts val="0"/>
              </a:spcAft>
              <a:buSzPts val="1400"/>
              <a:buAutoNum type="arabicPeriod"/>
            </a:pPr>
            <a:r>
              <a:rPr lang="en" sz="1400"/>
              <a:t>Place the phones inside your house, and stand outside (make sure that there are no open doors or windows close-by. </a:t>
            </a:r>
            <a:endParaRPr sz="1400"/>
          </a:p>
          <a:p>
            <a:pPr indent="-317500" lvl="0" marL="342900" rtl="0" algn="l">
              <a:spcBef>
                <a:spcPts val="0"/>
              </a:spcBef>
              <a:spcAft>
                <a:spcPts val="0"/>
              </a:spcAft>
              <a:buSzPts val="1400"/>
              <a:buAutoNum type="arabicPeriod"/>
            </a:pPr>
            <a:r>
              <a:rPr lang="en" sz="1400"/>
              <a:t>Record Results.</a:t>
            </a:r>
            <a:endParaRPr sz="1200">
              <a:solidFill>
                <a:srgbClr val="000000"/>
              </a:solidFill>
              <a:latin typeface="Times New Roman"/>
              <a:ea typeface="Times New Roman"/>
              <a:cs typeface="Times New Roman"/>
              <a:sym typeface="Times New Roman"/>
            </a:endParaRPr>
          </a:p>
        </p:txBody>
      </p:sp>
      <p:grpSp>
        <p:nvGrpSpPr>
          <p:cNvPr id="172" name="Google Shape;172;p18"/>
          <p:cNvGrpSpPr/>
          <p:nvPr/>
        </p:nvGrpSpPr>
        <p:grpSpPr>
          <a:xfrm>
            <a:off x="446138" y="1145975"/>
            <a:ext cx="1682557" cy="3398976"/>
            <a:chOff x="401550" y="909000"/>
            <a:chExt cx="2294500" cy="3398976"/>
          </a:xfrm>
        </p:grpSpPr>
        <p:pic>
          <p:nvPicPr>
            <p:cNvPr id="173" name="Google Shape;173;p18"/>
            <p:cNvPicPr preferRelativeResize="0"/>
            <p:nvPr/>
          </p:nvPicPr>
          <p:blipFill rotWithShape="1">
            <a:blip r:embed="rId3">
              <a:alphaModFix/>
            </a:blip>
            <a:srcRect b="32189" l="0" r="0" t="3687"/>
            <a:stretch/>
          </p:blipFill>
          <p:spPr>
            <a:xfrm>
              <a:off x="401550" y="909000"/>
              <a:ext cx="2294500" cy="2615599"/>
            </a:xfrm>
            <a:prstGeom prst="rect">
              <a:avLst/>
            </a:prstGeom>
            <a:noFill/>
            <a:ln>
              <a:noFill/>
            </a:ln>
          </p:spPr>
        </p:pic>
        <p:pic>
          <p:nvPicPr>
            <p:cNvPr id="174" name="Google Shape;174;p18"/>
            <p:cNvPicPr preferRelativeResize="0"/>
            <p:nvPr/>
          </p:nvPicPr>
          <p:blipFill rotWithShape="1">
            <a:blip r:embed="rId3">
              <a:alphaModFix/>
            </a:blip>
            <a:srcRect b="0" l="0" r="0" t="80795"/>
            <a:stretch/>
          </p:blipFill>
          <p:spPr>
            <a:xfrm>
              <a:off x="401550" y="3524600"/>
              <a:ext cx="2294500" cy="783375"/>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9"/>
          <p:cNvSpPr txBox="1"/>
          <p:nvPr>
            <p:ph type="title"/>
          </p:nvPr>
        </p:nvSpPr>
        <p:spPr>
          <a:xfrm>
            <a:off x="2058750" y="261825"/>
            <a:ext cx="5026500" cy="74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Methods</a:t>
            </a:r>
            <a:endParaRPr/>
          </a:p>
        </p:txBody>
      </p:sp>
      <p:sp>
        <p:nvSpPr>
          <p:cNvPr id="180" name="Google Shape;180;p19"/>
          <p:cNvSpPr txBox="1"/>
          <p:nvPr/>
        </p:nvSpPr>
        <p:spPr>
          <a:xfrm>
            <a:off x="498550" y="816325"/>
            <a:ext cx="3129600" cy="41406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2"/>
              </a:buClr>
              <a:buSzPts val="1500"/>
              <a:buFont typeface="Calibri"/>
              <a:buChar char="●"/>
            </a:pPr>
            <a:r>
              <a:rPr b="1" lang="en" sz="1500" u="sng">
                <a:solidFill>
                  <a:schemeClr val="dk2"/>
                </a:solidFill>
                <a:latin typeface="Calibri"/>
                <a:ea typeface="Calibri"/>
                <a:cs typeface="Calibri"/>
                <a:sym typeface="Calibri"/>
              </a:rPr>
              <a:t>Used MIT app inventor</a:t>
            </a:r>
            <a:endParaRPr b="1" sz="1500" u="sng">
              <a:solidFill>
                <a:schemeClr val="dk2"/>
              </a:solidFill>
              <a:latin typeface="Calibri"/>
              <a:ea typeface="Calibri"/>
              <a:cs typeface="Calibri"/>
              <a:sym typeface="Calibri"/>
            </a:endParaRPr>
          </a:p>
          <a:p>
            <a:pPr indent="0" lvl="0" marL="0" rtl="0" algn="l">
              <a:spcBef>
                <a:spcPts val="0"/>
              </a:spcBef>
              <a:spcAft>
                <a:spcPts val="0"/>
              </a:spcAft>
              <a:buNone/>
            </a:pPr>
            <a:r>
              <a:t/>
            </a:r>
            <a:endParaRPr sz="600">
              <a:solidFill>
                <a:schemeClr val="dk2"/>
              </a:solidFill>
              <a:latin typeface="Calibri"/>
              <a:ea typeface="Calibri"/>
              <a:cs typeface="Calibri"/>
              <a:sym typeface="Calibri"/>
            </a:endParaRPr>
          </a:p>
          <a:p>
            <a:pPr indent="-317500" lvl="1" marL="914400" rtl="0" algn="l">
              <a:spcBef>
                <a:spcPts val="0"/>
              </a:spcBef>
              <a:spcAft>
                <a:spcPts val="0"/>
              </a:spcAft>
              <a:buClr>
                <a:schemeClr val="dk2"/>
              </a:buClr>
              <a:buSzPts val="1400"/>
              <a:buFont typeface="Calibri"/>
              <a:buChar char="○"/>
            </a:pPr>
            <a:r>
              <a:rPr b="1" lang="en">
                <a:solidFill>
                  <a:schemeClr val="dk2"/>
                </a:solidFill>
                <a:latin typeface="Calibri"/>
                <a:ea typeface="Calibri"/>
                <a:cs typeface="Calibri"/>
                <a:sym typeface="Calibri"/>
              </a:rPr>
              <a:t>Tag</a:t>
            </a:r>
            <a:endParaRPr b="1">
              <a:solidFill>
                <a:schemeClr val="dk2"/>
              </a:solidFill>
              <a:latin typeface="Calibri"/>
              <a:ea typeface="Calibri"/>
              <a:cs typeface="Calibri"/>
              <a:sym typeface="Calibri"/>
            </a:endParaRPr>
          </a:p>
          <a:p>
            <a:pPr indent="0" lvl="0" marL="0" rtl="0" algn="l">
              <a:spcBef>
                <a:spcPts val="0"/>
              </a:spcBef>
              <a:spcAft>
                <a:spcPts val="0"/>
              </a:spcAft>
              <a:buNone/>
            </a:pPr>
            <a:r>
              <a:t/>
            </a:r>
            <a:endParaRPr sz="800">
              <a:solidFill>
                <a:schemeClr val="dk2"/>
              </a:solidFill>
              <a:latin typeface="Calibri"/>
              <a:ea typeface="Calibri"/>
              <a:cs typeface="Calibri"/>
              <a:sym typeface="Calibri"/>
            </a:endParaRPr>
          </a:p>
          <a:p>
            <a:pPr indent="-317500" lvl="0" marL="457200" rtl="0" algn="l">
              <a:spcBef>
                <a:spcPts val="0"/>
              </a:spcBef>
              <a:spcAft>
                <a:spcPts val="0"/>
              </a:spcAft>
              <a:buClr>
                <a:schemeClr val="dk2"/>
              </a:buClr>
              <a:buSzPts val="1400"/>
              <a:buFont typeface="Calibri"/>
              <a:buAutoNum type="arabicPeriod"/>
            </a:pPr>
            <a:r>
              <a:rPr lang="en">
                <a:solidFill>
                  <a:schemeClr val="dk2"/>
                </a:solidFill>
                <a:latin typeface="Calibri"/>
                <a:ea typeface="Calibri"/>
                <a:cs typeface="Calibri"/>
                <a:sym typeface="Calibri"/>
              </a:rPr>
              <a:t>Made sure it was able to connect to tracker</a:t>
            </a:r>
            <a:endParaRPr>
              <a:solidFill>
                <a:schemeClr val="dk2"/>
              </a:solidFill>
              <a:latin typeface="Calibri"/>
              <a:ea typeface="Calibri"/>
              <a:cs typeface="Calibri"/>
              <a:sym typeface="Calibri"/>
            </a:endParaRPr>
          </a:p>
          <a:p>
            <a:pPr indent="-317500" lvl="0" marL="457200" rtl="0" algn="l">
              <a:spcBef>
                <a:spcPts val="0"/>
              </a:spcBef>
              <a:spcAft>
                <a:spcPts val="0"/>
              </a:spcAft>
              <a:buClr>
                <a:schemeClr val="dk2"/>
              </a:buClr>
              <a:buSzPts val="1400"/>
              <a:buFont typeface="Calibri"/>
              <a:buAutoNum type="arabicPeriod"/>
            </a:pPr>
            <a:r>
              <a:rPr lang="en">
                <a:solidFill>
                  <a:schemeClr val="dk2"/>
                </a:solidFill>
                <a:latin typeface="Calibri"/>
                <a:ea typeface="Calibri"/>
                <a:cs typeface="Calibri"/>
                <a:sym typeface="Calibri"/>
              </a:rPr>
              <a:t>Got it to send needs</a:t>
            </a:r>
            <a:endParaRPr>
              <a:solidFill>
                <a:schemeClr val="dk2"/>
              </a:solidFill>
              <a:latin typeface="Calibri"/>
              <a:ea typeface="Calibri"/>
              <a:cs typeface="Calibri"/>
              <a:sym typeface="Calibri"/>
            </a:endParaRPr>
          </a:p>
          <a:p>
            <a:pPr indent="-317500" lvl="0" marL="457200" rtl="0" algn="l">
              <a:spcBef>
                <a:spcPts val="0"/>
              </a:spcBef>
              <a:spcAft>
                <a:spcPts val="0"/>
              </a:spcAft>
              <a:buClr>
                <a:schemeClr val="dk2"/>
              </a:buClr>
              <a:buSzPts val="1400"/>
              <a:buFont typeface="Calibri"/>
              <a:buAutoNum type="arabicPeriod"/>
            </a:pPr>
            <a:r>
              <a:rPr lang="en">
                <a:solidFill>
                  <a:schemeClr val="dk2"/>
                </a:solidFill>
                <a:latin typeface="Calibri"/>
                <a:ea typeface="Calibri"/>
                <a:cs typeface="Calibri"/>
                <a:sym typeface="Calibri"/>
              </a:rPr>
              <a:t>Made interface a bit easier to use</a:t>
            </a:r>
            <a:endParaRPr>
              <a:solidFill>
                <a:schemeClr val="dk2"/>
              </a:solidFill>
              <a:latin typeface="Calibri"/>
              <a:ea typeface="Calibri"/>
              <a:cs typeface="Calibri"/>
              <a:sym typeface="Calibri"/>
            </a:endParaRPr>
          </a:p>
          <a:p>
            <a:pPr indent="0" lvl="0" marL="0" rtl="0" algn="l">
              <a:spcBef>
                <a:spcPts val="0"/>
              </a:spcBef>
              <a:spcAft>
                <a:spcPts val="0"/>
              </a:spcAft>
              <a:buNone/>
            </a:pPr>
            <a:r>
              <a:t/>
            </a:r>
            <a:endParaRPr sz="1000">
              <a:solidFill>
                <a:schemeClr val="dk2"/>
              </a:solidFill>
              <a:latin typeface="Calibri"/>
              <a:ea typeface="Calibri"/>
              <a:cs typeface="Calibri"/>
              <a:sym typeface="Calibri"/>
            </a:endParaRPr>
          </a:p>
          <a:p>
            <a:pPr indent="-317500" lvl="1" marL="914400" rtl="0" algn="l">
              <a:spcBef>
                <a:spcPts val="0"/>
              </a:spcBef>
              <a:spcAft>
                <a:spcPts val="0"/>
              </a:spcAft>
              <a:buClr>
                <a:schemeClr val="dk2"/>
              </a:buClr>
              <a:buSzPts val="1400"/>
              <a:buFont typeface="Calibri"/>
              <a:buChar char="○"/>
            </a:pPr>
            <a:r>
              <a:rPr b="1" lang="en">
                <a:solidFill>
                  <a:schemeClr val="dk2"/>
                </a:solidFill>
                <a:latin typeface="Calibri"/>
                <a:ea typeface="Calibri"/>
                <a:cs typeface="Calibri"/>
                <a:sym typeface="Calibri"/>
              </a:rPr>
              <a:t>Tracker</a:t>
            </a:r>
            <a:endParaRPr b="1">
              <a:solidFill>
                <a:schemeClr val="dk2"/>
              </a:solidFill>
              <a:latin typeface="Calibri"/>
              <a:ea typeface="Calibri"/>
              <a:cs typeface="Calibri"/>
              <a:sym typeface="Calibri"/>
            </a:endParaRPr>
          </a:p>
          <a:p>
            <a:pPr indent="0" lvl="0" marL="0" rtl="0" algn="l">
              <a:spcBef>
                <a:spcPts val="0"/>
              </a:spcBef>
              <a:spcAft>
                <a:spcPts val="0"/>
              </a:spcAft>
              <a:buNone/>
            </a:pPr>
            <a:r>
              <a:t/>
            </a:r>
            <a:endParaRPr sz="800">
              <a:solidFill>
                <a:schemeClr val="dk2"/>
              </a:solidFill>
              <a:latin typeface="Calibri"/>
              <a:ea typeface="Calibri"/>
              <a:cs typeface="Calibri"/>
              <a:sym typeface="Calibri"/>
            </a:endParaRPr>
          </a:p>
          <a:p>
            <a:pPr indent="-317500" lvl="0" marL="457200" rtl="0" algn="l">
              <a:spcBef>
                <a:spcPts val="0"/>
              </a:spcBef>
              <a:spcAft>
                <a:spcPts val="0"/>
              </a:spcAft>
              <a:buClr>
                <a:schemeClr val="dk2"/>
              </a:buClr>
              <a:buSzPts val="1400"/>
              <a:buFont typeface="Calibri"/>
              <a:buAutoNum type="arabicPeriod"/>
            </a:pPr>
            <a:r>
              <a:rPr lang="en">
                <a:solidFill>
                  <a:schemeClr val="dk2"/>
                </a:solidFill>
                <a:latin typeface="Calibri"/>
                <a:ea typeface="Calibri"/>
                <a:cs typeface="Calibri"/>
                <a:sym typeface="Calibri"/>
              </a:rPr>
              <a:t>Made sure it was able to connect to tags</a:t>
            </a:r>
            <a:endParaRPr>
              <a:solidFill>
                <a:schemeClr val="dk2"/>
              </a:solidFill>
              <a:latin typeface="Calibri"/>
              <a:ea typeface="Calibri"/>
              <a:cs typeface="Calibri"/>
              <a:sym typeface="Calibri"/>
            </a:endParaRPr>
          </a:p>
          <a:p>
            <a:pPr indent="-317500" lvl="0" marL="457200" rtl="0" algn="l">
              <a:spcBef>
                <a:spcPts val="0"/>
              </a:spcBef>
              <a:spcAft>
                <a:spcPts val="0"/>
              </a:spcAft>
              <a:buClr>
                <a:schemeClr val="dk2"/>
              </a:buClr>
              <a:buSzPts val="1400"/>
              <a:buFont typeface="Calibri"/>
              <a:buAutoNum type="arabicPeriod"/>
            </a:pPr>
            <a:r>
              <a:rPr lang="en">
                <a:solidFill>
                  <a:schemeClr val="dk2"/>
                </a:solidFill>
                <a:latin typeface="Calibri"/>
                <a:ea typeface="Calibri"/>
                <a:cs typeface="Calibri"/>
                <a:sym typeface="Calibri"/>
              </a:rPr>
              <a:t>Made it go through every single tag and try to recieve needs, then disconnect</a:t>
            </a:r>
            <a:endParaRPr>
              <a:solidFill>
                <a:schemeClr val="dk2"/>
              </a:solidFill>
              <a:latin typeface="Calibri"/>
              <a:ea typeface="Calibri"/>
              <a:cs typeface="Calibri"/>
              <a:sym typeface="Calibri"/>
            </a:endParaRPr>
          </a:p>
          <a:p>
            <a:pPr indent="-317500" lvl="0" marL="457200" rtl="0" algn="l">
              <a:spcBef>
                <a:spcPts val="0"/>
              </a:spcBef>
              <a:spcAft>
                <a:spcPts val="0"/>
              </a:spcAft>
              <a:buClr>
                <a:schemeClr val="dk2"/>
              </a:buClr>
              <a:buSzPts val="1400"/>
              <a:buFont typeface="Calibri"/>
              <a:buAutoNum type="arabicPeriod"/>
            </a:pPr>
            <a:r>
              <a:rPr lang="en">
                <a:solidFill>
                  <a:schemeClr val="dk2"/>
                </a:solidFill>
                <a:latin typeface="Calibri"/>
                <a:ea typeface="Calibri"/>
                <a:cs typeface="Calibri"/>
                <a:sym typeface="Calibri"/>
              </a:rPr>
              <a:t>Designed storage to store all of them</a:t>
            </a:r>
            <a:endParaRPr>
              <a:solidFill>
                <a:schemeClr val="dk2"/>
              </a:solidFill>
              <a:latin typeface="Calibri"/>
              <a:ea typeface="Calibri"/>
              <a:cs typeface="Calibri"/>
              <a:sym typeface="Calibri"/>
            </a:endParaRPr>
          </a:p>
          <a:p>
            <a:pPr indent="-317500" lvl="0" marL="457200" rtl="0" algn="l">
              <a:spcBef>
                <a:spcPts val="0"/>
              </a:spcBef>
              <a:spcAft>
                <a:spcPts val="0"/>
              </a:spcAft>
              <a:buClr>
                <a:schemeClr val="dk2"/>
              </a:buClr>
              <a:buSzPts val="1400"/>
              <a:buFont typeface="Calibri"/>
              <a:buAutoNum type="arabicPeriod"/>
            </a:pPr>
            <a:r>
              <a:rPr lang="en">
                <a:solidFill>
                  <a:schemeClr val="dk2"/>
                </a:solidFill>
                <a:latin typeface="Calibri"/>
                <a:ea typeface="Calibri"/>
                <a:cs typeface="Calibri"/>
                <a:sym typeface="Calibri"/>
              </a:rPr>
              <a:t>Added some more interface to show data needed for testing</a:t>
            </a:r>
            <a:endParaRPr>
              <a:solidFill>
                <a:schemeClr val="dk2"/>
              </a:solidFill>
              <a:latin typeface="Calibri"/>
              <a:ea typeface="Calibri"/>
              <a:cs typeface="Calibri"/>
              <a:sym typeface="Calibri"/>
            </a:endParaRPr>
          </a:p>
        </p:txBody>
      </p:sp>
      <p:pic>
        <p:nvPicPr>
          <p:cNvPr id="181" name="Google Shape;181;p19"/>
          <p:cNvPicPr preferRelativeResize="0"/>
          <p:nvPr/>
        </p:nvPicPr>
        <p:blipFill rotWithShape="1">
          <a:blip r:embed="rId3">
            <a:alphaModFix/>
          </a:blip>
          <a:srcRect b="35233" l="10942" r="19317" t="0"/>
          <a:stretch/>
        </p:blipFill>
        <p:spPr>
          <a:xfrm>
            <a:off x="3874600" y="1200900"/>
            <a:ext cx="4840301" cy="33714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0"/>
          <p:cNvSpPr txBox="1"/>
          <p:nvPr>
            <p:ph type="title"/>
          </p:nvPr>
        </p:nvSpPr>
        <p:spPr>
          <a:xfrm>
            <a:off x="819150" y="81607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a:t>
            </a:r>
            <a:endParaRPr/>
          </a:p>
        </p:txBody>
      </p:sp>
      <p:graphicFrame>
        <p:nvGraphicFramePr>
          <p:cNvPr id="187" name="Google Shape;187;p20"/>
          <p:cNvGraphicFramePr/>
          <p:nvPr/>
        </p:nvGraphicFramePr>
        <p:xfrm>
          <a:off x="303675" y="1944688"/>
          <a:ext cx="3000000" cy="3000000"/>
        </p:xfrm>
        <a:graphic>
          <a:graphicData uri="http://schemas.openxmlformats.org/drawingml/2006/table">
            <a:tbl>
              <a:tblPr>
                <a:noFill/>
                <a:tableStyleId>{1C765552-E413-489E-AD6F-61E6081C82CE}</a:tableStyleId>
              </a:tblPr>
              <a:tblGrid>
                <a:gridCol w="960025"/>
                <a:gridCol w="991450"/>
                <a:gridCol w="949550"/>
                <a:gridCol w="980975"/>
              </a:tblGrid>
              <a:tr h="127085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Trial # </a:t>
                      </a:r>
                      <a:endParaRPr b="1"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Tag devices in open air, and in line of sight with the tracker device</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Number of tag devices able to communicate needs</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Average time taken to send data (ms) </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Average number of bytes taken to send needs</a:t>
                      </a:r>
                      <a:endParaRPr b="1" sz="1200">
                        <a:latin typeface="Times New Roman"/>
                        <a:ea typeface="Times New Roman"/>
                        <a:cs typeface="Times New Roman"/>
                        <a:sym typeface="Times New Roman"/>
                      </a:endParaRPr>
                    </a:p>
                  </a:txBody>
                  <a:tcPr marT="63500" marB="63500" marR="63500" marL="63500"/>
                </a:tc>
              </a:tr>
              <a:tr h="25005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Trial 1</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10/10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813</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58.5</a:t>
                      </a:r>
                      <a:endParaRPr sz="1200">
                        <a:latin typeface="Times New Roman"/>
                        <a:ea typeface="Times New Roman"/>
                        <a:cs typeface="Times New Roman"/>
                        <a:sym typeface="Times New Roman"/>
                      </a:endParaRPr>
                    </a:p>
                  </a:txBody>
                  <a:tcPr marT="63500" marB="63500" marR="63500" marL="63500"/>
                </a:tc>
              </a:tr>
              <a:tr h="25005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Trial 2</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10/10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731</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38.6</a:t>
                      </a:r>
                      <a:endParaRPr sz="1200">
                        <a:latin typeface="Times New Roman"/>
                        <a:ea typeface="Times New Roman"/>
                        <a:cs typeface="Times New Roman"/>
                        <a:sym typeface="Times New Roman"/>
                      </a:endParaRPr>
                    </a:p>
                  </a:txBody>
                  <a:tcPr marT="63500" marB="63500" marR="63500" marL="63500"/>
                </a:tc>
              </a:tr>
              <a:tr h="25005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Trial 3</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10/10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795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25.6</a:t>
                      </a:r>
                      <a:endParaRPr sz="1200">
                        <a:latin typeface="Times New Roman"/>
                        <a:ea typeface="Times New Roman"/>
                        <a:cs typeface="Times New Roman"/>
                        <a:sym typeface="Times New Roman"/>
                      </a:endParaRPr>
                    </a:p>
                  </a:txBody>
                  <a:tcPr marT="63500" marB="63500" marR="63500" marL="63500"/>
                </a:tc>
              </a:tr>
              <a:tr h="25005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AVERAGE</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779.6666667</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40.9</a:t>
                      </a:r>
                      <a:endParaRPr b="1" sz="1200">
                        <a:latin typeface="Times New Roman"/>
                        <a:ea typeface="Times New Roman"/>
                        <a:cs typeface="Times New Roman"/>
                        <a:sym typeface="Times New Roman"/>
                      </a:endParaRPr>
                    </a:p>
                  </a:txBody>
                  <a:tcPr marT="63500" marB="63500" marR="63500" marL="63500"/>
                </a:tc>
              </a:tr>
            </a:tbl>
          </a:graphicData>
        </a:graphic>
      </p:graphicFrame>
      <p:graphicFrame>
        <p:nvGraphicFramePr>
          <p:cNvPr id="188" name="Google Shape;188;p20"/>
          <p:cNvGraphicFramePr/>
          <p:nvPr/>
        </p:nvGraphicFramePr>
        <p:xfrm>
          <a:off x="4332600" y="1944688"/>
          <a:ext cx="3000000" cy="3000000"/>
        </p:xfrm>
        <a:graphic>
          <a:graphicData uri="http://schemas.openxmlformats.org/drawingml/2006/table">
            <a:tbl>
              <a:tblPr>
                <a:noFill/>
                <a:tableStyleId>{1C765552-E413-489E-AD6F-61E6081C82CE}</a:tableStyleId>
              </a:tblPr>
              <a:tblGrid>
                <a:gridCol w="1252850"/>
                <a:gridCol w="1252850"/>
                <a:gridCol w="1252850"/>
                <a:gridCol w="780850"/>
              </a:tblGrid>
              <a:tr h="1548075">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Trial # </a:t>
                      </a:r>
                      <a:endParaRPr b="1"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Tag devices in open air, and no line of sight with the tracker device</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Number of tag devices able to communicate needs</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Average time taken to send data</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n" sz="1200">
                          <a:latin typeface="Times New Roman"/>
                          <a:ea typeface="Times New Roman"/>
                          <a:cs typeface="Times New Roman"/>
                          <a:sym typeface="Times New Roman"/>
                        </a:rPr>
                        <a:t>(ms)</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Average number of bytes taken to send needs</a:t>
                      </a:r>
                      <a:endParaRPr b="1" sz="1200">
                        <a:latin typeface="Times New Roman"/>
                        <a:ea typeface="Times New Roman"/>
                        <a:cs typeface="Times New Roman"/>
                        <a:sym typeface="Times New Roman"/>
                      </a:endParaRPr>
                    </a:p>
                  </a:txBody>
                  <a:tcPr marT="63500" marB="63500" marR="63500" marL="63500"/>
                </a:tc>
              </a:tr>
              <a:tr h="24672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Trial 1</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10/10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837</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26.4</a:t>
                      </a:r>
                      <a:endParaRPr sz="1200">
                        <a:latin typeface="Times New Roman"/>
                        <a:ea typeface="Times New Roman"/>
                        <a:cs typeface="Times New Roman"/>
                        <a:sym typeface="Times New Roman"/>
                      </a:endParaRPr>
                    </a:p>
                  </a:txBody>
                  <a:tcPr marT="63500" marB="63500" marR="63500" marL="63500"/>
                </a:tc>
              </a:tr>
              <a:tr h="24672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Trial 2</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10/10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827</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25.6</a:t>
                      </a:r>
                      <a:endParaRPr sz="1200">
                        <a:latin typeface="Times New Roman"/>
                        <a:ea typeface="Times New Roman"/>
                        <a:cs typeface="Times New Roman"/>
                        <a:sym typeface="Times New Roman"/>
                      </a:endParaRPr>
                    </a:p>
                  </a:txBody>
                  <a:tcPr marT="63500" marB="63500" marR="63500" marL="63500"/>
                </a:tc>
              </a:tr>
              <a:tr h="24672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Trial 3</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10/10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839</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26.3</a:t>
                      </a:r>
                      <a:endParaRPr sz="1200">
                        <a:latin typeface="Times New Roman"/>
                        <a:ea typeface="Times New Roman"/>
                        <a:cs typeface="Times New Roman"/>
                        <a:sym typeface="Times New Roman"/>
                      </a:endParaRPr>
                    </a:p>
                  </a:txBody>
                  <a:tcPr marT="63500" marB="63500" marR="63500" marL="63500"/>
                </a:tc>
              </a:tr>
              <a:tr h="325175">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AVERAGE</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834.3333333</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26.1</a:t>
                      </a:r>
                      <a:endParaRPr b="1">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1"/>
          <p:cNvSpPr txBox="1"/>
          <p:nvPr>
            <p:ph type="title"/>
          </p:nvPr>
        </p:nvSpPr>
        <p:spPr>
          <a:xfrm>
            <a:off x="819150" y="4008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a:t>
            </a:r>
            <a:r>
              <a:rPr lang="en"/>
              <a:t>  (contd.)</a:t>
            </a:r>
            <a:endParaRPr/>
          </a:p>
        </p:txBody>
      </p:sp>
      <p:graphicFrame>
        <p:nvGraphicFramePr>
          <p:cNvPr id="194" name="Google Shape;194;p21"/>
          <p:cNvGraphicFramePr/>
          <p:nvPr/>
        </p:nvGraphicFramePr>
        <p:xfrm>
          <a:off x="644575" y="1124975"/>
          <a:ext cx="3000000" cy="3000000"/>
        </p:xfrm>
        <a:graphic>
          <a:graphicData uri="http://schemas.openxmlformats.org/drawingml/2006/table">
            <a:tbl>
              <a:tblPr>
                <a:noFill/>
                <a:tableStyleId>{1C765552-E413-489E-AD6F-61E6081C82CE}</a:tableStyleId>
              </a:tblPr>
              <a:tblGrid>
                <a:gridCol w="919875"/>
                <a:gridCol w="919875"/>
                <a:gridCol w="919875"/>
                <a:gridCol w="919875"/>
              </a:tblGrid>
              <a:tr h="1599025">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Trial # </a:t>
                      </a:r>
                      <a:endParaRPr b="1"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Tag devices in enclosed space, and no line of sight with the tracker device</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Number of tag devices able to communicate needs</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Average time taken to send data</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n" sz="1200">
                          <a:latin typeface="Times New Roman"/>
                          <a:ea typeface="Times New Roman"/>
                          <a:cs typeface="Times New Roman"/>
                          <a:sym typeface="Times New Roman"/>
                        </a:rPr>
                        <a:t>(ms)</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Average number of bytes taken to send needs</a:t>
                      </a:r>
                      <a:endParaRPr b="1" sz="1200">
                        <a:latin typeface="Times New Roman"/>
                        <a:ea typeface="Times New Roman"/>
                        <a:cs typeface="Times New Roman"/>
                        <a:sym typeface="Times New Roman"/>
                      </a:endParaRPr>
                    </a:p>
                  </a:txBody>
                  <a:tcPr marT="63500" marB="63500" marR="63500" marL="63500"/>
                </a:tc>
              </a:tr>
              <a:tr h="35372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Trial 1</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10/10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843</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33.6</a:t>
                      </a:r>
                      <a:endParaRPr sz="1200">
                        <a:latin typeface="Times New Roman"/>
                        <a:ea typeface="Times New Roman"/>
                        <a:cs typeface="Times New Roman"/>
                        <a:sym typeface="Times New Roman"/>
                      </a:endParaRPr>
                    </a:p>
                  </a:txBody>
                  <a:tcPr marT="63500" marB="63500" marR="63500" marL="63500"/>
                </a:tc>
              </a:tr>
              <a:tr h="35372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Trial 2</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10/10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845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22.3</a:t>
                      </a:r>
                      <a:endParaRPr sz="1200">
                        <a:latin typeface="Times New Roman"/>
                        <a:ea typeface="Times New Roman"/>
                        <a:cs typeface="Times New Roman"/>
                        <a:sym typeface="Times New Roman"/>
                      </a:endParaRPr>
                    </a:p>
                  </a:txBody>
                  <a:tcPr marT="63500" marB="63500" marR="63500" marL="63500"/>
                </a:tc>
              </a:tr>
              <a:tr h="35372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Trial 3</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10/10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762</a:t>
                      </a:r>
                      <a:endParaRPr sz="1200">
                        <a:latin typeface="Times New Roman"/>
                        <a:ea typeface="Times New Roman"/>
                        <a:cs typeface="Times New Roman"/>
                        <a:sym typeface="Times New Roman"/>
                      </a:endParaRPr>
                    </a:p>
                  </a:txBody>
                  <a:tcPr marT="63500" marB="63500" marR="63500" marL="63500">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30.3</a:t>
                      </a:r>
                      <a:endParaRPr sz="1200">
                        <a:latin typeface="Times New Roman"/>
                        <a:ea typeface="Times New Roman"/>
                        <a:cs typeface="Times New Roman"/>
                        <a:sym typeface="Times New Roman"/>
                      </a:endParaRPr>
                    </a:p>
                  </a:txBody>
                  <a:tcPr marT="63500" marB="63500" marR="63500" marL="63500">
                    <a:lnB cap="flat" cmpd="sng" w="9525">
                      <a:solidFill>
                        <a:srgbClr val="000000"/>
                      </a:solidFill>
                      <a:prstDash val="solid"/>
                      <a:round/>
                      <a:headEnd len="sm" w="sm" type="none"/>
                      <a:tailEnd len="sm" w="sm" type="none"/>
                    </a:lnB>
                  </a:tcPr>
                </a:tc>
              </a:tr>
              <a:tr h="353725">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AVERAGE</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a:t>
                      </a:r>
                      <a:endParaRPr b="1" sz="1200">
                        <a:latin typeface="Times New Roman"/>
                        <a:ea typeface="Times New Roman"/>
                        <a:cs typeface="Times New Roman"/>
                        <a:sym typeface="Times New Roman"/>
                      </a:endParaRPr>
                    </a:p>
                  </a:txBody>
                  <a:tcPr marT="63500" marB="63500" marR="63500" marL="63500">
                    <a:lnR cap="flat" cmpd="sng" w="9525">
                      <a:solidFill>
                        <a:srgbClr val="000000"/>
                      </a:solidFill>
                      <a:prstDash val="solid"/>
                      <a:round/>
                      <a:headEnd len="sm" w="sm" type="none"/>
                      <a:tailEnd len="sm" w="sm" type="none"/>
                    </a:lnR>
                  </a:tcPr>
                </a:tc>
                <a:tc>
                  <a:txBody>
                    <a:bodyPr/>
                    <a:lstStyle/>
                    <a:p>
                      <a:pPr indent="0" lvl="0" marL="0" rtl="0" algn="r">
                        <a:lnSpc>
                          <a:spcPct val="115000"/>
                        </a:lnSpc>
                        <a:spcBef>
                          <a:spcPts val="0"/>
                        </a:spcBef>
                        <a:spcAft>
                          <a:spcPts val="0"/>
                        </a:spcAft>
                        <a:buNone/>
                      </a:pPr>
                      <a:r>
                        <a:rPr b="1" lang="en" sz="1200">
                          <a:latin typeface="Times New Roman"/>
                          <a:ea typeface="Times New Roman"/>
                          <a:cs typeface="Times New Roman"/>
                          <a:sym typeface="Times New Roman"/>
                        </a:rPr>
                        <a:t>779.6666667</a:t>
                      </a:r>
                      <a:endParaRPr b="1"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latin typeface="Times New Roman"/>
                          <a:ea typeface="Times New Roman"/>
                          <a:cs typeface="Times New Roman"/>
                          <a:sym typeface="Times New Roman"/>
                        </a:rPr>
                        <a:t>40.9</a:t>
                      </a:r>
                      <a:endParaRPr b="1"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95" name="Google Shape;195;p21"/>
          <p:cNvSpPr txBox="1"/>
          <p:nvPr/>
        </p:nvSpPr>
        <p:spPr>
          <a:xfrm>
            <a:off x="4511475" y="3247550"/>
            <a:ext cx="4081200" cy="1639200"/>
          </a:xfrm>
          <a:prstGeom prst="rect">
            <a:avLst/>
          </a:prstGeom>
          <a:noFill/>
          <a:ln>
            <a:noFill/>
          </a:ln>
        </p:spPr>
        <p:txBody>
          <a:bodyPr anchorCtr="0" anchor="t" bIns="91425" lIns="91425" spcFirstLastPara="1" rIns="91425" wrap="square" tIns="91425">
            <a:spAutoFit/>
          </a:bodyPr>
          <a:lstStyle/>
          <a:p>
            <a:pPr indent="-317500" lvl="0" marL="342900" rtl="0" algn="l">
              <a:lnSpc>
                <a:spcPct val="115000"/>
              </a:lnSpc>
              <a:spcBef>
                <a:spcPts val="0"/>
              </a:spcBef>
              <a:spcAft>
                <a:spcPts val="0"/>
              </a:spcAft>
              <a:buClr>
                <a:schemeClr val="dk2"/>
              </a:buClr>
              <a:buSzPts val="1400"/>
              <a:buFont typeface="Calibri"/>
              <a:buAutoNum type="arabicPeriod"/>
            </a:pPr>
            <a:r>
              <a:rPr lang="en">
                <a:solidFill>
                  <a:schemeClr val="dk2"/>
                </a:solidFill>
                <a:latin typeface="Calibri"/>
                <a:ea typeface="Calibri"/>
                <a:cs typeface="Calibri"/>
                <a:sym typeface="Calibri"/>
              </a:rPr>
              <a:t>Line-of-sight communication time is slightly faster at 780 ms </a:t>
            </a:r>
            <a:r>
              <a:rPr lang="en">
                <a:solidFill>
                  <a:schemeClr val="dk2"/>
                </a:solidFill>
                <a:latin typeface="Calibri"/>
                <a:ea typeface="Calibri"/>
                <a:cs typeface="Calibri"/>
                <a:sym typeface="Calibri"/>
              </a:rPr>
              <a:t>average</a:t>
            </a:r>
            <a:r>
              <a:rPr lang="en">
                <a:solidFill>
                  <a:schemeClr val="dk2"/>
                </a:solidFill>
                <a:latin typeface="Calibri"/>
                <a:ea typeface="Calibri"/>
                <a:cs typeface="Calibri"/>
                <a:sym typeface="Calibri"/>
              </a:rPr>
              <a:t>, compared to  non line-of-sight average of 830 ms. </a:t>
            </a:r>
            <a:endParaRPr>
              <a:solidFill>
                <a:schemeClr val="dk2"/>
              </a:solidFill>
              <a:latin typeface="Calibri"/>
              <a:ea typeface="Calibri"/>
              <a:cs typeface="Calibri"/>
              <a:sym typeface="Calibri"/>
            </a:endParaRPr>
          </a:p>
          <a:p>
            <a:pPr indent="-317500" lvl="0" marL="342900" rtl="0" algn="l">
              <a:lnSpc>
                <a:spcPct val="115000"/>
              </a:lnSpc>
              <a:spcBef>
                <a:spcPts val="0"/>
              </a:spcBef>
              <a:spcAft>
                <a:spcPts val="0"/>
              </a:spcAft>
              <a:buClr>
                <a:schemeClr val="dk2"/>
              </a:buClr>
              <a:buSzPts val="1400"/>
              <a:buFont typeface="Calibri"/>
              <a:buAutoNum type="arabicPeriod"/>
            </a:pPr>
            <a:r>
              <a:rPr lang="en">
                <a:solidFill>
                  <a:schemeClr val="dk2"/>
                </a:solidFill>
                <a:latin typeface="Calibri"/>
                <a:ea typeface="Calibri"/>
                <a:cs typeface="Calibri"/>
                <a:sym typeface="Calibri"/>
              </a:rPr>
              <a:t>On average, most victim’s location information and their most urgent needs can be sent by tag app</a:t>
            </a:r>
            <a:r>
              <a:rPr lang="en">
                <a:solidFill>
                  <a:schemeClr val="dk2"/>
                </a:solidFill>
                <a:latin typeface="Calibri"/>
                <a:ea typeface="Calibri"/>
                <a:cs typeface="Calibri"/>
                <a:sym typeface="Calibri"/>
              </a:rPr>
              <a:t> within 40 bytes</a:t>
            </a:r>
            <a:r>
              <a:rPr lang="en">
                <a:solidFill>
                  <a:schemeClr val="dk2"/>
                </a:solidFill>
                <a:latin typeface="Calibri"/>
                <a:ea typeface="Calibri"/>
                <a:cs typeface="Calibri"/>
                <a:sym typeface="Calibri"/>
              </a:rPr>
              <a:t> </a:t>
            </a:r>
            <a:endParaRPr/>
          </a:p>
        </p:txBody>
      </p:sp>
      <p:pic>
        <p:nvPicPr>
          <p:cNvPr id="196" name="Google Shape;196;p21" title="Chart"/>
          <p:cNvPicPr preferRelativeResize="0"/>
          <p:nvPr/>
        </p:nvPicPr>
        <p:blipFill>
          <a:blip r:embed="rId3">
            <a:alphaModFix/>
          </a:blip>
          <a:stretch>
            <a:fillRect/>
          </a:stretch>
        </p:blipFill>
        <p:spPr>
          <a:xfrm>
            <a:off x="4721676" y="981650"/>
            <a:ext cx="3870999" cy="2393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