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Default Extension="tiff" ContentType="image/tif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6"/>
  </p:notesMasterIdLst>
  <p:handoutMasterIdLst>
    <p:handoutMasterId r:id="rId77"/>
  </p:handoutMasterIdLst>
  <p:sldIdLst>
    <p:sldId id="256" r:id="rId2"/>
    <p:sldId id="905" r:id="rId3"/>
    <p:sldId id="890" r:id="rId4"/>
    <p:sldId id="1015" r:id="rId5"/>
    <p:sldId id="685" r:id="rId6"/>
    <p:sldId id="1110" r:id="rId7"/>
    <p:sldId id="1112" r:id="rId8"/>
    <p:sldId id="1113" r:id="rId9"/>
    <p:sldId id="1080" r:id="rId10"/>
    <p:sldId id="1267" r:id="rId11"/>
    <p:sldId id="1081" r:id="rId12"/>
    <p:sldId id="1082" r:id="rId13"/>
    <p:sldId id="1215" r:id="rId14"/>
    <p:sldId id="1121" r:id="rId15"/>
    <p:sldId id="1114" r:id="rId16"/>
    <p:sldId id="640" r:id="rId17"/>
    <p:sldId id="646" r:id="rId18"/>
    <p:sldId id="1268" r:id="rId19"/>
    <p:sldId id="1227" r:id="rId20"/>
    <p:sldId id="1226" r:id="rId21"/>
    <p:sldId id="1228" r:id="rId22"/>
    <p:sldId id="1229" r:id="rId23"/>
    <p:sldId id="1230" r:id="rId24"/>
    <p:sldId id="1270" r:id="rId25"/>
    <p:sldId id="1271" r:id="rId26"/>
    <p:sldId id="1231" r:id="rId27"/>
    <p:sldId id="1273" r:id="rId28"/>
    <p:sldId id="1212" r:id="rId29"/>
    <p:sldId id="1213" r:id="rId30"/>
    <p:sldId id="1214" r:id="rId31"/>
    <p:sldId id="1232" r:id="rId32"/>
    <p:sldId id="1234" r:id="rId33"/>
    <p:sldId id="1235" r:id="rId34"/>
    <p:sldId id="1210" r:id="rId35"/>
    <p:sldId id="1116" r:id="rId36"/>
    <p:sldId id="1272" r:id="rId37"/>
    <p:sldId id="1225" r:id="rId38"/>
    <p:sldId id="1211" r:id="rId39"/>
    <p:sldId id="1108" r:id="rId40"/>
    <p:sldId id="1109" r:id="rId41"/>
    <p:sldId id="1220" r:id="rId42"/>
    <p:sldId id="1115" r:id="rId43"/>
    <p:sldId id="1236" r:id="rId44"/>
    <p:sldId id="1237" r:id="rId45"/>
    <p:sldId id="1238" r:id="rId46"/>
    <p:sldId id="1239" r:id="rId47"/>
    <p:sldId id="1240" r:id="rId48"/>
    <p:sldId id="1241" r:id="rId49"/>
    <p:sldId id="1242" r:id="rId50"/>
    <p:sldId id="1243" r:id="rId51"/>
    <p:sldId id="1244" r:id="rId52"/>
    <p:sldId id="1245" r:id="rId53"/>
    <p:sldId id="1246" r:id="rId54"/>
    <p:sldId id="1247" r:id="rId55"/>
    <p:sldId id="1248" r:id="rId56"/>
    <p:sldId id="1249" r:id="rId57"/>
    <p:sldId id="1250" r:id="rId58"/>
    <p:sldId id="1251" r:id="rId59"/>
    <p:sldId id="1252" r:id="rId60"/>
    <p:sldId id="1253" r:id="rId61"/>
    <p:sldId id="1254" r:id="rId62"/>
    <p:sldId id="1255" r:id="rId63"/>
    <p:sldId id="1256" r:id="rId64"/>
    <p:sldId id="1257" r:id="rId65"/>
    <p:sldId id="1258" r:id="rId66"/>
    <p:sldId id="1259" r:id="rId67"/>
    <p:sldId id="1260" r:id="rId68"/>
    <p:sldId id="1261" r:id="rId69"/>
    <p:sldId id="1262" r:id="rId70"/>
    <p:sldId id="1263" r:id="rId71"/>
    <p:sldId id="1264" r:id="rId72"/>
    <p:sldId id="1266" r:id="rId73"/>
    <p:sldId id="1265" r:id="rId74"/>
    <p:sldId id="708" r:id="rId75"/>
  </p:sldIdLst>
  <p:sldSz cx="9144000" cy="6858000" type="screen4x3"/>
  <p:notesSz cx="7315200" cy="9601200"/>
  <p:embeddedFontLst>
    <p:embeddedFont>
      <p:font typeface="Calibri" pitchFamily="34" charset="0"/>
      <p:regular r:id="rId78"/>
      <p:bold r:id="rId79"/>
      <p:italic r:id="rId80"/>
      <p:boldItalic r:id="rId81"/>
    </p:embeddedFont>
    <p:embeddedFont>
      <p:font typeface="Tahoma" pitchFamily="34" charset="0"/>
      <p:regular r:id="rId82"/>
      <p:bold r:id="rId83"/>
    </p:embeddedFont>
  </p:embeddedFontLst>
  <p:defaultTextStyle>
    <a:defPPr>
      <a:defRPr lang="en-GB"/>
    </a:defPPr>
    <a:lvl1pPr algn="l" rtl="0" fontAlgn="base">
      <a:spcBef>
        <a:spcPct val="0"/>
      </a:spcBef>
      <a:spcAft>
        <a:spcPct val="0"/>
      </a:spcAft>
      <a:defRPr sz="2000" b="1" u="sng" kern="1200">
        <a:solidFill>
          <a:schemeClr val="tx1"/>
        </a:solidFill>
        <a:latin typeface="Tahoma" pitchFamily="34" charset="0"/>
        <a:ea typeface="+mn-ea"/>
        <a:cs typeface="Arial" charset="0"/>
      </a:defRPr>
    </a:lvl1pPr>
    <a:lvl2pPr marL="457200" algn="l" rtl="0" fontAlgn="base">
      <a:spcBef>
        <a:spcPct val="0"/>
      </a:spcBef>
      <a:spcAft>
        <a:spcPct val="0"/>
      </a:spcAft>
      <a:defRPr sz="2000" b="1" u="sng" kern="1200">
        <a:solidFill>
          <a:schemeClr val="tx1"/>
        </a:solidFill>
        <a:latin typeface="Tahoma" pitchFamily="34" charset="0"/>
        <a:ea typeface="+mn-ea"/>
        <a:cs typeface="Arial" charset="0"/>
      </a:defRPr>
    </a:lvl2pPr>
    <a:lvl3pPr marL="914400" algn="l" rtl="0" fontAlgn="base">
      <a:spcBef>
        <a:spcPct val="0"/>
      </a:spcBef>
      <a:spcAft>
        <a:spcPct val="0"/>
      </a:spcAft>
      <a:defRPr sz="2000" b="1" u="sng" kern="1200">
        <a:solidFill>
          <a:schemeClr val="tx1"/>
        </a:solidFill>
        <a:latin typeface="Tahoma" pitchFamily="34" charset="0"/>
        <a:ea typeface="+mn-ea"/>
        <a:cs typeface="Arial" charset="0"/>
      </a:defRPr>
    </a:lvl3pPr>
    <a:lvl4pPr marL="1371600" algn="l" rtl="0" fontAlgn="base">
      <a:spcBef>
        <a:spcPct val="0"/>
      </a:spcBef>
      <a:spcAft>
        <a:spcPct val="0"/>
      </a:spcAft>
      <a:defRPr sz="2000" b="1" u="sng" kern="1200">
        <a:solidFill>
          <a:schemeClr val="tx1"/>
        </a:solidFill>
        <a:latin typeface="Tahoma" pitchFamily="34" charset="0"/>
        <a:ea typeface="+mn-ea"/>
        <a:cs typeface="Arial" charset="0"/>
      </a:defRPr>
    </a:lvl4pPr>
    <a:lvl5pPr marL="1828800" algn="l" rtl="0" fontAlgn="base">
      <a:spcBef>
        <a:spcPct val="0"/>
      </a:spcBef>
      <a:spcAft>
        <a:spcPct val="0"/>
      </a:spcAft>
      <a:defRPr sz="2000" b="1" u="sng" kern="1200">
        <a:solidFill>
          <a:schemeClr val="tx1"/>
        </a:solidFill>
        <a:latin typeface="Tahoma" pitchFamily="34" charset="0"/>
        <a:ea typeface="+mn-ea"/>
        <a:cs typeface="Arial" charset="0"/>
      </a:defRPr>
    </a:lvl5pPr>
    <a:lvl6pPr marL="2286000" algn="l" defTabSz="914400" rtl="0" eaLnBrk="1" latinLnBrk="0" hangingPunct="1">
      <a:defRPr sz="2000" b="1" u="sng" kern="1200">
        <a:solidFill>
          <a:schemeClr val="tx1"/>
        </a:solidFill>
        <a:latin typeface="Tahoma" pitchFamily="34" charset="0"/>
        <a:ea typeface="+mn-ea"/>
        <a:cs typeface="Arial" charset="0"/>
      </a:defRPr>
    </a:lvl6pPr>
    <a:lvl7pPr marL="2743200" algn="l" defTabSz="914400" rtl="0" eaLnBrk="1" latinLnBrk="0" hangingPunct="1">
      <a:defRPr sz="2000" b="1" u="sng" kern="1200">
        <a:solidFill>
          <a:schemeClr val="tx1"/>
        </a:solidFill>
        <a:latin typeface="Tahoma" pitchFamily="34" charset="0"/>
        <a:ea typeface="+mn-ea"/>
        <a:cs typeface="Arial" charset="0"/>
      </a:defRPr>
    </a:lvl7pPr>
    <a:lvl8pPr marL="3200400" algn="l" defTabSz="914400" rtl="0" eaLnBrk="1" latinLnBrk="0" hangingPunct="1">
      <a:defRPr sz="2000" b="1" u="sng" kern="1200">
        <a:solidFill>
          <a:schemeClr val="tx1"/>
        </a:solidFill>
        <a:latin typeface="Tahoma" pitchFamily="34" charset="0"/>
        <a:ea typeface="+mn-ea"/>
        <a:cs typeface="Arial" charset="0"/>
      </a:defRPr>
    </a:lvl8pPr>
    <a:lvl9pPr marL="3657600" algn="l" defTabSz="914400" rtl="0" eaLnBrk="1" latinLnBrk="0" hangingPunct="1">
      <a:defRPr sz="2000" b="1" u="sng"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Khandelwal" initials="ak" lastIdx="1" clrIdx="0"/>
  <p:cmAuthor id="1" name="Amit Khandelwal" initials="akk"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D5FF"/>
    <a:srgbClr val="008000"/>
    <a:srgbClr val="0000FF"/>
    <a:srgbClr val="FFEEB7"/>
    <a:srgbClr val="E5FFE8"/>
    <a:srgbClr val="E2F3FE"/>
    <a:srgbClr val="D0EBB3"/>
    <a:srgbClr val="D9D9D9"/>
    <a:srgbClr val="FEE6E8"/>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4407" autoAdjust="0"/>
  </p:normalViewPr>
  <p:slideViewPr>
    <p:cSldViewPr snapToGrid="0" showGuides="1">
      <p:cViewPr>
        <p:scale>
          <a:sx n="80" d="100"/>
          <a:sy n="80" d="100"/>
        </p:scale>
        <p:origin x="-1896" y="-672"/>
      </p:cViewPr>
      <p:guideLst>
        <p:guide orient="horz" pos="960"/>
        <p:guide pos="9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research\My%20Dropbox\mfa%20(1)\mfa_24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800" b="0" dirty="0">
                <a:latin typeface="Calibri" pitchFamily="34" charset="0"/>
                <a:cs typeface="Calibri" pitchFamily="34" charset="0"/>
              </a:rPr>
              <a:t>China's Quota </a:t>
            </a:r>
            <a:r>
              <a:rPr lang="en-US" sz="1800" b="0" dirty="0" err="1">
                <a:latin typeface="Calibri" pitchFamily="34" charset="0"/>
                <a:cs typeface="Calibri" pitchFamily="34" charset="0"/>
              </a:rPr>
              <a:t>vs</a:t>
            </a:r>
            <a:r>
              <a:rPr lang="en-US" sz="1800" b="0" dirty="0">
                <a:latin typeface="Calibri" pitchFamily="34" charset="0"/>
                <a:cs typeface="Calibri" pitchFamily="34" charset="0"/>
              </a:rPr>
              <a:t> Quota-Free Exports to </a:t>
            </a:r>
            <a:r>
              <a:rPr lang="en-US" sz="1800" b="0" dirty="0" smtClean="0">
                <a:latin typeface="Calibri" pitchFamily="34" charset="0"/>
                <a:cs typeface="Calibri" pitchFamily="34" charset="0"/>
              </a:rPr>
              <a:t>US/EU/Can</a:t>
            </a:r>
            <a:endParaRPr lang="en-US" sz="1800" b="0" dirty="0">
              <a:latin typeface="Calibri" pitchFamily="34" charset="0"/>
              <a:cs typeface="Calibri" pitchFamily="34" charset="0"/>
            </a:endParaRPr>
          </a:p>
        </c:rich>
      </c:tx>
      <c:layout/>
    </c:title>
    <c:plotArea>
      <c:layout/>
      <c:lineChart>
        <c:grouping val="standard"/>
        <c:ser>
          <c:idx val="0"/>
          <c:order val="0"/>
          <c:tx>
            <c:strRef>
              <c:f>'3 v'!$B$5</c:f>
              <c:strCache>
                <c:ptCount val="1"/>
                <c:pt idx="0">
                  <c:v>Quota-Free</c:v>
                </c:pt>
              </c:strCache>
            </c:strRef>
          </c:tx>
          <c:spPr>
            <a:ln w="76200">
              <a:solidFill>
                <a:srgbClr val="008000"/>
              </a:solidFill>
            </a:ln>
          </c:spPr>
          <c:marker>
            <c:symbol val="none"/>
          </c:marker>
          <c:cat>
            <c:numRef>
              <c:f>'3 v'!$A$6:$A$11</c:f>
              <c:numCache>
                <c:formatCode>General</c:formatCode>
                <c:ptCount val="6"/>
                <c:pt idx="0">
                  <c:v>2000</c:v>
                </c:pt>
                <c:pt idx="1">
                  <c:v>2001</c:v>
                </c:pt>
                <c:pt idx="2">
                  <c:v>2002</c:v>
                </c:pt>
                <c:pt idx="3">
                  <c:v>2003</c:v>
                </c:pt>
                <c:pt idx="4">
                  <c:v>2004</c:v>
                </c:pt>
                <c:pt idx="5">
                  <c:v>2005</c:v>
                </c:pt>
              </c:numCache>
            </c:numRef>
          </c:cat>
          <c:val>
            <c:numRef>
              <c:f>'3 v'!$B$6:$B$11</c:f>
              <c:numCache>
                <c:formatCode>#,##0.0</c:formatCode>
                <c:ptCount val="6"/>
                <c:pt idx="0">
                  <c:v>2.356145899999996</c:v>
                </c:pt>
                <c:pt idx="1">
                  <c:v>3.1654334</c:v>
                </c:pt>
                <c:pt idx="2">
                  <c:v>3.8103626999999971</c:v>
                </c:pt>
                <c:pt idx="3">
                  <c:v>5.3177729999999945</c:v>
                </c:pt>
                <c:pt idx="4">
                  <c:v>6.3433130000000002</c:v>
                </c:pt>
                <c:pt idx="5">
                  <c:v>8.1944580000000009</c:v>
                </c:pt>
              </c:numCache>
            </c:numRef>
          </c:val>
        </c:ser>
        <c:ser>
          <c:idx val="1"/>
          <c:order val="1"/>
          <c:tx>
            <c:strRef>
              <c:f>'3 v'!$C$5</c:f>
              <c:strCache>
                <c:ptCount val="1"/>
                <c:pt idx="0">
                  <c:v>Quota-Bound</c:v>
                </c:pt>
              </c:strCache>
            </c:strRef>
          </c:tx>
          <c:spPr>
            <a:ln w="76200">
              <a:solidFill>
                <a:srgbClr val="FF0000"/>
              </a:solidFill>
            </a:ln>
          </c:spPr>
          <c:marker>
            <c:symbol val="none"/>
          </c:marker>
          <c:cat>
            <c:numRef>
              <c:f>'3 v'!$A$6:$A$11</c:f>
              <c:numCache>
                <c:formatCode>General</c:formatCode>
                <c:ptCount val="6"/>
                <c:pt idx="0">
                  <c:v>2000</c:v>
                </c:pt>
                <c:pt idx="1">
                  <c:v>2001</c:v>
                </c:pt>
                <c:pt idx="2">
                  <c:v>2002</c:v>
                </c:pt>
                <c:pt idx="3">
                  <c:v>2003</c:v>
                </c:pt>
                <c:pt idx="4">
                  <c:v>2004</c:v>
                </c:pt>
                <c:pt idx="5">
                  <c:v>2005</c:v>
                </c:pt>
              </c:numCache>
            </c:numRef>
          </c:cat>
          <c:val>
            <c:numRef>
              <c:f>'3 v'!$C$6:$C$11</c:f>
              <c:numCache>
                <c:formatCode>#,##0.0</c:formatCode>
                <c:ptCount val="6"/>
                <c:pt idx="0">
                  <c:v>4.8204853999999902</c:v>
                </c:pt>
                <c:pt idx="1">
                  <c:v>6.2483268999999995</c:v>
                </c:pt>
                <c:pt idx="2">
                  <c:v>6.4579561999999955</c:v>
                </c:pt>
                <c:pt idx="3">
                  <c:v>7.9291630000000053</c:v>
                </c:pt>
                <c:pt idx="4">
                  <c:v>8.9349279999999993</c:v>
                </c:pt>
                <c:pt idx="5">
                  <c:v>19.600335000000001</c:v>
                </c:pt>
              </c:numCache>
            </c:numRef>
          </c:val>
        </c:ser>
        <c:marker val="1"/>
        <c:axId val="111190016"/>
        <c:axId val="111191552"/>
      </c:lineChart>
      <c:catAx>
        <c:axId val="111190016"/>
        <c:scaling>
          <c:orientation val="minMax"/>
        </c:scaling>
        <c:axPos val="b"/>
        <c:numFmt formatCode="General" sourceLinked="1"/>
        <c:tickLblPos val="nextTo"/>
        <c:txPr>
          <a:bodyPr/>
          <a:lstStyle/>
          <a:p>
            <a:pPr>
              <a:defRPr sz="1600"/>
            </a:pPr>
            <a:endParaRPr lang="en-US"/>
          </a:p>
        </c:txPr>
        <c:crossAx val="111191552"/>
        <c:crosses val="autoZero"/>
        <c:auto val="1"/>
        <c:lblAlgn val="ctr"/>
        <c:lblOffset val="100"/>
      </c:catAx>
      <c:valAx>
        <c:axId val="111191552"/>
        <c:scaling>
          <c:orientation val="minMax"/>
          <c:max val="20"/>
          <c:min val="2"/>
        </c:scaling>
        <c:axPos val="l"/>
        <c:majorGridlines/>
        <c:title>
          <c:tx>
            <c:rich>
              <a:bodyPr rot="-5400000" vert="horz"/>
              <a:lstStyle/>
              <a:p>
                <a:pPr>
                  <a:defRPr sz="1600"/>
                </a:pPr>
                <a:r>
                  <a:rPr lang="en-US" sz="1600" b="0" dirty="0" smtClean="0"/>
                  <a:t>$ Billion</a:t>
                </a:r>
                <a:endParaRPr lang="en-US" sz="1600" b="0" dirty="0"/>
              </a:p>
            </c:rich>
          </c:tx>
          <c:layout/>
        </c:title>
        <c:numFmt formatCode="#,##0.0" sourceLinked="1"/>
        <c:tickLblPos val="nextTo"/>
        <c:txPr>
          <a:bodyPr/>
          <a:lstStyle/>
          <a:p>
            <a:pPr>
              <a:defRPr sz="1600"/>
            </a:pPr>
            <a:endParaRPr lang="en-US"/>
          </a:p>
        </c:txPr>
        <c:crossAx val="111190016"/>
        <c:crosses val="autoZero"/>
        <c:crossBetween val="midCat"/>
      </c:valAx>
    </c:plotArea>
    <c:legend>
      <c:legendPos val="b"/>
      <c:layout/>
      <c:txPr>
        <a:bodyPr/>
        <a:lstStyle/>
        <a:p>
          <a:pPr>
            <a:defRPr sz="1400"/>
          </a:pPr>
          <a:endParaRPr lang="en-US"/>
        </a:p>
      </c:txPr>
    </c:legend>
    <c:plotVisOnly val="1"/>
    <c:dispBlanksAs val="gap"/>
  </c:chart>
  <c:spPr>
    <a:noFill/>
    <a:ln>
      <a:solidFill>
        <a:schemeClr val="tx1"/>
      </a:solidFill>
    </a:ln>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43" name="Rectangle 3"/>
          <p:cNvSpPr>
            <a:spLocks noGrp="1" noChangeArrowheads="1"/>
          </p:cNvSpPr>
          <p:nvPr>
            <p:ph type="dt" sz="quarter" idx="1"/>
          </p:nvPr>
        </p:nvSpPr>
        <p:spPr bwMode="auto">
          <a:xfrm>
            <a:off x="4143375"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algn="r" defTabSz="931631">
              <a:defRPr sz="1200" b="0" u="none">
                <a:latin typeface="Arial" charset="0"/>
                <a:cs typeface="+mn-cs"/>
              </a:defRPr>
            </a:lvl1pPr>
          </a:lstStyle>
          <a:p>
            <a:pPr>
              <a:defRPr/>
            </a:pPr>
            <a:endParaRPr lang="en-US"/>
          </a:p>
        </p:txBody>
      </p:sp>
      <p:sp>
        <p:nvSpPr>
          <p:cNvPr id="163844" name="Rectangle 4"/>
          <p:cNvSpPr>
            <a:spLocks noGrp="1" noChangeArrowheads="1"/>
          </p:cNvSpPr>
          <p:nvPr>
            <p:ph type="ftr" sz="quarter" idx="2"/>
          </p:nvPr>
        </p:nvSpPr>
        <p:spPr bwMode="auto">
          <a:xfrm>
            <a:off x="0"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45" name="Rectangle 5"/>
          <p:cNvSpPr>
            <a:spLocks noGrp="1" noChangeArrowheads="1"/>
          </p:cNvSpPr>
          <p:nvPr>
            <p:ph type="sldNum" sz="quarter" idx="3"/>
          </p:nvPr>
        </p:nvSpPr>
        <p:spPr bwMode="auto">
          <a:xfrm>
            <a:off x="4143375"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algn="r" defTabSz="931631">
              <a:defRPr sz="1200" b="0" u="none">
                <a:latin typeface="Arial" charset="0"/>
                <a:cs typeface="+mn-cs"/>
              </a:defRPr>
            </a:lvl1pPr>
          </a:lstStyle>
          <a:p>
            <a:pPr>
              <a:defRPr/>
            </a:pPr>
            <a:fld id="{3C153773-BBBC-4D70-9901-00E50FC8BCE2}" type="slidenum">
              <a:rPr lang="en-US"/>
              <a:pPr>
                <a:defRPr/>
              </a:pPr>
              <a:t>‹#›</a:t>
            </a:fld>
            <a:endParaRPr lang="en-US"/>
          </a:p>
        </p:txBody>
      </p:sp>
    </p:spTree>
    <p:extLst>
      <p:ext uri="{BB962C8B-B14F-4D97-AF65-F5344CB8AC3E}">
        <p14:creationId xmlns="" xmlns:p14="http://schemas.microsoft.com/office/powerpoint/2010/main" val="1841792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2"/>
            <a:ext cx="3140075"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4106865" y="2"/>
            <a:ext cx="3221037"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algn="r" defTabSz="931631">
              <a:defRPr sz="1200" b="0" u="none">
                <a:latin typeface="Arial" charset="0"/>
                <a:cs typeface="+mn-cs"/>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246188" y="723900"/>
            <a:ext cx="4840287" cy="36290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66788" y="4570415"/>
            <a:ext cx="5394325" cy="4281487"/>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2" y="9140825"/>
            <a:ext cx="3140075"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4106865" y="9140825"/>
            <a:ext cx="3221037"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algn="r" defTabSz="931631">
              <a:defRPr sz="1200" b="0" u="none">
                <a:latin typeface="Arial" charset="0"/>
                <a:cs typeface="+mn-cs"/>
              </a:defRPr>
            </a:lvl1pPr>
          </a:lstStyle>
          <a:p>
            <a:pPr>
              <a:defRPr/>
            </a:pPr>
            <a:fld id="{EE586428-1CEA-4E8A-8AB0-84B90B2FB260}" type="slidenum">
              <a:rPr lang="en-US"/>
              <a:pPr>
                <a:defRPr/>
              </a:pPr>
              <a:t>‹#›</a:t>
            </a:fld>
            <a:endParaRPr lang="en-US"/>
          </a:p>
        </p:txBody>
      </p:sp>
    </p:spTree>
    <p:extLst>
      <p:ext uri="{BB962C8B-B14F-4D97-AF65-F5344CB8AC3E}">
        <p14:creationId xmlns="" xmlns:p14="http://schemas.microsoft.com/office/powerpoint/2010/main" val="1184503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4EA03EF-7D04-4F09-A7EE-47A65F77BB55}" type="slidenum">
              <a:rPr lang="en-US" smtClean="0">
                <a:cs typeface="Arial" charset="0"/>
              </a:rPr>
              <a:pPr/>
              <a:t>1</a:t>
            </a:fld>
            <a:endParaRPr lang="en-US" dirty="0" smtClean="0">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13</a:t>
            </a:fld>
            <a:endParaRPr lang="en-US"/>
          </a:p>
        </p:txBody>
      </p:sp>
    </p:spTree>
    <p:extLst>
      <p:ext uri="{BB962C8B-B14F-4D97-AF65-F5344CB8AC3E}">
        <p14:creationId xmlns="" xmlns:p14="http://schemas.microsoft.com/office/powerpoint/2010/main" val="248472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14</a:t>
            </a:fld>
            <a:endParaRPr lang="en-US"/>
          </a:p>
        </p:txBody>
      </p:sp>
    </p:spTree>
    <p:extLst>
      <p:ext uri="{BB962C8B-B14F-4D97-AF65-F5344CB8AC3E}">
        <p14:creationId xmlns="" xmlns:p14="http://schemas.microsoft.com/office/powerpoint/2010/main" val="4101696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28</a:t>
            </a:fld>
            <a:endParaRPr lang="en-US"/>
          </a:p>
        </p:txBody>
      </p:sp>
    </p:spTree>
    <p:extLst>
      <p:ext uri="{BB962C8B-B14F-4D97-AF65-F5344CB8AC3E}">
        <p14:creationId xmlns="" xmlns:p14="http://schemas.microsoft.com/office/powerpoint/2010/main" val="3081957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29</a:t>
            </a:fld>
            <a:endParaRPr lang="en-US"/>
          </a:p>
        </p:txBody>
      </p:sp>
    </p:spTree>
    <p:extLst>
      <p:ext uri="{BB962C8B-B14F-4D97-AF65-F5344CB8AC3E}">
        <p14:creationId xmlns="" xmlns:p14="http://schemas.microsoft.com/office/powerpoint/2010/main" val="227722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30</a:t>
            </a:fld>
            <a:endParaRPr lang="en-US"/>
          </a:p>
        </p:txBody>
      </p:sp>
    </p:spTree>
    <p:extLst>
      <p:ext uri="{BB962C8B-B14F-4D97-AF65-F5344CB8AC3E}">
        <p14:creationId xmlns="" xmlns:p14="http://schemas.microsoft.com/office/powerpoint/2010/main" val="2277228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36</a:t>
            </a:fld>
            <a:endParaRPr lang="en-US"/>
          </a:p>
        </p:txBody>
      </p:sp>
    </p:spTree>
    <p:extLst>
      <p:ext uri="{BB962C8B-B14F-4D97-AF65-F5344CB8AC3E}">
        <p14:creationId xmlns="" xmlns:p14="http://schemas.microsoft.com/office/powerpoint/2010/main" val="2561797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37</a:t>
            </a:fld>
            <a:endParaRPr lang="en-US"/>
          </a:p>
        </p:txBody>
      </p:sp>
    </p:spTree>
    <p:extLst>
      <p:ext uri="{BB962C8B-B14F-4D97-AF65-F5344CB8AC3E}">
        <p14:creationId xmlns="" xmlns:p14="http://schemas.microsoft.com/office/powerpoint/2010/main" val="1972285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38</a:t>
            </a:fld>
            <a:endParaRPr lang="en-US"/>
          </a:p>
        </p:txBody>
      </p:sp>
    </p:spTree>
    <p:extLst>
      <p:ext uri="{BB962C8B-B14F-4D97-AF65-F5344CB8AC3E}">
        <p14:creationId xmlns="" xmlns:p14="http://schemas.microsoft.com/office/powerpoint/2010/main" val="1972285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39</a:t>
            </a:fld>
            <a:endParaRPr lang="en-US"/>
          </a:p>
        </p:txBody>
      </p:sp>
    </p:spTree>
    <p:extLst>
      <p:ext uri="{BB962C8B-B14F-4D97-AF65-F5344CB8AC3E}">
        <p14:creationId xmlns="" xmlns:p14="http://schemas.microsoft.com/office/powerpoint/2010/main" val="156149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40</a:t>
            </a:fld>
            <a:endParaRPr lang="en-US"/>
          </a:p>
        </p:txBody>
      </p:sp>
    </p:spTree>
    <p:extLst>
      <p:ext uri="{BB962C8B-B14F-4D97-AF65-F5344CB8AC3E}">
        <p14:creationId xmlns="" xmlns:p14="http://schemas.microsoft.com/office/powerpoint/2010/main" val="375986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C1CAC05E-6351-4482-8C64-967981281DD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52C586E2-8967-4587-9942-A4E4DA52B7E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274638"/>
            <a:ext cx="2108200" cy="6583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4013" y="274638"/>
            <a:ext cx="6176962" cy="6583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38E9ED2A-4A3B-43DF-8DB4-C38935725E0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FC96386F-C149-48D8-92C5-2CFDBA85534B}"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6A0FFA9E-E0C2-45AD-BC64-2FA65DD8B38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089025"/>
            <a:ext cx="4141787"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9025"/>
            <a:ext cx="4143375"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930D94F4-7A06-4EF1-81B9-BE8C8288FE0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endParaRPr lang="en-GB"/>
          </a:p>
          <a:p>
            <a:pPr>
              <a:defRPr/>
            </a:pPr>
            <a:fld id="{D5F0EBA2-7CAA-4812-B3EA-55615F350C1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endParaRPr lang="en-GB"/>
          </a:p>
          <a:p>
            <a:pPr>
              <a:defRPr/>
            </a:pPr>
            <a:fld id="{B18DCB8B-D2FE-45D5-9D77-2EAE87C4CC26}"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endParaRPr lang="en-GB"/>
          </a:p>
          <a:p>
            <a:pPr>
              <a:defRPr/>
            </a:pPr>
            <a:fld id="{2D4CF7BD-8A11-4A59-A448-72B340E92AC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A2FF3B38-79B9-4503-8D1E-C7653A60136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32705351-9959-495D-B5FB-3A36D1EB65E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4013" y="274638"/>
            <a:ext cx="8437562"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354013" y="1089025"/>
            <a:ext cx="8437562" cy="576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u="none">
                <a:solidFill>
                  <a:schemeClr val="accent2"/>
                </a:solidFill>
                <a:latin typeface="Tahoma" charset="0"/>
                <a:cs typeface="+mn-cs"/>
              </a:defRPr>
            </a:lvl1pPr>
          </a:lstStyle>
          <a:p>
            <a:pPr>
              <a:defRPr/>
            </a:pPr>
            <a:endParaRPr lang="en-GB"/>
          </a:p>
        </p:txBody>
      </p:sp>
      <p:sp>
        <p:nvSpPr>
          <p:cNvPr id="1030" name="Rectangle 6"/>
          <p:cNvSpPr>
            <a:spLocks noGrp="1" noChangeArrowheads="1"/>
          </p:cNvSpPr>
          <p:nvPr>
            <p:ph type="sldNum" sz="quarter" idx="4"/>
          </p:nvPr>
        </p:nvSpPr>
        <p:spPr bwMode="auto">
          <a:xfrm>
            <a:off x="8589963" y="6272213"/>
            <a:ext cx="495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u="none">
                <a:solidFill>
                  <a:schemeClr val="accent2"/>
                </a:solidFill>
                <a:latin typeface="Tahoma" charset="0"/>
                <a:cs typeface="+mn-cs"/>
              </a:defRPr>
            </a:lvl1pPr>
          </a:lstStyle>
          <a:p>
            <a:pPr>
              <a:defRPr/>
            </a:pPr>
            <a:endParaRPr lang="en-GB"/>
          </a:p>
          <a:p>
            <a:pPr>
              <a:defRPr/>
            </a:pPr>
            <a:fld id="{6C53B026-E3BC-40EA-A94F-CF3D3D4CBAA7}" type="slidenum">
              <a:rPr lang="en-GB"/>
              <a:pPr>
                <a:defRPr/>
              </a:pPr>
              <a:t>‹#›</a:t>
            </a:fld>
            <a:endParaRPr lang="en-GB"/>
          </a:p>
        </p:txBody>
      </p:sp>
      <p:sp>
        <p:nvSpPr>
          <p:cNvPr id="1034" name="Rectangle 10"/>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en-US">
              <a:latin typeface="Tahoma"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a:solidFill>
            <a:schemeClr val="accent2"/>
          </a:solidFill>
          <a:latin typeface="+mj-lt"/>
          <a:ea typeface="+mj-ea"/>
          <a:cs typeface="+mj-cs"/>
        </a:defRPr>
      </a:lvl1pPr>
      <a:lvl2pPr algn="ctr" rtl="0" eaLnBrk="0" fontAlgn="base" hangingPunct="0">
        <a:spcBef>
          <a:spcPct val="0"/>
        </a:spcBef>
        <a:spcAft>
          <a:spcPct val="0"/>
        </a:spcAft>
        <a:defRPr sz="2800">
          <a:solidFill>
            <a:schemeClr val="accent2"/>
          </a:solidFill>
          <a:latin typeface="Tahoma" charset="0"/>
        </a:defRPr>
      </a:lvl2pPr>
      <a:lvl3pPr algn="ctr" rtl="0" eaLnBrk="0" fontAlgn="base" hangingPunct="0">
        <a:spcBef>
          <a:spcPct val="0"/>
        </a:spcBef>
        <a:spcAft>
          <a:spcPct val="0"/>
        </a:spcAft>
        <a:defRPr sz="2800">
          <a:solidFill>
            <a:schemeClr val="accent2"/>
          </a:solidFill>
          <a:latin typeface="Tahoma" charset="0"/>
        </a:defRPr>
      </a:lvl3pPr>
      <a:lvl4pPr algn="ctr" rtl="0" eaLnBrk="0" fontAlgn="base" hangingPunct="0">
        <a:spcBef>
          <a:spcPct val="0"/>
        </a:spcBef>
        <a:spcAft>
          <a:spcPct val="0"/>
        </a:spcAft>
        <a:defRPr sz="2800">
          <a:solidFill>
            <a:schemeClr val="accent2"/>
          </a:solidFill>
          <a:latin typeface="Tahoma" charset="0"/>
        </a:defRPr>
      </a:lvl4pPr>
      <a:lvl5pPr algn="ctr" rtl="0" eaLnBrk="0" fontAlgn="base" hangingPunct="0">
        <a:spcBef>
          <a:spcPct val="0"/>
        </a:spcBef>
        <a:spcAft>
          <a:spcPct val="0"/>
        </a:spcAft>
        <a:defRPr sz="2800">
          <a:solidFill>
            <a:schemeClr val="accent2"/>
          </a:solidFill>
          <a:latin typeface="Tahoma" charset="0"/>
        </a:defRPr>
      </a:lvl5pPr>
      <a:lvl6pPr marL="457200" algn="ctr" rtl="0" fontAlgn="base">
        <a:spcBef>
          <a:spcPct val="0"/>
        </a:spcBef>
        <a:spcAft>
          <a:spcPct val="0"/>
        </a:spcAft>
        <a:defRPr sz="2800">
          <a:solidFill>
            <a:schemeClr val="accent2"/>
          </a:solidFill>
          <a:latin typeface="Tahoma" charset="0"/>
        </a:defRPr>
      </a:lvl6pPr>
      <a:lvl7pPr marL="914400" algn="ctr" rtl="0" fontAlgn="base">
        <a:spcBef>
          <a:spcPct val="0"/>
        </a:spcBef>
        <a:spcAft>
          <a:spcPct val="0"/>
        </a:spcAft>
        <a:defRPr sz="2800">
          <a:solidFill>
            <a:schemeClr val="accent2"/>
          </a:solidFill>
          <a:latin typeface="Tahoma" charset="0"/>
        </a:defRPr>
      </a:lvl7pPr>
      <a:lvl8pPr marL="1371600" algn="ctr" rtl="0" fontAlgn="base">
        <a:spcBef>
          <a:spcPct val="0"/>
        </a:spcBef>
        <a:spcAft>
          <a:spcPct val="0"/>
        </a:spcAft>
        <a:defRPr sz="2800">
          <a:solidFill>
            <a:schemeClr val="accent2"/>
          </a:solidFill>
          <a:latin typeface="Tahoma" charset="0"/>
        </a:defRPr>
      </a:lvl8pPr>
      <a:lvl9pPr marL="1828800" algn="ctr" rtl="0" fontAlgn="base">
        <a:spcBef>
          <a:spcPct val="0"/>
        </a:spcBef>
        <a:spcAft>
          <a:spcPct val="0"/>
        </a:spcAft>
        <a:defRPr sz="2800">
          <a:solidFill>
            <a:schemeClr val="accent2"/>
          </a:solidFill>
          <a:latin typeface="Tahoma" charset="0"/>
        </a:defRPr>
      </a:lvl9pPr>
    </p:titleStyle>
    <p:bodyStyle>
      <a:lvl1pPr marL="342900" indent="-342900" algn="l" rtl="0" eaLnBrk="0" fontAlgn="base" hangingPunct="0">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cs typeface="+mn-cs"/>
        </a:defRPr>
      </a:lvl2pPr>
      <a:lvl3pPr marL="1143000" indent="-228600" algn="l" rtl="0" eaLnBrk="0" fontAlgn="base" hangingPunct="0">
        <a:spcBef>
          <a:spcPct val="20000"/>
        </a:spcBef>
        <a:spcAft>
          <a:spcPct val="0"/>
        </a:spcAft>
        <a:buChar char="•"/>
        <a:defRPr sz="2000">
          <a:solidFill>
            <a:schemeClr val="accent2"/>
          </a:solidFill>
          <a:latin typeface="+mn-lt"/>
          <a:cs typeface="+mn-cs"/>
        </a:defRPr>
      </a:lvl3pPr>
      <a:lvl4pPr marL="1600200" indent="-228600" algn="l" rtl="0" eaLnBrk="0" fontAlgn="base" hangingPunct="0">
        <a:spcBef>
          <a:spcPct val="20000"/>
        </a:spcBef>
        <a:spcAft>
          <a:spcPct val="0"/>
        </a:spcAft>
        <a:buChar char="–"/>
        <a:defRPr sz="2000">
          <a:solidFill>
            <a:schemeClr val="accent2"/>
          </a:solidFill>
          <a:latin typeface="+mn-lt"/>
          <a:cs typeface="+mn-cs"/>
        </a:defRPr>
      </a:lvl4pPr>
      <a:lvl5pPr marL="2057400" indent="-228600" algn="l" rtl="0" eaLnBrk="0" fontAlgn="base" hangingPunct="0">
        <a:spcBef>
          <a:spcPct val="20000"/>
        </a:spcBef>
        <a:spcAft>
          <a:spcPct val="0"/>
        </a:spcAft>
        <a:buChar char="»"/>
        <a:defRPr sz="2000">
          <a:solidFill>
            <a:schemeClr val="accent2"/>
          </a:solidFill>
          <a:latin typeface="+mn-lt"/>
          <a:cs typeface="+mn-cs"/>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7.tif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p:txBody>
          <a:bodyPr/>
          <a:lstStyle/>
          <a:p>
            <a:pPr>
              <a:defRPr/>
            </a:pPr>
            <a:endParaRPr lang="en-GB" dirty="0" smtClean="0">
              <a:latin typeface="Calibri" pitchFamily="34" charset="0"/>
              <a:cs typeface="Calibri" pitchFamily="34" charset="0"/>
            </a:endParaRPr>
          </a:p>
          <a:p>
            <a:pPr>
              <a:defRPr/>
            </a:pPr>
            <a:fld id="{D7279215-453B-44C9-810F-6E96C6E42C62}" type="slidenum">
              <a:rPr lang="en-GB" smtClean="0">
                <a:latin typeface="Calibri" pitchFamily="34" charset="0"/>
                <a:cs typeface="Calibri" pitchFamily="34" charset="0"/>
              </a:rPr>
              <a:pPr>
                <a:defRPr/>
              </a:pPr>
              <a:t>1</a:t>
            </a:fld>
            <a:endParaRPr lang="en-GB" dirty="0" smtClean="0">
              <a:latin typeface="Calibri" pitchFamily="34" charset="0"/>
              <a:cs typeface="Calibri" pitchFamily="34" charset="0"/>
            </a:endParaRPr>
          </a:p>
        </p:txBody>
      </p:sp>
      <p:sp>
        <p:nvSpPr>
          <p:cNvPr id="2051" name="Rectangle 2"/>
          <p:cNvSpPr>
            <a:spLocks noGrp="1" noChangeArrowheads="1"/>
          </p:cNvSpPr>
          <p:nvPr>
            <p:ph type="ctrTitle"/>
          </p:nvPr>
        </p:nvSpPr>
        <p:spPr>
          <a:xfrm>
            <a:off x="477838" y="757645"/>
            <a:ext cx="8128000" cy="5833159"/>
          </a:xfrm>
          <a:noFill/>
        </p:spPr>
        <p:txBody>
          <a:bodyPr lIns="0" tIns="0" rIns="0" bIns="0"/>
          <a:lstStyle/>
          <a:p>
            <a:pPr algn="l" eaLnBrk="1" hangingPunct="1"/>
            <a:r>
              <a:rPr lang="en-US" sz="2400" b="1" dirty="0" smtClean="0">
                <a:latin typeface="Calibri" pitchFamily="34" charset="0"/>
                <a:cs typeface="Calibri" pitchFamily="34" charset="0"/>
              </a:rPr>
              <a:t/>
            </a:r>
            <a:br>
              <a:rPr lang="en-US" sz="2400" b="1" dirty="0" smtClean="0">
                <a:latin typeface="Calibri" pitchFamily="34" charset="0"/>
                <a:cs typeface="Calibri" pitchFamily="34" charset="0"/>
              </a:rPr>
            </a:br>
            <a:r>
              <a:rPr lang="en-US" sz="2400" b="1" dirty="0" smtClean="0">
                <a:latin typeface="Calibri" pitchFamily="34" charset="0"/>
                <a:cs typeface="Calibri" pitchFamily="34" charset="0"/>
              </a:rPr>
              <a:t/>
            </a:r>
            <a:br>
              <a:rPr lang="en-US" sz="2400" b="1" dirty="0" smtClean="0">
                <a:latin typeface="Calibri" pitchFamily="34" charset="0"/>
                <a:cs typeface="Calibri" pitchFamily="34" charset="0"/>
              </a:rPr>
            </a:br>
            <a:r>
              <a:rPr lang="en-US" sz="2400" b="1" dirty="0">
                <a:latin typeface="Calibri" pitchFamily="34" charset="0"/>
                <a:cs typeface="Calibri" pitchFamily="34" charset="0"/>
              </a:rPr>
              <a:t/>
            </a:r>
            <a:br>
              <a:rPr lang="en-US" sz="2400" b="1" dirty="0">
                <a:latin typeface="Calibri" pitchFamily="34" charset="0"/>
                <a:cs typeface="Calibri" pitchFamily="34" charset="0"/>
              </a:rPr>
            </a:br>
            <a:r>
              <a:rPr lang="en-US" sz="2400" b="1" dirty="0" smtClean="0">
                <a:latin typeface="Calibri" pitchFamily="34" charset="0"/>
                <a:cs typeface="Calibri" pitchFamily="34" charset="0"/>
              </a:rPr>
              <a:t>Trade Liberalization and Embedded Institutional Reform: Evidence from Chinese Exporters</a:t>
            </a:r>
            <a:r>
              <a:rPr lang="en-GB" sz="1400" b="1" dirty="0" smtClean="0">
                <a:latin typeface="Calibri" pitchFamily="34" charset="0"/>
                <a:cs typeface="Calibri" pitchFamily="34" charset="0"/>
              </a:rPr>
              <a:t/>
            </a:r>
            <a:br>
              <a:rPr lang="en-GB" sz="1400" b="1" dirty="0" smtClean="0">
                <a:latin typeface="Calibri" pitchFamily="34" charset="0"/>
                <a:cs typeface="Calibri" pitchFamily="34" charset="0"/>
              </a:rPr>
            </a:br>
            <a:r>
              <a:rPr lang="en-GB" sz="1400" b="1" dirty="0" smtClean="0">
                <a:latin typeface="Calibri" pitchFamily="34" charset="0"/>
                <a:cs typeface="Calibri" pitchFamily="34" charset="0"/>
              </a:rPr>
              <a:t/>
            </a:r>
            <a:br>
              <a:rPr lang="en-GB" sz="1400" b="1"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Amit K. Khandelwal, Columbia Business School</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Peter K. Schott, Yale School of Management</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Shang-Jin Wei, Columbia Business School</a:t>
            </a:r>
            <a:r>
              <a:rPr lang="en-GB" sz="1600" dirty="0" smtClean="0">
                <a:latin typeface="Calibri" pitchFamily="34" charset="0"/>
                <a:cs typeface="Calibri" pitchFamily="34" charset="0"/>
              </a:rPr>
              <a:t/>
            </a:r>
            <a:br>
              <a:rPr lang="en-GB" sz="1600" dirty="0" smtClean="0">
                <a:latin typeface="Calibri" pitchFamily="34" charset="0"/>
                <a:cs typeface="Calibri" pitchFamily="34" charset="0"/>
              </a:rPr>
            </a:br>
            <a:r>
              <a:rPr lang="en-GB" sz="1600" dirty="0" smtClean="0">
                <a:latin typeface="Calibri" pitchFamily="34" charset="0"/>
                <a:cs typeface="Calibri" pitchFamily="34" charset="0"/>
              </a:rPr>
              <a:t/>
            </a:r>
            <a:br>
              <a:rPr lang="en-GB" sz="1600" dirty="0" smtClean="0">
                <a:latin typeface="Calibri" pitchFamily="34" charset="0"/>
                <a:cs typeface="Calibri" pitchFamily="34" charset="0"/>
              </a:rPr>
            </a:br>
            <a:r>
              <a:rPr lang="en-GB" sz="1000" dirty="0" smtClean="0">
                <a:latin typeface="Calibri" pitchFamily="34" charset="0"/>
                <a:cs typeface="Calibri" pitchFamily="34" charset="0"/>
              </a:rPr>
              <a:t/>
            </a:r>
            <a:br>
              <a:rPr lang="en-GB" sz="1000" dirty="0" smtClean="0">
                <a:latin typeface="Calibri" pitchFamily="34" charset="0"/>
                <a:cs typeface="Calibri" pitchFamily="34" charset="0"/>
              </a:rPr>
            </a:br>
            <a:endParaRPr lang="en-GB" sz="1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Aggregate Chinese Textile &amp; Clothing Exports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a:xfrm>
            <a:off x="8577263" y="6272213"/>
            <a:ext cx="495300" cy="476250"/>
          </a:xfrm>
        </p:spPr>
        <p:txBody>
          <a:bodyPr/>
          <a:lstStyle/>
          <a:p>
            <a:pPr>
              <a:defRPr/>
            </a:pPr>
            <a:endParaRPr lang="en-GB" dirty="0"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10</a:t>
            </a:fld>
            <a:endParaRPr lang="en-GB" dirty="0">
              <a:latin typeface="Calibri" pitchFamily="34" charset="0"/>
              <a:cs typeface="Calibri" pitchFamily="34" charset="0"/>
            </a:endParaRPr>
          </a:p>
        </p:txBody>
      </p:sp>
      <p:sp>
        <p:nvSpPr>
          <p:cNvPr id="17" name="TextBox 16"/>
          <p:cNvSpPr txBox="1"/>
          <p:nvPr/>
        </p:nvSpPr>
        <p:spPr>
          <a:xfrm>
            <a:off x="712500" y="6635529"/>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Quota-bound = any export constrained by a quota; quota-free = other textile and clothing goods not bound by quotas</a:t>
            </a:r>
            <a:endParaRPr lang="en-US" sz="1000" b="0" u="none" dirty="0">
              <a:latin typeface="Calibri" pitchFamily="34" charset="0"/>
              <a:cs typeface="Calibri" pitchFamily="34" charset="0"/>
            </a:endParaRPr>
          </a:p>
        </p:txBody>
      </p:sp>
      <p:graphicFrame>
        <p:nvGraphicFramePr>
          <p:cNvPr id="15" name="Chart 14"/>
          <p:cNvGraphicFramePr/>
          <p:nvPr/>
        </p:nvGraphicFramePr>
        <p:xfrm>
          <a:off x="810826" y="918574"/>
          <a:ext cx="7559580" cy="5728969"/>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1928585" y="2087638"/>
            <a:ext cx="3556000" cy="584775"/>
          </a:xfrm>
          <a:prstGeom prst="rect">
            <a:avLst/>
          </a:prstGeom>
          <a:solidFill>
            <a:schemeClr val="bg1"/>
          </a:solidFill>
          <a:ln>
            <a:solidFill>
              <a:schemeClr val="tx1">
                <a:lumMod val="50000"/>
                <a:lumOff val="50000"/>
              </a:schemeClr>
            </a:solidFill>
          </a:ln>
        </p:spPr>
        <p:txBody>
          <a:bodyPr wrap="square" rtlCol="0">
            <a:spAutoFit/>
          </a:bodyPr>
          <a:lstStyle/>
          <a:p>
            <a:r>
              <a:rPr lang="en-US" sz="1600" b="0" u="none" dirty="0" smtClean="0">
                <a:solidFill>
                  <a:srgbClr val="008000"/>
                </a:solidFill>
                <a:latin typeface="Calibri" pitchFamily="34" charset="0"/>
                <a:cs typeface="Calibri" pitchFamily="34" charset="0"/>
              </a:rPr>
              <a:t>Quota-free exports rise 29% in 2005</a:t>
            </a:r>
          </a:p>
          <a:p>
            <a:r>
              <a:rPr lang="en-US" sz="1600" b="0" u="none" dirty="0">
                <a:solidFill>
                  <a:srgbClr val="FF0000"/>
                </a:solidFill>
                <a:latin typeface="Calibri" pitchFamily="34" charset="0"/>
                <a:cs typeface="Calibri" pitchFamily="34" charset="0"/>
              </a:rPr>
              <a:t>Quota-bound exports rise 119</a:t>
            </a:r>
            <a:r>
              <a:rPr lang="en-US" sz="1600" b="0" u="none" dirty="0" smtClean="0">
                <a:solidFill>
                  <a:srgbClr val="FF0000"/>
                </a:solidFill>
                <a:latin typeface="Calibri" pitchFamily="34" charset="0"/>
                <a:cs typeface="Calibri" pitchFamily="34" charset="0"/>
              </a:rPr>
              <a:t>% in 2005</a:t>
            </a:r>
            <a:endParaRPr lang="en-US" sz="1600" b="0" u="none" dirty="0">
              <a:solidFill>
                <a:srgbClr val="FF0000"/>
              </a:solidFill>
              <a:latin typeface="Calibri" pitchFamily="34" charset="0"/>
              <a:cs typeface="Calibri" pitchFamily="34" charset="0"/>
            </a:endParaRPr>
          </a:p>
        </p:txBody>
      </p:sp>
      <p:cxnSp>
        <p:nvCxnSpPr>
          <p:cNvPr id="19" name="Straight Connector 18"/>
          <p:cNvCxnSpPr/>
          <p:nvPr/>
        </p:nvCxnSpPr>
        <p:spPr bwMode="auto">
          <a:xfrm flipH="1" flipV="1">
            <a:off x="6758767" y="1646714"/>
            <a:ext cx="19778" cy="4187714"/>
          </a:xfrm>
          <a:prstGeom prst="line">
            <a:avLst/>
          </a:prstGeom>
          <a:solidFill>
            <a:schemeClr val="accent1"/>
          </a:solidFill>
          <a:ln w="22225" cap="rnd" cmpd="sng" algn="ctr">
            <a:solidFill>
              <a:schemeClr val="tx1">
                <a:lumMod val="75000"/>
                <a:lumOff val="25000"/>
              </a:schemeClr>
            </a:solidFill>
            <a:prstDash val="sysDot"/>
            <a:round/>
            <a:headEnd type="none" w="med" len="med"/>
            <a:tailEnd type="none" w="med" len="med"/>
          </a:ln>
          <a:effectLst/>
        </p:spPr>
      </p:cxnSp>
      <p:sp>
        <p:nvSpPr>
          <p:cNvPr id="20" name="TextBox 19"/>
          <p:cNvSpPr txBox="1"/>
          <p:nvPr/>
        </p:nvSpPr>
        <p:spPr>
          <a:xfrm>
            <a:off x="6371770" y="2211179"/>
            <a:ext cx="841871" cy="584775"/>
          </a:xfrm>
          <a:prstGeom prst="rect">
            <a:avLst/>
          </a:prstGeom>
          <a:solidFill>
            <a:schemeClr val="bg1"/>
          </a:solidFill>
          <a:ln w="22225" cap="rnd" cmpd="sng">
            <a:solidFill>
              <a:schemeClr val="tx1">
                <a:lumMod val="75000"/>
                <a:lumOff val="25000"/>
              </a:schemeClr>
            </a:solidFill>
            <a:prstDash val="sysDot"/>
          </a:ln>
        </p:spPr>
        <p:txBody>
          <a:bodyPr wrap="square" rtlCol="0">
            <a:spAutoFit/>
          </a:bodyPr>
          <a:lstStyle/>
          <a:p>
            <a:pPr algn="ctr"/>
            <a:r>
              <a:rPr lang="en-US" sz="1600" b="0" u="none" dirty="0" smtClean="0">
                <a:solidFill>
                  <a:schemeClr val="tx1">
                    <a:lumMod val="85000"/>
                    <a:lumOff val="15000"/>
                  </a:schemeClr>
                </a:solidFill>
                <a:latin typeface="Calibri" pitchFamily="34" charset="0"/>
                <a:cs typeface="Calibri" pitchFamily="34" charset="0"/>
              </a:rPr>
              <a:t>Quotas</a:t>
            </a:r>
          </a:p>
          <a:p>
            <a:pPr algn="ctr"/>
            <a:r>
              <a:rPr lang="en-US" sz="1600" b="0" u="none" dirty="0" smtClean="0">
                <a:solidFill>
                  <a:schemeClr val="tx1">
                    <a:lumMod val="85000"/>
                    <a:lumOff val="15000"/>
                  </a:schemeClr>
                </a:solidFill>
                <a:latin typeface="Calibri" pitchFamily="34" charset="0"/>
                <a:cs typeface="Calibri" pitchFamily="34" charset="0"/>
              </a:rPr>
              <a:t>Relaxed</a:t>
            </a:r>
          </a:p>
        </p:txBody>
      </p:sp>
      <p:sp>
        <p:nvSpPr>
          <p:cNvPr id="21" name="TextBox 20"/>
          <p:cNvSpPr txBox="1"/>
          <p:nvPr/>
        </p:nvSpPr>
        <p:spPr>
          <a:xfrm>
            <a:off x="3225848" y="4394805"/>
            <a:ext cx="1449567" cy="338554"/>
          </a:xfrm>
          <a:prstGeom prst="rect">
            <a:avLst/>
          </a:prstGeom>
          <a:noFill/>
          <a:ln>
            <a:noFill/>
          </a:ln>
        </p:spPr>
        <p:txBody>
          <a:bodyPr wrap="square" rtlCol="0">
            <a:spAutoFit/>
          </a:bodyPr>
          <a:lstStyle/>
          <a:p>
            <a:r>
              <a:rPr lang="en-US" sz="1600" u="none" dirty="0" smtClean="0">
                <a:solidFill>
                  <a:srgbClr val="FF0000"/>
                </a:solidFill>
                <a:latin typeface="Calibri" pitchFamily="34" charset="0"/>
                <a:cs typeface="Calibri" pitchFamily="34" charset="0"/>
              </a:rPr>
              <a:t>Quota-Bound</a:t>
            </a:r>
            <a:endParaRPr lang="en-US" sz="1600" u="none" dirty="0">
              <a:solidFill>
                <a:srgbClr val="FF0000"/>
              </a:solidFill>
              <a:latin typeface="Calibri" pitchFamily="34" charset="0"/>
              <a:cs typeface="Calibri" pitchFamily="34" charset="0"/>
            </a:endParaRPr>
          </a:p>
        </p:txBody>
      </p:sp>
      <p:sp>
        <p:nvSpPr>
          <p:cNvPr id="22" name="TextBox 21"/>
          <p:cNvSpPr txBox="1"/>
          <p:nvPr/>
        </p:nvSpPr>
        <p:spPr>
          <a:xfrm>
            <a:off x="4786659" y="5325731"/>
            <a:ext cx="1449567" cy="338554"/>
          </a:xfrm>
          <a:prstGeom prst="rect">
            <a:avLst/>
          </a:prstGeom>
          <a:noFill/>
          <a:ln>
            <a:noFill/>
          </a:ln>
        </p:spPr>
        <p:txBody>
          <a:bodyPr wrap="square" rtlCol="0">
            <a:spAutoFit/>
          </a:bodyPr>
          <a:lstStyle/>
          <a:p>
            <a:pPr algn="r"/>
            <a:r>
              <a:rPr lang="en-US" sz="1600" u="none" dirty="0" smtClean="0">
                <a:solidFill>
                  <a:srgbClr val="008000"/>
                </a:solidFill>
                <a:latin typeface="Calibri" pitchFamily="34" charset="0"/>
                <a:cs typeface="Calibri" pitchFamily="34" charset="0"/>
              </a:rPr>
              <a:t>Quota-Free</a:t>
            </a:r>
            <a:endParaRPr lang="en-US" sz="1600" u="none" dirty="0">
              <a:solidFill>
                <a:srgbClr val="008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Firm-Level Chinese Customs Data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Value and quantity exported </a:t>
            </a:r>
          </a:p>
          <a:p>
            <a:pPr lvl="1"/>
            <a:r>
              <a:rPr lang="en-US" dirty="0" smtClean="0">
                <a:latin typeface="Calibri" pitchFamily="34" charset="0"/>
                <a:cs typeface="Calibri" pitchFamily="34" charset="0"/>
              </a:rPr>
              <a:t>By firm, HS8 product, destination country and year</a:t>
            </a:r>
          </a:p>
          <a:p>
            <a:pPr lvl="1"/>
            <a:r>
              <a:rPr lang="en-US" dirty="0" smtClean="0">
                <a:latin typeface="Calibri" pitchFamily="34" charset="0"/>
                <a:cs typeface="Calibri" pitchFamily="34" charset="0"/>
              </a:rPr>
              <a:t>Focus on 2003-2005 exports to US, EU and Canada</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Observe exporter’s ownership type</a:t>
            </a:r>
          </a:p>
          <a:p>
            <a:pPr lvl="1"/>
            <a:r>
              <a:rPr lang="en-US" dirty="0" smtClean="0">
                <a:latin typeface="Calibri" pitchFamily="34" charset="0"/>
                <a:cs typeface="Calibri" pitchFamily="34" charset="0"/>
              </a:rPr>
              <a:t>“SOE”: state-owned enterprise</a:t>
            </a:r>
          </a:p>
          <a:p>
            <a:pPr lvl="1"/>
            <a:r>
              <a:rPr lang="en-US" dirty="0" smtClean="0">
                <a:latin typeface="Calibri" pitchFamily="34" charset="0"/>
                <a:cs typeface="Calibri" pitchFamily="34" charset="0"/>
              </a:rPr>
              <a:t>“Domestic”: privately-owned domestic firm </a:t>
            </a:r>
          </a:p>
          <a:p>
            <a:pPr lvl="1"/>
            <a:r>
              <a:rPr lang="en-US" dirty="0" smtClean="0">
                <a:latin typeface="Calibri" pitchFamily="34" charset="0"/>
                <a:cs typeface="Calibri" pitchFamily="34" charset="0"/>
              </a:rPr>
              <a:t>“Foreign”: privately-owned foreign firm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Create two sets of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a:t>
            </a:r>
            <a:r>
              <a:rPr lang="en-US" dirty="0" err="1" smtClean="0">
                <a:solidFill>
                  <a:srgbClr val="FF0000"/>
                </a:solidFill>
                <a:latin typeface="Calibri" pitchFamily="34" charset="0"/>
                <a:cs typeface="Calibri" pitchFamily="34" charset="0"/>
              </a:rPr>
              <a:t>hd</a:t>
            </a:r>
            <a:r>
              <a:rPr lang="en-US" dirty="0" smtClean="0">
                <a:latin typeface="Calibri" pitchFamily="34" charset="0"/>
                <a:cs typeface="Calibri" pitchFamily="34" charset="0"/>
              </a:rPr>
              <a:t>) groups : </a:t>
            </a:r>
          </a:p>
          <a:p>
            <a:pPr lvl="1"/>
            <a:r>
              <a:rPr lang="en-US" dirty="0" smtClean="0">
                <a:solidFill>
                  <a:schemeClr val="accent6"/>
                </a:solidFill>
                <a:latin typeface="Calibri" pitchFamily="34" charset="0"/>
                <a:cs typeface="Calibri" pitchFamily="34" charset="0"/>
              </a:rPr>
              <a:t> </a:t>
            </a:r>
            <a:r>
              <a:rPr lang="en-US" dirty="0" smtClean="0">
                <a:solidFill>
                  <a:srgbClr val="FF0000"/>
                </a:solidFill>
                <a:latin typeface="Calibri" pitchFamily="34" charset="0"/>
                <a:cs typeface="Calibri" pitchFamily="34" charset="0"/>
              </a:rPr>
              <a:t>Quota-bound</a:t>
            </a:r>
            <a:r>
              <a:rPr lang="en-US" dirty="0" smtClean="0">
                <a:solidFill>
                  <a:schemeClr val="accent6"/>
                </a:solidFill>
                <a:latin typeface="Calibri" pitchFamily="34" charset="0"/>
                <a:cs typeface="Calibri" pitchFamily="34" charset="0"/>
              </a:rPr>
              <a:t>: subject to quota until 2004 by subset of US/EU/Canada </a:t>
            </a:r>
            <a:r>
              <a:rPr lang="en-US" dirty="0" smtClean="0">
                <a:solidFill>
                  <a:srgbClr val="FF0000"/>
                </a:solidFill>
                <a:latin typeface="Calibri" pitchFamily="34" charset="0"/>
                <a:cs typeface="Calibri" pitchFamily="34" charset="0"/>
              </a:rPr>
              <a:t> </a:t>
            </a:r>
          </a:p>
          <a:p>
            <a:pPr lvl="2"/>
            <a:r>
              <a:rPr lang="en-US" dirty="0" smtClean="0">
                <a:latin typeface="Calibri" pitchFamily="34" charset="0"/>
                <a:cs typeface="Calibri" pitchFamily="34" charset="0"/>
              </a:rPr>
              <a:t>“Men’s cotton pajamas” to US/Canada</a:t>
            </a:r>
            <a:endParaRPr lang="en-US" dirty="0" smtClean="0">
              <a:solidFill>
                <a:srgbClr val="FF0000"/>
              </a:solidFill>
              <a:latin typeface="Calibri" pitchFamily="34" charset="0"/>
              <a:cs typeface="Calibri" pitchFamily="34" charset="0"/>
            </a:endParaRPr>
          </a:p>
          <a:p>
            <a:pPr lvl="1"/>
            <a:r>
              <a:rPr lang="en-US" dirty="0" smtClean="0">
                <a:solidFill>
                  <a:schemeClr val="accent6"/>
                </a:solidFill>
                <a:latin typeface="Calibri" pitchFamily="34" charset="0"/>
                <a:cs typeface="Calibri" pitchFamily="34" charset="0"/>
              </a:rPr>
              <a:t> </a:t>
            </a:r>
            <a:r>
              <a:rPr lang="en-US" dirty="0" smtClean="0">
                <a:solidFill>
                  <a:srgbClr val="FF0000"/>
                </a:solidFill>
                <a:latin typeface="Calibri" pitchFamily="34" charset="0"/>
                <a:cs typeface="Calibri" pitchFamily="34" charset="0"/>
              </a:rPr>
              <a:t>Quota-free</a:t>
            </a:r>
            <a:r>
              <a:rPr lang="en-US" dirty="0" smtClean="0">
                <a:solidFill>
                  <a:schemeClr val="accent6"/>
                </a:solidFill>
                <a:latin typeface="Calibri" pitchFamily="34" charset="0"/>
                <a:cs typeface="Calibri" pitchFamily="34" charset="0"/>
              </a:rPr>
              <a:t>: not subject to quota by subset of US/EU/Canada </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“Men’s cotton pajamas	” to EU</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11</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Identification Strategy</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342900" lvl="2" indent="-342900"/>
            <a:r>
              <a:rPr lang="en-US" dirty="0" smtClean="0">
                <a:latin typeface="Calibri" pitchFamily="34" charset="0"/>
                <a:cs typeface="Calibri" pitchFamily="34" charset="0"/>
              </a:rPr>
              <a:t>Sample</a:t>
            </a:r>
          </a:p>
          <a:p>
            <a:pPr marL="800100" lvl="3" indent="-342900"/>
            <a:r>
              <a:rPr lang="en-US" dirty="0" smtClean="0">
                <a:latin typeface="Calibri" pitchFamily="34" charset="0"/>
                <a:cs typeface="Calibri" pitchFamily="34" charset="0"/>
              </a:rPr>
              <a:t>Start with 547 HS8 products are subject to quotas by US/EU/Canada</a:t>
            </a:r>
          </a:p>
          <a:p>
            <a:pPr marL="800100" lvl="3" indent="-342900"/>
            <a:r>
              <a:rPr lang="en-US" dirty="0" smtClean="0">
                <a:latin typeface="Calibri" pitchFamily="34" charset="0"/>
                <a:cs typeface="Calibri" pitchFamily="34" charset="0"/>
              </a:rPr>
              <a:t>Drop the 188 of these that are subject to quotas by </a:t>
            </a:r>
            <a:r>
              <a:rPr lang="en-US" u="sng" dirty="0" smtClean="0">
                <a:latin typeface="Calibri" pitchFamily="34" charset="0"/>
                <a:cs typeface="Calibri" pitchFamily="34" charset="0"/>
              </a:rPr>
              <a:t>all three</a:t>
            </a:r>
            <a:r>
              <a:rPr lang="en-US" dirty="0" smtClean="0">
                <a:latin typeface="Calibri" pitchFamily="34" charset="0"/>
                <a:cs typeface="Calibri" pitchFamily="34" charset="0"/>
              </a:rPr>
              <a:t> countries</a:t>
            </a:r>
          </a:p>
          <a:p>
            <a:pPr marL="800100" lvl="3" indent="-342900"/>
            <a:r>
              <a:rPr lang="en-US" dirty="0" smtClean="0">
                <a:latin typeface="Calibri" pitchFamily="34" charset="0"/>
                <a:cs typeface="Calibri" pitchFamily="34" charset="0"/>
              </a:rPr>
              <a:t>The remaining </a:t>
            </a:r>
            <a:r>
              <a:rPr lang="en-US" dirty="0" smtClean="0">
                <a:solidFill>
                  <a:srgbClr val="FF0000"/>
                </a:solidFill>
                <a:latin typeface="Calibri" pitchFamily="34" charset="0"/>
                <a:cs typeface="Calibri" pitchFamily="34" charset="0"/>
              </a:rPr>
              <a:t>359 HS8 products </a:t>
            </a:r>
            <a:r>
              <a:rPr lang="en-US" dirty="0" smtClean="0">
                <a:solidFill>
                  <a:schemeClr val="accent6"/>
                </a:solidFill>
                <a:latin typeface="Calibri" pitchFamily="34" charset="0"/>
                <a:cs typeface="Calibri" pitchFamily="34" charset="0"/>
              </a:rPr>
              <a:t>are </a:t>
            </a:r>
            <a:r>
              <a:rPr lang="en-US" dirty="0" smtClean="0">
                <a:latin typeface="Calibri" pitchFamily="34" charset="0"/>
                <a:cs typeface="Calibri" pitchFamily="34" charset="0"/>
              </a:rPr>
              <a:t>our sample</a:t>
            </a:r>
          </a:p>
          <a:p>
            <a:pPr marL="800100" lvl="3" indent="-342900"/>
            <a:endParaRPr lang="en-US" dirty="0" smtClean="0">
              <a:latin typeface="Calibri" pitchFamily="34" charset="0"/>
              <a:cs typeface="Calibri" pitchFamily="34" charset="0"/>
            </a:endParaRPr>
          </a:p>
          <a:p>
            <a:pPr marL="342900" lvl="2" indent="-342900"/>
            <a:r>
              <a:rPr lang="en-US" dirty="0" smtClean="0">
                <a:latin typeface="Calibri" pitchFamily="34" charset="0"/>
                <a:cs typeface="Calibri" pitchFamily="34" charset="0"/>
              </a:rPr>
              <a:t>Difference-in-differences comparison</a:t>
            </a:r>
          </a:p>
          <a:p>
            <a:pPr marL="800100" lvl="3" indent="-342900"/>
            <a:r>
              <a:rPr lang="en-US" dirty="0" smtClean="0">
                <a:latin typeface="Calibri" pitchFamily="34" charset="0"/>
                <a:cs typeface="Calibri" pitchFamily="34" charset="0"/>
              </a:rPr>
              <a:t>Quota-bound (“treatment”)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 (“control”) for 2004-5 versus the same difference for 2003-4</a:t>
            </a:r>
          </a:p>
          <a:p>
            <a:pPr marL="800100" lvl="3" indent="-342900"/>
            <a:r>
              <a:rPr lang="en-US" dirty="0" smtClean="0">
                <a:latin typeface="Calibri" pitchFamily="34" charset="0"/>
                <a:cs typeface="Calibri" pitchFamily="34" charset="0"/>
              </a:rPr>
              <a:t>Changes in control group account for trends in textile-and-clothing supply (e.g., privatization) or demand (e.g., preferences)</a:t>
            </a:r>
          </a:p>
          <a:p>
            <a:pPr marL="800100" lvl="3" indent="-342900"/>
            <a:r>
              <a:rPr lang="en-US" dirty="0" smtClean="0">
                <a:latin typeface="Calibri" pitchFamily="34" charset="0"/>
                <a:cs typeface="Calibri" pitchFamily="34" charset="0"/>
              </a:rPr>
              <a:t>Attribute any differential response to the removal of quotas</a:t>
            </a:r>
          </a:p>
          <a:p>
            <a:pPr marL="800100" lvl="3" indent="-342900"/>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12</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Compare treatment and control groups pre- and post-reform</a:t>
            </a:r>
          </a:p>
          <a:p>
            <a:pPr lvl="1"/>
            <a:r>
              <a:rPr lang="en-US" dirty="0" smtClean="0">
                <a:latin typeface="Calibri" pitchFamily="34" charset="0"/>
                <a:cs typeface="Calibri" pitchFamily="34" charset="0"/>
              </a:rPr>
              <a:t>SOE share differs substantially </a:t>
            </a:r>
            <a:r>
              <a:rPr lang="en-US" i="1" dirty="0" smtClean="0">
                <a:latin typeface="Calibri" pitchFamily="34" charset="0"/>
                <a:cs typeface="Calibri" pitchFamily="34" charset="0"/>
              </a:rPr>
              <a:t>ex ante,</a:t>
            </a:r>
            <a:r>
              <a:rPr lang="en-US" dirty="0" smtClean="0">
                <a:latin typeface="Calibri" pitchFamily="34" charset="0"/>
                <a:cs typeface="Calibri" pitchFamily="34" charset="0"/>
              </a:rPr>
              <a:t> but not </a:t>
            </a:r>
            <a:r>
              <a:rPr lang="en-US" i="1" dirty="0" smtClean="0">
                <a:latin typeface="Calibri" pitchFamily="34" charset="0"/>
                <a:cs typeface="Calibri" pitchFamily="34" charset="0"/>
              </a:rPr>
              <a:t>ex post</a:t>
            </a: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13</a:t>
            </a:fld>
            <a:endParaRPr lang="en-GB"/>
          </a:p>
        </p:txBody>
      </p:sp>
      <p:graphicFrame>
        <p:nvGraphicFramePr>
          <p:cNvPr id="5" name="Table 4"/>
          <p:cNvGraphicFramePr>
            <a:graphicFrameLocks noGrp="1"/>
          </p:cNvGraphicFramePr>
          <p:nvPr>
            <p:extLst>
              <p:ext uri="{D42A27DB-BD31-4B8C-83A1-F6EECF244321}">
                <p14:modId xmlns="" xmlns:p14="http://schemas.microsoft.com/office/powerpoint/2010/main" val="1155709857"/>
              </p:ext>
            </p:extLst>
          </p:nvPr>
        </p:nvGraphicFramePr>
        <p:xfrm>
          <a:off x="894621" y="2825199"/>
          <a:ext cx="7348977" cy="2717481"/>
        </p:xfrm>
        <a:graphic>
          <a:graphicData uri="http://schemas.openxmlformats.org/drawingml/2006/table">
            <a:tbl>
              <a:tblPr/>
              <a:tblGrid>
                <a:gridCol w="1780949"/>
                <a:gridCol w="982593"/>
                <a:gridCol w="409414"/>
                <a:gridCol w="982593"/>
                <a:gridCol w="409414"/>
                <a:gridCol w="982593"/>
                <a:gridCol w="409414"/>
                <a:gridCol w="982593"/>
                <a:gridCol w="409414"/>
              </a:tblGrid>
              <a:tr h="307060">
                <a:tc>
                  <a:txBody>
                    <a:bodyPr/>
                    <a:lstStyle/>
                    <a:p>
                      <a:pPr algn="l" fontAlgn="b"/>
                      <a:endParaRPr lang="en-US" sz="1800" b="0" i="0" u="none" strike="noStrike" dirty="0">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2002</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2003</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2004</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2005</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r>
              <a:tr h="307060">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(3)</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(4)</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r>
              <a:tr h="368472">
                <a:tc>
                  <a:txBody>
                    <a:bodyPr/>
                    <a:lstStyle/>
                    <a:p>
                      <a:pPr algn="l" fontAlgn="b"/>
                      <a:r>
                        <a:rPr lang="en-US" sz="1800" b="0" i="0" u="none" strike="noStrike" dirty="0" smtClean="0">
                          <a:solidFill>
                            <a:srgbClr val="000000"/>
                          </a:solidFill>
                          <a:latin typeface="Calibri"/>
                        </a:rPr>
                        <a:t>Quota-</a:t>
                      </a:r>
                      <a:r>
                        <a:rPr lang="en-US" sz="1800" b="0" i="0" u="none" strike="noStrike" dirty="0" err="1" smtClean="0">
                          <a:solidFill>
                            <a:srgbClr val="000000"/>
                          </a:solidFill>
                          <a:latin typeface="Calibri"/>
                        </a:rPr>
                        <a:t>Bound</a:t>
                      </a:r>
                      <a:r>
                        <a:rPr lang="en-US" sz="1800" b="0" i="0" u="none" strike="noStrike" baseline="-25000" dirty="0" err="1" smtClean="0">
                          <a:solidFill>
                            <a:srgbClr val="000000"/>
                          </a:solidFill>
                          <a:latin typeface="Calibri"/>
                        </a:rPr>
                        <a:t>hd</a:t>
                      </a:r>
                      <a:endParaRPr lang="en-US" sz="1800" b="0" i="0" u="none" strike="noStrike" dirty="0">
                        <a:solidFill>
                          <a:srgbClr val="000000"/>
                        </a:solidFill>
                        <a:latin typeface="Calibri"/>
                      </a:endParaRP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0.084</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0.089</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0.090</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-0.020</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en-US" sz="1800" b="0" i="0" u="none" strike="noStrike" dirty="0">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368472">
                <a:tc>
                  <a:txBody>
                    <a:bodyPr/>
                    <a:lstStyle/>
                    <a:p>
                      <a:pPr algn="l" fontAlgn="b"/>
                      <a:endParaRPr lang="en-US" sz="1800" b="0" i="0" u="none" strike="noStrike" dirty="0">
                        <a:solidFill>
                          <a:srgbClr val="000000"/>
                        </a:solidFill>
                        <a:latin typeface="Calibri"/>
                      </a:endParaRPr>
                    </a:p>
                  </a:txBody>
                  <a:tcPr marL="15353" marR="15353" marT="15353" marB="0" anchor="b">
                    <a:lnL>
                      <a:noFill/>
                    </a:lnL>
                    <a:lnR>
                      <a:noFill/>
                    </a:lnR>
                    <a:lnT>
                      <a:noFill/>
                    </a:lnT>
                    <a:lnB>
                      <a:noFill/>
                    </a:lnB>
                  </a:tcPr>
                </a:tc>
                <a:tc>
                  <a:txBody>
                    <a:bodyPr/>
                    <a:lstStyle/>
                    <a:p>
                      <a:pPr algn="r" fontAlgn="t"/>
                      <a:r>
                        <a:rPr lang="en-US" sz="1800" b="0" i="0" u="none" strike="noStrike" dirty="0">
                          <a:solidFill>
                            <a:srgbClr val="000000"/>
                          </a:solidFill>
                          <a:latin typeface="Calibri"/>
                        </a:rPr>
                        <a:t>0.019</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a:solidFill>
                            <a:srgbClr val="000000"/>
                          </a:solidFill>
                          <a:latin typeface="Calibri"/>
                        </a:rPr>
                        <a:t>0.019</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a:solidFill>
                            <a:srgbClr val="000000"/>
                          </a:solidFill>
                          <a:latin typeface="Calibri"/>
                        </a:rPr>
                        <a:t>0.020</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dirty="0">
                          <a:solidFill>
                            <a:srgbClr val="000000"/>
                          </a:solidFill>
                          <a:latin typeface="Calibri"/>
                        </a:rPr>
                        <a:t>0.017</a:t>
                      </a:r>
                    </a:p>
                  </a:txBody>
                  <a:tcPr marL="15353" marR="15353" marT="15353" marB="0">
                    <a:lnL>
                      <a:noFill/>
                    </a:lnL>
                    <a:lnR>
                      <a:noFill/>
                    </a:lnR>
                    <a:lnT>
                      <a:noFill/>
                    </a:lnT>
                    <a:lnB>
                      <a:noFill/>
                    </a:lnB>
                    <a:solidFill>
                      <a:srgbClr val="FFFF00"/>
                    </a:solidFill>
                  </a:tcPr>
                </a:tc>
                <a:tc>
                  <a:txBody>
                    <a:bodyPr/>
                    <a:lstStyle/>
                    <a:p>
                      <a:pPr algn="l" fontAlgn="t"/>
                      <a:endParaRPr lang="en-US" sz="1800" b="0" i="0" u="none" strike="noStrike" dirty="0">
                        <a:solidFill>
                          <a:srgbClr val="000000"/>
                        </a:solidFill>
                        <a:latin typeface="Calibri"/>
                      </a:endParaRPr>
                    </a:p>
                  </a:txBody>
                  <a:tcPr marL="15353" marR="15353" marT="15353" marB="0">
                    <a:lnL>
                      <a:noFill/>
                    </a:lnL>
                    <a:lnR>
                      <a:noFill/>
                    </a:lnR>
                    <a:lnT>
                      <a:noFill/>
                    </a:lnT>
                    <a:lnB>
                      <a:noFill/>
                    </a:lnB>
                    <a:solidFill>
                      <a:srgbClr val="FFFF00"/>
                    </a:solidFill>
                  </a:tcPr>
                </a:tc>
              </a:tr>
              <a:tr h="368472">
                <a:tc>
                  <a:txBody>
                    <a:bodyPr/>
                    <a:lstStyle/>
                    <a:p>
                      <a:pPr algn="l" fontAlgn="b"/>
                      <a:r>
                        <a:rPr lang="en-US" sz="1800" b="0" i="0" u="none" strike="noStrike">
                          <a:solidFill>
                            <a:srgbClr val="000000"/>
                          </a:solidFill>
                          <a:latin typeface="Calibri"/>
                        </a:rPr>
                        <a:t>Constant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0.675</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0.596</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0.534</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0.421</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r>
              <a:tr h="368472">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0.013</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0.013</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Calibri"/>
                        </a:rPr>
                        <a:t>0.014</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0.012</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r>
              <a:tr h="307060">
                <a:tc>
                  <a:txBody>
                    <a:bodyPr/>
                    <a:lstStyle/>
                    <a:p>
                      <a:pPr algn="l" fontAlgn="b"/>
                      <a:r>
                        <a:rPr lang="en-US" sz="1800" b="0" i="0" u="none" strike="noStrike">
                          <a:solidFill>
                            <a:srgbClr val="000000"/>
                          </a:solidFill>
                          <a:latin typeface="Calibri"/>
                        </a:rPr>
                        <a:t>Observations</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932</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943</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949</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1,016</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r>
              <a:tr h="322413">
                <a:tc>
                  <a:txBody>
                    <a:bodyPr/>
                    <a:lstStyle/>
                    <a:p>
                      <a:pPr algn="l" fontAlgn="b"/>
                      <a:r>
                        <a:rPr lang="en-US" sz="1800" b="0" i="0" u="none" strike="noStrike">
                          <a:solidFill>
                            <a:srgbClr val="000000"/>
                          </a:solidFill>
                          <a:latin typeface="Calibri"/>
                        </a:rPr>
                        <a:t>R-squared</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r>
            </a:tbl>
          </a:graphicData>
        </a:graphic>
      </p:graphicFrame>
      <p:pic>
        <p:nvPicPr>
          <p:cNvPr id="85000" name="Picture 8" descr="\\textrm{SOE Market Share}_{hdt} = \\alpha_{0}+ 1\\{hd\\in\\textrm{Quota-Bound}\\}+\\epsilon_{hdt}"/>
          <p:cNvPicPr>
            <a:picLocks noChangeAspect="1" noChangeArrowheads="1"/>
          </p:cNvPicPr>
          <p:nvPr/>
        </p:nvPicPr>
        <p:blipFill>
          <a:blip r:embed="rId3" cstate="email"/>
          <a:srcRect/>
          <a:stretch>
            <a:fillRect/>
          </a:stretch>
        </p:blipFill>
        <p:spPr bwMode="auto">
          <a:xfrm>
            <a:off x="1232823" y="2438733"/>
            <a:ext cx="6689415" cy="309398"/>
          </a:xfrm>
          <a:prstGeom prst="rect">
            <a:avLst/>
          </a:prstGeom>
          <a:noFill/>
        </p:spPr>
      </p:pic>
    </p:spTree>
    <p:extLst>
      <p:ext uri="{BB962C8B-B14F-4D97-AF65-F5344CB8AC3E}">
        <p14:creationId xmlns="" xmlns:p14="http://schemas.microsoft.com/office/powerpoint/2010/main" val="2333384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Regression Specification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342900" lvl="2" indent="-342900"/>
            <a:endParaRPr lang="en-US" dirty="0" smtClean="0">
              <a:latin typeface="Calibri" pitchFamily="34" charset="0"/>
              <a:cs typeface="Calibri" pitchFamily="34" charset="0"/>
            </a:endParaRPr>
          </a:p>
          <a:p>
            <a:pPr marL="800100" lvl="3" indent="-342900"/>
            <a:endParaRPr lang="en-US" dirty="0" smtClean="0">
              <a:latin typeface="Calibri" pitchFamily="34" charset="0"/>
              <a:cs typeface="Calibri" pitchFamily="34" charset="0"/>
            </a:endParaRPr>
          </a:p>
          <a:p>
            <a:pPr marL="800100" lvl="3" indent="-342900"/>
            <a:endParaRPr lang="en-US" dirty="0" smtClean="0">
              <a:latin typeface="Calibri" pitchFamily="34" charset="0"/>
              <a:cs typeface="Calibri" pitchFamily="34" charset="0"/>
            </a:endParaRPr>
          </a:p>
          <a:p>
            <a:pPr marL="457200" lvl="3" indent="0">
              <a:buNone/>
            </a:pPr>
            <a:endParaRPr lang="en-US" dirty="0" smtClean="0">
              <a:latin typeface="Calibri" pitchFamily="34" charset="0"/>
              <a:cs typeface="Calibri" pitchFamily="34" charset="0"/>
            </a:endParaRPr>
          </a:p>
          <a:p>
            <a:pPr marL="342900" lvl="2" indent="-342900">
              <a:buFont typeface="Arial" pitchFamily="34" charset="0"/>
              <a:buChar char="•"/>
            </a:pPr>
            <a:r>
              <a:rPr lang="en-US" dirty="0" smtClean="0">
                <a:latin typeface="Calibri" pitchFamily="34" charset="0"/>
                <a:cs typeface="Calibri" pitchFamily="34" charset="0"/>
              </a:rPr>
              <a:t>Where </a:t>
            </a:r>
            <a:r>
              <a:rPr lang="en-US" dirty="0" err="1" smtClean="0">
                <a:latin typeface="Symbol" pitchFamily="18" charset="2"/>
                <a:cs typeface="Calibri" pitchFamily="34" charset="0"/>
              </a:rPr>
              <a:t>D</a:t>
            </a:r>
            <a:r>
              <a:rPr lang="en-US" i="1" dirty="0" err="1" smtClean="0">
                <a:latin typeface="Calibri" pitchFamily="34" charset="0"/>
                <a:cs typeface="Calibri" pitchFamily="34" charset="0"/>
              </a:rPr>
              <a:t>Y</a:t>
            </a:r>
            <a:r>
              <a:rPr lang="en-US" i="1" baseline="-25000" dirty="0" err="1" smtClean="0">
                <a:latin typeface="Calibri" pitchFamily="34" charset="0"/>
                <a:cs typeface="Calibri" pitchFamily="34" charset="0"/>
              </a:rPr>
              <a:t>hdt</a:t>
            </a:r>
            <a:r>
              <a:rPr lang="en-US" dirty="0" smtClean="0">
                <a:latin typeface="Calibri" pitchFamily="34" charset="0"/>
                <a:cs typeface="Calibri" pitchFamily="34" charset="0"/>
              </a:rPr>
              <a:t> is </a:t>
            </a:r>
            <a:endParaRPr lang="en-US" dirty="0">
              <a:latin typeface="Calibri" pitchFamily="34" charset="0"/>
              <a:cs typeface="Calibri" pitchFamily="34" charset="0"/>
            </a:endParaRPr>
          </a:p>
          <a:p>
            <a:pPr lvl="1"/>
            <a:r>
              <a:rPr lang="en-US" dirty="0" smtClean="0">
                <a:latin typeface="Calibri" pitchFamily="34" charset="0"/>
                <a:cs typeface="Calibri" pitchFamily="34" charset="0"/>
              </a:rPr>
              <a:t>Change in market share of incumbent SOEs</a:t>
            </a:r>
          </a:p>
          <a:p>
            <a:pPr lvl="1"/>
            <a:r>
              <a:rPr lang="en-US" dirty="0" smtClean="0">
                <a:latin typeface="Calibri" pitchFamily="34" charset="0"/>
                <a:cs typeface="Calibri" pitchFamily="34" charset="0"/>
              </a:rPr>
              <a:t>Change in market share of privately owned entrants </a:t>
            </a:r>
          </a:p>
          <a:p>
            <a:pPr lvl="1"/>
            <a:r>
              <a:rPr lang="en-US" dirty="0" smtClean="0">
                <a:latin typeface="Calibri" pitchFamily="34" charset="0"/>
                <a:cs typeface="Calibri" pitchFamily="34" charset="0"/>
              </a:rPr>
              <a:t>Etc.</a:t>
            </a:r>
          </a:p>
          <a:p>
            <a:endParaRPr lang="en-US" dirty="0" smtClean="0">
              <a:latin typeface="Calibri" pitchFamily="34" charset="0"/>
              <a:cs typeface="Calibri" pitchFamily="34" charset="0"/>
            </a:endParaRPr>
          </a:p>
          <a:p>
            <a:pPr marL="342900" lvl="2" indent="-342900"/>
            <a:r>
              <a:rPr lang="en-US" dirty="0" smtClean="0">
                <a:latin typeface="Calibri" pitchFamily="34" charset="0"/>
                <a:cs typeface="Calibri" pitchFamily="34" charset="0"/>
              </a:rPr>
              <a:t>Just report </a:t>
            </a:r>
            <a:r>
              <a:rPr lang="el-GR" dirty="0" smtClean="0">
                <a:solidFill>
                  <a:srgbClr val="FF0000"/>
                </a:solidFill>
                <a:latin typeface="Calibri" pitchFamily="34" charset="0"/>
                <a:cs typeface="Calibri" pitchFamily="34" charset="0"/>
              </a:rPr>
              <a:t>α</a:t>
            </a:r>
            <a:r>
              <a:rPr lang="en-US" baseline="-25000" dirty="0" smtClean="0">
                <a:solidFill>
                  <a:srgbClr val="FF0000"/>
                </a:solidFill>
                <a:latin typeface="Calibri" pitchFamily="34" charset="0"/>
                <a:cs typeface="Calibri" pitchFamily="34" charset="0"/>
              </a:rPr>
              <a:t>3</a:t>
            </a:r>
            <a:r>
              <a:rPr lang="en-US" dirty="0" smtClean="0">
                <a:latin typeface="Calibri" pitchFamily="34" charset="0"/>
                <a:cs typeface="Calibri" pitchFamily="34" charset="0"/>
              </a:rPr>
              <a:t>: 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 free in 2004-5 versus 2003-4</a:t>
            </a:r>
          </a:p>
          <a:p>
            <a:pPr marL="800100" lvl="3" indent="-342900"/>
            <a:r>
              <a:rPr lang="en-US" dirty="0" smtClean="0">
                <a:latin typeface="Calibri" pitchFamily="34" charset="0"/>
                <a:cs typeface="Calibri" pitchFamily="34" charset="0"/>
              </a:rPr>
              <a:t>Full regression results in appendix</a:t>
            </a:r>
          </a:p>
          <a:p>
            <a:pPr marL="342900" lvl="2" indent="-342900"/>
            <a:endParaRPr lang="en-US" dirty="0">
              <a:latin typeface="Calibri" pitchFamily="34" charset="0"/>
              <a:cs typeface="Calibri" pitchFamily="34" charset="0"/>
            </a:endParaRPr>
          </a:p>
          <a:p>
            <a:pPr marL="342900" lvl="2" indent="-342900"/>
            <a:r>
              <a:rPr lang="en-US" dirty="0" smtClean="0">
                <a:latin typeface="Calibri" pitchFamily="34" charset="0"/>
                <a:cs typeface="Calibri" pitchFamily="34" charset="0"/>
              </a:rPr>
              <a:t>Also do “placebo” diff-in-diffs for prior year, i.e., 2003-4 versus 2002-3</a:t>
            </a:r>
          </a:p>
          <a:p>
            <a:pPr marL="342900" lvl="2" indent="-342900"/>
            <a:r>
              <a:rPr lang="en-US" dirty="0" smtClean="0">
                <a:latin typeface="Calibri" pitchFamily="34" charset="0"/>
                <a:cs typeface="Calibri" pitchFamily="34" charset="0"/>
              </a:rPr>
              <a:t>Also add country-product FEs to control for underlying trends</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14</a:t>
            </a:fld>
            <a:endParaRPr lang="en-GB">
              <a:latin typeface="Calibri" pitchFamily="34" charset="0"/>
              <a:cs typeface="Calibri" pitchFamily="34" charset="0"/>
            </a:endParaRPr>
          </a:p>
        </p:txBody>
      </p:sp>
      <p:grpSp>
        <p:nvGrpSpPr>
          <p:cNvPr id="13" name="Group 12"/>
          <p:cNvGrpSpPr/>
          <p:nvPr/>
        </p:nvGrpSpPr>
        <p:grpSpPr>
          <a:xfrm>
            <a:off x="803274" y="1450975"/>
            <a:ext cx="7528901" cy="758825"/>
            <a:chOff x="1438275" y="1082675"/>
            <a:chExt cx="5638800" cy="568325"/>
          </a:xfrm>
        </p:grpSpPr>
        <p:pic>
          <p:nvPicPr>
            <p:cNvPr id="86022" name="Picture 6" descr="\\Delta Y_{hdt}  =  \\alpha_{0}+\\alpha_{1}1\\{\\textrm{t=2005}\\}+\\alpha_{2}1\\{hd\\in\\textrm{Quota-Bound}\\}"/>
            <p:cNvPicPr>
              <a:picLocks noChangeAspect="1" noChangeArrowheads="1"/>
            </p:cNvPicPr>
            <p:nvPr/>
          </p:nvPicPr>
          <p:blipFill>
            <a:blip r:embed="rId3" cstate="email"/>
            <a:srcRect/>
            <a:stretch>
              <a:fillRect/>
            </a:stretch>
          </p:blipFill>
          <p:spPr bwMode="auto">
            <a:xfrm>
              <a:off x="1438275" y="1082675"/>
              <a:ext cx="5638800" cy="276225"/>
            </a:xfrm>
            <a:prstGeom prst="rect">
              <a:avLst/>
            </a:prstGeom>
            <a:noFill/>
          </p:spPr>
        </p:pic>
        <p:pic>
          <p:nvPicPr>
            <p:cNvPr id="86024" name="Picture 8" descr="+  \\alpha_{3}1\\{\\textrm{t=2005}\\}\\times1\\{hd\\in\\textrm{Quota-Bound}\\}+\\epsilon_{hdt}"/>
            <p:cNvPicPr>
              <a:picLocks noChangeAspect="1" noChangeArrowheads="1"/>
            </p:cNvPicPr>
            <p:nvPr/>
          </p:nvPicPr>
          <p:blipFill>
            <a:blip r:embed="rId4" cstate="email"/>
            <a:srcRect/>
            <a:stretch>
              <a:fillRect/>
            </a:stretch>
          </p:blipFill>
          <p:spPr bwMode="auto">
            <a:xfrm>
              <a:off x="2073275" y="1374775"/>
              <a:ext cx="4781550" cy="27622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Auction-allocation of quota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Identification Strategy</a:t>
            </a:r>
          </a:p>
          <a:p>
            <a:endParaRPr lang="en-US" dirty="0" smtClean="0">
              <a:solidFill>
                <a:srgbClr val="FF0000"/>
              </a:solidFill>
              <a:latin typeface="Calibri" pitchFamily="34" charset="0"/>
              <a:cs typeface="Calibri" pitchFamily="34" charset="0"/>
            </a:endParaRPr>
          </a:p>
          <a:p>
            <a:r>
              <a:rPr lang="en-US" dirty="0" smtClean="0">
                <a:solidFill>
                  <a:srgbClr val="FF0000"/>
                </a:solidFill>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15</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Decompositions (</a:t>
            </a:r>
            <a:r>
              <a:rPr lang="en-US" dirty="0" smtClean="0">
                <a:latin typeface="Symbol" pitchFamily="18" charset="2"/>
                <a:cs typeface="Calibri" pitchFamily="34" charset="0"/>
              </a:rPr>
              <a:t>D</a:t>
            </a:r>
            <a:r>
              <a:rPr lang="en-US" dirty="0" smtClean="0">
                <a:latin typeface="Calibri" pitchFamily="34" charset="0"/>
                <a:cs typeface="Calibri" pitchFamily="34" charset="0"/>
              </a:rPr>
              <a:t>Y)</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Quantity market share changes</a:t>
            </a:r>
          </a:p>
          <a:p>
            <a:pPr lvl="1"/>
            <a:r>
              <a:rPr lang="en-US" dirty="0" smtClean="0">
                <a:latin typeface="Calibri" pitchFamily="34" charset="0"/>
                <a:cs typeface="Calibri" pitchFamily="34" charset="0"/>
              </a:rPr>
              <a:t>By margins of adjustment, ownership</a:t>
            </a:r>
          </a:p>
          <a:p>
            <a:pPr lvl="1"/>
            <a:r>
              <a:rPr lang="en-US" dirty="0">
                <a:solidFill>
                  <a:schemeClr val="bg1">
                    <a:lumMod val="50000"/>
                  </a:schemeClr>
                </a:solidFill>
                <a:latin typeface="Calibri" pitchFamily="34" charset="0"/>
                <a:cs typeface="Calibri" pitchFamily="34" charset="0"/>
              </a:rPr>
              <a:t>Examine </a:t>
            </a:r>
            <a:r>
              <a:rPr lang="en-US" u="sng" dirty="0">
                <a:solidFill>
                  <a:schemeClr val="bg1">
                    <a:lumMod val="50000"/>
                  </a:schemeClr>
                </a:solidFill>
                <a:latin typeface="Calibri" pitchFamily="34" charset="0"/>
                <a:cs typeface="Calibri" pitchFamily="34" charset="0"/>
              </a:rPr>
              <a:t>quantity</a:t>
            </a:r>
            <a:r>
              <a:rPr lang="en-US" dirty="0">
                <a:solidFill>
                  <a:schemeClr val="bg1">
                    <a:lumMod val="50000"/>
                  </a:schemeClr>
                </a:solidFill>
                <a:latin typeface="Calibri" pitchFamily="34" charset="0"/>
                <a:cs typeface="Calibri" pitchFamily="34" charset="0"/>
              </a:rPr>
              <a:t> growth to avoid price effects</a:t>
            </a:r>
          </a:p>
          <a:p>
            <a:pPr lvl="2"/>
            <a:r>
              <a:rPr lang="en-US" u="sng" dirty="0" smtClean="0">
                <a:solidFill>
                  <a:schemeClr val="bg1">
                    <a:lumMod val="50000"/>
                  </a:schemeClr>
                </a:solidFill>
                <a:latin typeface="Calibri" pitchFamily="34" charset="0"/>
                <a:cs typeface="Calibri" pitchFamily="34" charset="0"/>
              </a:rPr>
              <a:t>C</a:t>
            </a:r>
            <a:r>
              <a:rPr lang="en-US" dirty="0" smtClean="0">
                <a:solidFill>
                  <a:schemeClr val="bg1">
                    <a:lumMod val="50000"/>
                  </a:schemeClr>
                </a:solidFill>
                <a:latin typeface="Calibri" pitchFamily="34" charset="0"/>
                <a:cs typeface="Calibri" pitchFamily="34" charset="0"/>
              </a:rPr>
              <a:t>an’t </a:t>
            </a:r>
            <a:r>
              <a:rPr lang="en-US" dirty="0">
                <a:solidFill>
                  <a:schemeClr val="bg1">
                    <a:lumMod val="50000"/>
                  </a:schemeClr>
                </a:solidFill>
                <a:latin typeface="Calibri" pitchFamily="34" charset="0"/>
                <a:cs typeface="Calibri" pitchFamily="34" charset="0"/>
              </a:rPr>
              <a:t>aggregate quantity across HS8, so compute changes for each HS8-country pair and then average across pairs, by </a:t>
            </a:r>
            <a:r>
              <a:rPr lang="en-US" dirty="0" smtClean="0">
                <a:solidFill>
                  <a:schemeClr val="bg1">
                    <a:lumMod val="50000"/>
                  </a:schemeClr>
                </a:solidFill>
                <a:latin typeface="Calibri" pitchFamily="34" charset="0"/>
                <a:cs typeface="Calibri" pitchFamily="34" charset="0"/>
              </a:rPr>
              <a:t>group</a:t>
            </a:r>
          </a:p>
          <a:p>
            <a:pPr lvl="2"/>
            <a:r>
              <a:rPr lang="en-US" dirty="0" smtClean="0">
                <a:solidFill>
                  <a:schemeClr val="bg1">
                    <a:lumMod val="50000"/>
                  </a:schemeClr>
                </a:solidFill>
                <a:latin typeface="Calibri" pitchFamily="34" charset="0"/>
                <a:cs typeface="Calibri" pitchFamily="34" charset="0"/>
              </a:rPr>
              <a:t>The tables I show you will be these averages</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Price changes </a:t>
            </a:r>
          </a:p>
          <a:p>
            <a:pPr lvl="1"/>
            <a:r>
              <a:rPr lang="en-US" dirty="0" smtClean="0">
                <a:latin typeface="Calibri" pitchFamily="34" charset="0"/>
                <a:cs typeface="Calibri" pitchFamily="34" charset="0"/>
              </a:rPr>
              <a:t>By margins of adjustment, ownership</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16</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Margins of Adjustment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Intensive: </a:t>
            </a:r>
          </a:p>
          <a:p>
            <a:pPr lvl="1"/>
            <a:r>
              <a:rPr lang="en-US" dirty="0" smtClean="0">
                <a:solidFill>
                  <a:srgbClr val="FF0000"/>
                </a:solidFill>
                <a:latin typeface="Calibri" pitchFamily="34" charset="0"/>
                <a:cs typeface="Calibri" pitchFamily="34" charset="0"/>
              </a:rPr>
              <a:t>Incumbent</a:t>
            </a:r>
            <a:r>
              <a:rPr lang="en-US" dirty="0" smtClean="0">
                <a:latin typeface="Calibri" pitchFamily="34" charset="0"/>
                <a:cs typeface="Calibri" pitchFamily="34" charset="0"/>
              </a:rPr>
              <a:t>: firm exports same HS8 to same country in both </a:t>
            </a:r>
            <a:r>
              <a:rPr lang="en-US" i="1" dirty="0" smtClean="0">
                <a:solidFill>
                  <a:srgbClr val="FF0000"/>
                </a:solidFill>
                <a:latin typeface="Calibri" pitchFamily="34" charset="0"/>
                <a:cs typeface="Calibri" pitchFamily="34" charset="0"/>
              </a:rPr>
              <a:t>t-1</a:t>
            </a:r>
            <a:r>
              <a:rPr lang="en-US" dirty="0" smtClean="0">
                <a:latin typeface="Calibri" pitchFamily="34" charset="0"/>
                <a:cs typeface="Calibri" pitchFamily="34" charset="0"/>
              </a:rPr>
              <a:t> and </a:t>
            </a:r>
            <a:r>
              <a:rPr lang="en-US" i="1" dirty="0" smtClean="0">
                <a:solidFill>
                  <a:srgbClr val="FF0000"/>
                </a:solidFill>
                <a:latin typeface="Calibri" pitchFamily="34" charset="0"/>
                <a:cs typeface="Calibri" pitchFamily="34" charset="0"/>
              </a:rPr>
              <a:t>t</a:t>
            </a:r>
            <a:r>
              <a:rPr lang="en-US" dirty="0" smtClean="0">
                <a:latin typeface="Calibri" pitchFamily="34" charset="0"/>
                <a:cs typeface="Calibri" pitchFamily="34" charset="0"/>
              </a:rPr>
              <a:t> </a:t>
            </a:r>
            <a:r>
              <a:rPr lang="en-US" dirty="0" smtClean="0">
                <a:solidFill>
                  <a:schemeClr val="bg1">
                    <a:lumMod val="50000"/>
                  </a:schemeClr>
                </a:solidFill>
                <a:latin typeface="Calibri" pitchFamily="34" charset="0"/>
                <a:cs typeface="Calibri" pitchFamily="34" charset="0"/>
              </a:rPr>
              <a:t>(note: EU considered single country)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Extensive</a:t>
            </a:r>
          </a:p>
          <a:p>
            <a:pPr lvl="1"/>
            <a:r>
              <a:rPr lang="en-US" dirty="0" err="1" smtClean="0">
                <a:solidFill>
                  <a:srgbClr val="FF0000"/>
                </a:solidFill>
                <a:latin typeface="Calibri" pitchFamily="34" charset="0"/>
                <a:cs typeface="Calibri" pitchFamily="34" charset="0"/>
              </a:rPr>
              <a:t>Exiter</a:t>
            </a:r>
            <a:r>
              <a:rPr lang="en-US" dirty="0" smtClean="0">
                <a:latin typeface="Calibri" pitchFamily="34" charset="0"/>
                <a:cs typeface="Calibri" pitchFamily="34" charset="0"/>
              </a:rPr>
              <a:t>: firm exports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in </a:t>
            </a:r>
            <a:r>
              <a:rPr lang="en-US" i="1" dirty="0" smtClean="0">
                <a:solidFill>
                  <a:srgbClr val="FF0000"/>
                </a:solidFill>
                <a:latin typeface="Calibri" pitchFamily="34" charset="0"/>
                <a:cs typeface="Calibri" pitchFamily="34" charset="0"/>
              </a:rPr>
              <a:t>t-1</a:t>
            </a:r>
            <a:r>
              <a:rPr lang="en-US" dirty="0" smtClean="0">
                <a:latin typeface="Calibri" pitchFamily="34" charset="0"/>
                <a:cs typeface="Calibri" pitchFamily="34" charset="0"/>
              </a:rPr>
              <a:t> but not </a:t>
            </a:r>
            <a:r>
              <a:rPr lang="en-US" i="1" dirty="0" smtClean="0">
                <a:solidFill>
                  <a:srgbClr val="FF0000"/>
                </a:solidFill>
                <a:latin typeface="Calibri" pitchFamily="34" charset="0"/>
                <a:cs typeface="Calibri" pitchFamily="34" charset="0"/>
              </a:rPr>
              <a:t>t</a:t>
            </a:r>
          </a:p>
          <a:p>
            <a:pPr lvl="1"/>
            <a:r>
              <a:rPr lang="en-US" dirty="0" smtClean="0">
                <a:solidFill>
                  <a:srgbClr val="FF0000"/>
                </a:solidFill>
                <a:latin typeface="Calibri" pitchFamily="34" charset="0"/>
                <a:cs typeface="Calibri" pitchFamily="34" charset="0"/>
              </a:rPr>
              <a:t>Entrant</a:t>
            </a:r>
            <a:r>
              <a:rPr lang="en-US" dirty="0" smtClean="0">
                <a:latin typeface="Calibri" pitchFamily="34" charset="0"/>
                <a:cs typeface="Calibri" pitchFamily="34" charset="0"/>
              </a:rPr>
              <a:t>: firm exports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in </a:t>
            </a:r>
            <a:r>
              <a:rPr lang="en-US" i="1" dirty="0" smtClean="0">
                <a:solidFill>
                  <a:srgbClr val="FF0000"/>
                </a:solidFill>
                <a:latin typeface="Calibri" pitchFamily="34" charset="0"/>
                <a:cs typeface="Calibri" pitchFamily="34" charset="0"/>
              </a:rPr>
              <a:t>t</a:t>
            </a:r>
            <a:r>
              <a:rPr lang="en-US" dirty="0" smtClean="0">
                <a:latin typeface="Calibri" pitchFamily="34" charset="0"/>
                <a:cs typeface="Calibri" pitchFamily="34" charset="0"/>
              </a:rPr>
              <a:t> but no exports in </a:t>
            </a:r>
            <a:r>
              <a:rPr lang="en-US" i="1" dirty="0" smtClean="0">
                <a:solidFill>
                  <a:srgbClr val="FF0000"/>
                </a:solidFill>
                <a:latin typeface="Calibri" pitchFamily="34" charset="0"/>
                <a:cs typeface="Calibri" pitchFamily="34" charset="0"/>
              </a:rPr>
              <a:t>t-1</a:t>
            </a:r>
          </a:p>
          <a:p>
            <a:pPr lvl="1"/>
            <a:r>
              <a:rPr lang="en-US" dirty="0">
                <a:solidFill>
                  <a:srgbClr val="FF0000"/>
                </a:solidFill>
                <a:latin typeface="Calibri" pitchFamily="34" charset="0"/>
                <a:cs typeface="Calibri" pitchFamily="34" charset="0"/>
              </a:rPr>
              <a:t>Adder</a:t>
            </a:r>
            <a:r>
              <a:rPr lang="en-US" dirty="0">
                <a:latin typeface="Calibri" pitchFamily="34" charset="0"/>
                <a:cs typeface="Calibri" pitchFamily="34" charset="0"/>
              </a:rPr>
              <a:t>: firm exports </a:t>
            </a:r>
            <a:r>
              <a:rPr lang="en-US" u="sng" dirty="0">
                <a:latin typeface="Calibri" pitchFamily="34" charset="0"/>
                <a:cs typeface="Calibri" pitchFamily="34" charset="0"/>
              </a:rPr>
              <a:t>HS8-country</a:t>
            </a:r>
            <a:r>
              <a:rPr lang="en-US" dirty="0">
                <a:latin typeface="Calibri" pitchFamily="34" charset="0"/>
                <a:cs typeface="Calibri" pitchFamily="34" charset="0"/>
              </a:rPr>
              <a:t> in </a:t>
            </a:r>
            <a:r>
              <a:rPr lang="en-US" i="1" dirty="0">
                <a:solidFill>
                  <a:srgbClr val="FF0000"/>
                </a:solidFill>
                <a:latin typeface="Calibri" pitchFamily="34" charset="0"/>
                <a:cs typeface="Calibri" pitchFamily="34" charset="0"/>
              </a:rPr>
              <a:t>t</a:t>
            </a:r>
            <a:r>
              <a:rPr lang="en-US" dirty="0">
                <a:solidFill>
                  <a:srgbClr val="FF0000"/>
                </a:solidFill>
                <a:latin typeface="Calibri" pitchFamily="34" charset="0"/>
                <a:cs typeface="Calibri" pitchFamily="34" charset="0"/>
              </a:rPr>
              <a:t> </a:t>
            </a:r>
            <a:r>
              <a:rPr lang="en-US" dirty="0">
                <a:latin typeface="Calibri" pitchFamily="34" charset="0"/>
                <a:cs typeface="Calibri" pitchFamily="34" charset="0"/>
              </a:rPr>
              <a:t>but not </a:t>
            </a:r>
            <a:r>
              <a:rPr lang="en-US" i="1" dirty="0">
                <a:solidFill>
                  <a:srgbClr val="FF0000"/>
                </a:solidFill>
                <a:latin typeface="Calibri" pitchFamily="34" charset="0"/>
                <a:cs typeface="Calibri" pitchFamily="34" charset="0"/>
              </a:rPr>
              <a:t>t-1</a:t>
            </a:r>
            <a:r>
              <a:rPr lang="en-US" dirty="0">
                <a:solidFill>
                  <a:srgbClr val="FF0000"/>
                </a:solidFill>
                <a:latin typeface="Calibri" pitchFamily="34" charset="0"/>
                <a:cs typeface="Calibri" pitchFamily="34" charset="0"/>
              </a:rPr>
              <a:t> </a:t>
            </a:r>
            <a:r>
              <a:rPr lang="en-US" dirty="0">
                <a:latin typeface="Calibri" pitchFamily="34" charset="0"/>
                <a:cs typeface="Calibri" pitchFamily="34" charset="0"/>
              </a:rPr>
              <a:t>AND was an exporter of some other </a:t>
            </a:r>
            <a:r>
              <a:rPr lang="en-US" u="sng" dirty="0">
                <a:latin typeface="Calibri" pitchFamily="34" charset="0"/>
                <a:cs typeface="Calibri" pitchFamily="34" charset="0"/>
              </a:rPr>
              <a:t>HS8-country</a:t>
            </a:r>
            <a:r>
              <a:rPr lang="en-US" dirty="0">
                <a:latin typeface="Calibri" pitchFamily="34" charset="0"/>
                <a:cs typeface="Calibri" pitchFamily="34" charset="0"/>
              </a:rPr>
              <a:t> in </a:t>
            </a:r>
            <a:r>
              <a:rPr lang="en-US" i="1" dirty="0">
                <a:solidFill>
                  <a:srgbClr val="FF0000"/>
                </a:solidFill>
                <a:latin typeface="Calibri" pitchFamily="34" charset="0"/>
                <a:cs typeface="Calibri" pitchFamily="34" charset="0"/>
              </a:rPr>
              <a:t>t-1</a:t>
            </a:r>
          </a:p>
          <a:p>
            <a:pPr lvl="1"/>
            <a:endParaRPr lang="en-US" i="1" dirty="0" smtClean="0">
              <a:solidFill>
                <a:srgbClr val="FF0000"/>
              </a:solidFill>
              <a:latin typeface="Calibri" pitchFamily="34" charset="0"/>
              <a:cs typeface="Calibri" pitchFamily="34" charset="0"/>
            </a:endParaRPr>
          </a:p>
          <a:p>
            <a:pPr marL="0" indent="0">
              <a:buNone/>
            </a:pPr>
            <a:endParaRPr lang="en-US" dirty="0" smtClean="0">
              <a:solidFill>
                <a:schemeClr val="bg1">
                  <a:lumMod val="50000"/>
                </a:schemeClr>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17</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18</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19</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3532538268"/>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extLst>
      <p:ext uri="{BB962C8B-B14F-4D97-AF65-F5344CB8AC3E}">
        <p14:creationId xmlns="" xmlns:p14="http://schemas.microsoft.com/office/powerpoint/2010/main" val="18223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Motivation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10647"/>
            <a:ext cx="8437562" cy="5768975"/>
          </a:xfrm>
        </p:spPr>
        <p:txBody>
          <a:bodyPr/>
          <a:lstStyle/>
          <a:p>
            <a:r>
              <a:rPr lang="en-US" dirty="0">
                <a:latin typeface="Calibri" pitchFamily="34" charset="0"/>
                <a:cs typeface="Calibri" pitchFamily="34" charset="0"/>
              </a:rPr>
              <a:t>Institutions that distort the efficient allocation of resources </a:t>
            </a:r>
            <a:r>
              <a:rPr lang="en-US" dirty="0" smtClean="0">
                <a:latin typeface="Calibri" pitchFamily="34" charset="0"/>
                <a:cs typeface="Calibri" pitchFamily="34" charset="0"/>
              </a:rPr>
              <a:t>can </a:t>
            </a:r>
            <a:r>
              <a:rPr lang="en-US" dirty="0">
                <a:latin typeface="Calibri" pitchFamily="34" charset="0"/>
                <a:cs typeface="Calibri" pitchFamily="34" charset="0"/>
              </a:rPr>
              <a:t>have sizeable effects on aggregate outcomes</a:t>
            </a:r>
          </a:p>
          <a:p>
            <a:pPr lvl="1"/>
            <a:r>
              <a:rPr lang="en-US" dirty="0">
                <a:latin typeface="Calibri" pitchFamily="34" charset="0"/>
                <a:cs typeface="Calibri" pitchFamily="34" charset="0"/>
              </a:rPr>
              <a:t>Hsieh and </a:t>
            </a:r>
            <a:r>
              <a:rPr lang="en-US" dirty="0" err="1">
                <a:latin typeface="Calibri" pitchFamily="34" charset="0"/>
                <a:cs typeface="Calibri" pitchFamily="34" charset="0"/>
              </a:rPr>
              <a:t>Klenow</a:t>
            </a:r>
            <a:r>
              <a:rPr lang="en-US" dirty="0">
                <a:latin typeface="Calibri" pitchFamily="34" charset="0"/>
                <a:cs typeface="Calibri" pitchFamily="34" charset="0"/>
              </a:rPr>
              <a:t> (2009): aggregate Chinese productivity </a:t>
            </a:r>
            <a:r>
              <a:rPr lang="en-US" dirty="0" smtClean="0">
                <a:latin typeface="Calibri" pitchFamily="34" charset="0"/>
                <a:cs typeface="Calibri" pitchFamily="34" charset="0"/>
              </a:rPr>
              <a:t>nearly doubles if capital and labor </a:t>
            </a:r>
            <a:r>
              <a:rPr lang="en-US" dirty="0">
                <a:latin typeface="Calibri" pitchFamily="34" charset="0"/>
                <a:cs typeface="Calibri" pitchFamily="34" charset="0"/>
              </a:rPr>
              <a:t>are properly allocated </a:t>
            </a:r>
            <a:r>
              <a:rPr lang="en-US" u="sng" dirty="0">
                <a:latin typeface="Calibri" pitchFamily="34" charset="0"/>
                <a:cs typeface="Calibri" pitchFamily="34" charset="0"/>
              </a:rPr>
              <a:t>among existing firms</a:t>
            </a:r>
          </a:p>
          <a:p>
            <a:pPr lvl="1"/>
            <a:endParaRPr lang="en-US" dirty="0">
              <a:latin typeface="Calibri" pitchFamily="34" charset="0"/>
              <a:cs typeface="Calibri" pitchFamily="34" charset="0"/>
            </a:endParaRPr>
          </a:p>
          <a:p>
            <a:r>
              <a:rPr lang="en-US" dirty="0">
                <a:latin typeface="Calibri" pitchFamily="34" charset="0"/>
                <a:cs typeface="Calibri" pitchFamily="34" charset="0"/>
              </a:rPr>
              <a:t>Trade barriers </a:t>
            </a:r>
            <a:r>
              <a:rPr lang="en-US" dirty="0" smtClean="0">
                <a:latin typeface="Calibri" pitchFamily="34" charset="0"/>
                <a:cs typeface="Calibri" pitchFamily="34" charset="0"/>
              </a:rPr>
              <a:t>distort resource allocation along both “</a:t>
            </a:r>
            <a:r>
              <a:rPr lang="en-US" dirty="0">
                <a:latin typeface="Calibri" pitchFamily="34" charset="0"/>
                <a:cs typeface="Calibri" pitchFamily="34" charset="0"/>
              </a:rPr>
              <a:t>intensive” and “extensive” </a:t>
            </a:r>
            <a:r>
              <a:rPr lang="en-US" dirty="0" smtClean="0">
                <a:latin typeface="Calibri" pitchFamily="34" charset="0"/>
                <a:cs typeface="Calibri" pitchFamily="34" charset="0"/>
              </a:rPr>
              <a:t>margins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Institutions that manage trade barriers can cause additional distortions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Key idea: productivity </a:t>
            </a:r>
            <a:r>
              <a:rPr lang="en-US" dirty="0">
                <a:latin typeface="Calibri" pitchFamily="34" charset="0"/>
                <a:cs typeface="Calibri" pitchFamily="34" charset="0"/>
              </a:rPr>
              <a:t>gains from trade liberalization may be larger than expected if institutions that manage the trade barriers are </a:t>
            </a:r>
            <a:r>
              <a:rPr lang="en-US" dirty="0" smtClean="0">
                <a:latin typeface="Calibri" pitchFamily="34" charset="0"/>
                <a:cs typeface="Calibri" pitchFamily="34" charset="0"/>
              </a:rPr>
              <a:t>inefficient:</a:t>
            </a:r>
          </a:p>
          <a:p>
            <a:pPr lvl="1"/>
            <a:r>
              <a:rPr lang="en-US" dirty="0" smtClean="0">
                <a:solidFill>
                  <a:schemeClr val="accent6"/>
                </a:solidFill>
                <a:latin typeface="Calibri" pitchFamily="34" charset="0"/>
                <a:cs typeface="Calibri" pitchFamily="34" charset="0"/>
              </a:rPr>
              <a:t>Gain from removal </a:t>
            </a:r>
            <a:r>
              <a:rPr lang="en-US" dirty="0">
                <a:solidFill>
                  <a:schemeClr val="accent6"/>
                </a:solidFill>
                <a:latin typeface="Calibri" pitchFamily="34" charset="0"/>
                <a:cs typeface="Calibri" pitchFamily="34" charset="0"/>
              </a:rPr>
              <a:t>of the </a:t>
            </a:r>
            <a:r>
              <a:rPr lang="en-US" dirty="0" smtClean="0">
                <a:solidFill>
                  <a:schemeClr val="accent6"/>
                </a:solidFill>
                <a:latin typeface="Calibri" pitchFamily="34" charset="0"/>
                <a:cs typeface="Calibri" pitchFamily="34" charset="0"/>
              </a:rPr>
              <a:t>“</a:t>
            </a:r>
            <a:r>
              <a:rPr lang="en-US" dirty="0" smtClean="0">
                <a:solidFill>
                  <a:srgbClr val="FF0000"/>
                </a:solidFill>
                <a:latin typeface="Calibri" pitchFamily="34" charset="0"/>
                <a:cs typeface="Calibri" pitchFamily="34" charset="0"/>
              </a:rPr>
              <a:t>embedded institution</a:t>
            </a:r>
            <a:r>
              <a:rPr lang="en-US" dirty="0" smtClean="0">
                <a:solidFill>
                  <a:schemeClr val="accent6"/>
                </a:solidFill>
                <a:latin typeface="Calibri" pitchFamily="34" charset="0"/>
                <a:cs typeface="Calibri" pitchFamily="34" charset="0"/>
              </a:rPr>
              <a:t>”</a:t>
            </a:r>
            <a:endParaRPr lang="en-US" dirty="0">
              <a:solidFill>
                <a:schemeClr val="accent6"/>
              </a:solidFill>
              <a:latin typeface="Calibri" pitchFamily="34" charset="0"/>
              <a:cs typeface="Calibri" pitchFamily="34" charset="0"/>
            </a:endParaRPr>
          </a:p>
          <a:p>
            <a:pPr lvl="1"/>
            <a:r>
              <a:rPr lang="en-US" dirty="0" smtClean="0">
                <a:solidFill>
                  <a:schemeClr val="accent6"/>
                </a:solidFill>
                <a:latin typeface="Calibri" pitchFamily="34" charset="0"/>
                <a:cs typeface="Calibri" pitchFamily="34" charset="0"/>
              </a:rPr>
              <a:t>Gain from removal </a:t>
            </a:r>
            <a:r>
              <a:rPr lang="en-US" dirty="0">
                <a:solidFill>
                  <a:schemeClr val="accent6"/>
                </a:solidFill>
                <a:latin typeface="Calibri" pitchFamily="34" charset="0"/>
                <a:cs typeface="Calibri" pitchFamily="34" charset="0"/>
              </a:rPr>
              <a:t>of the </a:t>
            </a:r>
            <a:r>
              <a:rPr lang="en-US" dirty="0">
                <a:solidFill>
                  <a:srgbClr val="FF0000"/>
                </a:solidFill>
                <a:latin typeface="Calibri" pitchFamily="34" charset="0"/>
                <a:cs typeface="Calibri" pitchFamily="34" charset="0"/>
              </a:rPr>
              <a:t>trade barrier</a:t>
            </a:r>
            <a:r>
              <a:rPr lang="en-US" dirty="0">
                <a:solidFill>
                  <a:schemeClr val="accent6"/>
                </a:solidFill>
                <a:latin typeface="Calibri" pitchFamily="34" charset="0"/>
                <a:cs typeface="Calibri" pitchFamily="34" charset="0"/>
              </a:rPr>
              <a:t> </a:t>
            </a:r>
            <a:r>
              <a:rPr lang="en-US" dirty="0" smtClean="0">
                <a:solidFill>
                  <a:schemeClr val="accent6"/>
                </a:solidFill>
                <a:latin typeface="Calibri" pitchFamily="34" charset="0"/>
                <a:cs typeface="Calibri" pitchFamily="34" charset="0"/>
              </a:rPr>
              <a:t>itself</a:t>
            </a:r>
            <a:endParaRPr lang="en-US" dirty="0">
              <a:solidFill>
                <a:schemeClr val="accent6"/>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dirty="0"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a:t>
            </a:fld>
            <a:endParaRPr lang="en-GB"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20</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latin typeface="Calibri" pitchFamily="34" charset="0"/>
                <a:cs typeface="Calibri" pitchFamily="34" charset="0"/>
              </a:rPr>
              <a:t>Decompose Change in Market </a:t>
            </a:r>
            <a:r>
              <a:rPr lang="en-US" dirty="0">
                <a:latin typeface="Calibri" pitchFamily="34" charset="0"/>
                <a:cs typeface="Calibri" pitchFamily="34" charset="0"/>
              </a:rPr>
              <a:t>Shares</a:t>
            </a:r>
            <a:br>
              <a:rPr lang="en-US" dirty="0">
                <a:latin typeface="Calibri" pitchFamily="34" charset="0"/>
                <a:cs typeface="Calibri" pitchFamily="34" charset="0"/>
              </a:rPr>
            </a:br>
            <a:r>
              <a:rPr lang="en-US" sz="1400" dirty="0">
                <a:latin typeface="Calibri" pitchFamily="34" charset="0"/>
                <a:cs typeface="Calibri" pitchFamily="34" charset="0"/>
              </a:rPr>
              <a:t>(Summary of Diff-in-Diff Terms from Regression</a:t>
            </a:r>
            <a:r>
              <a:rPr lang="en-US" sz="14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21</a:t>
            </a:fld>
            <a:endParaRPr lang="en-GB">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482977149"/>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8" name="TextBox 7"/>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22</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a:latin typeface="Calibri" pitchFamily="34" charset="0"/>
                <a:cs typeface="Calibri" pitchFamily="34" charset="0"/>
              </a:rPr>
              <a:t>Decompose Change in Market Shares</a:t>
            </a:r>
            <a:br>
              <a:rPr lang="en-US" dirty="0">
                <a:latin typeface="Calibri" pitchFamily="34" charset="0"/>
                <a:cs typeface="Calibri" pitchFamily="34" charset="0"/>
              </a:rPr>
            </a:br>
            <a:r>
              <a:rPr lang="en-US" sz="1400" dirty="0">
                <a:latin typeface="Calibri" pitchFamily="34" charset="0"/>
                <a:cs typeface="Calibri" pitchFamily="34" charset="0"/>
              </a:rPr>
              <a:t>(Summary of Diff-in-Diff Terms from Regression)</a:t>
            </a:r>
            <a:endParaRPr lang="en-US" sz="16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1193601082"/>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dirty="0">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5" name="Straight Arrow Connector 4"/>
          <p:cNvCxnSpPr/>
          <p:nvPr/>
        </p:nvCxnSpPr>
        <p:spPr bwMode="auto">
          <a:xfrm>
            <a:off x="5381897" y="2899953"/>
            <a:ext cx="613954" cy="1776550"/>
          </a:xfrm>
          <a:prstGeom prst="straightConnector1">
            <a:avLst/>
          </a:prstGeom>
          <a:solidFill>
            <a:schemeClr val="accent1"/>
          </a:solidFill>
          <a:ln w="19050" cap="flat" cmpd="sng" algn="ctr">
            <a:solidFill>
              <a:srgbClr val="FF0000"/>
            </a:solidFill>
            <a:prstDash val="solid"/>
            <a:round/>
            <a:headEnd type="none" w="med" len="med"/>
            <a:tailEnd type="triangle" w="lg" len="med"/>
          </a:ln>
          <a:effectLst/>
        </p:spPr>
      </p:cxnSp>
      <p:sp>
        <p:nvSpPr>
          <p:cNvPr id="8" name="TextBox 7"/>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23</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Pre-Reform “Placebo” Market-Share Decomposition</a:t>
            </a:r>
            <a:endParaRPr lang="en-US" sz="3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08957" y="1598568"/>
          <a:ext cx="7326373" cy="3796391"/>
        </p:xfrm>
        <a:graphic>
          <a:graphicData uri="http://schemas.openxmlformats.org/drawingml/2006/table">
            <a:tbl>
              <a:tblPr/>
              <a:tblGrid>
                <a:gridCol w="2080601"/>
                <a:gridCol w="1311443"/>
                <a:gridCol w="1311443"/>
                <a:gridCol w="1311443"/>
                <a:gridCol w="1311443"/>
              </a:tblGrid>
              <a:tr h="333017">
                <a:tc>
                  <a:txBody>
                    <a:bodyPr/>
                    <a:lstStyle/>
                    <a:p>
                      <a:pPr algn="l" fontAlgn="b"/>
                      <a:endParaRPr lang="en-US" sz="1900" b="0" i="0" u="none" strike="noStrike" dirty="0">
                        <a:solidFill>
                          <a:srgbClr val="000000"/>
                        </a:solidFill>
                        <a:latin typeface="Calibri"/>
                      </a:endParaRPr>
                    </a:p>
                  </a:txBody>
                  <a:tcPr marL="16651" marR="16651" marT="16651"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651" marR="16651" marT="1665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3017">
                <a:tc>
                  <a:txBody>
                    <a:bodyPr/>
                    <a:lstStyle/>
                    <a:p>
                      <a:pPr algn="l" fontAlgn="b"/>
                      <a:endParaRPr lang="en-US" sz="1900" b="0" i="0" u="none" strike="noStrike">
                        <a:solidFill>
                          <a:srgbClr val="000000"/>
                        </a:solidFill>
                        <a:latin typeface="Calibri"/>
                      </a:endParaRPr>
                    </a:p>
                  </a:txBody>
                  <a:tcPr marL="16651" marR="16651" marT="16651"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651" marR="16651" marT="1665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3017">
                <a:tc>
                  <a:txBody>
                    <a:bodyPr/>
                    <a:lstStyle/>
                    <a:p>
                      <a:pPr algn="l" fontAlgn="b"/>
                      <a:r>
                        <a:rPr lang="en-US" sz="1900" b="0" i="0" u="none" strike="noStrike">
                          <a:solidFill>
                            <a:srgbClr val="000000"/>
                          </a:solidFill>
                          <a:latin typeface="Calibri"/>
                        </a:rPr>
                        <a:t>Margin</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Incumbents</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0.006</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dirty="0">
                          <a:solidFill>
                            <a:srgbClr val="000000"/>
                          </a:solidFill>
                          <a:latin typeface="Calibri"/>
                        </a:rPr>
                        <a:t>-0.021</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r>
              <a:tr h="399620">
                <a:tc>
                  <a:txBody>
                    <a:bodyPr/>
                    <a:lstStyle/>
                    <a:p>
                      <a:pPr algn="l" fontAlgn="ctr"/>
                      <a:r>
                        <a:rPr lang="en-US" sz="1900" b="0" i="0" u="none" strike="noStrike">
                          <a:solidFill>
                            <a:srgbClr val="000000"/>
                          </a:solidFill>
                          <a:latin typeface="Calibri"/>
                        </a:rPr>
                        <a:t>Net Entry</a:t>
                      </a:r>
                    </a:p>
                  </a:txBody>
                  <a:tcPr marL="16651" marR="16651" marT="16651" marB="0" anchor="ctr">
                    <a:lnL>
                      <a:noFill/>
                    </a:lnL>
                    <a:lnR>
                      <a:noFill/>
                    </a:lnR>
                    <a:lnT>
                      <a:noFill/>
                    </a:lnT>
                    <a:lnB>
                      <a:noFill/>
                    </a:lnB>
                  </a:tcPr>
                </a:tc>
                <a:tc>
                  <a:txBody>
                    <a:bodyPr/>
                    <a:lstStyle/>
                    <a:p>
                      <a:pPr algn="l" fontAlgn="ctr"/>
                      <a:endParaRPr lang="en-US" sz="1900" b="0" i="0" u="none" strike="noStrike">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dirty="0">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Adders</a:t>
                      </a:r>
                    </a:p>
                  </a:txBody>
                  <a:tcPr marL="16651" marR="16651" marT="1665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0.017</a:t>
                      </a:r>
                    </a:p>
                  </a:txBody>
                  <a:tcPr marL="16651" marR="16651" marT="1665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0.002</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0.020</a:t>
                      </a: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New Exporters</a:t>
                      </a:r>
                    </a:p>
                  </a:txBody>
                  <a:tcPr marL="16651" marR="16651" marT="1665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-0.024</a:t>
                      </a:r>
                    </a:p>
                  </a:txBody>
                  <a:tcPr marL="16651" marR="16651" marT="1665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-0.010</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Exiters</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0.024</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0.024</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   Total Net Entry</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Total</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0.002</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-0.018</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extLst>
      <p:ext uri="{BB962C8B-B14F-4D97-AF65-F5344CB8AC3E}">
        <p14:creationId xmlns="" xmlns:p14="http://schemas.microsoft.com/office/powerpoint/2010/main" val="3717467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email"/>
          <a:srcRect/>
          <a:stretch>
            <a:fillRect/>
          </a:stretch>
        </p:blipFill>
        <p:spPr bwMode="auto">
          <a:xfrm>
            <a:off x="0" y="47500"/>
            <a:ext cx="9125712" cy="6678594"/>
          </a:xfrm>
          <a:prstGeom prst="rect">
            <a:avLst/>
          </a:prstGeom>
          <a:noFill/>
          <a:ln w="9525">
            <a:noFill/>
            <a:miter lim="800000"/>
            <a:headEnd/>
            <a:tailEnd/>
          </a:ln>
          <a:effectLst/>
        </p:spPr>
      </p:pic>
      <p:sp>
        <p:nvSpPr>
          <p:cNvPr id="3" name="Slide Number Placeholder 2"/>
          <p:cNvSpPr>
            <a:spLocks noGrp="1"/>
          </p:cNvSpPr>
          <p:nvPr>
            <p:ph type="sldNum" sz="quarter" idx="11"/>
          </p:nvPr>
        </p:nvSpPr>
        <p:spPr/>
        <p:txBody>
          <a:bodyPr/>
          <a:lstStyle/>
          <a:p>
            <a:pPr>
              <a:defRPr/>
            </a:pPr>
            <a:endParaRPr lang="en-GB" dirty="0" smtClean="0"/>
          </a:p>
          <a:p>
            <a:pPr>
              <a:defRPr/>
            </a:pPr>
            <a:fld id="{B18DCB8B-D2FE-45D5-9D77-2EAE87C4CC26}" type="slidenum">
              <a:rPr lang="en-GB" smtClean="0"/>
              <a:pPr>
                <a:defRPr/>
              </a:pPr>
              <a:t>24</a:t>
            </a:fld>
            <a:endParaRPr lang="en-GB" dirty="0"/>
          </a:p>
        </p:txBody>
      </p:sp>
      <p:sp>
        <p:nvSpPr>
          <p:cNvPr id="8" name="TextBox 7"/>
          <p:cNvSpPr txBox="1"/>
          <p:nvPr/>
        </p:nvSpPr>
        <p:spPr>
          <a:xfrm>
            <a:off x="1717938" y="3337006"/>
            <a:ext cx="2451793" cy="954107"/>
          </a:xfrm>
          <a:prstGeom prst="rect">
            <a:avLst/>
          </a:prstGeom>
          <a:solidFill>
            <a:schemeClr val="bg1"/>
          </a:solidFill>
          <a:ln>
            <a:solidFill>
              <a:schemeClr val="tx1">
                <a:lumMod val="50000"/>
                <a:lumOff val="50000"/>
              </a:schemeClr>
            </a:solidFill>
          </a:ln>
        </p:spPr>
        <p:txBody>
          <a:bodyPr wrap="square" rtlCol="0">
            <a:spAutoFit/>
          </a:bodyPr>
          <a:lstStyle/>
          <a:p>
            <a:pPr algn="ctr"/>
            <a:r>
              <a:rPr lang="en-US" sz="1400" b="0" u="none" dirty="0" smtClean="0">
                <a:solidFill>
                  <a:schemeClr val="accent6"/>
                </a:solidFill>
              </a:rPr>
              <a:t>Each line is the </a:t>
            </a:r>
            <a:r>
              <a:rPr lang="en-US" sz="1400" b="0" u="none" dirty="0" err="1" smtClean="0">
                <a:solidFill>
                  <a:schemeClr val="accent6"/>
                </a:solidFill>
              </a:rPr>
              <a:t>lowess</a:t>
            </a:r>
            <a:r>
              <a:rPr lang="en-US" sz="1400" b="0" u="none" dirty="0" smtClean="0">
                <a:solidFill>
                  <a:schemeClr val="accent6"/>
                </a:solidFill>
              </a:rPr>
              <a:t>-smoothed relationship between initial market share and subsequent change</a:t>
            </a:r>
            <a:endParaRPr lang="en-US" sz="1400" b="0" u="none" dirty="0">
              <a:solidFill>
                <a:schemeClr val="accent6"/>
              </a:solidFill>
            </a:endParaRPr>
          </a:p>
        </p:txBody>
      </p:sp>
    </p:spTree>
    <p:extLst>
      <p:ext uri="{BB962C8B-B14F-4D97-AF65-F5344CB8AC3E}">
        <p14:creationId xmlns="" xmlns:p14="http://schemas.microsoft.com/office/powerpoint/2010/main" val="32111531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email"/>
          <a:srcRect/>
          <a:stretch>
            <a:fillRect/>
          </a:stretch>
        </p:blipFill>
        <p:spPr bwMode="auto">
          <a:xfrm>
            <a:off x="0" y="47500"/>
            <a:ext cx="9125712" cy="6678594"/>
          </a:xfrm>
          <a:prstGeom prst="rect">
            <a:avLst/>
          </a:prstGeom>
          <a:noFill/>
          <a:ln w="9525">
            <a:noFill/>
            <a:miter lim="800000"/>
            <a:headEnd/>
            <a:tailEnd/>
          </a:ln>
          <a:effectLst/>
        </p:spPr>
      </p:pic>
      <p:sp>
        <p:nvSpPr>
          <p:cNvPr id="3" name="Slide Number Placeholder 2"/>
          <p:cNvSpPr>
            <a:spLocks noGrp="1"/>
          </p:cNvSpPr>
          <p:nvPr>
            <p:ph type="sldNum" sz="quarter" idx="11"/>
          </p:nvPr>
        </p:nvSpPr>
        <p:spPr/>
        <p:txBody>
          <a:bodyPr/>
          <a:lstStyle/>
          <a:p>
            <a:pPr>
              <a:defRPr/>
            </a:pPr>
            <a:endParaRPr lang="en-GB" dirty="0" smtClean="0"/>
          </a:p>
          <a:p>
            <a:pPr>
              <a:defRPr/>
            </a:pPr>
            <a:fld id="{B18DCB8B-D2FE-45D5-9D77-2EAE87C4CC26}" type="slidenum">
              <a:rPr lang="en-GB" smtClean="0"/>
              <a:pPr>
                <a:defRPr/>
              </a:pPr>
              <a:t>25</a:t>
            </a:fld>
            <a:endParaRPr lang="en-GB" dirty="0"/>
          </a:p>
        </p:txBody>
      </p:sp>
      <p:sp>
        <p:nvSpPr>
          <p:cNvPr id="17" name="TextBox 16"/>
          <p:cNvSpPr txBox="1"/>
          <p:nvPr/>
        </p:nvSpPr>
        <p:spPr>
          <a:xfrm>
            <a:off x="1258388" y="2861381"/>
            <a:ext cx="2451793" cy="523220"/>
          </a:xfrm>
          <a:prstGeom prst="rect">
            <a:avLst/>
          </a:prstGeom>
          <a:solidFill>
            <a:schemeClr val="bg1"/>
          </a:solidFill>
          <a:ln>
            <a:solidFill>
              <a:schemeClr val="tx1">
                <a:lumMod val="50000"/>
                <a:lumOff val="50000"/>
              </a:schemeClr>
            </a:solidFill>
          </a:ln>
        </p:spPr>
        <p:txBody>
          <a:bodyPr wrap="square" rtlCol="0">
            <a:spAutoFit/>
          </a:bodyPr>
          <a:lstStyle/>
          <a:p>
            <a:pPr algn="ctr"/>
            <a:r>
              <a:rPr lang="en-US" sz="1400" b="0" u="none" dirty="0" smtClean="0">
                <a:solidFill>
                  <a:schemeClr val="accent6"/>
                </a:solidFill>
              </a:rPr>
              <a:t>Quota relationships are steeper, especially for SOEs</a:t>
            </a:r>
          </a:p>
        </p:txBody>
      </p:sp>
    </p:spTree>
    <p:extLst>
      <p:ext uri="{BB962C8B-B14F-4D97-AF65-F5344CB8AC3E}">
        <p14:creationId xmlns="" xmlns:p14="http://schemas.microsoft.com/office/powerpoint/2010/main" val="4970683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Price Changes Before/After Quota Removal</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26</a:t>
            </a:fld>
            <a:endParaRPr lang="en-GB">
              <a:latin typeface="Calibri" pitchFamily="34" charset="0"/>
              <a:cs typeface="Calibri" pitchFamily="34" charset="0"/>
            </a:endParaRPr>
          </a:p>
        </p:txBody>
      </p:sp>
      <p:pic>
        <p:nvPicPr>
          <p:cNvPr id="123905" name="Picture 1"/>
          <p:cNvPicPr>
            <a:picLocks noChangeAspect="1" noChangeArrowheads="1"/>
          </p:cNvPicPr>
          <p:nvPr/>
        </p:nvPicPr>
        <p:blipFill>
          <a:blip r:embed="rId3" cstate="email"/>
          <a:srcRect/>
          <a:stretch>
            <a:fillRect/>
          </a:stretch>
        </p:blipFill>
        <p:spPr bwMode="auto">
          <a:xfrm>
            <a:off x="917258" y="1217699"/>
            <a:ext cx="7325405" cy="5361051"/>
          </a:xfrm>
          <a:prstGeom prst="rect">
            <a:avLst/>
          </a:prstGeom>
          <a:noFill/>
          <a:ln w="9525">
            <a:solidFill>
              <a:schemeClr val="bg1">
                <a:lumMod val="50000"/>
              </a:schemeClr>
            </a:solidFill>
            <a:miter lim="800000"/>
            <a:headEnd/>
            <a:tailEnd/>
          </a:ln>
          <a:effectLst/>
        </p:spPr>
      </p:pic>
      <p:sp>
        <p:nvSpPr>
          <p:cNvPr id="6" name="TextBox 5"/>
          <p:cNvSpPr txBox="1"/>
          <p:nvPr/>
        </p:nvSpPr>
        <p:spPr>
          <a:xfrm>
            <a:off x="5617024" y="5865222"/>
            <a:ext cx="2090057" cy="261610"/>
          </a:xfrm>
          <a:prstGeom prst="rect">
            <a:avLst/>
          </a:prstGeom>
          <a:solidFill>
            <a:schemeClr val="bg1"/>
          </a:solidFill>
        </p:spPr>
        <p:txBody>
          <a:bodyPr wrap="square" rtlCol="0">
            <a:spAutoFit/>
          </a:bodyPr>
          <a:lstStyle/>
          <a:p>
            <a:pPr algn="ctr"/>
            <a:r>
              <a:rPr lang="en-US" sz="1100" b="0" u="none" dirty="0" smtClean="0"/>
              <a:t>Quota-Bound Exports</a:t>
            </a:r>
          </a:p>
        </p:txBody>
      </p:sp>
      <p:cxnSp>
        <p:nvCxnSpPr>
          <p:cNvPr id="5" name="Straight Arrow Connector 4"/>
          <p:cNvCxnSpPr/>
          <p:nvPr/>
        </p:nvCxnSpPr>
        <p:spPr bwMode="auto">
          <a:xfrm>
            <a:off x="6859588" y="3700130"/>
            <a:ext cx="0" cy="124401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spTree>
    <p:extLst>
      <p:ext uri="{BB962C8B-B14F-4D97-AF65-F5344CB8AC3E}">
        <p14:creationId xmlns="" xmlns:p14="http://schemas.microsoft.com/office/powerpoint/2010/main" val="40823454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cs typeface="Calibri" pitchFamily="34" charset="0"/>
              </a:rPr>
              <a:t>Decompose change in the overall MFA price between 2004-5 by margin and compare with OTC</a:t>
            </a:r>
          </a:p>
          <a:p>
            <a:pPr lvl="1"/>
            <a:r>
              <a:rPr lang="en-US" dirty="0" smtClean="0">
                <a:solidFill>
                  <a:schemeClr val="accent6"/>
                </a:solidFill>
                <a:latin typeface="Calibri" pitchFamily="34" charset="0"/>
                <a:cs typeface="Calibri" pitchFamily="34" charset="0"/>
              </a:rPr>
              <a:t>where </a:t>
            </a:r>
            <a:r>
              <a:rPr lang="en-US" dirty="0" smtClean="0">
                <a:latin typeface="Calibri" pitchFamily="34" charset="0"/>
                <a:cs typeface="Calibri" pitchFamily="34" charset="0"/>
              </a:rPr>
              <a:t>{</a:t>
            </a:r>
            <a:r>
              <a:rPr lang="en-US" dirty="0" err="1" smtClean="0">
                <a:latin typeface="Calibri" pitchFamily="34" charset="0"/>
                <a:cs typeface="Calibri" pitchFamily="34" charset="0"/>
              </a:rPr>
              <a:t>f,h,d,t</a:t>
            </a:r>
            <a:r>
              <a:rPr lang="en-US" dirty="0" smtClean="0">
                <a:latin typeface="Calibri" pitchFamily="34" charset="0"/>
                <a:cs typeface="Calibri" pitchFamily="34" charset="0"/>
              </a:rPr>
              <a:t>} index </a:t>
            </a:r>
            <a:r>
              <a:rPr lang="en-US" dirty="0" smtClean="0">
                <a:solidFill>
                  <a:schemeClr val="accent6"/>
                </a:solidFill>
                <a:latin typeface="Calibri" pitchFamily="34" charset="0"/>
                <a:cs typeface="Calibri" pitchFamily="34" charset="0"/>
              </a:rPr>
              <a:t>{</a:t>
            </a:r>
            <a:r>
              <a:rPr lang="en-US" dirty="0" err="1" smtClean="0">
                <a:solidFill>
                  <a:schemeClr val="accent6"/>
                </a:solidFill>
                <a:latin typeface="Calibri" pitchFamily="34" charset="0"/>
                <a:cs typeface="Calibri" pitchFamily="34" charset="0"/>
              </a:rPr>
              <a:t>firm,product,country,year</a:t>
            </a:r>
            <a:r>
              <a:rPr lang="en-US" dirty="0" smtClean="0">
                <a:solidFill>
                  <a:schemeClr val="accent6"/>
                </a:solidFill>
                <a:latin typeface="Calibri" pitchFamily="34" charset="0"/>
                <a:cs typeface="Calibri" pitchFamily="34" charset="0"/>
              </a:rPr>
              <a:t>} 	</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Quantity-weighted </a:t>
            </a:r>
            <a:r>
              <a:rPr lang="en-US" dirty="0" err="1" smtClean="0">
                <a:latin typeface="Calibri" pitchFamily="34" charset="0"/>
                <a:cs typeface="Calibri" pitchFamily="34" charset="0"/>
              </a:rPr>
              <a:t>avg</a:t>
            </a:r>
            <a:r>
              <a:rPr lang="en-US" dirty="0" smtClean="0">
                <a:latin typeface="Calibri" pitchFamily="34" charset="0"/>
                <a:cs typeface="Calibri" pitchFamily="34" charset="0"/>
              </a:rPr>
              <a:t> log export price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Product-country price change</a:t>
            </a:r>
          </a:p>
          <a:p>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algn="ctr">
              <a:buNone/>
            </a:pPr>
            <a:r>
              <a:rPr lang="el-GR" dirty="0" smtClean="0">
                <a:latin typeface="Calibri" pitchFamily="34" charset="0"/>
                <a:cs typeface="Calibri" pitchFamily="34" charset="0"/>
              </a:rPr>
              <a:t>Δ</a:t>
            </a:r>
            <a:r>
              <a:rPr lang="en-US" dirty="0" smtClean="0">
                <a:latin typeface="Calibri" pitchFamily="34" charset="0"/>
                <a:cs typeface="Calibri" pitchFamily="34" charset="0"/>
              </a:rPr>
              <a:t>Overall = </a:t>
            </a:r>
            <a:r>
              <a:rPr lang="el-GR" dirty="0" smtClean="0">
                <a:latin typeface="Calibri" pitchFamily="34" charset="0"/>
                <a:cs typeface="Calibri" pitchFamily="34" charset="0"/>
              </a:rPr>
              <a:t>Δ</a:t>
            </a:r>
            <a:r>
              <a:rPr lang="en-US" dirty="0" smtClean="0">
                <a:latin typeface="Calibri" pitchFamily="34" charset="0"/>
                <a:cs typeface="Calibri" pitchFamily="34" charset="0"/>
              </a:rPr>
              <a:t>Incumbents + </a:t>
            </a:r>
            <a:r>
              <a:rPr lang="el-GR" dirty="0" smtClean="0">
                <a:latin typeface="Calibri" pitchFamily="34" charset="0"/>
                <a:cs typeface="Calibri" pitchFamily="34" charset="0"/>
              </a:rPr>
              <a:t>Δ</a:t>
            </a:r>
            <a:r>
              <a:rPr lang="en-US" dirty="0" smtClean="0">
                <a:latin typeface="Calibri" pitchFamily="34" charset="0"/>
                <a:cs typeface="Calibri" pitchFamily="34" charset="0"/>
              </a:rPr>
              <a:t>Net Entrants</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27</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Export Price Decomposition</a:t>
            </a:r>
            <a:endParaRPr lang="en-US" dirty="0">
              <a:latin typeface="Calibri" pitchFamily="34" charset="0"/>
              <a:cs typeface="Calibri" pitchFamily="34" charset="0"/>
            </a:endParaRPr>
          </a:p>
        </p:txBody>
      </p:sp>
      <p:pic>
        <p:nvPicPr>
          <p:cNvPr id="5126" name="Picture 6" descr="\\bar{P}_{hdt} = \\sum_{f}\\theta_{fhdt}\\ln(p_{fhdt})"/>
          <p:cNvPicPr>
            <a:picLocks noChangeAspect="1" noChangeArrowheads="1"/>
          </p:cNvPicPr>
          <p:nvPr/>
        </p:nvPicPr>
        <p:blipFill>
          <a:blip r:embed="rId3" cstate="email"/>
          <a:srcRect/>
          <a:stretch>
            <a:fillRect/>
          </a:stretch>
        </p:blipFill>
        <p:spPr bwMode="auto">
          <a:xfrm>
            <a:off x="5036333" y="2509713"/>
            <a:ext cx="2476500" cy="600076"/>
          </a:xfrm>
          <a:prstGeom prst="rect">
            <a:avLst/>
          </a:prstGeom>
          <a:noFill/>
        </p:spPr>
      </p:pic>
      <p:pic>
        <p:nvPicPr>
          <p:cNvPr id="5128" name="Picture 8" descr="\\Delta\\bar{P}_{hdt} = \\bar{P}_{hdt}-\\bar{P}_{hdt-1}"/>
          <p:cNvPicPr>
            <a:picLocks noChangeAspect="1" noChangeArrowheads="1"/>
          </p:cNvPicPr>
          <p:nvPr/>
        </p:nvPicPr>
        <p:blipFill>
          <a:blip r:embed="rId4" cstate="email"/>
          <a:srcRect/>
          <a:stretch>
            <a:fillRect/>
          </a:stretch>
        </p:blipFill>
        <p:spPr bwMode="auto">
          <a:xfrm>
            <a:off x="4834452" y="3319175"/>
            <a:ext cx="2266950" cy="295275"/>
          </a:xfrm>
          <a:prstGeom prst="rect">
            <a:avLst/>
          </a:prstGeom>
          <a:noFill/>
        </p:spPr>
      </p:pic>
    </p:spTree>
    <p:extLst>
      <p:ext uri="{BB962C8B-B14F-4D97-AF65-F5344CB8AC3E}">
        <p14:creationId xmlns="" xmlns:p14="http://schemas.microsoft.com/office/powerpoint/2010/main" val="250728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28</a:t>
            </a:fld>
            <a:endParaRPr lang="en-GB">
              <a:latin typeface="Calibri" pitchFamily="34" charset="0"/>
              <a:cs typeface="Calibri" pitchFamily="34" charset="0"/>
            </a:endParaRPr>
          </a:p>
        </p:txBody>
      </p:sp>
      <p:pic>
        <p:nvPicPr>
          <p:cNvPr id="59394" name="Picture 2"/>
          <p:cNvPicPr>
            <a:picLocks noChangeAspect="1" noChangeArrowheads="1"/>
          </p:cNvPicPr>
          <p:nvPr/>
        </p:nvPicPr>
        <p:blipFill>
          <a:blip r:embed="rId3" cstate="email"/>
          <a:srcRect/>
          <a:stretch>
            <a:fillRect/>
          </a:stretch>
        </p:blipFill>
        <p:spPr bwMode="auto">
          <a:xfrm>
            <a:off x="957990" y="1245401"/>
            <a:ext cx="7216921" cy="5281657"/>
          </a:xfrm>
          <a:prstGeom prst="rect">
            <a:avLst/>
          </a:prstGeom>
          <a:noFill/>
          <a:ln w="9525">
            <a:noFill/>
            <a:miter lim="800000"/>
            <a:headEnd/>
            <a:tailEnd/>
          </a:ln>
          <a:effectLst/>
        </p:spPr>
      </p:pic>
    </p:spTree>
    <p:extLst>
      <p:ext uri="{BB962C8B-B14F-4D97-AF65-F5344CB8AC3E}">
        <p14:creationId xmlns="" xmlns:p14="http://schemas.microsoft.com/office/powerpoint/2010/main" val="3411652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br>
              <a:rPr lang="en-US" dirty="0" smtClean="0">
                <a:latin typeface="Calibri" pitchFamily="34" charset="0"/>
                <a:cs typeface="Calibri" pitchFamily="34" charset="0"/>
              </a:rPr>
            </a:br>
            <a:r>
              <a:rPr lang="en-US" sz="1800" dirty="0" smtClean="0">
                <a:latin typeface="Calibri" pitchFamily="34" charset="0"/>
                <a:cs typeface="Calibri" pitchFamily="34" charset="0"/>
              </a:rPr>
              <a:t>(Comparison Groups)</a:t>
            </a:r>
            <a:endParaRPr lang="en-US" sz="1800"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29</a:t>
            </a:fld>
            <a:endParaRPr lang="en-GB">
              <a:latin typeface="Calibri" pitchFamily="34" charset="0"/>
              <a:cs typeface="Calibri" pitchFamily="34" charset="0"/>
            </a:endParaRPr>
          </a:p>
        </p:txBody>
      </p:sp>
      <p:pic>
        <p:nvPicPr>
          <p:cNvPr id="57346" name="Picture 2"/>
          <p:cNvPicPr>
            <a:picLocks noChangeAspect="1" noChangeArrowheads="1"/>
          </p:cNvPicPr>
          <p:nvPr/>
        </p:nvPicPr>
        <p:blipFill>
          <a:blip r:embed="rId3" cstate="email"/>
          <a:srcRect/>
          <a:stretch>
            <a:fillRect/>
          </a:stretch>
        </p:blipFill>
        <p:spPr bwMode="auto">
          <a:xfrm>
            <a:off x="940572" y="1245400"/>
            <a:ext cx="7254240" cy="5308969"/>
          </a:xfrm>
          <a:prstGeom prst="rect">
            <a:avLst/>
          </a:prstGeom>
          <a:noFill/>
          <a:ln w="9525">
            <a:noFill/>
            <a:miter lim="800000"/>
            <a:headEnd/>
            <a:tailEnd/>
          </a:ln>
          <a:effectLst/>
        </p:spPr>
      </p:pic>
    </p:spTree>
    <p:extLst>
      <p:ext uri="{BB962C8B-B14F-4D97-AF65-F5344CB8AC3E}">
        <p14:creationId xmlns="" xmlns:p14="http://schemas.microsoft.com/office/powerpoint/2010/main" val="13297096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China and The </a:t>
            </a:r>
            <a:r>
              <a:rPr lang="en-US" dirty="0" err="1" smtClean="0">
                <a:latin typeface="Calibri" pitchFamily="34" charset="0"/>
                <a:cs typeface="Calibri" pitchFamily="34" charset="0"/>
              </a:rPr>
              <a:t>Multifiber</a:t>
            </a:r>
            <a:r>
              <a:rPr lang="en-US" dirty="0" smtClean="0">
                <a:latin typeface="Calibri" pitchFamily="34" charset="0"/>
                <a:cs typeface="Calibri" pitchFamily="34" charset="0"/>
              </a:rPr>
              <a:t> Arrangement (MFA)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This paper examines the distortions associated with institutions that manage quota licensing</a:t>
            </a:r>
          </a:p>
          <a:p>
            <a:endParaRPr lang="en-US" dirty="0">
              <a:latin typeface="Calibri" pitchFamily="34" charset="0"/>
              <a:cs typeface="Calibri" pitchFamily="34" charset="0"/>
            </a:endParaRPr>
          </a:p>
          <a:p>
            <a:r>
              <a:rPr lang="en-US" dirty="0" smtClean="0">
                <a:latin typeface="Calibri" pitchFamily="34" charset="0"/>
                <a:cs typeface="Calibri" pitchFamily="34" charset="0"/>
              </a:rPr>
              <a:t>The global MFA restricted Chinese exports of textile and clothing to the US, EU and Canada until 2005</a:t>
            </a:r>
          </a:p>
          <a:p>
            <a:pPr lvl="1"/>
            <a:r>
              <a:rPr lang="en-US" dirty="0" smtClean="0">
                <a:latin typeface="Calibri" pitchFamily="34" charset="0"/>
                <a:cs typeface="Calibri" pitchFamily="34" charset="0"/>
              </a:rPr>
              <a:t>Quotas were assigned by the Chinese government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Our question: were quotas assigned to the most productive firms?</a:t>
            </a:r>
          </a:p>
          <a:p>
            <a:pPr lvl="1"/>
            <a:r>
              <a:rPr lang="en-US" dirty="0" smtClean="0">
                <a:latin typeface="Calibri" pitchFamily="34" charset="0"/>
                <a:cs typeface="Calibri" pitchFamily="34" charset="0"/>
              </a:rPr>
              <a:t>Comparison of 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 goods before/after 2005 suggests entrants are more productive than incumbents, i.e.,  the most productive firms were not allocated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Use key feature of empirical analysis to simulate “political </a:t>
            </a:r>
            <a:r>
              <a:rPr lang="en-US" dirty="0">
                <a:latin typeface="Calibri" pitchFamily="34" charset="0"/>
                <a:cs typeface="Calibri" pitchFamily="34" charset="0"/>
              </a:rPr>
              <a:t>allocation” </a:t>
            </a:r>
            <a:r>
              <a:rPr lang="en-US" dirty="0" smtClean="0">
                <a:latin typeface="Calibri" pitchFamily="34" charset="0"/>
                <a:cs typeface="Calibri" pitchFamily="34" charset="0"/>
              </a:rPr>
              <a:t>and compute contribution of eliminating licensing to overall gain</a:t>
            </a:r>
          </a:p>
          <a:p>
            <a:pPr lvl="1"/>
            <a:r>
              <a:rPr lang="en-US" dirty="0" smtClean="0">
                <a:latin typeface="Calibri" pitchFamily="34" charset="0"/>
                <a:cs typeface="Calibri" pitchFamily="34" charset="0"/>
              </a:rPr>
              <a:t>Eliminating actual institution accounts for ~70% of overall gain</a:t>
            </a:r>
          </a:p>
          <a:p>
            <a:pPr lvl="1"/>
            <a:r>
              <a:rPr lang="en-US" dirty="0" smtClean="0">
                <a:latin typeface="Calibri" pitchFamily="34" charset="0"/>
                <a:cs typeface="Calibri" pitchFamily="34" charset="0"/>
              </a:rPr>
              <a:t>Replacing actual institution with auction raises productivity  ~13%</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a:t>
            </a:fld>
            <a:endParaRPr lang="en-GB">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br>
              <a:rPr lang="en-US" dirty="0" smtClean="0">
                <a:latin typeface="Calibri" pitchFamily="34" charset="0"/>
                <a:cs typeface="Calibri" pitchFamily="34" charset="0"/>
              </a:rPr>
            </a:br>
            <a:r>
              <a:rPr lang="en-US" sz="1800" dirty="0" smtClean="0">
                <a:latin typeface="Calibri" pitchFamily="34" charset="0"/>
                <a:cs typeface="Calibri" pitchFamily="34" charset="0"/>
              </a:rPr>
              <a:t>(Comparison Groups)</a:t>
            </a:r>
            <a:endParaRPr lang="en-US" sz="1800"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30</a:t>
            </a:fld>
            <a:endParaRPr lang="en-GB">
              <a:latin typeface="Calibri" pitchFamily="34" charset="0"/>
              <a:cs typeface="Calibri" pitchFamily="34" charset="0"/>
            </a:endParaRPr>
          </a:p>
        </p:txBody>
      </p:sp>
      <p:pic>
        <p:nvPicPr>
          <p:cNvPr id="55297" name="Picture 1"/>
          <p:cNvPicPr>
            <a:picLocks noChangeAspect="1" noChangeArrowheads="1"/>
          </p:cNvPicPr>
          <p:nvPr/>
        </p:nvPicPr>
        <p:blipFill>
          <a:blip r:embed="rId3" cstate="email"/>
          <a:srcRect/>
          <a:stretch>
            <a:fillRect/>
          </a:stretch>
        </p:blipFill>
        <p:spPr bwMode="auto">
          <a:xfrm>
            <a:off x="957990" y="1245399"/>
            <a:ext cx="7219406" cy="5283476"/>
          </a:xfrm>
          <a:prstGeom prst="rect">
            <a:avLst/>
          </a:prstGeom>
          <a:noFill/>
          <a:ln w="9525">
            <a:noFill/>
            <a:miter lim="800000"/>
            <a:headEnd/>
            <a:tailEnd/>
          </a:ln>
          <a:effectLst/>
        </p:spPr>
      </p:pic>
    </p:spTree>
    <p:extLst>
      <p:ext uri="{BB962C8B-B14F-4D97-AF65-F5344CB8AC3E}">
        <p14:creationId xmlns="" xmlns:p14="http://schemas.microsoft.com/office/powerpoint/2010/main" val="22265231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31</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008911461"/>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-0.037</a:t>
                      </a:r>
                    </a:p>
                  </a:txBody>
                  <a:tcPr marL="16578" marR="16578" marT="16578" marB="0" anchor="ctr">
                    <a:lnL>
                      <a:noFill/>
                    </a:lnL>
                    <a:lnR>
                      <a:noFill/>
                    </a:lnR>
                    <a:lnT>
                      <a:noFill/>
                    </a:lnT>
                    <a:lnB>
                      <a:noFill/>
                    </a:lnB>
                    <a:noFill/>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-0.049</a:t>
                      </a:r>
                    </a:p>
                  </a:txBody>
                  <a:tcPr marL="16578" marR="16578" marT="16578" marB="0" anchor="ctr">
                    <a:lnL>
                      <a:noFill/>
                    </a:lnL>
                    <a:lnR>
                      <a:noFill/>
                    </a:lnR>
                    <a:lnT>
                      <a:noFill/>
                    </a:lnT>
                    <a:lnB>
                      <a:noFill/>
                    </a:lnB>
                    <a:noFill/>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-0.069</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0.051</a:t>
                      </a:r>
                    </a:p>
                  </a:txBody>
                  <a:tcPr marL="16578" marR="16578" marT="1657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900" b="0" i="0" u="none" strike="noStrike" dirty="0">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a:solidFill>
                            <a:srgbClr val="000000"/>
                          </a:solidFill>
                          <a:latin typeface="Calibri"/>
                        </a:rPr>
                        <a:t>Extensive Share</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0.459</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858633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32</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2459819532"/>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-0.037</a:t>
                      </a:r>
                    </a:p>
                  </a:txBody>
                  <a:tcPr marL="16578" marR="16578" marT="16578" marB="0" anchor="ctr">
                    <a:lnL>
                      <a:noFill/>
                    </a:lnL>
                    <a:lnR>
                      <a:noFill/>
                    </a:lnR>
                    <a:lnT>
                      <a:noFill/>
                    </a:lnT>
                    <a:lnB>
                      <a:noFill/>
                    </a:lnB>
                    <a:solidFill>
                      <a:srgbClr val="FFFF00"/>
                    </a:solidFill>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-0.049</a:t>
                      </a:r>
                    </a:p>
                  </a:txBody>
                  <a:tcPr marL="16578" marR="16578" marT="16578" marB="0" anchor="ctr">
                    <a:lnL>
                      <a:noFill/>
                    </a:lnL>
                    <a:lnR>
                      <a:noFill/>
                    </a:lnR>
                    <a:lnT>
                      <a:noFill/>
                    </a:lnT>
                    <a:lnB>
                      <a:noFill/>
                    </a:lnB>
                    <a:solidFill>
                      <a:srgbClr val="FFFF00"/>
                    </a:solidFill>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-0.069</a:t>
                      </a:r>
                    </a:p>
                  </a:txBody>
                  <a:tcPr marL="16578" marR="16578" marT="16578" marB="0" anchor="ctr">
                    <a:lnL>
                      <a:noFill/>
                    </a:lnL>
                    <a:lnR>
                      <a:noFill/>
                    </a:lnR>
                    <a:lnT>
                      <a:noFill/>
                    </a:lnT>
                    <a:lnB>
                      <a:noFill/>
                    </a:lnB>
                    <a:solidFill>
                      <a:srgbClr val="FFFF00"/>
                    </a:solidFill>
                  </a:tcPr>
                </a:tc>
                <a:tc>
                  <a:txBody>
                    <a:bodyPr/>
                    <a:lstStyle/>
                    <a:p>
                      <a:pPr algn="ctr" fontAlgn="ctr"/>
                      <a:r>
                        <a:rPr lang="en-US" sz="1900" b="0" i="0" u="none" strike="noStrike">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0.051</a:t>
                      </a:r>
                    </a:p>
                  </a:txBody>
                  <a:tcPr marL="16578" marR="16578" marT="16578"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DD5FF"/>
                    </a:solidFill>
                  </a:tcPr>
                </a:tc>
                <a:tc>
                  <a:txBody>
                    <a:bodyPr/>
                    <a:lstStyle/>
                    <a:p>
                      <a:pPr algn="ctr" fontAlgn="ctr"/>
                      <a:r>
                        <a:rPr lang="en-US" sz="1900" b="0" i="0" u="none" strike="noStrike">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smtClean="0">
                          <a:solidFill>
                            <a:srgbClr val="000000"/>
                          </a:solidFill>
                          <a:latin typeface="Calibri"/>
                        </a:rPr>
                        <a:t>Extensive Share</a:t>
                      </a:r>
                      <a:endParaRPr lang="en-US" sz="1900" b="0" i="1" u="none" strike="noStrike" dirty="0">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smtClean="0">
                          <a:solidFill>
                            <a:srgbClr val="000000"/>
                          </a:solidFill>
                          <a:latin typeface="Calibri"/>
                        </a:rPr>
                        <a:t>0.459</a:t>
                      </a:r>
                      <a:endParaRPr lang="en-US" sz="1900" b="0" i="1" u="none" strike="noStrike" dirty="0">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Content Placeholder 2"/>
          <p:cNvSpPr txBox="1">
            <a:spLocks/>
          </p:cNvSpPr>
          <p:nvPr/>
        </p:nvSpPr>
        <p:spPr>
          <a:xfrm>
            <a:off x="342138" y="5751622"/>
            <a:ext cx="8437562" cy="454766"/>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Total</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Incumbents</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Entrants</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Exiters</a:t>
            </a:r>
            <a:endPar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endParaRPr>
          </a:p>
        </p:txBody>
      </p:sp>
      <p:sp>
        <p:nvSpPr>
          <p:cNvPr id="10" name="TextBox 9"/>
          <p:cNvSpPr txBox="1"/>
          <p:nvPr/>
        </p:nvSpPr>
        <p:spPr>
          <a:xfrm>
            <a:off x="583438" y="1286665"/>
            <a:ext cx="2222659" cy="492443"/>
          </a:xfrm>
          <a:prstGeom prst="rect">
            <a:avLst/>
          </a:prstGeom>
          <a:solidFill>
            <a:schemeClr val="bg1"/>
          </a:solidFill>
        </p:spPr>
        <p:txBody>
          <a:bodyPr wrap="square" rtlCol="0">
            <a:spAutoFit/>
          </a:bodyPr>
          <a:lstStyle/>
          <a:p>
            <a:r>
              <a:rPr lang="en-US" sz="1300" b="0" u="none" dirty="0" smtClean="0">
                <a:solidFill>
                  <a:schemeClr val="bg1">
                    <a:lumMod val="50000"/>
                  </a:schemeClr>
                </a:solidFill>
              </a:rPr>
              <a:t>Price change holding market share fixed</a:t>
            </a:r>
          </a:p>
        </p:txBody>
      </p:sp>
      <p:sp>
        <p:nvSpPr>
          <p:cNvPr id="12" name="Arc 11"/>
          <p:cNvSpPr/>
          <p:nvPr/>
        </p:nvSpPr>
        <p:spPr bwMode="auto">
          <a:xfrm rot="9320841">
            <a:off x="405027" y="1424876"/>
            <a:ext cx="1202612" cy="1356136"/>
          </a:xfrm>
          <a:prstGeom prst="arc">
            <a:avLst>
              <a:gd name="adj1" fmla="val 17932299"/>
              <a:gd name="adj2" fmla="val 4607584"/>
            </a:avLst>
          </a:prstGeom>
          <a:noFill/>
          <a:ln w="9525"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Tree>
    <p:extLst>
      <p:ext uri="{BB962C8B-B14F-4D97-AF65-F5344CB8AC3E}">
        <p14:creationId xmlns="" xmlns:p14="http://schemas.microsoft.com/office/powerpoint/2010/main" val="147385378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33</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 xmlns:p14="http://schemas.microsoft.com/office/powerpoint/2010/main" val="3701577303"/>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-0.049</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-0.069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0.051</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a:solidFill>
                            <a:srgbClr val="000000"/>
                          </a:solidFill>
                          <a:latin typeface="Calibri"/>
                        </a:rPr>
                        <a:t>Extensive Share</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0.459</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34</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Pre-Reform “Placebo” Diff-in-Diff (Prices)</a:t>
            </a:r>
            <a:endParaRPr lang="en-US" dirty="0">
              <a:latin typeface="Calibri" pitchFamily="34" charset="0"/>
              <a:cs typeface="Calibri" pitchFamily="34" charset="0"/>
            </a:endParaRPr>
          </a:p>
        </p:txBody>
      </p:sp>
      <p:graphicFrame>
        <p:nvGraphicFramePr>
          <p:cNvPr id="6" name="Table 5"/>
          <p:cNvGraphicFramePr>
            <a:graphicFrameLocks noGrp="1"/>
          </p:cNvGraphicFramePr>
          <p:nvPr/>
        </p:nvGraphicFramePr>
        <p:xfrm>
          <a:off x="922019" y="1170754"/>
          <a:ext cx="7307580" cy="4185249"/>
        </p:xfrm>
        <a:graphic>
          <a:graphicData uri="http://schemas.openxmlformats.org/drawingml/2006/table">
            <a:tbl>
              <a:tblPr/>
              <a:tblGrid>
                <a:gridCol w="2075264"/>
                <a:gridCol w="1308079"/>
                <a:gridCol w="1308079"/>
                <a:gridCol w="1308079"/>
                <a:gridCol w="1308079"/>
              </a:tblGrid>
              <a:tr h="332163">
                <a:tc>
                  <a:txBody>
                    <a:bodyPr/>
                    <a:lstStyle/>
                    <a:p>
                      <a:pPr algn="l" fontAlgn="t"/>
                      <a:endParaRPr lang="en-US" sz="1900" b="0" i="0" u="none" strike="noStrike" dirty="0">
                        <a:solidFill>
                          <a:srgbClr val="000000"/>
                        </a:solidFill>
                        <a:latin typeface="Calibri"/>
                      </a:endParaRPr>
                    </a:p>
                  </a:txBody>
                  <a:tcPr marL="16608" marR="16608" marT="16608" marB="0">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endParaRPr lang="en-US" sz="1900" b="0" i="0" u="none" strike="noStrike">
                        <a:solidFill>
                          <a:srgbClr val="000000"/>
                        </a:solidFill>
                        <a:latin typeface="Calibri"/>
                      </a:endParaRPr>
                    </a:p>
                  </a:txBody>
                  <a:tcPr marL="16608" marR="16608" marT="1660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r>
                        <a:rPr lang="en-US" sz="1900" b="0" i="0" u="none" strike="noStrike">
                          <a:solidFill>
                            <a:srgbClr val="000000"/>
                          </a:solidFill>
                          <a:latin typeface="Calibri"/>
                        </a:rPr>
                        <a:t>Margin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Incumbents (I)</a:t>
                      </a: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r>
              <a:tr h="398595">
                <a:tc>
                  <a:txBody>
                    <a:bodyPr/>
                    <a:lstStyle/>
                    <a:p>
                      <a:pPr algn="l" fontAlgn="ctr"/>
                      <a:r>
                        <a:rPr lang="en-US" sz="1900" b="0" i="0" u="none" strike="noStrike">
                          <a:solidFill>
                            <a:srgbClr val="000000"/>
                          </a:solidFill>
                          <a:latin typeface="Calibri"/>
                        </a:rPr>
                        <a:t>   Within</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-0.018</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-0.014</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-0.004</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0.000</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   Across</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0.007</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0.007</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Entrant (N)</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-0.019</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-0.021</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Exiter (X)</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0.048</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-0.013</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-0.008</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Net Entry (N-X)</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-0.051</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-0.013</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Total</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0.017</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-0.017</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Extensive Share</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0.801</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0.878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1.068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0.804</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44863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Quality Downgrading?</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Might expect prices to decline due to quality downgrading in response to quotas (Aw and Roberts 1986; </a:t>
            </a:r>
            <a:r>
              <a:rPr lang="en-US" dirty="0" err="1" smtClean="0">
                <a:latin typeface="Calibri" pitchFamily="34" charset="0"/>
                <a:cs typeface="Calibri" pitchFamily="34" charset="0"/>
              </a:rPr>
              <a:t>Boorstein</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Feenstra</a:t>
            </a:r>
            <a:r>
              <a:rPr lang="en-US" dirty="0" smtClean="0">
                <a:latin typeface="Calibri" pitchFamily="34" charset="0"/>
                <a:cs typeface="Calibri" pitchFamily="34" charset="0"/>
              </a:rPr>
              <a:t> 1991; </a:t>
            </a:r>
            <a:r>
              <a:rPr lang="en-US" dirty="0" err="1" smtClean="0">
                <a:latin typeface="Calibri" pitchFamily="34" charset="0"/>
                <a:cs typeface="Calibri" pitchFamily="34" charset="0"/>
              </a:rPr>
              <a:t>Harrigan</a:t>
            </a:r>
            <a:r>
              <a:rPr lang="en-US" dirty="0" smtClean="0">
                <a:latin typeface="Calibri" pitchFamily="34" charset="0"/>
                <a:cs typeface="Calibri" pitchFamily="34" charset="0"/>
              </a:rPr>
              <a:t> and Barrows 2009)</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We see prices fall in the data, but declines are concentrated among privately owned entrants (assumed to be more productive)</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Nevertheless, we can compute quality-adjusted prices to check</a:t>
            </a:r>
          </a:p>
          <a:p>
            <a:pPr lvl="1"/>
            <a:r>
              <a:rPr lang="en-US" dirty="0" smtClean="0">
                <a:latin typeface="Calibri" pitchFamily="34" charset="0"/>
                <a:cs typeface="Calibri" pitchFamily="34" charset="0"/>
              </a:rPr>
              <a:t>Approach is similar to </a:t>
            </a:r>
            <a:r>
              <a:rPr lang="en-US" dirty="0" err="1" smtClean="0">
                <a:latin typeface="Calibri" pitchFamily="34" charset="0"/>
                <a:cs typeface="Calibri" pitchFamily="34" charset="0"/>
              </a:rPr>
              <a:t>Hummels</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Klenow</a:t>
            </a:r>
            <a:r>
              <a:rPr lang="en-US" dirty="0" smtClean="0">
                <a:latin typeface="Calibri" pitchFamily="34" charset="0"/>
                <a:cs typeface="Calibri" pitchFamily="34" charset="0"/>
              </a:rPr>
              <a:t> (2005), </a:t>
            </a:r>
            <a:r>
              <a:rPr lang="en-US" dirty="0" err="1" smtClean="0">
                <a:latin typeface="Calibri" pitchFamily="34" charset="0"/>
                <a:cs typeface="Calibri" pitchFamily="34" charset="0"/>
              </a:rPr>
              <a:t>Khandelwal</a:t>
            </a:r>
            <a:r>
              <a:rPr lang="en-US" dirty="0" smtClean="0">
                <a:latin typeface="Calibri" pitchFamily="34" charset="0"/>
                <a:cs typeface="Calibri" pitchFamily="34" charset="0"/>
              </a:rPr>
              <a:t> (2010), </a:t>
            </a:r>
            <a:r>
              <a:rPr lang="en-US" dirty="0" err="1" smtClean="0">
                <a:latin typeface="Calibri" pitchFamily="34" charset="0"/>
                <a:cs typeface="Calibri" pitchFamily="34" charset="0"/>
              </a:rPr>
              <a:t>Hallak</a:t>
            </a:r>
            <a:r>
              <a:rPr lang="en-US" dirty="0" smtClean="0">
                <a:latin typeface="Calibri" pitchFamily="34" charset="0"/>
                <a:cs typeface="Calibri" pitchFamily="34" charset="0"/>
              </a:rPr>
              <a:t> and Schott (2011)</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Find similar results….</a:t>
            </a:r>
          </a:p>
          <a:p>
            <a:pPr lvl="1">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35</a:t>
            </a:fld>
            <a:endParaRPr lang="en-GB">
              <a:latin typeface="Calibri" pitchFamily="34" charset="0"/>
              <a:cs typeface="Calibri" pitchFamily="34" charset="0"/>
            </a:endParaRPr>
          </a:p>
        </p:txBody>
      </p:sp>
      <p:sp>
        <p:nvSpPr>
          <p:cNvPr id="5" name="4-Point Star 4">
            <a:hlinkClick r:id="" action="ppaction://noaction"/>
          </p:cNvPr>
          <p:cNvSpPr/>
          <p:nvPr/>
        </p:nvSpPr>
        <p:spPr bwMode="auto">
          <a:xfrm>
            <a:off x="8597735" y="6234545"/>
            <a:ext cx="296883" cy="308759"/>
          </a:xfrm>
          <a:prstGeom prst="star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Quality-Adjusted Prices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Put quality in CES preferences</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Quantity demanded for each variety</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Impose </a:t>
            </a:r>
            <a:r>
              <a:rPr lang="el-GR" dirty="0" smtClean="0">
                <a:solidFill>
                  <a:srgbClr val="FF0000"/>
                </a:solidFill>
                <a:latin typeface="Calibri" pitchFamily="34" charset="0"/>
                <a:cs typeface="Calibri" pitchFamily="34" charset="0"/>
              </a:rPr>
              <a:t>σ</a:t>
            </a:r>
            <a:r>
              <a:rPr lang="en-US" dirty="0" smtClean="0">
                <a:latin typeface="Calibri" pitchFamily="34" charset="0"/>
                <a:cs typeface="Calibri" pitchFamily="34" charset="0"/>
              </a:rPr>
              <a:t> = 4, use </a:t>
            </a:r>
            <a:r>
              <a:rPr lang="en-US" dirty="0" err="1" smtClean="0">
                <a:latin typeface="Calibri" pitchFamily="34" charset="0"/>
                <a:cs typeface="Calibri" pitchFamily="34" charset="0"/>
              </a:rPr>
              <a:t>dt</a:t>
            </a:r>
            <a:r>
              <a:rPr lang="en-US" dirty="0" smtClean="0">
                <a:latin typeface="Calibri" pitchFamily="34" charset="0"/>
                <a:cs typeface="Calibri" pitchFamily="34" charset="0"/>
              </a:rPr>
              <a:t> fixed effects to capture price index/income, h fixed effect compares quantities and prices within products</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Log quality is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Quality-adjusted prices:</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186370" name="Picture 2" descr="U=\\left(\\int_{\\omega\\in\\Omega}\\left(\\lambda(\\omega)q(\\omega)\\right)^{(\\sigma-1)/\\sigma}d\\omega\\right)^{\\sigma/(\\sigma-1)}"/>
          <p:cNvPicPr>
            <a:picLocks noChangeAspect="1" noChangeArrowheads="1"/>
          </p:cNvPicPr>
          <p:nvPr/>
        </p:nvPicPr>
        <p:blipFill>
          <a:blip r:embed="rId3" cstate="email"/>
          <a:srcRect/>
          <a:stretch>
            <a:fillRect/>
          </a:stretch>
        </p:blipFill>
        <p:spPr bwMode="auto">
          <a:xfrm>
            <a:off x="2055627" y="1455737"/>
            <a:ext cx="4905375" cy="790576"/>
          </a:xfrm>
          <a:prstGeom prst="rect">
            <a:avLst/>
          </a:prstGeom>
          <a:noFill/>
        </p:spPr>
      </p:pic>
      <p:pic>
        <p:nvPicPr>
          <p:cNvPr id="186372" name="Picture 4" descr="q_{fhdt}=\\lambda_{fhdt}^{\\sigma-1}p_{fhdt}^{-\\sigma}P_{dt}^{\\sigma-1}Y_{dt}"/>
          <p:cNvPicPr>
            <a:picLocks noChangeAspect="1" noChangeArrowheads="1"/>
          </p:cNvPicPr>
          <p:nvPr/>
        </p:nvPicPr>
        <p:blipFill>
          <a:blip r:embed="rId4" cstate="email"/>
          <a:srcRect/>
          <a:stretch>
            <a:fillRect/>
          </a:stretch>
        </p:blipFill>
        <p:spPr bwMode="auto">
          <a:xfrm>
            <a:off x="2661269" y="3098969"/>
            <a:ext cx="3095625" cy="409575"/>
          </a:xfrm>
          <a:prstGeom prst="rect">
            <a:avLst/>
          </a:prstGeom>
          <a:noFill/>
        </p:spPr>
      </p:pic>
      <p:pic>
        <p:nvPicPr>
          <p:cNvPr id="186374" name="Picture 6" descr="\\ln q_{fhdt}-4\\ln p_{fhdt}=\\alpha_{h}+\\alpha_{dt}+\\epsilon_{fdht}"/>
          <p:cNvPicPr>
            <a:picLocks noChangeAspect="1" noChangeArrowheads="1"/>
          </p:cNvPicPr>
          <p:nvPr/>
        </p:nvPicPr>
        <p:blipFill>
          <a:blip r:embed="rId5" cstate="email"/>
          <a:srcRect/>
          <a:stretch>
            <a:fillRect/>
          </a:stretch>
        </p:blipFill>
        <p:spPr bwMode="auto">
          <a:xfrm>
            <a:off x="2281258" y="4577910"/>
            <a:ext cx="4552950" cy="333376"/>
          </a:xfrm>
          <a:prstGeom prst="rect">
            <a:avLst/>
          </a:prstGeom>
          <a:noFill/>
        </p:spPr>
      </p:pic>
      <p:pic>
        <p:nvPicPr>
          <p:cNvPr id="186378" name="Picture 10" descr="\\hat{\\lambda}_{fhdt}\\equiv\\hat{\\epsilon}_{fdht}/(\\sigma-1)"/>
          <p:cNvPicPr>
            <a:picLocks noChangeAspect="1" noChangeArrowheads="1"/>
          </p:cNvPicPr>
          <p:nvPr/>
        </p:nvPicPr>
        <p:blipFill>
          <a:blip r:embed="rId6" cstate="email"/>
          <a:srcRect/>
          <a:stretch>
            <a:fillRect/>
          </a:stretch>
        </p:blipFill>
        <p:spPr bwMode="auto">
          <a:xfrm>
            <a:off x="2400011" y="5426510"/>
            <a:ext cx="2571750" cy="409575"/>
          </a:xfrm>
          <a:prstGeom prst="rect">
            <a:avLst/>
          </a:prstGeom>
          <a:noFill/>
        </p:spPr>
      </p:pic>
      <p:cxnSp>
        <p:nvCxnSpPr>
          <p:cNvPr id="11" name="Straight Connector 10"/>
          <p:cNvCxnSpPr/>
          <p:nvPr/>
        </p:nvCxnSpPr>
        <p:spPr bwMode="auto">
          <a:xfrm rot="5400000">
            <a:off x="3235722" y="4726379"/>
            <a:ext cx="1579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90114" name="Picture 2" descr="\\ln p_{fhdt}-\\hat{\\lambda}_{fhdt}"/>
          <p:cNvPicPr>
            <a:picLocks noChangeAspect="1" noChangeArrowheads="1"/>
          </p:cNvPicPr>
          <p:nvPr/>
        </p:nvPicPr>
        <p:blipFill>
          <a:blip r:embed="rId7" cstate="email"/>
          <a:srcRect/>
          <a:stretch>
            <a:fillRect/>
          </a:stretch>
        </p:blipFill>
        <p:spPr bwMode="auto">
          <a:xfrm>
            <a:off x="3512729" y="6161950"/>
            <a:ext cx="2038350" cy="447675"/>
          </a:xfrm>
          <a:prstGeom prst="rect">
            <a:avLst/>
          </a:prstGeom>
          <a:noFill/>
        </p:spPr>
      </p:pic>
    </p:spTree>
    <p:extLst>
      <p:ext uri="{BB962C8B-B14F-4D97-AF65-F5344CB8AC3E}">
        <p14:creationId xmlns="" xmlns:p14="http://schemas.microsoft.com/office/powerpoint/2010/main" val="3070159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Decompose Quality-Adjusted Price Response</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37</a:t>
            </a:fld>
            <a:endParaRPr lang="en-GB">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1448084655"/>
              </p:ext>
            </p:extLst>
          </p:nvPr>
        </p:nvGraphicFramePr>
        <p:xfrm>
          <a:off x="922019" y="1105439"/>
          <a:ext cx="7307580" cy="4185249"/>
        </p:xfrm>
        <a:graphic>
          <a:graphicData uri="http://schemas.openxmlformats.org/drawingml/2006/table">
            <a:tbl>
              <a:tblPr/>
              <a:tblGrid>
                <a:gridCol w="2075264"/>
                <a:gridCol w="1308079"/>
                <a:gridCol w="1308079"/>
                <a:gridCol w="1308079"/>
                <a:gridCol w="1308079"/>
              </a:tblGrid>
              <a:tr h="332163">
                <a:tc>
                  <a:txBody>
                    <a:bodyPr/>
                    <a:lstStyle/>
                    <a:p>
                      <a:pPr algn="l" fontAlgn="t"/>
                      <a:endParaRPr lang="en-US" sz="1900" b="0" i="0" u="none" strike="noStrike" dirty="0">
                        <a:solidFill>
                          <a:srgbClr val="000000"/>
                        </a:solidFill>
                        <a:latin typeface="Calibri"/>
                      </a:endParaRPr>
                    </a:p>
                  </a:txBody>
                  <a:tcPr marL="16608" marR="16608" marT="1660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endParaRPr lang="en-US" sz="1900" b="0" i="0" u="none" strike="noStrike">
                        <a:solidFill>
                          <a:srgbClr val="000000"/>
                        </a:solidFill>
                        <a:latin typeface="Calibri"/>
                      </a:endParaRPr>
                    </a:p>
                  </a:txBody>
                  <a:tcPr marL="16608" marR="16608" marT="16608"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r>
                        <a:rPr lang="en-US" sz="1900" b="0" i="0" u="none" strike="noStrike">
                          <a:solidFill>
                            <a:srgbClr val="000000"/>
                          </a:solidFill>
                          <a:latin typeface="Calibri"/>
                        </a:rPr>
                        <a:t>Margin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Incumbents (I)</a:t>
                      </a: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r>
              <a:tr h="398595">
                <a:tc>
                  <a:txBody>
                    <a:bodyPr/>
                    <a:lstStyle/>
                    <a:p>
                      <a:pPr algn="l" fontAlgn="ctr"/>
                      <a:r>
                        <a:rPr lang="en-US" sz="1900" b="0" i="0" u="none" strike="noStrike">
                          <a:solidFill>
                            <a:srgbClr val="000000"/>
                          </a:solidFill>
                          <a:latin typeface="Calibri"/>
                        </a:rPr>
                        <a:t>   Within</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-0.055</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-0.026</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   Across</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0.007</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Entrant (N)</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-0.072</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-0.026</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-0.029</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Exiter (X)</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0.040</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0.032</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0.007</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Net Entry (N-X)</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-0.112</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-0.036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Total</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-0.166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-0.088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-0.049</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1" u="none" strike="noStrike" dirty="0">
                          <a:solidFill>
                            <a:srgbClr val="000000"/>
                          </a:solidFill>
                          <a:latin typeface="Calibri"/>
                        </a:rPr>
                        <a:t>Extensive Share</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900" b="0" i="1" u="none" strike="noStrike" kern="1200" dirty="0">
                          <a:solidFill>
                            <a:schemeClr val="tx1"/>
                          </a:solidFill>
                          <a:latin typeface="Calibri"/>
                          <a:ea typeface="+mn-ea"/>
                          <a:cs typeface="+mn-cs"/>
                        </a:rPr>
                        <a:t>0.675</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0.653</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0.736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0.639</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048045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Pre-Reform “Placebo” Diff-in-Diff (QA Prices)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38</a:t>
            </a:fld>
            <a:endParaRPr lang="en-GB">
              <a:latin typeface="Calibri" pitchFamily="34" charset="0"/>
              <a:cs typeface="Calibri" pitchFamily="34" charset="0"/>
            </a:endParaRPr>
          </a:p>
        </p:txBody>
      </p:sp>
      <p:graphicFrame>
        <p:nvGraphicFramePr>
          <p:cNvPr id="6" name="Table 5"/>
          <p:cNvGraphicFramePr>
            <a:graphicFrameLocks noGrp="1"/>
          </p:cNvGraphicFramePr>
          <p:nvPr/>
        </p:nvGraphicFramePr>
        <p:xfrm>
          <a:off x="908956" y="1301384"/>
          <a:ext cx="7352780" cy="4211139"/>
        </p:xfrm>
        <a:graphic>
          <a:graphicData uri="http://schemas.openxmlformats.org/drawingml/2006/table">
            <a:tbl>
              <a:tblPr/>
              <a:tblGrid>
                <a:gridCol w="2088100"/>
                <a:gridCol w="1316170"/>
                <a:gridCol w="1316170"/>
                <a:gridCol w="1316170"/>
                <a:gridCol w="1316170"/>
              </a:tblGrid>
              <a:tr h="334217">
                <a:tc>
                  <a:txBody>
                    <a:bodyPr/>
                    <a:lstStyle/>
                    <a:p>
                      <a:pPr algn="l" fontAlgn="t"/>
                      <a:endParaRPr lang="en-US" sz="1900" b="0" i="0" u="none" strike="noStrike" dirty="0">
                        <a:solidFill>
                          <a:srgbClr val="000000"/>
                        </a:solidFill>
                        <a:latin typeface="Calibri"/>
                      </a:endParaRPr>
                    </a:p>
                  </a:txBody>
                  <a:tcPr marL="16711" marR="16711" marT="16711" marB="0">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711" marR="16711" marT="1671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4217">
                <a:tc>
                  <a:txBody>
                    <a:bodyPr/>
                    <a:lstStyle/>
                    <a:p>
                      <a:pPr algn="l" fontAlgn="b"/>
                      <a:endParaRPr lang="en-US" sz="1900" b="0" i="0" u="none" strike="noStrike">
                        <a:solidFill>
                          <a:srgbClr val="000000"/>
                        </a:solidFill>
                        <a:latin typeface="Calibri"/>
                      </a:endParaRPr>
                    </a:p>
                  </a:txBody>
                  <a:tcPr marL="16711" marR="16711" marT="16711"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711" marR="16711" marT="1671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4217">
                <a:tc>
                  <a:txBody>
                    <a:bodyPr/>
                    <a:lstStyle/>
                    <a:p>
                      <a:pPr algn="l" fontAlgn="b"/>
                      <a:r>
                        <a:rPr lang="en-US" sz="1900" b="0" i="0" u="none" strike="noStrike">
                          <a:solidFill>
                            <a:srgbClr val="000000"/>
                          </a:solidFill>
                          <a:latin typeface="Calibri"/>
                        </a:rPr>
                        <a:t>Margin</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Incumbents (I)</a:t>
                      </a: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r>
              <a:tr h="401061">
                <a:tc>
                  <a:txBody>
                    <a:bodyPr/>
                    <a:lstStyle/>
                    <a:p>
                      <a:pPr algn="l" fontAlgn="ctr"/>
                      <a:r>
                        <a:rPr lang="en-US" sz="1900" b="0" i="0" u="none" strike="noStrike">
                          <a:solidFill>
                            <a:srgbClr val="000000"/>
                          </a:solidFill>
                          <a:latin typeface="Calibri"/>
                        </a:rPr>
                        <a:t>   Within</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0.018</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0.010</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   Across</a:t>
                      </a:r>
                    </a:p>
                  </a:txBody>
                  <a:tcPr marL="16711" marR="16711" marT="1671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-0.010</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-0.001</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-0.006</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Entrant (N)</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0.004</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0.004</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Exiter (X)</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-0.007</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-0.004</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-0.002</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-0.001</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Net Entry (N-X)</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0.011</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0.009</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0.005</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Total</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-0.008</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0.009</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Extensive Share</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0.932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0.768</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a:solidFill>
                            <a:schemeClr val="bg1">
                              <a:lumMod val="50000"/>
                            </a:schemeClr>
                          </a:solidFill>
                          <a:latin typeface="Calibri"/>
                        </a:rPr>
                        <a:t>0.320</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0.581</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499398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Coarse, Back-of-Envelope Productivity Calculation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Identify textile and clothing exporters in the Annual Survey of Industrial Production</a:t>
            </a:r>
          </a:p>
          <a:p>
            <a:pPr lvl="1"/>
            <a:r>
              <a:rPr lang="en-US" dirty="0" smtClean="0">
                <a:latin typeface="Calibri" pitchFamily="34" charset="0"/>
                <a:cs typeface="Calibri" pitchFamily="34" charset="0"/>
              </a:rPr>
              <a:t>(Match with trade data is imperfect)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Calculate TFP of each firm assuming Cobb-Douglas, constant returns to scale </a:t>
            </a:r>
          </a:p>
          <a:p>
            <a:pPr lvl="1"/>
            <a:r>
              <a:rPr lang="en-US" dirty="0" smtClean="0">
                <a:latin typeface="Calibri" pitchFamily="34" charset="0"/>
                <a:cs typeface="Calibri" pitchFamily="34" charset="0"/>
              </a:rPr>
              <a:t>Labor coefficient is the share of wages in value added</a:t>
            </a:r>
          </a:p>
          <a:p>
            <a:pPr lvl="1"/>
            <a:r>
              <a:rPr lang="en-US" dirty="0" smtClean="0">
                <a:latin typeface="Calibri" pitchFamily="34" charset="0"/>
                <a:cs typeface="Calibri" pitchFamily="34" charset="0"/>
              </a:rPr>
              <a:t>Capital coefficient = 1 - labor coefficient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Among textile/clothing exporters</a:t>
            </a:r>
          </a:p>
          <a:p>
            <a:pPr lvl="1"/>
            <a:r>
              <a:rPr lang="en-US" dirty="0" smtClean="0">
                <a:latin typeface="Calibri" pitchFamily="34" charset="0"/>
                <a:cs typeface="Calibri" pitchFamily="34" charset="0"/>
              </a:rPr>
              <a:t>Average SOEs is 1/4 to 1/3 as productive as the average domestic and foreign firm, respectively</a:t>
            </a:r>
          </a:p>
          <a:p>
            <a:pPr lvl="1"/>
            <a:r>
              <a:rPr lang="en-US" dirty="0" smtClean="0">
                <a:latin typeface="Calibri" pitchFamily="34" charset="0"/>
                <a:cs typeface="Calibri" pitchFamily="34" charset="0"/>
              </a:rPr>
              <a:t>Consistent with literature</a:t>
            </a:r>
          </a:p>
          <a:p>
            <a:pPr lvl="1"/>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39</a:t>
            </a:fld>
            <a:endParaRPr lang="en-GB">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Related Literature</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89025"/>
            <a:ext cx="8437562" cy="5768975"/>
          </a:xfrm>
        </p:spPr>
        <p:txBody>
          <a:bodyPr/>
          <a:lstStyle/>
          <a:p>
            <a:r>
              <a:rPr lang="en-US" dirty="0" smtClean="0">
                <a:latin typeface="Calibri" pitchFamily="34" charset="0"/>
                <a:cs typeface="Calibri" pitchFamily="34" charset="0"/>
              </a:rPr>
              <a:t>Growing literature on misallocation </a:t>
            </a:r>
          </a:p>
          <a:p>
            <a:pPr lvl="1"/>
            <a:r>
              <a:rPr lang="en-US" dirty="0" smtClean="0">
                <a:latin typeface="Calibri" pitchFamily="34" charset="0"/>
                <a:cs typeface="Calibri" pitchFamily="34" charset="0"/>
              </a:rPr>
              <a:t>Hsieh and </a:t>
            </a:r>
            <a:r>
              <a:rPr lang="en-US" dirty="0" err="1" smtClean="0">
                <a:latin typeface="Calibri" pitchFamily="34" charset="0"/>
                <a:cs typeface="Calibri" pitchFamily="34" charset="0"/>
              </a:rPr>
              <a:t>Klenow</a:t>
            </a:r>
            <a:r>
              <a:rPr lang="en-US" dirty="0" smtClean="0">
                <a:latin typeface="Calibri" pitchFamily="34" charset="0"/>
                <a:cs typeface="Calibri" pitchFamily="34" charset="0"/>
              </a:rPr>
              <a:t> (2009), Brandt et al. (2010), Dollar and Wei (2007), </a:t>
            </a:r>
            <a:r>
              <a:rPr lang="en-US" dirty="0" err="1" smtClean="0">
                <a:latin typeface="Calibri" pitchFamily="34" charset="0"/>
                <a:cs typeface="Calibri" pitchFamily="34" charset="0"/>
              </a:rPr>
              <a:t>Restuccia</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Rogerson</a:t>
            </a:r>
            <a:r>
              <a:rPr lang="en-US" dirty="0" smtClean="0">
                <a:latin typeface="Calibri" pitchFamily="34" charset="0"/>
                <a:cs typeface="Calibri" pitchFamily="34" charset="0"/>
              </a:rPr>
              <a:t> (2010), Alfaro et al. (2008)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Extensive-margin misallocation</a:t>
            </a:r>
          </a:p>
          <a:p>
            <a:pPr lvl="1"/>
            <a:r>
              <a:rPr lang="en-US" dirty="0" err="1" smtClean="0">
                <a:latin typeface="Calibri" pitchFamily="34" charset="0"/>
                <a:cs typeface="Calibri" pitchFamily="34" charset="0"/>
              </a:rPr>
              <a:t>Banerjee</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Duflo</a:t>
            </a:r>
            <a:r>
              <a:rPr lang="en-US" dirty="0" smtClean="0">
                <a:latin typeface="Calibri" pitchFamily="34" charset="0"/>
                <a:cs typeface="Calibri" pitchFamily="34" charset="0"/>
              </a:rPr>
              <a:t> (2005), </a:t>
            </a:r>
            <a:r>
              <a:rPr lang="en-US" dirty="0" err="1" smtClean="0">
                <a:latin typeface="Calibri" pitchFamily="34" charset="0"/>
                <a:cs typeface="Calibri" pitchFamily="34" charset="0"/>
              </a:rPr>
              <a:t>Banerjee</a:t>
            </a:r>
            <a:r>
              <a:rPr lang="en-US" dirty="0" smtClean="0">
                <a:latin typeface="Calibri" pitchFamily="34" charset="0"/>
                <a:cs typeface="Calibri" pitchFamily="34" charset="0"/>
              </a:rPr>
              <a:t> and Moll (2010), </a:t>
            </a:r>
            <a:r>
              <a:rPr lang="en-US" dirty="0" err="1" smtClean="0">
                <a:latin typeface="Calibri" pitchFamily="34" charset="0"/>
                <a:cs typeface="Calibri" pitchFamily="34" charset="0"/>
              </a:rPr>
              <a:t>Buera</a:t>
            </a:r>
            <a:r>
              <a:rPr lang="en-US" dirty="0" smtClean="0">
                <a:latin typeface="Calibri" pitchFamily="34" charset="0"/>
                <a:cs typeface="Calibri" pitchFamily="34" charset="0"/>
              </a:rPr>
              <a:t> et al. (2010), Chari (2010)</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Inefficient implementation of quotas; studies of MFA/ATC </a:t>
            </a:r>
          </a:p>
          <a:p>
            <a:pPr lvl="1"/>
            <a:r>
              <a:rPr lang="en-US" dirty="0" smtClean="0">
                <a:latin typeface="Calibri" pitchFamily="34" charset="0"/>
                <a:cs typeface="Calibri" pitchFamily="34" charset="0"/>
              </a:rPr>
              <a:t>Krishna and Tan (1998), Anderson (1985)</a:t>
            </a:r>
          </a:p>
          <a:p>
            <a:pPr lvl="1"/>
            <a:r>
              <a:rPr lang="en-US" dirty="0" smtClean="0">
                <a:latin typeface="Calibri" pitchFamily="34" charset="0"/>
                <a:cs typeface="Calibri" pitchFamily="34" charset="0"/>
              </a:rPr>
              <a:t>Harrigan &amp; Barrows (2009), Brambilla et al (2010), </a:t>
            </a:r>
            <a:r>
              <a:rPr lang="en-US" dirty="0" err="1" smtClean="0">
                <a:latin typeface="Calibri" pitchFamily="34" charset="0"/>
                <a:cs typeface="Calibri" pitchFamily="34" charset="0"/>
              </a:rPr>
              <a:t>Bernhofen</a:t>
            </a:r>
            <a:r>
              <a:rPr lang="en-US" dirty="0" smtClean="0">
                <a:latin typeface="Calibri" pitchFamily="34" charset="0"/>
                <a:cs typeface="Calibri" pitchFamily="34" charset="0"/>
              </a:rPr>
              <a:t> et al. (2011)</a:t>
            </a: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Coarse, Back-of-Envelope Productivity Calculation</a:t>
            </a:r>
            <a:endParaRPr lang="en-US" dirty="0"/>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40</a:t>
            </a:fld>
            <a:endParaRPr lang="en-GB"/>
          </a:p>
        </p:txBody>
      </p:sp>
      <p:pic>
        <p:nvPicPr>
          <p:cNvPr id="6" name="Picture 5"/>
          <p:cNvPicPr>
            <a:picLocks noChangeAspect="1" noChangeArrowheads="1"/>
          </p:cNvPicPr>
          <p:nvPr/>
        </p:nvPicPr>
        <p:blipFill>
          <a:blip r:embed="rId3" cstate="email"/>
          <a:srcRect/>
          <a:stretch>
            <a:fillRect/>
          </a:stretch>
        </p:blipFill>
        <p:spPr bwMode="auto">
          <a:xfrm>
            <a:off x="691294" y="1100137"/>
            <a:ext cx="7757381" cy="5678816"/>
          </a:xfrm>
          <a:prstGeom prst="rect">
            <a:avLst/>
          </a:prstGeom>
          <a:noFill/>
          <a:ln>
            <a:solidFill>
              <a:schemeClr val="bg1">
                <a:lumMod val="50000"/>
              </a:schemeClr>
            </a:solid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41</a:t>
            </a:fld>
            <a:endParaRPr lang="en-GB"/>
          </a:p>
        </p:txBody>
      </p:sp>
      <p:graphicFrame>
        <p:nvGraphicFramePr>
          <p:cNvPr id="4" name="Table 3"/>
          <p:cNvGraphicFramePr>
            <a:graphicFrameLocks noGrp="1"/>
          </p:cNvGraphicFramePr>
          <p:nvPr/>
        </p:nvGraphicFramePr>
        <p:xfrm>
          <a:off x="1582738" y="2210229"/>
          <a:ext cx="5981699" cy="1920240"/>
        </p:xfrm>
        <a:graphic>
          <a:graphicData uri="http://schemas.openxmlformats.org/drawingml/2006/table">
            <a:tbl>
              <a:tblPr/>
              <a:tblGrid>
                <a:gridCol w="2057868"/>
                <a:gridCol w="1143260"/>
                <a:gridCol w="1457656"/>
                <a:gridCol w="1322915"/>
              </a:tblGrid>
              <a:tr h="381000">
                <a:tc>
                  <a:txBody>
                    <a:bodyPr/>
                    <a:lstStyle/>
                    <a:p>
                      <a:pPr algn="l" fontAlgn="b"/>
                      <a:r>
                        <a:rPr lang="en-US" sz="1800" b="0" i="0" u="none" strike="noStrike" dirty="0">
                          <a:solidFill>
                            <a:srgbClr val="000000"/>
                          </a:solidFill>
                          <a:latin typeface="Calibri"/>
                        </a:rPr>
                        <a:t>Ownership</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Mean TFP</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Relative Market Share Change </a:t>
                      </a:r>
                    </a:p>
                  </a:txBody>
                  <a:tcPr marL="0" marR="0" marT="0"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TFP Change</a:t>
                      </a:r>
                    </a:p>
                  </a:txBody>
                  <a:tcPr marL="0" marR="0" marT="0"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800" b="0" i="0" u="none" strike="noStrike" dirty="0" smtClean="0">
                          <a:solidFill>
                            <a:srgbClr val="000000"/>
                          </a:solidFill>
                          <a:latin typeface="Calibri"/>
                        </a:rPr>
                        <a:t>SOEs</a:t>
                      </a:r>
                      <a:endParaRPr lang="en-US" sz="18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latin typeface="Calibri"/>
                        </a:rPr>
                        <a:t>1.57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latin typeface="Calibri"/>
                        </a:rPr>
                        <a:t>-0.147</a:t>
                      </a:r>
                    </a:p>
                  </a:txBody>
                  <a:tcPr marL="0" marR="0" marT="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latin typeface="Calibri"/>
                        </a:rPr>
                        <a:t>-0.231</a:t>
                      </a:r>
                    </a:p>
                  </a:txBody>
                  <a:tcPr marL="0" marR="0" marT="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800" b="0" i="0" u="none" strike="noStrike">
                          <a:solidFill>
                            <a:srgbClr val="000000"/>
                          </a:solidFill>
                          <a:latin typeface="Calibri"/>
                        </a:rPr>
                        <a:t>Private Enterprises</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3.19</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0.092</a:t>
                      </a:r>
                    </a:p>
                  </a:txBody>
                  <a:tcPr marL="0" marR="0" marT="0"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1800" b="0" i="0" u="none" strike="noStrike">
                          <a:solidFill>
                            <a:srgbClr val="000000"/>
                          </a:solidFill>
                          <a:latin typeface="Calibri"/>
                        </a:rPr>
                        <a:t>0.293</a:t>
                      </a:r>
                    </a:p>
                  </a:txBody>
                  <a:tcPr marL="0" marR="0" marT="0" marB="0" anchor="b">
                    <a:lnL w="6350" cap="flat" cmpd="sng" algn="ctr">
                      <a:solidFill>
                        <a:srgbClr val="000000"/>
                      </a:solidFill>
                      <a:prstDash val="dash"/>
                      <a:round/>
                      <a:headEnd type="none" w="med" len="med"/>
                      <a:tailEnd type="none" w="med" len="med"/>
                    </a:lnL>
                    <a:lnR>
                      <a:noFill/>
                    </a:lnR>
                    <a:lnT>
                      <a:noFill/>
                    </a:lnT>
                    <a:lnB>
                      <a:noFill/>
                    </a:lnB>
                  </a:tcPr>
                </a:tc>
              </a:tr>
              <a:tr h="190500">
                <a:tc>
                  <a:txBody>
                    <a:bodyPr/>
                    <a:lstStyle/>
                    <a:p>
                      <a:pPr algn="l" fontAlgn="b"/>
                      <a:r>
                        <a:rPr lang="en-US" sz="1800" b="0" i="0" u="none" strike="noStrike">
                          <a:solidFill>
                            <a:srgbClr val="000000"/>
                          </a:solidFill>
                          <a:latin typeface="Calibri"/>
                        </a:rPr>
                        <a:t>Foreign Enterprises</a:t>
                      </a:r>
                    </a:p>
                  </a:txBody>
                  <a:tcPr marL="0" marR="0" marT="0"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2.73</a:t>
                      </a:r>
                    </a:p>
                  </a:txBody>
                  <a:tcPr marL="0" marR="0" marT="0"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0.055</a:t>
                      </a:r>
                    </a:p>
                  </a:txBody>
                  <a:tcPr marL="0" marR="0" marT="0"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0.150</a:t>
                      </a:r>
                    </a:p>
                  </a:txBody>
                  <a:tcPr marL="0" marR="0" marT="0"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r>
              <a:tr h="190500">
                <a:tc>
                  <a:txBody>
                    <a:bodyPr/>
                    <a:lstStyle/>
                    <a:p>
                      <a:pPr algn="l" fontAlgn="b"/>
                      <a:r>
                        <a:rPr lang="en-US" sz="1800" b="0" i="0" u="none" strike="noStrike">
                          <a:solidFill>
                            <a:srgbClr val="000000"/>
                          </a:solidFill>
                          <a:latin typeface="Calibri"/>
                        </a:rPr>
                        <a:t>Overall</a:t>
                      </a:r>
                    </a:p>
                  </a:txBody>
                  <a:tcPr marL="0" marR="0" marT="0" marB="0" anchor="b">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0" marR="0" marT="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latin typeface="Calibri"/>
                        </a:rPr>
                        <a:t>0.213</a:t>
                      </a:r>
                    </a:p>
                  </a:txBody>
                  <a:tcPr marL="0" marR="0" marT="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3636481" y="4338793"/>
            <a:ext cx="3848101" cy="1569660"/>
          </a:xfrm>
          <a:prstGeom prst="rect">
            <a:avLst/>
          </a:prstGeom>
        </p:spPr>
        <p:txBody>
          <a:bodyPr wrap="square">
            <a:spAutoFit/>
          </a:bodyPr>
          <a:lstStyle/>
          <a:p>
            <a:r>
              <a:rPr lang="en-US" sz="1600" b="0" u="none" dirty="0" smtClean="0">
                <a:solidFill>
                  <a:schemeClr val="accent2"/>
                </a:solidFill>
                <a:latin typeface="Calibri" pitchFamily="34" charset="0"/>
                <a:cs typeface="Calibri" pitchFamily="34" charset="0"/>
              </a:rPr>
              <a:t>Multiply changes in market share by each ownership type’s mean TFP to gauge TFP gain from reallocation of </a:t>
            </a:r>
            <a:r>
              <a:rPr lang="en-US" sz="1600" b="0" u="none" dirty="0" smtClean="0">
                <a:solidFill>
                  <a:srgbClr val="FF0000"/>
                </a:solidFill>
                <a:latin typeface="Calibri" pitchFamily="34" charset="0"/>
                <a:cs typeface="Calibri" pitchFamily="34" charset="0"/>
              </a:rPr>
              <a:t>21.3%</a:t>
            </a:r>
          </a:p>
          <a:p>
            <a:endParaRPr lang="en-US" sz="1600" b="0" u="none" dirty="0" smtClean="0">
              <a:solidFill>
                <a:schemeClr val="accent2"/>
              </a:solidFill>
              <a:latin typeface="Calibri" pitchFamily="34" charset="0"/>
              <a:cs typeface="Calibri" pitchFamily="34" charset="0"/>
            </a:endParaRPr>
          </a:p>
          <a:p>
            <a:r>
              <a:rPr lang="en-US" sz="1600" b="0" u="none" dirty="0" smtClean="0">
                <a:solidFill>
                  <a:schemeClr val="bg1">
                    <a:lumMod val="50000"/>
                  </a:schemeClr>
                </a:solidFill>
                <a:latin typeface="Calibri" pitchFamily="34" charset="0"/>
                <a:cs typeface="Calibri" pitchFamily="34" charset="0"/>
              </a:rPr>
              <a:t>(Calculation assumes homogenous firms within ownership type)</a:t>
            </a:r>
          </a:p>
        </p:txBody>
      </p:sp>
      <p:sp>
        <p:nvSpPr>
          <p:cNvPr id="7" name="TextBox 6"/>
          <p:cNvSpPr txBox="1"/>
          <p:nvPr/>
        </p:nvSpPr>
        <p:spPr>
          <a:xfrm>
            <a:off x="4785568" y="1194198"/>
            <a:ext cx="2222659" cy="492443"/>
          </a:xfrm>
          <a:prstGeom prst="rect">
            <a:avLst/>
          </a:prstGeom>
          <a:solidFill>
            <a:schemeClr val="bg1"/>
          </a:solidFill>
        </p:spPr>
        <p:txBody>
          <a:bodyPr wrap="square" rtlCol="0">
            <a:spAutoFit/>
          </a:bodyPr>
          <a:lstStyle/>
          <a:p>
            <a:r>
              <a:rPr lang="en-US" sz="1300" b="0" u="none" dirty="0" smtClean="0">
                <a:solidFill>
                  <a:schemeClr val="bg1">
                    <a:lumMod val="50000"/>
                  </a:schemeClr>
                </a:solidFill>
              </a:rPr>
              <a:t>These numbers are from the market share table </a:t>
            </a:r>
          </a:p>
        </p:txBody>
      </p:sp>
      <p:sp>
        <p:nvSpPr>
          <p:cNvPr id="8" name="Arc 7"/>
          <p:cNvSpPr/>
          <p:nvPr/>
        </p:nvSpPr>
        <p:spPr bwMode="auto">
          <a:xfrm rot="9320841">
            <a:off x="4393202" y="1348148"/>
            <a:ext cx="1490680" cy="1136756"/>
          </a:xfrm>
          <a:prstGeom prst="arc">
            <a:avLst>
              <a:gd name="adj1" fmla="val 17932299"/>
              <a:gd name="adj2" fmla="val 4607584"/>
            </a:avLst>
          </a:prstGeom>
          <a:noFill/>
          <a:ln w="9525"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
        <p:nvSpPr>
          <p:cNvPr id="9"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Coarse, Back-of-Envelope Productivity Calculation</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Allocation of quota licenses via an auction</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MFA Background,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solidFill>
                  <a:srgbClr val="FF0000"/>
                </a:solidFill>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42</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43</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p:txBody>
      </p:sp>
    </p:spTree>
    <p:extLst>
      <p:ext uri="{BB962C8B-B14F-4D97-AF65-F5344CB8AC3E}">
        <p14:creationId xmlns="" xmlns:p14="http://schemas.microsoft.com/office/powerpoint/2010/main" val="2375976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415464" y="3026198"/>
            <a:ext cx="2149936" cy="318410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44</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latin typeface="Calibri" pitchFamily="34" charset="0"/>
                <a:cs typeface="Calibri" pitchFamily="34" charset="0"/>
              </a:rPr>
              <a:t>Part due to removal of licensing regime</a:t>
            </a:r>
          </a:p>
        </p:txBody>
      </p:sp>
    </p:spTree>
    <p:extLst>
      <p:ext uri="{BB962C8B-B14F-4D97-AF65-F5344CB8AC3E}">
        <p14:creationId xmlns="" xmlns:p14="http://schemas.microsoft.com/office/powerpoint/2010/main" val="276332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415464" y="1044998"/>
            <a:ext cx="2149936" cy="318410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45</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solidFill>
                  <a:schemeClr val="bg1">
                    <a:lumMod val="50000"/>
                  </a:schemeClr>
                </a:solidFill>
                <a:latin typeface="Calibri" pitchFamily="34" charset="0"/>
                <a:cs typeface="Calibri" pitchFamily="34" charset="0"/>
              </a:rPr>
              <a:t>Part due to removal of licensing regime</a:t>
            </a:r>
          </a:p>
          <a:p>
            <a:pPr lvl="1"/>
            <a:r>
              <a:rPr lang="en-US" dirty="0">
                <a:latin typeface="Calibri" pitchFamily="34" charset="0"/>
                <a:cs typeface="Calibri" pitchFamily="34" charset="0"/>
              </a:rPr>
              <a:t>Part due to removal of </a:t>
            </a:r>
            <a:r>
              <a:rPr lang="en-US" dirty="0" smtClean="0">
                <a:latin typeface="Calibri" pitchFamily="34" charset="0"/>
                <a:cs typeface="Calibri" pitchFamily="34" charset="0"/>
              </a:rPr>
              <a:t>quota</a:t>
            </a:r>
          </a:p>
          <a:p>
            <a:pPr lvl="1"/>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p:txBody>
      </p:sp>
    </p:spTree>
    <p:extLst>
      <p:ext uri="{BB962C8B-B14F-4D97-AF65-F5344CB8AC3E}">
        <p14:creationId xmlns="" xmlns:p14="http://schemas.microsoft.com/office/powerpoint/2010/main" val="2262582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46</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latin typeface="Calibri" pitchFamily="34" charset="0"/>
                <a:cs typeface="Calibri" pitchFamily="34" charset="0"/>
              </a:rPr>
              <a:t>Part due to removal of licensing regime</a:t>
            </a:r>
          </a:p>
          <a:p>
            <a:pPr lvl="1"/>
            <a:r>
              <a:rPr lang="en-US" dirty="0" smtClean="0">
                <a:latin typeface="Calibri" pitchFamily="34" charset="0"/>
                <a:cs typeface="Calibri" pitchFamily="34" charset="0"/>
              </a:rPr>
              <a:t>Part due to removal of quota</a:t>
            </a:r>
          </a:p>
          <a:p>
            <a:endParaRPr lang="en-US" dirty="0" smtClean="0">
              <a:latin typeface="Calibri" pitchFamily="34" charset="0"/>
              <a:cs typeface="Calibri" pitchFamily="34" charset="0"/>
            </a:endParaRPr>
          </a:p>
          <a:p>
            <a:r>
              <a:rPr lang="en-US" dirty="0">
                <a:latin typeface="Calibri" pitchFamily="34" charset="0"/>
                <a:cs typeface="Calibri" pitchFamily="34" charset="0"/>
              </a:rPr>
              <a:t>In order to do this, we </a:t>
            </a:r>
            <a:r>
              <a:rPr lang="en-US" dirty="0" smtClean="0">
                <a:latin typeface="Calibri" pitchFamily="34" charset="0"/>
                <a:cs typeface="Calibri" pitchFamily="34" charset="0"/>
              </a:rPr>
              <a:t>use numerical solutions of the model to compute weighted-average firm productivity under three scenarios</a:t>
            </a:r>
          </a:p>
          <a:p>
            <a:pPr lvl="1"/>
            <a:r>
              <a:rPr lang="en-US" dirty="0" smtClean="0">
                <a:latin typeface="Calibri" pitchFamily="34" charset="0"/>
                <a:cs typeface="Calibri" pitchFamily="34" charset="0"/>
              </a:rPr>
              <a:t>No quota</a:t>
            </a:r>
          </a:p>
          <a:p>
            <a:pPr lvl="1"/>
            <a:r>
              <a:rPr lang="en-US" dirty="0" smtClean="0">
                <a:latin typeface="Calibri" pitchFamily="34" charset="0"/>
                <a:cs typeface="Calibri" pitchFamily="34" charset="0"/>
              </a:rPr>
              <a:t>Auction allocation</a:t>
            </a:r>
          </a:p>
          <a:p>
            <a:pPr lvl="1"/>
            <a:r>
              <a:rPr lang="en-US" dirty="0" smtClean="0">
                <a:latin typeface="Calibri" pitchFamily="34" charset="0"/>
                <a:cs typeface="Calibri" pitchFamily="34" charset="0"/>
              </a:rPr>
              <a:t>Political allocation: a perturbation of the auction-allocation </a:t>
            </a:r>
            <a:r>
              <a:rPr lang="en-US" dirty="0">
                <a:latin typeface="Calibri" pitchFamily="34" charset="0"/>
                <a:cs typeface="Calibri" pitchFamily="34" charset="0"/>
              </a:rPr>
              <a:t>model </a:t>
            </a:r>
            <a:r>
              <a:rPr lang="en-US" dirty="0" smtClean="0">
                <a:latin typeface="Calibri" pitchFamily="34" charset="0"/>
                <a:cs typeface="Calibri" pitchFamily="34" charset="0"/>
              </a:rPr>
              <a:t>that matches our empirical evidence of misallocation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33825044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Solutions for No-Quota Scenario</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47</a:t>
            </a:fld>
            <a:endParaRPr lang="en-GB">
              <a:latin typeface="Calibri" pitchFamily="34" charset="0"/>
              <a:cs typeface="Calibri" pitchFamily="34" charset="0"/>
            </a:endParaRPr>
          </a:p>
        </p:txBody>
      </p:sp>
      <p:sp>
        <p:nvSpPr>
          <p:cNvPr id="11" name="Content Placeholder 2"/>
          <p:cNvSpPr>
            <a:spLocks noGrp="1"/>
          </p:cNvSpPr>
          <p:nvPr>
            <p:ph idx="1"/>
          </p:nvPr>
        </p:nvSpPr>
        <p:spPr>
          <a:xfrm>
            <a:off x="346075" y="1089025"/>
            <a:ext cx="8445499" cy="5768975"/>
          </a:xfrm>
        </p:spPr>
        <p:txBody>
          <a:bodyPr/>
          <a:lstStyle/>
          <a:p>
            <a:r>
              <a:rPr lang="en-US" dirty="0">
                <a:latin typeface="Calibri" pitchFamily="34" charset="0"/>
                <a:cs typeface="Calibri" pitchFamily="34" charset="0"/>
              </a:rPr>
              <a:t>Choose parameters of </a:t>
            </a:r>
            <a:r>
              <a:rPr lang="en-US" dirty="0" smtClean="0">
                <a:latin typeface="Calibri" pitchFamily="34" charset="0"/>
                <a:cs typeface="Calibri" pitchFamily="34" charset="0"/>
              </a:rPr>
              <a:t>the no-quota scenario</a:t>
            </a:r>
            <a:endParaRPr lang="en-US" dirty="0">
              <a:latin typeface="Calibri" pitchFamily="34" charset="0"/>
              <a:cs typeface="Calibri" pitchFamily="34" charset="0"/>
            </a:endParaRPr>
          </a:p>
          <a:p>
            <a:pPr lvl="1">
              <a:buFont typeface="Arial" pitchFamily="34" charset="0"/>
              <a:buChar char="•"/>
            </a:pPr>
            <a:r>
              <a:rPr lang="en-US" dirty="0">
                <a:latin typeface="Calibri" pitchFamily="34" charset="0"/>
                <a:cs typeface="Calibri" pitchFamily="34" charset="0"/>
              </a:rPr>
              <a:t>Elasticity of </a:t>
            </a:r>
            <a:r>
              <a:rPr lang="en-US" dirty="0" smtClean="0">
                <a:latin typeface="Calibri" pitchFamily="34" charset="0"/>
                <a:cs typeface="Calibri" pitchFamily="34" charset="0"/>
              </a:rPr>
              <a:t>substitution </a:t>
            </a:r>
            <a:r>
              <a:rPr lang="en-US" dirty="0" smtClean="0">
                <a:solidFill>
                  <a:srgbClr val="FF0000"/>
                </a:solidFill>
                <a:latin typeface="Calibri" pitchFamily="34" charset="0"/>
                <a:cs typeface="Calibri" pitchFamily="34" charset="0"/>
              </a:rPr>
              <a:t>σ</a:t>
            </a:r>
            <a:r>
              <a:rPr lang="en-US" dirty="0" smtClean="0">
                <a:latin typeface="Calibri" pitchFamily="34" charset="0"/>
                <a:cs typeface="Calibri" pitchFamily="34" charset="0"/>
              </a:rPr>
              <a:t>=4 (from </a:t>
            </a:r>
            <a:r>
              <a:rPr lang="en-US" dirty="0" err="1" smtClean="0">
                <a:latin typeface="Calibri" pitchFamily="34" charset="0"/>
                <a:cs typeface="Calibri" pitchFamily="34" charset="0"/>
              </a:rPr>
              <a:t>Broda</a:t>
            </a:r>
            <a:r>
              <a:rPr lang="en-US" dirty="0" smtClean="0">
                <a:latin typeface="Calibri" pitchFamily="34" charset="0"/>
                <a:cs typeface="Calibri" pitchFamily="34" charset="0"/>
              </a:rPr>
              <a:t> </a:t>
            </a:r>
            <a:r>
              <a:rPr lang="en-US" dirty="0">
                <a:latin typeface="Calibri" pitchFamily="34" charset="0"/>
                <a:cs typeface="Calibri" pitchFamily="34" charset="0"/>
              </a:rPr>
              <a:t>et al. 2006)</a:t>
            </a:r>
          </a:p>
          <a:p>
            <a:pPr lvl="1">
              <a:buFont typeface="Arial" pitchFamily="34" charset="0"/>
              <a:buChar char="•"/>
            </a:pPr>
            <a:r>
              <a:rPr lang="en-US" dirty="0" smtClean="0">
                <a:latin typeface="Calibri" pitchFamily="34" charset="0"/>
                <a:cs typeface="Calibri" pitchFamily="34" charset="0"/>
              </a:rPr>
              <a:t>Country sizes</a:t>
            </a:r>
          </a:p>
          <a:p>
            <a:pPr lvl="1">
              <a:buFont typeface="Arial" pitchFamily="34" charset="0"/>
              <a:buChar char="•"/>
            </a:pPr>
            <a:r>
              <a:rPr lang="en-US" dirty="0">
                <a:latin typeface="Calibri" pitchFamily="34" charset="0"/>
                <a:cs typeface="Calibri" pitchFamily="34" charset="0"/>
              </a:rPr>
              <a:t>Fixed </a:t>
            </a:r>
            <a:r>
              <a:rPr lang="en-US" dirty="0" smtClean="0">
                <a:latin typeface="Calibri" pitchFamily="34" charset="0"/>
                <a:cs typeface="Calibri" pitchFamily="34" charset="0"/>
              </a:rPr>
              <a:t>and </a:t>
            </a:r>
            <a:r>
              <a:rPr lang="en-US" dirty="0">
                <a:latin typeface="Calibri" pitchFamily="34" charset="0"/>
                <a:cs typeface="Calibri" pitchFamily="34" charset="0"/>
              </a:rPr>
              <a:t>variable trade </a:t>
            </a:r>
            <a:r>
              <a:rPr lang="en-US" dirty="0" smtClean="0">
                <a:latin typeface="Calibri" pitchFamily="34" charset="0"/>
                <a:cs typeface="Calibri" pitchFamily="34" charset="0"/>
              </a:rPr>
              <a:t>costs</a:t>
            </a:r>
            <a:endParaRPr lang="en-US" dirty="0">
              <a:latin typeface="Calibri" pitchFamily="34" charset="0"/>
              <a:cs typeface="Calibri" pitchFamily="34" charset="0"/>
            </a:endParaRPr>
          </a:p>
          <a:p>
            <a:pPr lvl="1">
              <a:buFont typeface="Arial" pitchFamily="34" charset="0"/>
              <a:buChar char="•"/>
            </a:pPr>
            <a:r>
              <a:rPr lang="en-US" dirty="0" smtClean="0">
                <a:latin typeface="Calibri" pitchFamily="34" charset="0"/>
                <a:cs typeface="Calibri" pitchFamily="34" charset="0"/>
              </a:rPr>
              <a:t>Log Normal productivity distribution, LN(</a:t>
            </a:r>
            <a:r>
              <a:rPr lang="el-GR" dirty="0">
                <a:solidFill>
                  <a:srgbClr val="FF0000"/>
                </a:solidFill>
                <a:latin typeface="Calibri" pitchFamily="34" charset="0"/>
                <a:cs typeface="Calibri" pitchFamily="34" charset="0"/>
              </a:rPr>
              <a:t>μ</a:t>
            </a:r>
            <a:r>
              <a:rPr lang="en-US" dirty="0">
                <a:latin typeface="Calibri" pitchFamily="34" charset="0"/>
                <a:cs typeface="Calibri" pitchFamily="34" charset="0"/>
              </a:rPr>
              <a:t>,</a:t>
            </a:r>
            <a:r>
              <a:rPr lang="en-US" dirty="0">
                <a:solidFill>
                  <a:srgbClr val="FF0000"/>
                </a:solidFill>
                <a:latin typeface="Calibri" pitchFamily="34" charset="0"/>
                <a:cs typeface="Calibri" pitchFamily="34" charset="0"/>
              </a:rPr>
              <a:t>q</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lvl="1">
              <a:buFont typeface="Arial" pitchFamily="34" charset="0"/>
              <a:buChar char="•"/>
            </a:pPr>
            <a:endParaRPr lang="en-US" dirty="0">
              <a:latin typeface="Calibri" pitchFamily="34" charset="0"/>
              <a:cs typeface="Calibri" pitchFamily="34" charset="0"/>
            </a:endParaRPr>
          </a:p>
          <a:p>
            <a:r>
              <a:rPr lang="en-US" dirty="0" smtClean="0">
                <a:latin typeface="Calibri" pitchFamily="34" charset="0"/>
                <a:cs typeface="Calibri" pitchFamily="34" charset="0"/>
              </a:rPr>
              <a:t>Choose </a:t>
            </a:r>
            <a:r>
              <a:rPr lang="en-US" dirty="0">
                <a:latin typeface="Calibri" pitchFamily="34" charset="0"/>
                <a:cs typeface="Calibri" pitchFamily="34" charset="0"/>
              </a:rPr>
              <a:t>(</a:t>
            </a:r>
            <a:r>
              <a:rPr lang="el-GR" dirty="0">
                <a:solidFill>
                  <a:srgbClr val="FF0000"/>
                </a:solidFill>
                <a:latin typeface="Calibri" pitchFamily="34" charset="0"/>
                <a:cs typeface="Calibri" pitchFamily="34" charset="0"/>
              </a:rPr>
              <a:t>μ</a:t>
            </a:r>
            <a:r>
              <a:rPr lang="en-US" dirty="0">
                <a:latin typeface="Calibri" pitchFamily="34" charset="0"/>
                <a:cs typeface="Calibri" pitchFamily="34" charset="0"/>
              </a:rPr>
              <a:t>,</a:t>
            </a:r>
            <a:r>
              <a:rPr lang="en-US" dirty="0">
                <a:solidFill>
                  <a:srgbClr val="FF0000"/>
                </a:solidFill>
                <a:latin typeface="Calibri" pitchFamily="34" charset="0"/>
                <a:cs typeface="Calibri" pitchFamily="34" charset="0"/>
              </a:rPr>
              <a:t>q</a:t>
            </a:r>
            <a:r>
              <a:rPr lang="en-US" dirty="0">
                <a:latin typeface="Calibri" pitchFamily="34" charset="0"/>
                <a:cs typeface="Calibri" pitchFamily="34" charset="0"/>
              </a:rPr>
              <a:t>), iceberg trade </a:t>
            </a:r>
            <a:r>
              <a:rPr lang="en-US" dirty="0" smtClean="0">
                <a:latin typeface="Calibri" pitchFamily="34" charset="0"/>
                <a:cs typeface="Calibri" pitchFamily="34" charset="0"/>
              </a:rPr>
              <a:t>costs and ratio </a:t>
            </a:r>
            <a:r>
              <a:rPr lang="en-US" dirty="0">
                <a:latin typeface="Calibri" pitchFamily="34" charset="0"/>
                <a:cs typeface="Calibri" pitchFamily="34" charset="0"/>
              </a:rPr>
              <a:t>of export to domestic fixed cost to match:</a:t>
            </a:r>
          </a:p>
          <a:p>
            <a:pPr lvl="1"/>
            <a:r>
              <a:rPr lang="en-US" dirty="0">
                <a:latin typeface="Calibri" pitchFamily="34" charset="0"/>
                <a:cs typeface="Calibri" pitchFamily="34" charset="0"/>
              </a:rPr>
              <a:t>Export size distribution</a:t>
            </a:r>
          </a:p>
          <a:p>
            <a:pPr lvl="1"/>
            <a:r>
              <a:rPr lang="en-US" dirty="0">
                <a:latin typeface="Calibri" pitchFamily="34" charset="0"/>
                <a:cs typeface="Calibri" pitchFamily="34" charset="0"/>
              </a:rPr>
              <a:t>Share of Chinese and U.S. textile and clothing </a:t>
            </a:r>
            <a:r>
              <a:rPr lang="en-US" dirty="0" smtClean="0">
                <a:latin typeface="Calibri" pitchFamily="34" charset="0"/>
                <a:cs typeface="Calibri" pitchFamily="34" charset="0"/>
              </a:rPr>
              <a:t>firms that export</a:t>
            </a:r>
            <a:endParaRPr lang="en-US" dirty="0">
              <a:latin typeface="Calibri" pitchFamily="34" charset="0"/>
              <a:cs typeface="Calibri" pitchFamily="34" charset="0"/>
            </a:endParaRPr>
          </a:p>
          <a:p>
            <a:pPr lvl="1"/>
            <a:r>
              <a:rPr lang="en-US" dirty="0">
                <a:latin typeface="Calibri" pitchFamily="34" charset="0"/>
                <a:cs typeface="Calibri" pitchFamily="34" charset="0"/>
              </a:rPr>
              <a:t>U.S. and Chinese import penetration in each others’ </a:t>
            </a:r>
            <a:r>
              <a:rPr lang="en-US" dirty="0" smtClean="0">
                <a:latin typeface="Calibri" pitchFamily="34" charset="0"/>
                <a:cs typeface="Calibri" pitchFamily="34" charset="0"/>
              </a:rPr>
              <a:t>markets</a:t>
            </a:r>
          </a:p>
          <a:p>
            <a:pPr lvl="1"/>
            <a:endParaRPr lang="en-US" dirty="0">
              <a:latin typeface="Calibri" pitchFamily="34" charset="0"/>
              <a:cs typeface="Calibri" pitchFamily="34" charset="0"/>
            </a:endParaRPr>
          </a:p>
          <a:p>
            <a:r>
              <a:rPr lang="en-US" dirty="0">
                <a:latin typeface="Calibri" pitchFamily="34" charset="0"/>
                <a:cs typeface="Calibri" pitchFamily="34" charset="0"/>
              </a:rPr>
              <a:t>Simulate productivity draws, compute cutoffs, total </a:t>
            </a:r>
            <a:r>
              <a:rPr lang="en-US" dirty="0" smtClean="0">
                <a:latin typeface="Calibri" pitchFamily="34" charset="0"/>
                <a:cs typeface="Calibri" pitchFamily="34" charset="0"/>
              </a:rPr>
              <a:t>exports, market shares and prices</a:t>
            </a:r>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101185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TFP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Market Share Under No Quotas</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48</a:t>
            </a:fld>
            <a:endParaRPr lang="en-GB"/>
          </a:p>
        </p:txBody>
      </p:sp>
      <p:pic>
        <p:nvPicPr>
          <p:cNvPr id="10" name="Picture 9" descr="x1.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Solutions for Auction-Allocation Scenario</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49</a:t>
            </a:fld>
            <a:endParaRPr lang="en-GB">
              <a:latin typeface="Calibri" pitchFamily="34" charset="0"/>
              <a:cs typeface="Calibri" pitchFamily="34" charset="0"/>
            </a:endParaRPr>
          </a:p>
        </p:txBody>
      </p:sp>
      <p:sp>
        <p:nvSpPr>
          <p:cNvPr id="11" name="Content Placeholder 2"/>
          <p:cNvSpPr>
            <a:spLocks noGrp="1"/>
          </p:cNvSpPr>
          <p:nvPr>
            <p:ph idx="1"/>
          </p:nvPr>
        </p:nvSpPr>
        <p:spPr>
          <a:xfrm>
            <a:off x="346075" y="1089025"/>
            <a:ext cx="8445499" cy="5768975"/>
          </a:xfrm>
        </p:spPr>
        <p:txBody>
          <a:bodyPr/>
          <a:lstStyle/>
          <a:p>
            <a:r>
              <a:rPr lang="en-US" dirty="0" smtClean="0">
                <a:latin typeface="Calibri" pitchFamily="34" charset="0"/>
                <a:cs typeface="Calibri" pitchFamily="34" charset="0"/>
              </a:rPr>
              <a:t>Use the no-quota scenario but impose the quota restrictiveness observed </a:t>
            </a:r>
            <a:r>
              <a:rPr lang="en-US" dirty="0">
                <a:latin typeface="Calibri" pitchFamily="34" charset="0"/>
                <a:cs typeface="Calibri" pitchFamily="34" charset="0"/>
              </a:rPr>
              <a:t>in </a:t>
            </a:r>
            <a:r>
              <a:rPr lang="en-US" dirty="0" smtClean="0">
                <a:latin typeface="Calibri" pitchFamily="34" charset="0"/>
                <a:cs typeface="Calibri" pitchFamily="34" charset="0"/>
              </a:rPr>
              <a:t>data</a:t>
            </a:r>
          </a:p>
          <a:p>
            <a:pPr lvl="1"/>
            <a:r>
              <a:rPr lang="en-US" dirty="0" smtClean="0">
                <a:latin typeface="Calibri" pitchFamily="34" charset="0"/>
                <a:cs typeface="Calibri" pitchFamily="34" charset="0"/>
              </a:rPr>
              <a:t>Export quantities jump 161% in quota-bound versus quota-free goods when quotas are removed</a:t>
            </a:r>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Solve for endogenous </a:t>
            </a:r>
            <a:r>
              <a:rPr lang="en-US" dirty="0">
                <a:latin typeface="Calibri" pitchFamily="34" charset="0"/>
                <a:cs typeface="Calibri" pitchFamily="34" charset="0"/>
              </a:rPr>
              <a:t>license </a:t>
            </a:r>
            <a:r>
              <a:rPr lang="en-US" dirty="0" smtClean="0">
                <a:latin typeface="Calibri" pitchFamily="34" charset="0"/>
                <a:cs typeface="Calibri" pitchFamily="34" charset="0"/>
              </a:rPr>
              <a:t>fee that clears the market</a:t>
            </a:r>
          </a:p>
          <a:p>
            <a:pPr marL="857250" lvl="1" indent="-457200"/>
            <a:r>
              <a:rPr lang="en-US" dirty="0" smtClean="0">
                <a:latin typeface="Calibri" pitchFamily="34" charset="0"/>
                <a:cs typeface="Calibri" pitchFamily="34" charset="0"/>
              </a:rPr>
              <a:t>This license price is ~10% of the average price of an exporter</a:t>
            </a:r>
            <a:endParaRPr lang="en-US" dirty="0">
              <a:latin typeface="Calibri" pitchFamily="34" charset="0"/>
              <a:cs typeface="Calibri" pitchFamily="34" charset="0"/>
            </a:endParaRPr>
          </a:p>
          <a:p>
            <a:pPr marL="457200" indent="-457200"/>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Re-compute </a:t>
            </a:r>
            <a:r>
              <a:rPr lang="en-US" dirty="0">
                <a:latin typeface="Calibri" pitchFamily="34" charset="0"/>
                <a:cs typeface="Calibri" pitchFamily="34" charset="0"/>
              </a:rPr>
              <a:t>aggregate export </a:t>
            </a:r>
            <a:r>
              <a:rPr lang="en-US" dirty="0" smtClean="0">
                <a:latin typeface="Calibri" pitchFamily="34" charset="0"/>
                <a:cs typeface="Calibri" pitchFamily="34" charset="0"/>
              </a:rPr>
              <a:t>TFP</a:t>
            </a:r>
          </a:p>
          <a:p>
            <a:pPr marL="457200" indent="-457200"/>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 xmlns:p14="http://schemas.microsoft.com/office/powerpoint/2010/main" val="1575670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solidFill>
                  <a:srgbClr val="FF0000"/>
                </a:solidFill>
                <a:latin typeface="Calibri" pitchFamily="34" charset="0"/>
                <a:cs typeface="Calibri" pitchFamily="34" charset="0"/>
              </a:rPr>
              <a:t>Auction-allocation model of quota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Data and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5</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TFP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Market Share, No Quota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Auction Allocation</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50</a:t>
            </a:fld>
            <a:endParaRPr lang="en-GB"/>
          </a:p>
        </p:txBody>
      </p:sp>
      <p:pic>
        <p:nvPicPr>
          <p:cNvPr id="6" name="Picture 5" descr="x2.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cxnSp>
        <p:nvCxnSpPr>
          <p:cNvPr id="8" name="Straight Arrow Connector 7"/>
          <p:cNvCxnSpPr/>
          <p:nvPr/>
        </p:nvCxnSpPr>
        <p:spPr bwMode="auto">
          <a:xfrm rot="5400000">
            <a:off x="6107987" y="3354511"/>
            <a:ext cx="1119884" cy="1588"/>
          </a:xfrm>
          <a:prstGeom prst="straightConnector1">
            <a:avLst/>
          </a:prstGeom>
          <a:solidFill>
            <a:schemeClr val="accent1"/>
          </a:solidFill>
          <a:ln w="9525" cap="flat" cmpd="sng" algn="ctr">
            <a:solidFill>
              <a:srgbClr val="008000"/>
            </a:solidFill>
            <a:prstDash val="solid"/>
            <a:round/>
            <a:headEnd type="arrow"/>
            <a:tailEnd type="arrow"/>
          </a:ln>
          <a:effectLst/>
        </p:spPr>
      </p:cxnSp>
      <p:sp>
        <p:nvSpPr>
          <p:cNvPr id="9" name="TextBox 8"/>
          <p:cNvSpPr txBox="1"/>
          <p:nvPr/>
        </p:nvSpPr>
        <p:spPr>
          <a:xfrm>
            <a:off x="4658021" y="2900370"/>
            <a:ext cx="1263721" cy="646331"/>
          </a:xfrm>
          <a:prstGeom prst="rect">
            <a:avLst/>
          </a:prstGeom>
          <a:noFill/>
        </p:spPr>
        <p:txBody>
          <a:bodyPr wrap="square" rtlCol="0">
            <a:spAutoFit/>
          </a:bodyPr>
          <a:lstStyle/>
          <a:p>
            <a:r>
              <a:rPr lang="en-US" sz="1200" b="0" u="none" dirty="0" smtClean="0">
                <a:solidFill>
                  <a:srgbClr val="008000"/>
                </a:solidFill>
                <a:latin typeface="Calibri" pitchFamily="34" charset="0"/>
                <a:cs typeface="Calibri" pitchFamily="34" charset="0"/>
              </a:rPr>
              <a:t>Disproportionate penalty on high-TFP firms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a:t>
            </a:r>
            <a:r>
              <a:rPr lang="en-US" dirty="0" smtClean="0"/>
              <a:t>Solutions for </a:t>
            </a:r>
            <a:r>
              <a:rPr lang="en-US" dirty="0" smtClean="0">
                <a:latin typeface="Calibri" pitchFamily="34" charset="0"/>
                <a:cs typeface="Calibri" pitchFamily="34" charset="0"/>
              </a:rPr>
              <a:t>Political-Allocation Scenario</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Firms </a:t>
            </a:r>
            <a:r>
              <a:rPr lang="en-US" dirty="0">
                <a:latin typeface="Calibri" pitchFamily="34" charset="0"/>
                <a:cs typeface="Calibri" pitchFamily="34" charset="0"/>
              </a:rPr>
              <a:t>have </a:t>
            </a:r>
            <a:r>
              <a:rPr lang="en-US" dirty="0" smtClean="0">
                <a:latin typeface="Calibri" pitchFamily="34" charset="0"/>
                <a:cs typeface="Calibri" pitchFamily="34" charset="0"/>
              </a:rPr>
              <a:t>second, political </a:t>
            </a:r>
            <a:r>
              <a:rPr lang="en-US" dirty="0">
                <a:latin typeface="Calibri" pitchFamily="34" charset="0"/>
                <a:cs typeface="Calibri" pitchFamily="34" charset="0"/>
              </a:rPr>
              <a:t>draw </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Correlation </a:t>
            </a:r>
            <a:r>
              <a:rPr lang="el-GR" dirty="0" smtClean="0">
                <a:solidFill>
                  <a:srgbClr val="FF0000"/>
                </a:solidFill>
                <a:latin typeface="Arial"/>
                <a:cs typeface="Arial"/>
              </a:rPr>
              <a:t>ρ</a:t>
            </a:r>
            <a:r>
              <a:rPr lang="en-US" dirty="0" smtClean="0">
                <a:latin typeface="Calibri" pitchFamily="34" charset="0"/>
                <a:cs typeface="Calibri" pitchFamily="34" charset="0"/>
              </a:rPr>
              <a:t> </a:t>
            </a:r>
            <a:r>
              <a:rPr lang="en-US" dirty="0">
                <a:latin typeface="Calibri" pitchFamily="34" charset="0"/>
                <a:cs typeface="Calibri" pitchFamily="34" charset="0"/>
              </a:rPr>
              <a:t>with </a:t>
            </a:r>
            <a:r>
              <a:rPr lang="en-US" dirty="0" smtClean="0">
                <a:latin typeface="Calibri" pitchFamily="34" charset="0"/>
                <a:cs typeface="Calibri" pitchFamily="34" charset="0"/>
              </a:rPr>
              <a:t>TFP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Re-assign market shares from auction-allocation based on this draw</a:t>
            </a:r>
          </a:p>
          <a:p>
            <a:pPr marL="857250" lvl="1" indent="-457200"/>
            <a:r>
              <a:rPr lang="en-US" dirty="0" smtClean="0">
                <a:latin typeface="Calibri" pitchFamily="34" charset="0"/>
                <a:cs typeface="Calibri" pitchFamily="34" charset="0"/>
              </a:rPr>
              <a:t>Assign highest market share to the most politically connected firm, second most connected firm gets second highest share, etc.</a:t>
            </a:r>
          </a:p>
          <a:p>
            <a:pPr marL="857250" lvl="1" indent="-457200"/>
            <a:r>
              <a:rPr lang="en-US" dirty="0" smtClean="0">
                <a:latin typeface="Calibri" pitchFamily="34" charset="0"/>
                <a:cs typeface="Calibri" pitchFamily="34" charset="0"/>
              </a:rPr>
              <a:t>Firm prices continue to based on true underlying productivity</a:t>
            </a:r>
          </a:p>
          <a:p>
            <a:pPr marL="857250" lvl="1" indent="-457200"/>
            <a:r>
              <a:rPr lang="en-US" dirty="0" smtClean="0">
                <a:latin typeface="Calibri" pitchFamily="34" charset="0"/>
                <a:cs typeface="Calibri" pitchFamily="34" charset="0"/>
              </a:rPr>
              <a:t>Low TFP firms with high political draw get high market share</a:t>
            </a:r>
          </a:p>
          <a:p>
            <a:pPr marL="457200" indent="-457200"/>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Decompose aggregate price decline between political allocation and “no quota” allocation as we did in empirical tables</a:t>
            </a:r>
          </a:p>
          <a:p>
            <a:pPr marL="457200" indent="-457200"/>
            <a:endParaRPr lang="en-US" dirty="0">
              <a:latin typeface="Calibri" pitchFamily="34" charset="0"/>
              <a:cs typeface="Calibri" pitchFamily="34" charset="0"/>
            </a:endParaRPr>
          </a:p>
          <a:p>
            <a:pPr marL="457200" indent="-457200"/>
            <a:r>
              <a:rPr lang="en-US" dirty="0" smtClean="0">
                <a:latin typeface="Calibri" pitchFamily="34" charset="0"/>
                <a:cs typeface="Calibri" pitchFamily="34" charset="0"/>
              </a:rPr>
              <a:t>Calculate contribution of price decline attributed to net extensive margin</a:t>
            </a:r>
          </a:p>
          <a:p>
            <a:pPr lvl="1"/>
            <a:r>
              <a:rPr lang="en-US" dirty="0">
                <a:latin typeface="Calibri" pitchFamily="34" charset="0"/>
                <a:cs typeface="Calibri" pitchFamily="34" charset="0"/>
              </a:rPr>
              <a:t>Choose </a:t>
            </a:r>
            <a:r>
              <a:rPr lang="en-US" dirty="0" smtClean="0">
                <a:solidFill>
                  <a:srgbClr val="FF0000"/>
                </a:solidFill>
                <a:latin typeface="Calibri" pitchFamily="34" charset="0"/>
                <a:cs typeface="Calibri" pitchFamily="34" charset="0"/>
              </a:rPr>
              <a:t>ρ </a:t>
            </a:r>
            <a:r>
              <a:rPr lang="en-US" dirty="0">
                <a:latin typeface="Calibri" pitchFamily="34" charset="0"/>
                <a:cs typeface="Calibri" pitchFamily="34" charset="0"/>
              </a:rPr>
              <a:t>to match observed </a:t>
            </a:r>
            <a:r>
              <a:rPr lang="en-US" dirty="0" smtClean="0">
                <a:latin typeface="Calibri" pitchFamily="34" charset="0"/>
                <a:cs typeface="Calibri" pitchFamily="34" charset="0"/>
              </a:rPr>
              <a:t>67.5% extensive-margin </a:t>
            </a:r>
            <a:r>
              <a:rPr lang="en-US" dirty="0">
                <a:latin typeface="Calibri" pitchFamily="34" charset="0"/>
                <a:cs typeface="Calibri" pitchFamily="34" charset="0"/>
              </a:rPr>
              <a:t>contribution to quality-adjusted price decline </a:t>
            </a:r>
            <a:r>
              <a:rPr lang="en-US" dirty="0" smtClean="0">
                <a:latin typeface="Calibri" pitchFamily="34" charset="0"/>
                <a:cs typeface="Calibri" pitchFamily="34" charset="0"/>
              </a:rPr>
              <a:t>(</a:t>
            </a:r>
            <a:r>
              <a:rPr lang="en-US" dirty="0" smtClean="0">
                <a:solidFill>
                  <a:srgbClr val="FF0000"/>
                </a:solidFill>
                <a:latin typeface="Calibri" pitchFamily="34" charset="0"/>
                <a:cs typeface="Calibri" pitchFamily="34" charset="0"/>
              </a:rPr>
              <a:t>at </a:t>
            </a:r>
            <a:r>
              <a:rPr lang="el-GR" dirty="0" smtClean="0">
                <a:solidFill>
                  <a:srgbClr val="FF0000"/>
                </a:solidFill>
                <a:latin typeface="Arial"/>
                <a:cs typeface="Arial"/>
              </a:rPr>
              <a:t>ρ</a:t>
            </a:r>
            <a:r>
              <a:rPr lang="en-US" dirty="0" smtClean="0">
                <a:solidFill>
                  <a:srgbClr val="FF0000"/>
                </a:solidFill>
                <a:latin typeface="Calibri" pitchFamily="34" charset="0"/>
                <a:cs typeface="Calibri" pitchFamily="34" charset="0"/>
              </a:rPr>
              <a:t>=0.15</a:t>
            </a:r>
            <a:r>
              <a:rPr lang="en-US" dirty="0" smtClean="0">
                <a:latin typeface="Calibri" pitchFamily="34" charset="0"/>
                <a:cs typeface="Calibri" pitchFamily="34" charset="0"/>
              </a:rPr>
              <a:t>)</a:t>
            </a:r>
            <a:endParaRPr lang="en-US" dirty="0">
              <a:latin typeface="Calibri" pitchFamily="34" charset="0"/>
              <a:cs typeface="Calibri" pitchFamily="34" charset="0"/>
            </a:endParaRPr>
          </a:p>
          <a:p>
            <a:endParaRPr lang="en-US" dirty="0">
              <a:latin typeface="Calibri" pitchFamily="34" charset="0"/>
              <a:cs typeface="Calibri" pitchFamily="34" charset="0"/>
            </a:endParaRPr>
          </a:p>
          <a:p>
            <a:pPr marL="457200" indent="-457200"/>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51</a:t>
            </a:fld>
            <a:endParaRPr lang="en-GB"/>
          </a:p>
        </p:txBody>
      </p:sp>
    </p:spTree>
    <p:extLst>
      <p:ext uri="{BB962C8B-B14F-4D97-AF65-F5344CB8AC3E}">
        <p14:creationId xmlns="" xmlns:p14="http://schemas.microsoft.com/office/powerpoint/2010/main" val="5922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52</a:t>
            </a:fld>
            <a:endParaRPr lang="en-GB"/>
          </a:p>
        </p:txBody>
      </p:sp>
      <p:pic>
        <p:nvPicPr>
          <p:cNvPr id="4" name="Picture 3" descr="10.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236796" y="2933700"/>
            <a:ext cx="543740"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53</a:t>
            </a:fld>
            <a:endParaRPr lang="en-GB"/>
          </a:p>
        </p:txBody>
      </p:sp>
      <p:pic>
        <p:nvPicPr>
          <p:cNvPr id="4" name="Picture 3" descr="9.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0.95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54</a:t>
            </a:fld>
            <a:endParaRPr lang="en-GB"/>
          </a:p>
        </p:txBody>
      </p:sp>
      <p:pic>
        <p:nvPicPr>
          <p:cNvPr id="5" name="Picture 4" descr="8.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7" name="TextBox 6"/>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0.85</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55</a:t>
            </a:fld>
            <a:endParaRPr lang="en-GB"/>
          </a:p>
        </p:txBody>
      </p:sp>
      <p:pic>
        <p:nvPicPr>
          <p:cNvPr id="4" name="Picture 3" descr="7.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0.75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56</a:t>
            </a:fld>
            <a:endParaRPr lang="en-GB"/>
          </a:p>
        </p:txBody>
      </p:sp>
      <p:pic>
        <p:nvPicPr>
          <p:cNvPr id="4" name="Picture 3" descr="6.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0.65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57</a:t>
            </a:fld>
            <a:endParaRPr lang="en-GB"/>
          </a:p>
        </p:txBody>
      </p:sp>
      <p:pic>
        <p:nvPicPr>
          <p:cNvPr id="4" name="Picture 3" descr="5.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0.55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58</a:t>
            </a:fld>
            <a:endParaRPr lang="en-GB"/>
          </a:p>
        </p:txBody>
      </p:sp>
      <p:pic>
        <p:nvPicPr>
          <p:cNvPr id="4" name="Picture 3" descr="4.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0.45</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59</a:t>
            </a:fld>
            <a:endParaRPr lang="en-GB"/>
          </a:p>
        </p:txBody>
      </p:sp>
      <p:pic>
        <p:nvPicPr>
          <p:cNvPr id="4" name="Picture 3" descr="3.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4"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0.35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Overview of Auction-Allocation Model</a:t>
            </a: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Same basic structure as in </a:t>
            </a:r>
            <a:r>
              <a:rPr lang="en-US" dirty="0" err="1" smtClean="0">
                <a:latin typeface="Calibri" pitchFamily="34" charset="0"/>
                <a:cs typeface="Calibri" pitchFamily="34" charset="0"/>
              </a:rPr>
              <a:t>Melitz</a:t>
            </a:r>
            <a:r>
              <a:rPr lang="en-US" dirty="0" smtClean="0">
                <a:latin typeface="Calibri" pitchFamily="34" charset="0"/>
                <a:cs typeface="Calibri" pitchFamily="34" charset="0"/>
              </a:rPr>
              <a:t>/Chaney</a:t>
            </a:r>
          </a:p>
          <a:p>
            <a:pPr lvl="1"/>
            <a:r>
              <a:rPr lang="en-US" dirty="0" smtClean="0">
                <a:latin typeface="Calibri" pitchFamily="34" charset="0"/>
                <a:cs typeface="Calibri" pitchFamily="34" charset="0"/>
              </a:rPr>
              <a:t>Two </a:t>
            </a:r>
            <a:r>
              <a:rPr lang="en-US" dirty="0">
                <a:latin typeface="Calibri" pitchFamily="34" charset="0"/>
                <a:cs typeface="Calibri" pitchFamily="34" charset="0"/>
              </a:rPr>
              <a:t>countries, one industry</a:t>
            </a:r>
          </a:p>
          <a:p>
            <a:pPr lvl="1"/>
            <a:r>
              <a:rPr lang="en-US" dirty="0" smtClean="0">
                <a:latin typeface="Calibri" pitchFamily="34" charset="0"/>
                <a:cs typeface="Calibri" pitchFamily="34" charset="0"/>
              </a:rPr>
              <a:t>Monopolistic competition, CES utility</a:t>
            </a:r>
          </a:p>
          <a:p>
            <a:pPr lvl="1"/>
            <a:r>
              <a:rPr lang="en-US" dirty="0" smtClean="0">
                <a:latin typeface="Calibri" pitchFamily="34" charset="0"/>
                <a:cs typeface="Calibri" pitchFamily="34" charset="0"/>
              </a:rPr>
              <a:t>Firms are heterogeneous in productivity </a:t>
            </a:r>
            <a:r>
              <a:rPr lang="en-US" dirty="0" smtClean="0">
                <a:solidFill>
                  <a:schemeClr val="accent6"/>
                </a:solidFill>
                <a:latin typeface="Symbol" pitchFamily="18" charset="2"/>
                <a:cs typeface="Calibri" pitchFamily="34" charset="0"/>
              </a:rPr>
              <a:t>(</a:t>
            </a:r>
            <a:r>
              <a:rPr lang="en-US" dirty="0" smtClean="0">
                <a:solidFill>
                  <a:srgbClr val="FF0000"/>
                </a:solidFill>
                <a:latin typeface="Symbol" pitchFamily="18" charset="2"/>
                <a:cs typeface="Calibri" pitchFamily="34" charset="0"/>
              </a:rPr>
              <a:t>j</a:t>
            </a:r>
            <a:r>
              <a:rPr lang="en-US" dirty="0" smtClean="0">
                <a:solidFill>
                  <a:schemeClr val="accent6"/>
                </a:solidFill>
                <a:latin typeface="Symbol" pitchFamily="18" charset="2"/>
                <a:cs typeface="Calibri" pitchFamily="34" charset="0"/>
              </a:rPr>
              <a:t>)</a:t>
            </a:r>
          </a:p>
          <a:p>
            <a:pPr lvl="1"/>
            <a:r>
              <a:rPr lang="en-US" dirty="0" smtClean="0">
                <a:latin typeface="Calibri" pitchFamily="34" charset="0"/>
                <a:cs typeface="Calibri" pitchFamily="34" charset="0"/>
              </a:rPr>
              <a:t>Exporting requires fixed and iceberg trade costs (</a:t>
            </a:r>
            <a:r>
              <a:rPr lang="en-US" dirty="0" smtClean="0">
                <a:solidFill>
                  <a:srgbClr val="FF0000"/>
                </a:solidFill>
                <a:latin typeface="Symbol" pitchFamily="18" charset="2"/>
                <a:cs typeface="Calibri" pitchFamily="34" charset="0"/>
              </a:rPr>
              <a:t>t</a:t>
            </a:r>
            <a:r>
              <a:rPr lang="en-US" dirty="0" smtClean="0">
                <a:latin typeface="Calibri" pitchFamily="34" charset="0"/>
                <a:cs typeface="Calibri" pitchFamily="34" charset="0"/>
              </a:rPr>
              <a:t>)</a:t>
            </a:r>
          </a:p>
          <a:p>
            <a:pPr lvl="1"/>
            <a:endParaRPr lang="en-US" dirty="0">
              <a:latin typeface="Calibri" pitchFamily="34" charset="0"/>
              <a:cs typeface="Calibri" pitchFamily="34" charset="0"/>
            </a:endParaRPr>
          </a:p>
          <a:p>
            <a:r>
              <a:rPr lang="en-US" dirty="0" smtClean="0">
                <a:latin typeface="Calibri" pitchFamily="34" charset="0"/>
                <a:cs typeface="Calibri" pitchFamily="34" charset="0"/>
              </a:rPr>
              <a:t>Firms optimize under quantity restriction </a:t>
            </a:r>
          </a:p>
          <a:p>
            <a:pPr lvl="1"/>
            <a:r>
              <a:rPr lang="en-US" dirty="0" smtClean="0">
                <a:latin typeface="Calibri" pitchFamily="34" charset="0"/>
                <a:cs typeface="Calibri" pitchFamily="34" charset="0"/>
              </a:rPr>
              <a:t>Quota license fee is like a per-unit </a:t>
            </a:r>
            <a:r>
              <a:rPr lang="en-US" dirty="0">
                <a:latin typeface="Calibri" pitchFamily="34" charset="0"/>
                <a:cs typeface="Calibri" pitchFamily="34" charset="0"/>
              </a:rPr>
              <a:t>trade cost (</a:t>
            </a:r>
            <a:r>
              <a:rPr lang="en-US" dirty="0" err="1">
                <a:solidFill>
                  <a:srgbClr val="FF0000"/>
                </a:solidFill>
                <a:latin typeface="Calibri" pitchFamily="34" charset="0"/>
                <a:cs typeface="Calibri" pitchFamily="34" charset="0"/>
              </a:rPr>
              <a:t>a</a:t>
            </a:r>
            <a:r>
              <a:rPr lang="en-US" baseline="-25000" dirty="0" err="1">
                <a:solidFill>
                  <a:srgbClr val="FF0000"/>
                </a:solidFill>
                <a:latin typeface="Calibri" pitchFamily="34" charset="0"/>
                <a:cs typeface="Calibri" pitchFamily="34" charset="0"/>
              </a:rPr>
              <a:t>od</a:t>
            </a:r>
            <a:r>
              <a:rPr lang="en-US" dirty="0">
                <a:latin typeface="Calibri" pitchFamily="34" charset="0"/>
                <a:cs typeface="Calibri" pitchFamily="34" charset="0"/>
              </a:rPr>
              <a:t>) to export from origin country </a:t>
            </a:r>
            <a:r>
              <a:rPr lang="en-US" dirty="0">
                <a:solidFill>
                  <a:srgbClr val="FF0000"/>
                </a:solidFill>
                <a:latin typeface="Calibri" pitchFamily="34" charset="0"/>
                <a:cs typeface="Calibri" pitchFamily="34" charset="0"/>
              </a:rPr>
              <a:t>o</a:t>
            </a:r>
            <a:r>
              <a:rPr lang="en-US" dirty="0">
                <a:latin typeface="Calibri" pitchFamily="34" charset="0"/>
                <a:cs typeface="Calibri" pitchFamily="34" charset="0"/>
              </a:rPr>
              <a:t> to destination country </a:t>
            </a:r>
            <a:r>
              <a:rPr lang="en-US" dirty="0" smtClean="0">
                <a:solidFill>
                  <a:srgbClr val="FF0000"/>
                </a:solidFill>
                <a:latin typeface="Calibri" pitchFamily="34" charset="0"/>
                <a:cs typeface="Calibri" pitchFamily="34" charset="0"/>
              </a:rPr>
              <a:t>d </a:t>
            </a:r>
            <a:r>
              <a:rPr lang="en-US" dirty="0">
                <a:solidFill>
                  <a:schemeClr val="accent6"/>
                </a:solidFill>
                <a:latin typeface="Calibri" pitchFamily="34" charset="0"/>
                <a:cs typeface="Calibri" pitchFamily="34" charset="0"/>
              </a:rPr>
              <a:t>(</a:t>
            </a:r>
            <a:r>
              <a:rPr lang="en-US" dirty="0" err="1">
                <a:solidFill>
                  <a:schemeClr val="accent6"/>
                </a:solidFill>
                <a:latin typeface="Calibri" pitchFamily="34" charset="0"/>
                <a:cs typeface="Calibri" pitchFamily="34" charset="0"/>
              </a:rPr>
              <a:t>Irrazabal</a:t>
            </a:r>
            <a:r>
              <a:rPr lang="en-US" dirty="0">
                <a:solidFill>
                  <a:schemeClr val="accent6"/>
                </a:solidFill>
                <a:latin typeface="Calibri" pitchFamily="34" charset="0"/>
                <a:cs typeface="Calibri" pitchFamily="34" charset="0"/>
              </a:rPr>
              <a:t> et </a:t>
            </a:r>
            <a:r>
              <a:rPr lang="en-US" dirty="0" smtClean="0">
                <a:solidFill>
                  <a:schemeClr val="accent6"/>
                </a:solidFill>
                <a:latin typeface="Calibri" pitchFamily="34" charset="0"/>
                <a:cs typeface="Calibri" pitchFamily="34" charset="0"/>
              </a:rPr>
              <a:t>al. 2010</a:t>
            </a:r>
            <a:r>
              <a:rPr lang="en-US" dirty="0">
                <a:solidFill>
                  <a:schemeClr val="accent6"/>
                </a:solidFill>
                <a:latin typeface="Calibri" pitchFamily="34" charset="0"/>
                <a:cs typeface="Calibri" pitchFamily="34" charset="0"/>
              </a:rPr>
              <a:t>)</a:t>
            </a:r>
            <a:endParaRPr lang="en-US" dirty="0" smtClean="0">
              <a:solidFill>
                <a:schemeClr val="accent6"/>
              </a:solidFill>
              <a:latin typeface="Calibri" pitchFamily="34" charset="0"/>
              <a:cs typeface="Calibri" pitchFamily="34" charset="0"/>
            </a:endParaRPr>
          </a:p>
          <a:p>
            <a:pPr marL="342900" lvl="1" indent="-342900">
              <a:buFontTx/>
              <a:buChar char="•"/>
            </a:pPr>
            <a:endParaRPr lang="en-US" dirty="0">
              <a:solidFill>
                <a:schemeClr val="accent6"/>
              </a:solidFill>
              <a:latin typeface="Calibri" pitchFamily="34" charset="0"/>
              <a:cs typeface="Calibri" pitchFamily="34" charset="0"/>
            </a:endParaRPr>
          </a:p>
          <a:p>
            <a:r>
              <a:rPr lang="en-US" dirty="0">
                <a:latin typeface="Calibri" pitchFamily="34" charset="0"/>
                <a:cs typeface="Calibri" pitchFamily="34" charset="0"/>
              </a:rPr>
              <a:t>Price of variety with productivity </a:t>
            </a:r>
            <a:r>
              <a:rPr lang="en-US" dirty="0">
                <a:solidFill>
                  <a:srgbClr val="FF0000"/>
                </a:solidFill>
                <a:latin typeface="Symbol" pitchFamily="18" charset="2"/>
                <a:cs typeface="Calibri" pitchFamily="34" charset="0"/>
              </a:rPr>
              <a:t>j</a:t>
            </a:r>
            <a:r>
              <a:rPr lang="en-US" dirty="0">
                <a:latin typeface="Calibri" pitchFamily="34" charset="0"/>
                <a:cs typeface="Calibri" pitchFamily="34" charset="0"/>
              </a:rPr>
              <a:t>:</a:t>
            </a:r>
          </a:p>
          <a:p>
            <a:endParaRPr lang="en-US" dirty="0">
              <a:latin typeface="Calibri" pitchFamily="34" charset="0"/>
              <a:cs typeface="Calibri" pitchFamily="34" charset="0"/>
            </a:endParaRPr>
          </a:p>
          <a:p>
            <a:endParaRPr lang="en-US" dirty="0">
              <a:latin typeface="Calibri" pitchFamily="34" charset="0"/>
              <a:cs typeface="Calibri" pitchFamily="34" charset="0"/>
            </a:endParaRPr>
          </a:p>
          <a:p>
            <a:pPr marL="342900" lvl="1" indent="-342900">
              <a:buFontTx/>
              <a:buChar char="•"/>
            </a:pPr>
            <a:endParaRPr lang="en-US" dirty="0">
              <a:solidFill>
                <a:schemeClr val="accent6"/>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6</a:t>
            </a:fld>
            <a:endParaRPr lang="en-GB">
              <a:latin typeface="Calibri" pitchFamily="34" charset="0"/>
              <a:cs typeface="Calibri" pitchFamily="34" charset="0"/>
            </a:endParaRPr>
          </a:p>
        </p:txBody>
      </p:sp>
      <p:pic>
        <p:nvPicPr>
          <p:cNvPr id="5" name="Picture 2" descr="http://hausheer.osola.com/latex2png/XGJlZ2lue2Rpc3BsYXltYXRofQ0KcF97b2R9KFx2YXJwaGksYV97b2R9KT1cZnJhY3tcc2lnbWF9e1xzaWdtYS0xfVxvbWVnYV97ZH1cbGVmdChcZnJhY3tcdGF1X3tvZH19e1x2YXJwaGl9K2Ffe29kfVxyaWdodCkNClxlbmR7ZGlzcGxheW1hdGh9/300/0/result.png"/>
          <p:cNvPicPr>
            <a:picLocks noChangeAspect="1" noChangeArrowheads="1"/>
          </p:cNvPicPr>
          <p:nvPr/>
        </p:nvPicPr>
        <p:blipFill>
          <a:blip r:embed="rId3" cstate="email"/>
          <a:srcRect/>
          <a:stretch>
            <a:fillRect/>
          </a:stretch>
        </p:blipFill>
        <p:spPr bwMode="auto">
          <a:xfrm>
            <a:off x="2311003" y="5282274"/>
            <a:ext cx="4521994" cy="714375"/>
          </a:xfrm>
          <a:prstGeom prst="rect">
            <a:avLst/>
          </a:prstGeom>
          <a:noFill/>
        </p:spPr>
      </p:pic>
      <p:grpSp>
        <p:nvGrpSpPr>
          <p:cNvPr id="6" name="Group 10"/>
          <p:cNvGrpSpPr/>
          <p:nvPr/>
        </p:nvGrpSpPr>
        <p:grpSpPr>
          <a:xfrm>
            <a:off x="6251945" y="4779753"/>
            <a:ext cx="2892054" cy="1692771"/>
            <a:chOff x="6251945" y="3488586"/>
            <a:chExt cx="2892054" cy="1692771"/>
          </a:xfrm>
        </p:grpSpPr>
        <p:sp>
          <p:nvSpPr>
            <p:cNvPr id="7" name="TextBox 6"/>
            <p:cNvSpPr txBox="1"/>
            <p:nvPr/>
          </p:nvSpPr>
          <p:spPr>
            <a:xfrm>
              <a:off x="6889898" y="3488586"/>
              <a:ext cx="2254101" cy="1692771"/>
            </a:xfrm>
            <a:prstGeom prst="rect">
              <a:avLst/>
            </a:prstGeom>
            <a:noFill/>
          </p:spPr>
          <p:txBody>
            <a:bodyPr wrap="square" rtlCol="0">
              <a:spAutoFit/>
            </a:bodyPr>
            <a:lstStyle/>
            <a:p>
              <a:r>
                <a:rPr lang="en-US" sz="1300" b="0" u="none" dirty="0" err="1">
                  <a:solidFill>
                    <a:srgbClr val="FF0000"/>
                  </a:solidFill>
                </a:rPr>
                <a:t>a</a:t>
              </a:r>
              <a:r>
                <a:rPr lang="en-US" sz="1300" b="0" u="none" baseline="-25000" dirty="0" err="1">
                  <a:solidFill>
                    <a:srgbClr val="FF0000"/>
                  </a:solidFill>
                </a:rPr>
                <a:t>od</a:t>
              </a:r>
              <a:r>
                <a:rPr lang="en-US" sz="1300" b="0" u="none" dirty="0">
                  <a:solidFill>
                    <a:srgbClr val="008000"/>
                  </a:solidFill>
                </a:rPr>
                <a:t> &gt; 0 </a:t>
              </a:r>
              <a:r>
                <a:rPr lang="en-US" sz="1300" b="0" u="none" dirty="0" smtClean="0">
                  <a:solidFill>
                    <a:srgbClr val="008000"/>
                  </a:solidFill>
                </a:rPr>
                <a:t>imposes a disproportionate penalty on high productivity (i.e., high </a:t>
              </a:r>
              <a:r>
                <a:rPr lang="en-US" sz="1300" b="0" u="none" dirty="0" smtClean="0">
                  <a:solidFill>
                    <a:srgbClr val="FF0000"/>
                  </a:solidFill>
                  <a:latin typeface="Symbol" pitchFamily="18" charset="2"/>
                </a:rPr>
                <a:t>j</a:t>
              </a:r>
              <a:r>
                <a:rPr lang="en-US" sz="1300" b="0" u="none" dirty="0" smtClean="0">
                  <a:solidFill>
                    <a:srgbClr val="008000"/>
                  </a:solidFill>
                </a:rPr>
                <a:t>) firms</a:t>
              </a:r>
            </a:p>
            <a:p>
              <a:endParaRPr lang="en-US" sz="1300" b="0" u="none" dirty="0" smtClean="0">
                <a:solidFill>
                  <a:srgbClr val="008000"/>
                </a:solidFill>
              </a:endParaRPr>
            </a:p>
            <a:p>
              <a:r>
                <a:rPr lang="en-US" sz="1300" b="0" u="none" dirty="0" smtClean="0">
                  <a:solidFill>
                    <a:srgbClr val="008000"/>
                  </a:solidFill>
                </a:rPr>
                <a:t>Analytical solutions to model not possible when  </a:t>
              </a:r>
              <a:r>
                <a:rPr lang="en-US" sz="1300" b="0" u="none" dirty="0" err="1" smtClean="0">
                  <a:solidFill>
                    <a:srgbClr val="FF0000"/>
                  </a:solidFill>
                </a:rPr>
                <a:t>a</a:t>
              </a:r>
              <a:r>
                <a:rPr lang="en-US" sz="1300" b="0" u="none" baseline="-25000" dirty="0" err="1" smtClean="0">
                  <a:solidFill>
                    <a:srgbClr val="FF0000"/>
                  </a:solidFill>
                </a:rPr>
                <a:t>od</a:t>
              </a:r>
              <a:r>
                <a:rPr lang="en-US" sz="1300" b="0" u="none" dirty="0" smtClean="0">
                  <a:solidFill>
                    <a:srgbClr val="008000"/>
                  </a:solidFill>
                </a:rPr>
                <a:t> &gt; 0</a:t>
              </a:r>
            </a:p>
          </p:txBody>
        </p:sp>
        <p:sp>
          <p:nvSpPr>
            <p:cNvPr id="8" name="Rectangle 7"/>
            <p:cNvSpPr/>
            <p:nvPr/>
          </p:nvSpPr>
          <p:spPr bwMode="auto">
            <a:xfrm>
              <a:off x="6251945" y="4176529"/>
              <a:ext cx="414670" cy="404037"/>
            </a:xfrm>
            <a:prstGeom prst="rect">
              <a:avLst/>
            </a:prstGeom>
            <a:solidFill>
              <a:srgbClr val="FFFF00">
                <a:alpha val="20000"/>
              </a:srgb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
          <p:nvSpPr>
            <p:cNvPr id="9" name="Arc 8"/>
            <p:cNvSpPr/>
            <p:nvPr/>
          </p:nvSpPr>
          <p:spPr bwMode="auto">
            <a:xfrm rot="16200000">
              <a:off x="6581560" y="3668248"/>
              <a:ext cx="648585" cy="925022"/>
            </a:xfrm>
            <a:prstGeom prst="arc">
              <a:avLst/>
            </a:prstGeom>
            <a:noFill/>
            <a:ln w="9525" cap="flat" cmpd="sng" algn="ctr">
              <a:solidFill>
                <a:srgbClr val="008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60</a:t>
            </a:fld>
            <a:endParaRPr lang="en-GB"/>
          </a:p>
        </p:txBody>
      </p:sp>
      <p:pic>
        <p:nvPicPr>
          <p:cNvPr id="4" name="Picture 3" descr="2.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0.25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61</a:t>
            </a:fld>
            <a:endParaRPr lang="en-GB"/>
          </a:p>
        </p:txBody>
      </p:sp>
      <p:pic>
        <p:nvPicPr>
          <p:cNvPr id="4" name="Picture 3" descr="1.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solidFill>
            <a:srgbClr val="FFFF00"/>
          </a:solid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0.15</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62</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-0.15</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63</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-0.25</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64</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-0.35</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65</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-0.45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66</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-0.55</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67</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-0.65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7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68</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-0.75</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8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69</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-0.85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Three Empirical Implications of Quota Removal</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Export growth following quota removal is driven by the intensive margin</a:t>
            </a:r>
          </a:p>
          <a:p>
            <a:pPr lvl="1"/>
            <a:r>
              <a:rPr lang="en-US" dirty="0" smtClean="0">
                <a:latin typeface="Calibri" pitchFamily="34" charset="0"/>
                <a:cs typeface="Calibri" pitchFamily="34" charset="0"/>
              </a:rPr>
              <a:t>High productivity firms are most constrained under quotas</a:t>
            </a:r>
          </a:p>
          <a:p>
            <a:pPr lvl="1"/>
            <a:r>
              <a:rPr lang="en-US" dirty="0" smtClean="0">
                <a:latin typeface="Calibri" pitchFamily="34" charset="0"/>
                <a:cs typeface="Calibri" pitchFamily="34" charset="0"/>
              </a:rPr>
              <a:t>Their exports jump disproportionately as quotas are removed</a:t>
            </a:r>
          </a:p>
          <a:p>
            <a:pPr lvl="1"/>
            <a:endParaRPr lang="en-US" dirty="0">
              <a:latin typeface="Calibri" pitchFamily="34" charset="0"/>
              <a:cs typeface="Calibri" pitchFamily="34" charset="0"/>
            </a:endParaRPr>
          </a:p>
          <a:p>
            <a:r>
              <a:rPr lang="en-US" dirty="0" smtClean="0">
                <a:latin typeface="Calibri" pitchFamily="34" charset="0"/>
                <a:cs typeface="Calibri" pitchFamily="34" charset="0"/>
              </a:rPr>
              <a:t>Low-productivity enter because license fee goes to zero when quotas are removed</a:t>
            </a:r>
          </a:p>
          <a:p>
            <a:pPr lvl="1"/>
            <a:r>
              <a:rPr lang="en-US" sz="1600" dirty="0" smtClean="0">
                <a:solidFill>
                  <a:schemeClr val="bg1">
                    <a:lumMod val="50000"/>
                  </a:schemeClr>
                </a:solidFill>
                <a:latin typeface="Calibri" pitchFamily="34" charset="0"/>
                <a:cs typeface="Calibri" pitchFamily="34" charset="0"/>
              </a:rPr>
              <a:t>(Depends on TFP distribution: if density of very high TFP firms is high enough, there will be no entry and the lowest TFP firms will exit)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Incumbents</a:t>
            </a:r>
            <a:r>
              <a:rPr lang="en-US" dirty="0">
                <a:latin typeface="Calibri" pitchFamily="34" charset="0"/>
                <a:cs typeface="Calibri" pitchFamily="34" charset="0"/>
              </a:rPr>
              <a:t> </a:t>
            </a:r>
            <a:r>
              <a:rPr lang="en-US" dirty="0" smtClean="0">
                <a:latin typeface="Calibri" pitchFamily="34" charset="0"/>
                <a:cs typeface="Calibri" pitchFamily="34" charset="0"/>
              </a:rPr>
              <a:t>and entrants make opposing contributions to export prices</a:t>
            </a:r>
          </a:p>
          <a:p>
            <a:pPr lvl="1"/>
            <a:r>
              <a:rPr lang="en-US" dirty="0" smtClean="0">
                <a:latin typeface="Calibri" pitchFamily="34" charset="0"/>
                <a:cs typeface="Calibri" pitchFamily="34" charset="0"/>
              </a:rPr>
              <a:t>Incumbents’ prices fall as the license fee goes to zero</a:t>
            </a:r>
          </a:p>
          <a:p>
            <a:pPr lvl="1"/>
            <a:r>
              <a:rPr lang="en-US" dirty="0" smtClean="0">
                <a:latin typeface="Calibri" pitchFamily="34" charset="0"/>
                <a:cs typeface="Calibri" pitchFamily="34" charset="0"/>
              </a:rPr>
              <a:t>But removal of license fee allows high price (i.e., low-productivity) firms to enter</a:t>
            </a:r>
          </a:p>
          <a:p>
            <a:pPr lvl="1"/>
            <a:r>
              <a:rPr lang="en-US" sz="1600" dirty="0" smtClean="0">
                <a:solidFill>
                  <a:schemeClr val="bg1">
                    <a:lumMod val="50000"/>
                  </a:schemeClr>
                </a:solidFill>
                <a:latin typeface="Calibri" pitchFamily="34" charset="0"/>
                <a:cs typeface="Calibri" pitchFamily="34" charset="0"/>
              </a:rPr>
              <a:t>(Will come back to quality variant of model later)</a:t>
            </a:r>
          </a:p>
          <a:p>
            <a:pPr lvl="1"/>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7</a:t>
            </a:fld>
            <a:endParaRPr lang="en-GB">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10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70</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-1.00</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the Overall Productivity Gain</a:t>
            </a:r>
            <a:endParaRPr lang="en-US" dirty="0">
              <a:latin typeface="Calibri" pitchFamily="34" charset="0"/>
              <a:cs typeface="Calibri" pitchFamily="34" charset="0"/>
            </a:endParaRPr>
          </a:p>
        </p:txBody>
      </p:sp>
      <p:sp>
        <p:nvSpPr>
          <p:cNvPr id="16" name="TextBox 15"/>
          <p:cNvSpPr txBox="1"/>
          <p:nvPr/>
        </p:nvSpPr>
        <p:spPr>
          <a:xfrm>
            <a:off x="2357772" y="1112838"/>
            <a:ext cx="3098800" cy="5016758"/>
          </a:xfrm>
          <a:prstGeom prst="rect">
            <a:avLst/>
          </a:prstGeom>
          <a:noFill/>
          <a:ln>
            <a:noFill/>
          </a:ln>
        </p:spPr>
        <p:txBody>
          <a:bodyPr wrap="square" rtlCol="0">
            <a:spAutoFit/>
          </a:bodyPr>
          <a:lstStyle/>
          <a:p>
            <a:pPr algn="ctr"/>
            <a:r>
              <a:rPr lang="en-US" b="0" dirty="0" smtClean="0">
                <a:solidFill>
                  <a:schemeClr val="accent2"/>
                </a:solidFill>
                <a:latin typeface="Calibri" pitchFamily="34" charset="0"/>
                <a:cs typeface="Calibri" pitchFamily="34" charset="0"/>
              </a:rPr>
              <a:t>Weighted-Average TFP</a:t>
            </a: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4.21</a:t>
            </a: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3.43</a:t>
            </a: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1.50</a:t>
            </a:r>
          </a:p>
          <a:p>
            <a:pPr algn="ctr"/>
            <a:endParaRPr lang="en-US" b="0" u="none" dirty="0" smtClean="0">
              <a:solidFill>
                <a:schemeClr val="accent2"/>
              </a:solidFill>
              <a:latin typeface="Calibri" pitchFamily="34" charset="0"/>
              <a:cs typeface="Calibri" pitchFamily="34" charset="0"/>
            </a:endParaRPr>
          </a:p>
        </p:txBody>
      </p:sp>
      <p:sp>
        <p:nvSpPr>
          <p:cNvPr id="17" name="Rounded Rectangle 16"/>
          <p:cNvSpPr/>
          <p:nvPr/>
        </p:nvSpPr>
        <p:spPr bwMode="auto">
          <a:xfrm>
            <a:off x="657589" y="53725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 Allocation</a:t>
            </a:r>
          </a:p>
        </p:txBody>
      </p:sp>
      <p:sp>
        <p:nvSpPr>
          <p:cNvPr id="19" name="Rounded Rectangle 18"/>
          <p:cNvSpPr/>
          <p:nvPr/>
        </p:nvSpPr>
        <p:spPr bwMode="auto">
          <a:xfrm>
            <a:off x="644064" y="3420322"/>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0" u="none" dirty="0" smtClean="0">
                <a:latin typeface="Calibri" pitchFamily="34" charset="0"/>
                <a:cs typeface="Calibri" pitchFamily="34" charset="0"/>
              </a:rPr>
              <a:t>Auction Allocation</a:t>
            </a:r>
          </a:p>
        </p:txBody>
      </p:sp>
      <p:sp>
        <p:nvSpPr>
          <p:cNvPr id="26" name="Rounded Rectangle 25"/>
          <p:cNvSpPr/>
          <p:nvPr/>
        </p:nvSpPr>
        <p:spPr bwMode="auto">
          <a:xfrm>
            <a:off x="620314" y="1506725"/>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27" name="Right Arrow 26"/>
          <p:cNvSpPr/>
          <p:nvPr/>
        </p:nvSpPr>
        <p:spPr bwMode="auto">
          <a:xfrm rot="16200000">
            <a:off x="1115497" y="2639920"/>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30" name="Right Arrow 29"/>
          <p:cNvSpPr/>
          <p:nvPr/>
        </p:nvSpPr>
        <p:spPr bwMode="auto">
          <a:xfrm rot="16200000">
            <a:off x="1133527" y="4575650"/>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cxnSp>
        <p:nvCxnSpPr>
          <p:cNvPr id="31" name="Straight Arrow Connector 30"/>
          <p:cNvCxnSpPr/>
          <p:nvPr/>
        </p:nvCxnSpPr>
        <p:spPr bwMode="auto">
          <a:xfrm rot="5400000">
            <a:off x="3338201" y="2821108"/>
            <a:ext cx="1151910" cy="1"/>
          </a:xfrm>
          <a:prstGeom prst="straightConnector1">
            <a:avLst/>
          </a:prstGeom>
          <a:solidFill>
            <a:schemeClr val="accent1"/>
          </a:solidFill>
          <a:ln w="15875" cap="flat" cmpd="sng" algn="ctr">
            <a:solidFill>
              <a:srgbClr val="FF0000"/>
            </a:solidFill>
            <a:prstDash val="solid"/>
            <a:round/>
            <a:headEnd type="triangle" w="med" len="med"/>
            <a:tailEnd type="none" w="med" len="med"/>
          </a:ln>
          <a:effectLst/>
        </p:spPr>
      </p:cxnSp>
      <p:sp>
        <p:nvSpPr>
          <p:cNvPr id="32" name="TextBox 31"/>
          <p:cNvSpPr txBox="1"/>
          <p:nvPr/>
        </p:nvSpPr>
        <p:spPr>
          <a:xfrm>
            <a:off x="4035121" y="2648452"/>
            <a:ext cx="1606854" cy="338554"/>
          </a:xfrm>
          <a:prstGeom prst="rect">
            <a:avLst/>
          </a:prstGeom>
          <a:solidFill>
            <a:srgbClr val="FFFF99"/>
          </a:solidFill>
        </p:spPr>
        <p:txBody>
          <a:bodyPr wrap="square" rtlCol="0">
            <a:spAutoFit/>
          </a:bodyPr>
          <a:lstStyle/>
          <a:p>
            <a:pPr algn="ctr"/>
            <a:r>
              <a:rPr lang="en-US" sz="1600" b="0" u="none" dirty="0" smtClean="0">
                <a:solidFill>
                  <a:srgbClr val="FF0000"/>
                </a:solidFill>
                <a:latin typeface="Calibri" pitchFamily="34" charset="0"/>
                <a:cs typeface="Calibri" pitchFamily="34" charset="0"/>
              </a:rPr>
              <a:t>39% of total gain</a:t>
            </a:r>
          </a:p>
        </p:txBody>
      </p:sp>
      <p:cxnSp>
        <p:nvCxnSpPr>
          <p:cNvPr id="33" name="Straight Arrow Connector 32"/>
          <p:cNvCxnSpPr/>
          <p:nvPr/>
        </p:nvCxnSpPr>
        <p:spPr bwMode="auto">
          <a:xfrm rot="5400000">
            <a:off x="3340408" y="4648196"/>
            <a:ext cx="1151910" cy="1"/>
          </a:xfrm>
          <a:prstGeom prst="straightConnector1">
            <a:avLst/>
          </a:prstGeom>
          <a:solidFill>
            <a:schemeClr val="accent1"/>
          </a:solidFill>
          <a:ln w="15875" cap="flat" cmpd="sng" algn="ctr">
            <a:solidFill>
              <a:srgbClr val="FF0000"/>
            </a:solidFill>
            <a:prstDash val="solid"/>
            <a:round/>
            <a:headEnd type="triangle" w="med" len="med"/>
            <a:tailEnd type="none" w="med" len="med"/>
          </a:ln>
          <a:effectLst/>
        </p:spPr>
      </p:cxnSp>
      <p:sp>
        <p:nvSpPr>
          <p:cNvPr id="34" name="TextBox 33"/>
          <p:cNvSpPr txBox="1"/>
          <p:nvPr/>
        </p:nvSpPr>
        <p:spPr>
          <a:xfrm>
            <a:off x="4034048" y="4475540"/>
            <a:ext cx="1607928" cy="338554"/>
          </a:xfrm>
          <a:prstGeom prst="rect">
            <a:avLst/>
          </a:prstGeom>
          <a:solidFill>
            <a:srgbClr val="FFFF99"/>
          </a:solidFill>
        </p:spPr>
        <p:txBody>
          <a:bodyPr wrap="square" rtlCol="0">
            <a:spAutoFit/>
          </a:bodyPr>
          <a:lstStyle/>
          <a:p>
            <a:pPr algn="ctr"/>
            <a:r>
              <a:rPr lang="en-US" sz="1600" b="0" u="none" dirty="0" smtClean="0">
                <a:solidFill>
                  <a:srgbClr val="FF0000"/>
                </a:solidFill>
                <a:latin typeface="Calibri" pitchFamily="34" charset="0"/>
                <a:cs typeface="Calibri" pitchFamily="34" charset="0"/>
              </a:rPr>
              <a:t>71% of total gain</a:t>
            </a:r>
          </a:p>
        </p:txBody>
      </p:sp>
      <p:sp>
        <p:nvSpPr>
          <p:cNvPr id="35" name="TextBox 34"/>
          <p:cNvSpPr txBox="1"/>
          <p:nvPr/>
        </p:nvSpPr>
        <p:spPr>
          <a:xfrm>
            <a:off x="5995985" y="2398125"/>
            <a:ext cx="2783464" cy="830997"/>
          </a:xfrm>
          <a:prstGeom prst="rect">
            <a:avLst/>
          </a:prstGeom>
          <a:noFill/>
        </p:spPr>
        <p:txBody>
          <a:bodyPr wrap="square" rtlCol="0">
            <a:spAutoFit/>
          </a:bodyPr>
          <a:lstStyle/>
          <a:p>
            <a:r>
              <a:rPr lang="en-US" sz="1600" b="0" u="none" dirty="0" smtClean="0">
                <a:solidFill>
                  <a:srgbClr val="0033CC"/>
                </a:solidFill>
                <a:latin typeface="Calibri" pitchFamily="34" charset="0"/>
                <a:cs typeface="Calibri" pitchFamily="34" charset="0"/>
              </a:rPr>
              <a:t>Moving from auction-allocation to no quotas increase aggregate productivity by 23%</a:t>
            </a:r>
          </a:p>
        </p:txBody>
      </p:sp>
      <p:sp>
        <p:nvSpPr>
          <p:cNvPr id="36" name="TextBox 35"/>
          <p:cNvSpPr txBox="1"/>
          <p:nvPr/>
        </p:nvSpPr>
        <p:spPr>
          <a:xfrm>
            <a:off x="6004547" y="4214910"/>
            <a:ext cx="2783464" cy="830997"/>
          </a:xfrm>
          <a:prstGeom prst="rect">
            <a:avLst/>
          </a:prstGeom>
          <a:noFill/>
        </p:spPr>
        <p:txBody>
          <a:bodyPr wrap="square" rtlCol="0">
            <a:spAutoFit/>
          </a:bodyPr>
          <a:lstStyle/>
          <a:p>
            <a:r>
              <a:rPr lang="en-US" sz="1600" b="0" u="none" dirty="0" smtClean="0">
                <a:solidFill>
                  <a:srgbClr val="0033CC"/>
                </a:solidFill>
                <a:latin typeface="Calibri" pitchFamily="34" charset="0"/>
                <a:cs typeface="Calibri" pitchFamily="34" charset="0"/>
              </a:rPr>
              <a:t>Moving from political- to auction allocation increases aggregate productivity by 127%</a:t>
            </a:r>
          </a:p>
        </p:txBody>
      </p:sp>
    </p:spTree>
    <p:extLst>
      <p:ext uri="{BB962C8B-B14F-4D97-AF65-F5344CB8AC3E}">
        <p14:creationId xmlns="" xmlns:p14="http://schemas.microsoft.com/office/powerpoint/2010/main" val="4245998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Illegal Subcontracting?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89025"/>
            <a:ext cx="8437562" cy="5768975"/>
          </a:xfrm>
        </p:spPr>
        <p:txBody>
          <a:bodyPr/>
          <a:lstStyle/>
          <a:p>
            <a:r>
              <a:rPr lang="en-US" dirty="0" smtClean="0">
                <a:latin typeface="Calibri" pitchFamily="34" charset="0"/>
                <a:cs typeface="Calibri" pitchFamily="34" charset="0"/>
              </a:rPr>
              <a:t>Unobserved illegal subcontracting can lead to over-estimation of the role of the extensive margin as former subcontractors enter under their own name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But…</a:t>
            </a:r>
          </a:p>
          <a:p>
            <a:pPr lvl="1"/>
            <a:r>
              <a:rPr lang="en-US" dirty="0" smtClean="0">
                <a:latin typeface="Calibri" pitchFamily="34" charset="0"/>
                <a:cs typeface="Calibri" pitchFamily="34" charset="0"/>
              </a:rPr>
              <a:t>It is illegal</a:t>
            </a:r>
          </a:p>
          <a:p>
            <a:pPr lvl="1"/>
            <a:r>
              <a:rPr lang="en-US" dirty="0">
                <a:latin typeface="Calibri" pitchFamily="34" charset="0"/>
                <a:cs typeface="Calibri" pitchFamily="34" charset="0"/>
              </a:rPr>
              <a:t>Little evidence in 2004 production data of exports&gt;production</a:t>
            </a:r>
          </a:p>
          <a:p>
            <a:pPr lvl="1"/>
            <a:r>
              <a:rPr lang="en-US" dirty="0" smtClean="0">
                <a:latin typeface="Calibri" pitchFamily="34" charset="0"/>
                <a:cs typeface="Calibri" pitchFamily="34" charset="0"/>
              </a:rPr>
              <a:t>Entrants are small and numerous, whereas entering subcontractors would likely be large</a:t>
            </a:r>
          </a:p>
          <a:p>
            <a:pPr lvl="1"/>
            <a:r>
              <a:rPr lang="en-US" dirty="0" smtClean="0">
                <a:latin typeface="Calibri" pitchFamily="34" charset="0"/>
                <a:cs typeface="Calibri" pitchFamily="34" charset="0"/>
              </a:rPr>
              <a:t>Majority of quota exporters in 2004 also export goods to non-quota countries, but would they subcontract both?</a:t>
            </a:r>
          </a:p>
          <a:p>
            <a:pPr lvl="1"/>
            <a:r>
              <a:rPr lang="en-US" dirty="0" smtClean="0">
                <a:latin typeface="Calibri" pitchFamily="34" charset="0"/>
                <a:cs typeface="Calibri" pitchFamily="34" charset="0"/>
              </a:rPr>
              <a:t>Extensive-margin contribution is strong even among “processing” exports where documentation is more stringent</a:t>
            </a:r>
          </a:p>
          <a:p>
            <a:pPr lvl="1"/>
            <a:r>
              <a:rPr lang="en-US" dirty="0" smtClean="0">
                <a:latin typeface="Calibri" pitchFamily="34" charset="0"/>
                <a:cs typeface="Calibri" pitchFamily="34" charset="0"/>
              </a:rPr>
              <a:t>Very </a:t>
            </a:r>
            <a:r>
              <a:rPr lang="en-US" dirty="0">
                <a:latin typeface="Calibri" pitchFamily="34" charset="0"/>
                <a:cs typeface="Calibri" pitchFamily="34" charset="0"/>
              </a:rPr>
              <a:t>few firms shrink or exit after quotas (even among SOEs), as firms who had used subcontractors might be expected to </a:t>
            </a:r>
          </a:p>
          <a:p>
            <a:pPr>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72</a:t>
            </a:fld>
            <a:endParaRPr lang="en-GB">
              <a:latin typeface="Calibri" pitchFamily="34" charset="0"/>
              <a:cs typeface="Calibri" pitchFamily="34" charset="0"/>
            </a:endParaRPr>
          </a:p>
        </p:txBody>
      </p:sp>
    </p:spTree>
    <p:extLst>
      <p:ext uri="{BB962C8B-B14F-4D97-AF65-F5344CB8AC3E}">
        <p14:creationId xmlns="" xmlns:p14="http://schemas.microsoft.com/office/powerpoint/2010/main" val="3786354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Sensitivity of Numerical Solutions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73</a:t>
            </a:fld>
            <a:endParaRPr lang="en-GB"/>
          </a:p>
        </p:txBody>
      </p:sp>
      <p:pic>
        <p:nvPicPr>
          <p:cNvPr id="6" name="Picture 3"/>
          <p:cNvPicPr>
            <a:picLocks noChangeAspect="1" noChangeArrowheads="1"/>
          </p:cNvPicPr>
          <p:nvPr/>
        </p:nvPicPr>
        <p:blipFill>
          <a:blip r:embed="rId3" cstate="email"/>
          <a:srcRect/>
          <a:stretch>
            <a:fillRect/>
          </a:stretch>
        </p:blipFill>
        <p:spPr bwMode="auto">
          <a:xfrm>
            <a:off x="1329735" y="1112838"/>
            <a:ext cx="6481585" cy="4743506"/>
          </a:xfrm>
          <a:prstGeom prst="rect">
            <a:avLst/>
          </a:prstGeom>
          <a:noFill/>
          <a:ln w="9525">
            <a:solidFill>
              <a:schemeClr val="tx1"/>
            </a:solidFill>
            <a:miter lim="800000"/>
            <a:headEnd/>
            <a:tailEnd/>
          </a:ln>
          <a:effectLst/>
        </p:spPr>
      </p:pic>
      <p:sp>
        <p:nvSpPr>
          <p:cNvPr id="7" name="TextBox 6"/>
          <p:cNvSpPr txBox="1"/>
          <p:nvPr/>
        </p:nvSpPr>
        <p:spPr>
          <a:xfrm>
            <a:off x="1294544" y="5879004"/>
            <a:ext cx="6647380" cy="1015663"/>
          </a:xfrm>
          <a:prstGeom prst="rect">
            <a:avLst/>
          </a:prstGeom>
          <a:noFill/>
        </p:spPr>
        <p:txBody>
          <a:bodyPr wrap="square" rtlCol="0">
            <a:spAutoFit/>
          </a:bodyPr>
          <a:lstStyle/>
          <a:p>
            <a:r>
              <a:rPr lang="en-US" sz="1200" b="0" u="none" dirty="0" smtClean="0">
                <a:latin typeface="Calibri" pitchFamily="34" charset="0"/>
                <a:cs typeface="Calibri" pitchFamily="34" charset="0"/>
              </a:rPr>
              <a:t>Notes:  Left panel displays weighted average firm TFP under political allocation as a share of weighted average firm TFP under auction allocation. Right panel traces out the share of overall productivity growth accounted for by institutional reform. Both quantities are plotted against the extensive margin’s contribution to the overall price decline when quotas are removed.  Dashed vertical lines indicate the observed contribution of the extensive margin from Table 7. </a:t>
            </a:r>
            <a:endParaRPr lang="en-US" sz="1200" b="0" u="none" dirty="0">
              <a:latin typeface="Calibri" pitchFamily="34" charset="0"/>
              <a:cs typeface="Calibri" pitchFamily="34" charset="0"/>
            </a:endParaRPr>
          </a:p>
        </p:txBody>
      </p:sp>
      <p:cxnSp>
        <p:nvCxnSpPr>
          <p:cNvPr id="9" name="Straight Arrow Connector 8"/>
          <p:cNvCxnSpPr/>
          <p:nvPr/>
        </p:nvCxnSpPr>
        <p:spPr bwMode="auto">
          <a:xfrm rot="16200000" flipH="1">
            <a:off x="2707240" y="2686691"/>
            <a:ext cx="657547" cy="441789"/>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10" name="Straight Arrow Connector 9"/>
          <p:cNvCxnSpPr/>
          <p:nvPr/>
        </p:nvCxnSpPr>
        <p:spPr bwMode="auto">
          <a:xfrm rot="5400000" flipH="1" flipV="1">
            <a:off x="5522360" y="2828818"/>
            <a:ext cx="583913" cy="392131"/>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Conclusions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Contributions of paper</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Use margins of adjustment to infer misallocation of resources under quotas</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Use key features of data to provide coarse, back-of-the-envelope estimates of the aggregate consequences</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Emphasize “embedded” institutions’ ability to impose an </a:t>
            </a:r>
            <a:r>
              <a:rPr lang="en-US" u="sng" dirty="0" smtClean="0">
                <a:latin typeface="Calibri" pitchFamily="34" charset="0"/>
                <a:cs typeface="Calibri" pitchFamily="34" charset="0"/>
              </a:rPr>
              <a:t>additional</a:t>
            </a:r>
            <a:r>
              <a:rPr lang="en-US" i="1" dirty="0" smtClean="0">
                <a:latin typeface="Calibri" pitchFamily="34" charset="0"/>
                <a:cs typeface="Calibri" pitchFamily="34" charset="0"/>
              </a:rPr>
              <a:t> </a:t>
            </a:r>
            <a:r>
              <a:rPr lang="en-US" dirty="0" smtClean="0">
                <a:latin typeface="Calibri" pitchFamily="34" charset="0"/>
                <a:cs typeface="Calibri" pitchFamily="34" charset="0"/>
              </a:rPr>
              <a:t>drag on the economy</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Aggregate productivity gain from quota removal larger than what one would predict solely from trade liberalization</a:t>
            </a: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74</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Auction-allocation of quota licenses</a:t>
            </a:r>
          </a:p>
          <a:p>
            <a:endParaRPr lang="en-US" dirty="0" smtClean="0">
              <a:latin typeface="Calibri" pitchFamily="34" charset="0"/>
              <a:cs typeface="Calibri" pitchFamily="34" charset="0"/>
            </a:endParaRPr>
          </a:p>
          <a:p>
            <a:r>
              <a:rPr lang="en-US" dirty="0" smtClean="0">
                <a:solidFill>
                  <a:srgbClr val="FF0000"/>
                </a:solidFill>
                <a:latin typeface="Calibri" pitchFamily="34" charset="0"/>
                <a:cs typeface="Calibri" pitchFamily="34" charset="0"/>
              </a:rPr>
              <a:t>Data and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8</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Quotas Under the MFA/ATC</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During the Uruguay Round (early 1990s), the US, EU and Canada committed to a schedule for withdrawing textile and clothing quotas in four phases</a:t>
            </a:r>
          </a:p>
          <a:p>
            <a:pPr lvl="1"/>
            <a:r>
              <a:rPr lang="en-US" dirty="0" smtClean="0">
                <a:latin typeface="Calibri" pitchFamily="34" charset="0"/>
                <a:cs typeface="Calibri" pitchFamily="34" charset="0"/>
              </a:rPr>
              <a:t>At the start of 1995, 1998, 2002 and </a:t>
            </a:r>
            <a:r>
              <a:rPr lang="en-US" dirty="0" smtClean="0">
                <a:solidFill>
                  <a:srgbClr val="FF0000"/>
                </a:solidFill>
                <a:latin typeface="Calibri" pitchFamily="34" charset="0"/>
                <a:cs typeface="Calibri" pitchFamily="34" charset="0"/>
              </a:rPr>
              <a:t>2005</a:t>
            </a:r>
            <a:r>
              <a:rPr lang="en-US" dirty="0" smtClean="0">
                <a:latin typeface="Calibri" pitchFamily="34" charset="0"/>
                <a:cs typeface="Calibri" pitchFamily="34" charset="0"/>
              </a:rPr>
              <a:t> </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China’s quotas on goods in first three phases were relaxed in early 2002 following its entry into the WTO in late 2001</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We focus on the final phase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Chinese quotas were allocated by the government </a:t>
            </a:r>
          </a:p>
          <a:p>
            <a:pPr lvl="1"/>
            <a:r>
              <a:rPr lang="en-US" dirty="0" smtClean="0">
                <a:latin typeface="Calibri" pitchFamily="34" charset="0"/>
                <a:cs typeface="Calibri" pitchFamily="34" charset="0"/>
              </a:rPr>
              <a:t>Details are scarce but predominantly on the basis of “past performance”</a:t>
            </a:r>
          </a:p>
          <a:p>
            <a:pPr lvl="1"/>
            <a:r>
              <a:rPr lang="en-US" dirty="0" smtClean="0">
                <a:latin typeface="Calibri" pitchFamily="34" charset="0"/>
                <a:cs typeface="Calibri" pitchFamily="34" charset="0"/>
              </a:rPr>
              <a:t>Black-market sales of licenses complicates our analysis; appears to be a bigger issue during the 1980s than our sample period (Moore, 2002)</a:t>
            </a:r>
          </a:p>
          <a:p>
            <a:pPr lvl="1"/>
            <a:r>
              <a:rPr lang="en-US" dirty="0" smtClean="0">
                <a:solidFill>
                  <a:schemeClr val="bg1">
                    <a:lumMod val="50000"/>
                  </a:schemeClr>
                </a:solidFill>
                <a:latin typeface="Calibri" pitchFamily="34" charset="0"/>
                <a:cs typeface="Calibri" pitchFamily="34" charset="0"/>
              </a:rPr>
              <a:t>(More about this later)</a:t>
            </a:r>
          </a:p>
          <a:p>
            <a:pPr lvl="1"/>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9</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1" i="0" u="sng"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1" i="0" u="sng" strike="noStrike" cap="none" normalizeH="0" baseline="0" smtClean="0">
            <a:ln>
              <a:noFill/>
            </a:ln>
            <a:solidFill>
              <a:schemeClr val="tx1"/>
            </a:solidFill>
            <a:effectLst/>
            <a:latin typeface="Tahoma" charset="0"/>
          </a:defRPr>
        </a:defPPr>
      </a:lstStyle>
    </a:lnDef>
    <a:txDef>
      <a:spPr>
        <a:noFill/>
      </a:spPr>
      <a:bodyPr wrap="square" rtlCol="0">
        <a:spAutoFit/>
      </a:bodyPr>
      <a:lstStyle>
        <a:defPPr algn="ctr">
          <a:defRPr sz="1400" b="0" u="none" dirty="0" smtClean="0">
            <a:solidFill>
              <a:srgbClr val="FF0000"/>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35920</TotalTime>
  <Words>3635</Words>
  <Application>Microsoft Office PowerPoint</Application>
  <PresentationFormat>On-screen Show (4:3)</PresentationFormat>
  <Paragraphs>1161</Paragraphs>
  <Slides>74</Slides>
  <Notes>74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Symbol</vt:lpstr>
      <vt:lpstr>Tahoma</vt:lpstr>
      <vt:lpstr>Default Design</vt:lpstr>
      <vt:lpstr>   Trade Liberalization and Embedded Institutional Reform: Evidence from Chinese Exporters             Amit K. Khandelwal, Columbia Business School Peter K. Schott, Yale School of Management Shang-Jin Wei, Columbia Business School   </vt:lpstr>
      <vt:lpstr>Motivation</vt:lpstr>
      <vt:lpstr>China and The Multifiber Arrangement (MFA)</vt:lpstr>
      <vt:lpstr>Related Literature</vt:lpstr>
      <vt:lpstr>Outline</vt:lpstr>
      <vt:lpstr>Overview of Auction-Allocation Model</vt:lpstr>
      <vt:lpstr>Three Empirical Implications of Quota Removal</vt:lpstr>
      <vt:lpstr>Outline</vt:lpstr>
      <vt:lpstr>Quotas Under the MFA/ATC</vt:lpstr>
      <vt:lpstr>Aggregate Chinese Textile &amp; Clothing Exports</vt:lpstr>
      <vt:lpstr>Firm-Level Chinese Customs Data</vt:lpstr>
      <vt:lpstr>Identification Strategy</vt:lpstr>
      <vt:lpstr>Quota-Bound vs Quota-Free</vt:lpstr>
      <vt:lpstr>Regression Specification</vt:lpstr>
      <vt:lpstr>Outline</vt:lpstr>
      <vt:lpstr>Decompositions (DY)</vt:lpstr>
      <vt:lpstr>Margins of Adjustment</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Pre-Reform “Placebo” Market-Share Decomposition</vt:lpstr>
      <vt:lpstr>Slide 24</vt:lpstr>
      <vt:lpstr>Slide 25</vt:lpstr>
      <vt:lpstr>Price Changes Before/After Quota Removal</vt:lpstr>
      <vt:lpstr>Export Price Decomposition</vt:lpstr>
      <vt:lpstr>Distribution of Prices, by Margin</vt:lpstr>
      <vt:lpstr>Distribution of Prices, by Margin (Comparison Groups)</vt:lpstr>
      <vt:lpstr>Distribution of Prices, by Margin (Comparison Groups)</vt:lpstr>
      <vt:lpstr>Decompose Price Response</vt:lpstr>
      <vt:lpstr>Decompose Price Response</vt:lpstr>
      <vt:lpstr>Decompose Price Response</vt:lpstr>
      <vt:lpstr>Pre-Reform “Placebo” Diff-in-Diff (Prices)</vt:lpstr>
      <vt:lpstr>Quality Downgrading?</vt:lpstr>
      <vt:lpstr>Quality-Adjusted Prices</vt:lpstr>
      <vt:lpstr>Decompose Quality-Adjusted Price Response</vt:lpstr>
      <vt:lpstr>Pre-Reform “Placebo” Diff-in-Diff (QA Prices)</vt:lpstr>
      <vt:lpstr>Coarse, Back-of-Envelope Productivity Calculation</vt:lpstr>
      <vt:lpstr>Coarse, Back-of-Envelope Productivity Calculation</vt:lpstr>
      <vt:lpstr>Coarse, Back-of-Envelope Productivity Calculation</vt:lpstr>
      <vt:lpstr>Outline</vt:lpstr>
      <vt:lpstr>Decomposing Productivity Gains</vt:lpstr>
      <vt:lpstr>Decomposing Productivity Gains</vt:lpstr>
      <vt:lpstr>Decomposing Productivity Gains</vt:lpstr>
      <vt:lpstr>Decomposing Productivity Gains</vt:lpstr>
      <vt:lpstr>Numerical Solutions for No-Quota Scenario</vt:lpstr>
      <vt:lpstr>TFP vs Market Share Under No Quotas</vt:lpstr>
      <vt:lpstr>Numerical Solutions for Auction-Allocation Scenario</vt:lpstr>
      <vt:lpstr>TFP vs Market Share, No Quota vs Auction Allocation</vt:lpstr>
      <vt:lpstr>Numerical Solutions for Political-Allocation Scenario</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Decomposing the Overall Productivity Gain</vt:lpstr>
      <vt:lpstr>Illegal Subcontracting?</vt:lpstr>
      <vt:lpstr>Sensitivity of Numerical Solutions</vt:lpstr>
      <vt:lpstr>Conclusions</vt:lpstr>
    </vt:vector>
  </TitlesOfParts>
  <Company>LSE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Multi-product Firms and Trade Liberalization</dc:title>
  <dc:creator>Redding</dc:creator>
  <cp:lastModifiedBy>Amit Khandelwal</cp:lastModifiedBy>
  <cp:revision>2296</cp:revision>
  <dcterms:created xsi:type="dcterms:W3CDTF">2003-07-31T10:15:55Z</dcterms:created>
  <dcterms:modified xsi:type="dcterms:W3CDTF">2012-11-03T23:26:26Z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ies>
</file>