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Arial Bold" charset="1" panose="020B0802020202020204"/>
      <p:regular r:id="rId21"/>
    </p:embeddedFont>
    <p:embeddedFont>
      <p:font typeface="ITC Franklin Gothic LT" charset="1" panose="020B0504030503020204"/>
      <p:regular r:id="rId22"/>
    </p:embeddedFont>
    <p:embeddedFont>
      <p:font typeface="ITC Franklin Gothic LT Semi-Bold" charset="1" panose="020B0704030502020204"/>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https://github.com/ananyakrishnaeemani/Steg-It" TargetMode="External" Type="http://schemas.openxmlformats.org/officeDocument/2006/relationships/hyperlink"/><Relationship Id="rId4" Target="https://encrypt-image-on-stego-it.streamlit.app" TargetMode="External" Type="http://schemas.openxmlformats.org/officeDocument/2006/relationships/hyperlink"/></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669801" y="4628646"/>
            <a:ext cx="16948398" cy="5007224"/>
            <a:chOff x="0" y="0"/>
            <a:chExt cx="22597864" cy="6676298"/>
          </a:xfrm>
        </p:grpSpPr>
        <p:sp>
          <p:nvSpPr>
            <p:cNvPr name="Freeform 10" id="10"/>
            <p:cNvSpPr/>
            <p:nvPr/>
          </p:nvSpPr>
          <p:spPr>
            <a:xfrm flipH="false" flipV="false" rot="0">
              <a:off x="0" y="0"/>
              <a:ext cx="22597872" cy="6676263"/>
            </a:xfrm>
            <a:custGeom>
              <a:avLst/>
              <a:gdLst/>
              <a:ahLst/>
              <a:cxnLst/>
              <a:rect r="r" b="b" t="t" l="l"/>
              <a:pathLst>
                <a:path h="6676263" w="22597872">
                  <a:moveTo>
                    <a:pt x="0" y="0"/>
                  </a:moveTo>
                  <a:lnTo>
                    <a:pt x="22597872" y="0"/>
                  </a:lnTo>
                  <a:lnTo>
                    <a:pt x="22597872" y="6676263"/>
                  </a:lnTo>
                  <a:lnTo>
                    <a:pt x="0" y="6676263"/>
                  </a:lnTo>
                  <a:close/>
                </a:path>
              </a:pathLst>
            </a:custGeom>
            <a:solidFill>
              <a:srgbClr val="465359"/>
            </a:solidFill>
          </p:spPr>
        </p:sp>
      </p:grpSp>
      <p:grpSp>
        <p:nvGrpSpPr>
          <p:cNvPr name="Group 11" id="11"/>
          <p:cNvGrpSpPr/>
          <p:nvPr/>
        </p:nvGrpSpPr>
        <p:grpSpPr>
          <a:xfrm rot="0">
            <a:off x="2011505" y="1551482"/>
            <a:ext cx="13716000" cy="2635758"/>
            <a:chOff x="0" y="0"/>
            <a:chExt cx="18288000" cy="3514344"/>
          </a:xfrm>
        </p:grpSpPr>
        <p:sp>
          <p:nvSpPr>
            <p:cNvPr name="Freeform 12" id="12"/>
            <p:cNvSpPr/>
            <p:nvPr/>
          </p:nvSpPr>
          <p:spPr>
            <a:xfrm flipH="false" flipV="false" rot="0">
              <a:off x="0" y="0"/>
              <a:ext cx="18288000" cy="3514344"/>
            </a:xfrm>
            <a:custGeom>
              <a:avLst/>
              <a:gdLst/>
              <a:ahLst/>
              <a:cxnLst/>
              <a:rect r="r" b="b" t="t" l="l"/>
              <a:pathLst>
                <a:path h="3514344" w="18288000">
                  <a:moveTo>
                    <a:pt x="0" y="0"/>
                  </a:moveTo>
                  <a:lnTo>
                    <a:pt x="18288000" y="0"/>
                  </a:lnTo>
                  <a:lnTo>
                    <a:pt x="18288000" y="3514344"/>
                  </a:lnTo>
                  <a:lnTo>
                    <a:pt x="0" y="3514344"/>
                  </a:lnTo>
                  <a:close/>
                </a:path>
              </a:pathLst>
            </a:custGeom>
            <a:solidFill>
              <a:srgbClr val="000000">
                <a:alpha val="0"/>
              </a:srgbClr>
            </a:solidFill>
          </p:spPr>
        </p:sp>
        <p:sp>
          <p:nvSpPr>
            <p:cNvPr name="TextBox 13" id="13"/>
            <p:cNvSpPr txBox="true"/>
            <p:nvPr/>
          </p:nvSpPr>
          <p:spPr>
            <a:xfrm>
              <a:off x="0" y="-104775"/>
              <a:ext cx="18288000" cy="3619119"/>
            </a:xfrm>
            <a:prstGeom prst="rect">
              <a:avLst/>
            </a:prstGeom>
          </p:spPr>
          <p:txBody>
            <a:bodyPr anchor="b" rtlCol="false" tIns="0" lIns="0" bIns="0" rIns="0"/>
            <a:lstStyle/>
            <a:p>
              <a:pPr algn="ctr">
                <a:lnSpc>
                  <a:spcPts val="6480"/>
                </a:lnSpc>
              </a:pPr>
              <a:r>
                <a:rPr lang="en-US" sz="5400" b="true">
                  <a:solidFill>
                    <a:srgbClr val="1CADE4"/>
                  </a:solidFill>
                  <a:latin typeface="Arial Bold"/>
                  <a:ea typeface="Arial Bold"/>
                  <a:cs typeface="Arial Bold"/>
                  <a:sym typeface="Arial Bold"/>
                </a:rPr>
                <a:t> Secure Data Hiding in Image Using Steganography</a:t>
              </a:r>
            </a:p>
          </p:txBody>
        </p:sp>
      </p:grpSp>
      <p:grpSp>
        <p:nvGrpSpPr>
          <p:cNvPr name="Group 14" id="14"/>
          <p:cNvGrpSpPr/>
          <p:nvPr/>
        </p:nvGrpSpPr>
        <p:grpSpPr>
          <a:xfrm rot="0">
            <a:off x="-494673" y="1551482"/>
            <a:ext cx="19089972" cy="877162"/>
            <a:chOff x="0" y="0"/>
            <a:chExt cx="25453296" cy="1169550"/>
          </a:xfrm>
        </p:grpSpPr>
        <p:sp>
          <p:nvSpPr>
            <p:cNvPr name="Freeform 15" id="15"/>
            <p:cNvSpPr/>
            <p:nvPr/>
          </p:nvSpPr>
          <p:spPr>
            <a:xfrm flipH="false" flipV="false" rot="0">
              <a:off x="0" y="0"/>
              <a:ext cx="25453296" cy="1169550"/>
            </a:xfrm>
            <a:custGeom>
              <a:avLst/>
              <a:gdLst/>
              <a:ahLst/>
              <a:cxnLst/>
              <a:rect r="r" b="b" t="t" l="l"/>
              <a:pathLst>
                <a:path h="1169550" w="25453296">
                  <a:moveTo>
                    <a:pt x="0" y="0"/>
                  </a:moveTo>
                  <a:lnTo>
                    <a:pt x="25453296" y="0"/>
                  </a:lnTo>
                  <a:lnTo>
                    <a:pt x="25453296" y="1169550"/>
                  </a:lnTo>
                  <a:lnTo>
                    <a:pt x="0" y="1169550"/>
                  </a:lnTo>
                  <a:close/>
                </a:path>
              </a:pathLst>
            </a:custGeom>
            <a:solidFill>
              <a:srgbClr val="000000">
                <a:alpha val="0"/>
              </a:srgbClr>
            </a:solidFill>
          </p:spPr>
        </p:sp>
        <p:sp>
          <p:nvSpPr>
            <p:cNvPr name="TextBox 16" id="16"/>
            <p:cNvSpPr txBox="true"/>
            <p:nvPr/>
          </p:nvSpPr>
          <p:spPr>
            <a:xfrm>
              <a:off x="0" y="-66675"/>
              <a:ext cx="25453296" cy="1236225"/>
            </a:xfrm>
            <a:prstGeom prst="rect">
              <a:avLst/>
            </a:prstGeom>
          </p:spPr>
          <p:txBody>
            <a:bodyPr anchor="t" rtlCol="false" tIns="0" lIns="0" bIns="0" rIns="0"/>
            <a:lstStyle/>
            <a:p>
              <a:pPr algn="ctr">
                <a:lnSpc>
                  <a:spcPts val="3840"/>
                </a:lnSpc>
              </a:pPr>
              <a:r>
                <a:rPr lang="en-US" sz="3200" b="true">
                  <a:solidFill>
                    <a:srgbClr val="1482AC"/>
                  </a:solidFill>
                  <a:latin typeface="Arial Bold"/>
                  <a:ea typeface="Arial Bold"/>
                  <a:cs typeface="Arial Bold"/>
                  <a:sym typeface="Arial Bold"/>
                </a:rPr>
                <a:t>AICTE B4-INTERNSHIP (CYBER SECURITY JAN-2025)</a:t>
              </a:r>
            </a:p>
          </p:txBody>
        </p:sp>
      </p:grpSp>
      <p:grpSp>
        <p:nvGrpSpPr>
          <p:cNvPr name="Group 17" id="17"/>
          <p:cNvGrpSpPr/>
          <p:nvPr/>
        </p:nvGrpSpPr>
        <p:grpSpPr>
          <a:xfrm rot="0">
            <a:off x="3436285" y="5958840"/>
            <a:ext cx="11228055" cy="3331337"/>
            <a:chOff x="0" y="0"/>
            <a:chExt cx="14970740" cy="4441783"/>
          </a:xfrm>
        </p:grpSpPr>
        <p:sp>
          <p:nvSpPr>
            <p:cNvPr name="Freeform 18" id="18"/>
            <p:cNvSpPr/>
            <p:nvPr/>
          </p:nvSpPr>
          <p:spPr>
            <a:xfrm flipH="false" flipV="false" rot="0">
              <a:off x="0" y="0"/>
              <a:ext cx="14970740" cy="4441783"/>
            </a:xfrm>
            <a:custGeom>
              <a:avLst/>
              <a:gdLst/>
              <a:ahLst/>
              <a:cxnLst/>
              <a:rect r="r" b="b" t="t" l="l"/>
              <a:pathLst>
                <a:path h="4441783" w="14970740">
                  <a:moveTo>
                    <a:pt x="0" y="0"/>
                  </a:moveTo>
                  <a:lnTo>
                    <a:pt x="14970740" y="0"/>
                  </a:lnTo>
                  <a:lnTo>
                    <a:pt x="14970740" y="4441783"/>
                  </a:lnTo>
                  <a:lnTo>
                    <a:pt x="0" y="4441783"/>
                  </a:lnTo>
                  <a:close/>
                </a:path>
              </a:pathLst>
            </a:custGeom>
            <a:solidFill>
              <a:srgbClr val="000000">
                <a:alpha val="0"/>
              </a:srgbClr>
            </a:solidFill>
          </p:spPr>
        </p:sp>
        <p:sp>
          <p:nvSpPr>
            <p:cNvPr name="TextBox 19" id="19"/>
            <p:cNvSpPr txBox="true"/>
            <p:nvPr/>
          </p:nvSpPr>
          <p:spPr>
            <a:xfrm>
              <a:off x="0" y="-66675"/>
              <a:ext cx="14970740" cy="4508458"/>
            </a:xfrm>
            <a:prstGeom prst="rect">
              <a:avLst/>
            </a:prstGeom>
          </p:spPr>
          <p:txBody>
            <a:bodyPr anchor="t" rtlCol="false" tIns="0" lIns="0" bIns="0" rIns="0"/>
            <a:lstStyle/>
            <a:p>
              <a:pPr algn="l">
                <a:lnSpc>
                  <a:spcPts val="3840"/>
                </a:lnSpc>
              </a:pPr>
              <a:r>
                <a:rPr lang="en-US" sz="3200" b="true">
                  <a:solidFill>
                    <a:srgbClr val="FFFFFF"/>
                  </a:solidFill>
                  <a:latin typeface="Arial Bold"/>
                  <a:ea typeface="Arial Bold"/>
                  <a:cs typeface="Arial Bold"/>
                  <a:sym typeface="Arial Bold"/>
                </a:rPr>
                <a:t>Presented By: </a:t>
              </a:r>
            </a:p>
            <a:p>
              <a:pPr algn="l">
                <a:lnSpc>
                  <a:spcPts val="3600"/>
                </a:lnSpc>
              </a:pPr>
              <a:r>
                <a:rPr lang="en-US" sz="3000" b="true">
                  <a:solidFill>
                    <a:srgbClr val="FFFFFF"/>
                  </a:solidFill>
                  <a:latin typeface="Arial Bold"/>
                  <a:ea typeface="Arial Bold"/>
                  <a:cs typeface="Arial Bold"/>
                  <a:sym typeface="Arial Bold"/>
                </a:rPr>
                <a:t>Student Name : Eemani Ananya Krishna</a:t>
              </a:r>
            </a:p>
            <a:p>
              <a:pPr algn="l">
                <a:lnSpc>
                  <a:spcPts val="3600"/>
                </a:lnSpc>
              </a:pPr>
              <a:r>
                <a:rPr lang="en-US" sz="3000" b="true">
                  <a:solidFill>
                    <a:srgbClr val="FFFFFF"/>
                  </a:solidFill>
                  <a:latin typeface="Arial Bold"/>
                  <a:ea typeface="Arial Bold"/>
                  <a:cs typeface="Arial Bold"/>
                  <a:sym typeface="Arial Bold"/>
                </a:rPr>
                <a:t>College Name &amp; Department : Sreyas (SIET) CSE-DS</a:t>
              </a:r>
            </a:p>
            <a:p>
              <a:pPr algn="l">
                <a:lnSpc>
                  <a:spcPts val="3600"/>
                </a:lnSpc>
              </a:pPr>
              <a:r>
                <a:rPr lang="en-US" sz="3000" b="true">
                  <a:solidFill>
                    <a:srgbClr val="FFFFFF"/>
                  </a:solidFill>
                  <a:latin typeface="Arial Bold"/>
                  <a:ea typeface="Arial Bold"/>
                  <a:cs typeface="Arial Bold"/>
                  <a:sym typeface="Arial Bold"/>
                </a:rPr>
                <a:t>AICTE Student ID: STU66b5cc0662dec1723190278 </a:t>
              </a:r>
            </a:p>
            <a:p>
              <a:pPr algn="l">
                <a:lnSpc>
                  <a:spcPts val="3600"/>
                </a:lnSpc>
              </a:pPr>
              <a:r>
                <a:rPr lang="en-US" sz="3000" b="true">
                  <a:solidFill>
                    <a:srgbClr val="FFFFFF"/>
                  </a:solidFill>
                  <a:latin typeface="Arial Bold"/>
                  <a:ea typeface="Arial Bold"/>
                  <a:cs typeface="Arial Bold"/>
                  <a:sym typeface="Arial Bold"/>
                </a:rPr>
                <a:t>AICTE Internship ID: INTERNSHIP_173892172667a5d6fed4b6a</a:t>
              </a:r>
            </a:p>
            <a:p>
              <a:pPr algn="l">
                <a:lnSpc>
                  <a:spcPts val="3600"/>
                </a:lnSpc>
              </a:pPr>
            </a:p>
            <a:p>
              <a:pPr algn="l">
                <a:lnSpc>
                  <a:spcPts val="3600"/>
                </a:lnSpc>
              </a:pP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871788" y="1053234"/>
            <a:ext cx="16544424" cy="795444"/>
            <a:chOff x="0" y="0"/>
            <a:chExt cx="22059232" cy="1060592"/>
          </a:xfrm>
        </p:grpSpPr>
        <p:sp>
          <p:nvSpPr>
            <p:cNvPr name="Freeform 10" id="10"/>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1" id="11"/>
            <p:cNvSpPr txBox="true"/>
            <p:nvPr/>
          </p:nvSpPr>
          <p:spPr>
            <a:xfrm>
              <a:off x="0" y="-85725"/>
              <a:ext cx="22059232" cy="1146317"/>
            </a:xfrm>
            <a:prstGeom prst="rect">
              <a:avLst/>
            </a:prstGeom>
          </p:spPr>
          <p:txBody>
            <a:bodyPr anchor="b" rtlCol="false" tIns="0" lIns="0" bIns="0" rIns="0"/>
            <a:lstStyle/>
            <a:p>
              <a:pPr algn="l">
                <a:lnSpc>
                  <a:spcPts val="5040"/>
                </a:lnSpc>
              </a:pPr>
              <a:r>
                <a:rPr lang="en-US" sz="4200">
                  <a:solidFill>
                    <a:srgbClr val="1CADE4"/>
                  </a:solidFill>
                  <a:latin typeface="ITC Franklin Gothic LT"/>
                  <a:ea typeface="ITC Franklin Gothic LT"/>
                  <a:cs typeface="ITC Franklin Gothic LT"/>
                  <a:sym typeface="ITC Franklin Gothic LT"/>
                </a:rPr>
                <a:t>Results</a:t>
              </a:r>
            </a:p>
          </p:txBody>
        </p:sp>
      </p:grpSp>
      <p:sp>
        <p:nvSpPr>
          <p:cNvPr name="Freeform 12" id="12"/>
          <p:cNvSpPr/>
          <p:nvPr/>
        </p:nvSpPr>
        <p:spPr>
          <a:xfrm flipH="false" flipV="false" rot="0">
            <a:off x="2415840" y="1848678"/>
            <a:ext cx="13456320" cy="6037463"/>
          </a:xfrm>
          <a:custGeom>
            <a:avLst/>
            <a:gdLst/>
            <a:ahLst/>
            <a:cxnLst/>
            <a:rect r="r" b="b" t="t" l="l"/>
            <a:pathLst>
              <a:path h="6037463" w="13456320">
                <a:moveTo>
                  <a:pt x="0" y="0"/>
                </a:moveTo>
                <a:lnTo>
                  <a:pt x="13456320" y="0"/>
                </a:lnTo>
                <a:lnTo>
                  <a:pt x="13456320" y="6037463"/>
                </a:lnTo>
                <a:lnTo>
                  <a:pt x="0" y="6037463"/>
                </a:lnTo>
                <a:lnTo>
                  <a:pt x="0" y="0"/>
                </a:lnTo>
                <a:close/>
              </a:path>
            </a:pathLst>
          </a:custGeom>
          <a:blipFill>
            <a:blip r:embed="rId3"/>
            <a:stretch>
              <a:fillRect l="0" t="0" r="0" b="0"/>
            </a:stretch>
          </a:blipFill>
        </p:spPr>
      </p:sp>
      <p:sp>
        <p:nvSpPr>
          <p:cNvPr name="TextBox 13" id="13"/>
          <p:cNvSpPr txBox="true"/>
          <p:nvPr/>
        </p:nvSpPr>
        <p:spPr>
          <a:xfrm rot="0">
            <a:off x="1894280" y="8166666"/>
            <a:ext cx="15093491" cy="1162050"/>
          </a:xfrm>
          <a:prstGeom prst="rect">
            <a:avLst/>
          </a:prstGeom>
        </p:spPr>
        <p:txBody>
          <a:bodyPr anchor="t" rtlCol="false" tIns="0" lIns="0" bIns="0" rIns="0">
            <a:spAutoFit/>
          </a:bodyPr>
          <a:lstStyle/>
          <a:p>
            <a:pPr algn="just">
              <a:lnSpc>
                <a:spcPts val="2999"/>
              </a:lnSpc>
              <a:spcBef>
                <a:spcPct val="0"/>
              </a:spcBef>
            </a:pPr>
            <a:r>
              <a:rPr lang="en-US" sz="2499">
                <a:solidFill>
                  <a:srgbClr val="000000"/>
                </a:solidFill>
                <a:latin typeface="ITC Franklin Gothic LT"/>
                <a:ea typeface="ITC Franklin Gothic LT"/>
                <a:cs typeface="ITC Franklin Gothic LT"/>
                <a:sym typeface="ITC Franklin Gothic LT"/>
              </a:rPr>
              <a:t>Select "Decrypt Message" from the sidebar menu. Upload the Encrypted Image – Choose the .png or .jpg file containing the hidden message. Enter the Decryption Password – Provide the same password used during encryption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871788" y="1053234"/>
            <a:ext cx="16544424" cy="795444"/>
            <a:chOff x="0" y="0"/>
            <a:chExt cx="22059232" cy="1060592"/>
          </a:xfrm>
        </p:grpSpPr>
        <p:sp>
          <p:nvSpPr>
            <p:cNvPr name="Freeform 10" id="10"/>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1" id="11"/>
            <p:cNvSpPr txBox="true"/>
            <p:nvPr/>
          </p:nvSpPr>
          <p:spPr>
            <a:xfrm>
              <a:off x="0" y="-85725"/>
              <a:ext cx="22059232" cy="1146317"/>
            </a:xfrm>
            <a:prstGeom prst="rect">
              <a:avLst/>
            </a:prstGeom>
          </p:spPr>
          <p:txBody>
            <a:bodyPr anchor="b" rtlCol="false" tIns="0" lIns="0" bIns="0" rIns="0"/>
            <a:lstStyle/>
            <a:p>
              <a:pPr algn="l">
                <a:lnSpc>
                  <a:spcPts val="5040"/>
                </a:lnSpc>
              </a:pPr>
              <a:r>
                <a:rPr lang="en-US" sz="4200">
                  <a:solidFill>
                    <a:srgbClr val="1CADE4"/>
                  </a:solidFill>
                  <a:latin typeface="ITC Franklin Gothic LT"/>
                  <a:ea typeface="ITC Franklin Gothic LT"/>
                  <a:cs typeface="ITC Franklin Gothic LT"/>
                  <a:sym typeface="ITC Franklin Gothic LT"/>
                </a:rPr>
                <a:t>Results</a:t>
              </a:r>
            </a:p>
          </p:txBody>
        </p:sp>
      </p:grpSp>
      <p:sp>
        <p:nvSpPr>
          <p:cNvPr name="Freeform 12" id="12"/>
          <p:cNvSpPr/>
          <p:nvPr/>
        </p:nvSpPr>
        <p:spPr>
          <a:xfrm flipH="false" flipV="false" rot="0">
            <a:off x="2415840" y="2121262"/>
            <a:ext cx="13456320" cy="6044475"/>
          </a:xfrm>
          <a:custGeom>
            <a:avLst/>
            <a:gdLst/>
            <a:ahLst/>
            <a:cxnLst/>
            <a:rect r="r" b="b" t="t" l="l"/>
            <a:pathLst>
              <a:path h="6044475" w="13456320">
                <a:moveTo>
                  <a:pt x="0" y="0"/>
                </a:moveTo>
                <a:lnTo>
                  <a:pt x="13456320" y="0"/>
                </a:lnTo>
                <a:lnTo>
                  <a:pt x="13456320" y="6044476"/>
                </a:lnTo>
                <a:lnTo>
                  <a:pt x="0" y="6044476"/>
                </a:lnTo>
                <a:lnTo>
                  <a:pt x="0" y="0"/>
                </a:lnTo>
                <a:close/>
              </a:path>
            </a:pathLst>
          </a:custGeom>
          <a:blipFill>
            <a:blip r:embed="rId3"/>
            <a:stretch>
              <a:fillRect l="0" t="0" r="0" b="0"/>
            </a:stretch>
          </a:blipFill>
        </p:spPr>
      </p:sp>
      <p:sp>
        <p:nvSpPr>
          <p:cNvPr name="TextBox 13" id="13"/>
          <p:cNvSpPr txBox="true"/>
          <p:nvPr/>
        </p:nvSpPr>
        <p:spPr>
          <a:xfrm rot="0">
            <a:off x="2784857" y="8394338"/>
            <a:ext cx="12710756" cy="419100"/>
          </a:xfrm>
          <a:prstGeom prst="rect">
            <a:avLst/>
          </a:prstGeom>
        </p:spPr>
        <p:txBody>
          <a:bodyPr anchor="t" rtlCol="false" tIns="0" lIns="0" bIns="0" rIns="0">
            <a:spAutoFit/>
          </a:bodyPr>
          <a:lstStyle/>
          <a:p>
            <a:pPr algn="just">
              <a:lnSpc>
                <a:spcPts val="2999"/>
              </a:lnSpc>
              <a:spcBef>
                <a:spcPct val="0"/>
              </a:spcBef>
            </a:pPr>
            <a:r>
              <a:rPr lang="en-US" sz="2499">
                <a:solidFill>
                  <a:srgbClr val="000000"/>
                </a:solidFill>
                <a:latin typeface="ITC Franklin Gothic LT"/>
                <a:ea typeface="ITC Franklin Gothic LT"/>
                <a:cs typeface="ITC Franklin Gothic LT"/>
                <a:sym typeface="ITC Franklin Gothic LT"/>
              </a:rPr>
              <a:t>Retrieve the Hidden Message – If the password is correct, the hidden text will be displayed.</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1437828" y="1240785"/>
            <a:ext cx="16544424" cy="795444"/>
            <a:chOff x="0" y="0"/>
            <a:chExt cx="22059232" cy="1060592"/>
          </a:xfrm>
        </p:grpSpPr>
        <p:sp>
          <p:nvSpPr>
            <p:cNvPr name="Freeform 10" id="10"/>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1" id="11"/>
            <p:cNvSpPr txBox="true"/>
            <p:nvPr/>
          </p:nvSpPr>
          <p:spPr>
            <a:xfrm>
              <a:off x="0" y="-85725"/>
              <a:ext cx="22059232" cy="1146317"/>
            </a:xfrm>
            <a:prstGeom prst="rect">
              <a:avLst/>
            </a:prstGeom>
          </p:spPr>
          <p:txBody>
            <a:bodyPr anchor="b" rtlCol="false" tIns="0" lIns="0" bIns="0" rIns="0"/>
            <a:lstStyle/>
            <a:p>
              <a:pPr algn="l">
                <a:lnSpc>
                  <a:spcPts val="5040"/>
                </a:lnSpc>
              </a:pPr>
              <a:r>
                <a:rPr lang="en-US" sz="4200">
                  <a:solidFill>
                    <a:srgbClr val="1CADE4"/>
                  </a:solidFill>
                  <a:latin typeface="ITC Franklin Gothic LT"/>
                  <a:ea typeface="ITC Franklin Gothic LT"/>
                  <a:cs typeface="ITC Franklin Gothic LT"/>
                  <a:sym typeface="ITC Franklin Gothic LT"/>
                </a:rPr>
                <a:t>Conclusion</a:t>
              </a:r>
            </a:p>
          </p:txBody>
        </p:sp>
      </p:grpSp>
      <p:grpSp>
        <p:nvGrpSpPr>
          <p:cNvPr name="Group 12" id="12"/>
          <p:cNvGrpSpPr/>
          <p:nvPr/>
        </p:nvGrpSpPr>
        <p:grpSpPr>
          <a:xfrm rot="0">
            <a:off x="868024" y="1638507"/>
            <a:ext cx="16544422" cy="7009986"/>
            <a:chOff x="0" y="0"/>
            <a:chExt cx="22059230" cy="9346648"/>
          </a:xfrm>
        </p:grpSpPr>
        <p:sp>
          <p:nvSpPr>
            <p:cNvPr name="Freeform 13" id="13"/>
            <p:cNvSpPr/>
            <p:nvPr/>
          </p:nvSpPr>
          <p:spPr>
            <a:xfrm flipH="false" flipV="false" rot="0">
              <a:off x="0" y="0"/>
              <a:ext cx="22059230" cy="9346648"/>
            </a:xfrm>
            <a:custGeom>
              <a:avLst/>
              <a:gdLst/>
              <a:ahLst/>
              <a:cxnLst/>
              <a:rect r="r" b="b" t="t" l="l"/>
              <a:pathLst>
                <a:path h="9346648" w="22059230">
                  <a:moveTo>
                    <a:pt x="0" y="0"/>
                  </a:moveTo>
                  <a:lnTo>
                    <a:pt x="22059230" y="0"/>
                  </a:lnTo>
                  <a:lnTo>
                    <a:pt x="22059230" y="9346648"/>
                  </a:lnTo>
                  <a:lnTo>
                    <a:pt x="0" y="9346648"/>
                  </a:lnTo>
                  <a:close/>
                </a:path>
              </a:pathLst>
            </a:custGeom>
            <a:solidFill>
              <a:srgbClr val="000000">
                <a:alpha val="0"/>
              </a:srgbClr>
            </a:solidFill>
          </p:spPr>
        </p:sp>
        <p:sp>
          <p:nvSpPr>
            <p:cNvPr name="TextBox 14" id="14"/>
            <p:cNvSpPr txBox="true"/>
            <p:nvPr/>
          </p:nvSpPr>
          <p:spPr>
            <a:xfrm>
              <a:off x="0" y="-76200"/>
              <a:ext cx="22059230" cy="9422848"/>
            </a:xfrm>
            <a:prstGeom prst="rect">
              <a:avLst/>
            </a:prstGeom>
          </p:spPr>
          <p:txBody>
            <a:bodyPr anchor="ctr" rtlCol="false" tIns="0" lIns="0" bIns="0" rIns="0"/>
            <a:lstStyle/>
            <a:p>
              <a:pPr algn="just" marL="461162" indent="-230581" lvl="1">
                <a:lnSpc>
                  <a:spcPts val="3366"/>
                </a:lnSpc>
                <a:buFont typeface="Arial"/>
                <a:buChar char="•"/>
              </a:pPr>
              <a:r>
                <a:rPr lang="en-US" sz="2550">
                  <a:solidFill>
                    <a:srgbClr val="404040"/>
                  </a:solidFill>
                  <a:latin typeface="ITC Franklin Gothic LT"/>
                  <a:ea typeface="ITC Franklin Gothic LT"/>
                  <a:cs typeface="ITC Franklin Gothic LT"/>
                  <a:sym typeface="ITC Franklin Gothic LT"/>
                </a:rPr>
                <a:t>This Secure Image Steganography App successfully addresses the problem of secure and discreet communication by embedding encrypted messages within images. Unlike traditional encryption methods, which can raise suspicion, this project provides a covert way to hide sensitive information without altering the visible appearance of the image.</a:t>
              </a:r>
            </a:p>
            <a:p>
              <a:pPr algn="just" marL="461162" indent="-230581" lvl="1">
                <a:lnSpc>
                  <a:spcPts val="3366"/>
                </a:lnSpc>
                <a:buFont typeface="Arial"/>
                <a:buChar char="•"/>
              </a:pPr>
              <a:r>
                <a:rPr lang="en-US" sz="2550">
                  <a:solidFill>
                    <a:srgbClr val="404040"/>
                  </a:solidFill>
                  <a:latin typeface="ITC Franklin Gothic LT"/>
                  <a:ea typeface="ITC Franklin Gothic LT"/>
                  <a:cs typeface="ITC Franklin Gothic LT"/>
                  <a:sym typeface="ITC Franklin Gothic LT"/>
                </a:rPr>
                <a:t>With features like password-protected encryption, randomized message embedding, and an intuitive web interface, the project ensures enhanced security, ease of use, and resistance to brute-force attacks. By eliminating external storage dependencies and offering local processing, it further enhances privacy and data protection.</a:t>
              </a:r>
            </a:p>
            <a:p>
              <a:pPr algn="just" marL="461162" indent="-230581" lvl="1">
                <a:lnSpc>
                  <a:spcPts val="3366"/>
                </a:lnSpc>
                <a:buFont typeface="Arial"/>
                <a:buChar char="•"/>
              </a:pPr>
              <a:r>
                <a:rPr lang="en-US" sz="2550">
                  <a:solidFill>
                    <a:srgbClr val="404040"/>
                  </a:solidFill>
                  <a:latin typeface="ITC Franklin Gothic LT"/>
                  <a:ea typeface="ITC Franklin Gothic LT"/>
                  <a:cs typeface="ITC Franklin Gothic LT"/>
                  <a:sym typeface="ITC Franklin Gothic LT"/>
                </a:rPr>
                <a:t>Overall, this project serves as a robust, efficient, and user-friendly solution for individuals and organizations needing secure message transmission, fulfilling the objectives outlined in the problem statement.</a:t>
              </a:r>
            </a:p>
            <a:p>
              <a:pPr algn="just">
                <a:lnSpc>
                  <a:spcPts val="3366"/>
                </a:lnSpc>
              </a:pPr>
            </a:p>
          </p:txBody>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871788" y="1053234"/>
            <a:ext cx="16544424" cy="795444"/>
            <a:chOff x="0" y="0"/>
            <a:chExt cx="22059232" cy="1060592"/>
          </a:xfrm>
        </p:grpSpPr>
        <p:sp>
          <p:nvSpPr>
            <p:cNvPr name="Freeform 10" id="10"/>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1" id="11"/>
            <p:cNvSpPr txBox="true"/>
            <p:nvPr/>
          </p:nvSpPr>
          <p:spPr>
            <a:xfrm>
              <a:off x="0" y="-85725"/>
              <a:ext cx="22059232" cy="1146317"/>
            </a:xfrm>
            <a:prstGeom prst="rect">
              <a:avLst/>
            </a:prstGeom>
          </p:spPr>
          <p:txBody>
            <a:bodyPr anchor="b" rtlCol="false" tIns="0" lIns="0" bIns="0" rIns="0"/>
            <a:lstStyle/>
            <a:p>
              <a:pPr algn="l">
                <a:lnSpc>
                  <a:spcPts val="5040"/>
                </a:lnSpc>
              </a:pPr>
              <a:r>
                <a:rPr lang="en-US" sz="4200">
                  <a:solidFill>
                    <a:srgbClr val="1CADE4"/>
                  </a:solidFill>
                  <a:latin typeface="ITC Franklin Gothic LT"/>
                  <a:ea typeface="ITC Franklin Gothic LT"/>
                  <a:cs typeface="ITC Franklin Gothic LT"/>
                  <a:sym typeface="ITC Franklin Gothic LT"/>
                </a:rPr>
                <a:t>GitHub Link</a:t>
              </a:r>
            </a:p>
          </p:txBody>
        </p:sp>
      </p:grpSp>
      <p:sp>
        <p:nvSpPr>
          <p:cNvPr name="TextBox 12" id="12"/>
          <p:cNvSpPr txBox="true"/>
          <p:nvPr/>
        </p:nvSpPr>
        <p:spPr>
          <a:xfrm rot="0">
            <a:off x="552069" y="3631219"/>
            <a:ext cx="17735931" cy="3133725"/>
          </a:xfrm>
          <a:prstGeom prst="rect">
            <a:avLst/>
          </a:prstGeom>
        </p:spPr>
        <p:txBody>
          <a:bodyPr anchor="t" rtlCol="false" tIns="0" lIns="0" bIns="0" rIns="0">
            <a:spAutoFit/>
          </a:bodyPr>
          <a:lstStyle/>
          <a:p>
            <a:pPr algn="ctr">
              <a:lnSpc>
                <a:spcPts val="4800"/>
              </a:lnSpc>
            </a:pPr>
            <a:r>
              <a:rPr lang="en-US" sz="4000">
                <a:solidFill>
                  <a:srgbClr val="000000"/>
                </a:solidFill>
                <a:latin typeface="ITC Franklin Gothic LT"/>
                <a:ea typeface="ITC Franklin Gothic LT"/>
                <a:cs typeface="ITC Franklin Gothic LT"/>
                <a:sym typeface="ITC Franklin Gothic LT"/>
              </a:rPr>
              <a:t>🔗 Check out the project on GitHub: </a:t>
            </a:r>
            <a:r>
              <a:rPr lang="en-US" sz="4000" u="sng">
                <a:solidFill>
                  <a:srgbClr val="1CADE4"/>
                </a:solidFill>
                <a:latin typeface="ITC Franklin Gothic LT"/>
                <a:ea typeface="ITC Franklin Gothic LT"/>
                <a:cs typeface="ITC Franklin Gothic LT"/>
                <a:sym typeface="ITC Franklin Gothic LT"/>
                <a:hlinkClick r:id="rId3" tooltip="https://github.com/ananyakrishnaeemani/Steg-It"/>
              </a:rPr>
              <a:t>https://github.com/ananyakrishnaeemani/Steg-It</a:t>
            </a:r>
          </a:p>
          <a:p>
            <a:pPr algn="ctr">
              <a:lnSpc>
                <a:spcPts val="4800"/>
              </a:lnSpc>
            </a:pPr>
          </a:p>
          <a:p>
            <a:pPr algn="ctr">
              <a:lnSpc>
                <a:spcPts val="4800"/>
              </a:lnSpc>
            </a:pPr>
            <a:r>
              <a:rPr lang="en-US" sz="4000">
                <a:solidFill>
                  <a:srgbClr val="000000"/>
                </a:solidFill>
                <a:latin typeface="ITC Franklin Gothic LT"/>
                <a:ea typeface="ITC Franklin Gothic LT"/>
                <a:cs typeface="ITC Franklin Gothic LT"/>
                <a:sym typeface="ITC Franklin Gothic LT"/>
              </a:rPr>
              <a:t>🔗 </a:t>
            </a:r>
            <a:r>
              <a:rPr lang="en-US" sz="4000">
                <a:solidFill>
                  <a:srgbClr val="000000"/>
                </a:solidFill>
                <a:latin typeface="ITC Franklin Gothic LT"/>
                <a:ea typeface="ITC Franklin Gothic LT"/>
                <a:cs typeface="ITC Franklin Gothic LT"/>
                <a:sym typeface="ITC Franklin Gothic LT"/>
              </a:rPr>
              <a:t>Try the live demo here: </a:t>
            </a:r>
          </a:p>
          <a:p>
            <a:pPr algn="ctr">
              <a:lnSpc>
                <a:spcPts val="4800"/>
              </a:lnSpc>
              <a:spcBef>
                <a:spcPct val="0"/>
              </a:spcBef>
            </a:pPr>
            <a:r>
              <a:rPr lang="en-US" sz="4000" u="sng">
                <a:solidFill>
                  <a:srgbClr val="1CADE4"/>
                </a:solidFill>
                <a:latin typeface="ITC Franklin Gothic LT"/>
                <a:ea typeface="ITC Franklin Gothic LT"/>
                <a:cs typeface="ITC Franklin Gothic LT"/>
                <a:sym typeface="ITC Franklin Gothic LT"/>
                <a:hlinkClick r:id="rId4" tooltip="https://encrypt-image-on-stego-it.streamlit.app"/>
              </a:rPr>
              <a:t>https://encrypt-image-on-stego-it.streamlit.app/</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803505" y="1266988"/>
            <a:ext cx="16544424" cy="795444"/>
            <a:chOff x="0" y="0"/>
            <a:chExt cx="22059232" cy="1060592"/>
          </a:xfrm>
        </p:grpSpPr>
        <p:sp>
          <p:nvSpPr>
            <p:cNvPr name="Freeform 10" id="10"/>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1" id="11"/>
            <p:cNvSpPr txBox="true"/>
            <p:nvPr/>
          </p:nvSpPr>
          <p:spPr>
            <a:xfrm>
              <a:off x="0" y="9525"/>
              <a:ext cx="22059232" cy="1051067"/>
            </a:xfrm>
            <a:prstGeom prst="rect">
              <a:avLst/>
            </a:prstGeom>
          </p:spPr>
          <p:txBody>
            <a:bodyPr anchor="b" rtlCol="false" tIns="0" lIns="0" bIns="0" rIns="0"/>
            <a:lstStyle/>
            <a:p>
              <a:pPr algn="l">
                <a:lnSpc>
                  <a:spcPts val="4752"/>
                </a:lnSpc>
              </a:pPr>
              <a:r>
                <a:rPr lang="en-US" sz="4950" b="true">
                  <a:solidFill>
                    <a:srgbClr val="1CADE4"/>
                  </a:solidFill>
                  <a:latin typeface="Arial Bold"/>
                  <a:ea typeface="Arial Bold"/>
                  <a:cs typeface="Arial Bold"/>
                  <a:sym typeface="Arial Bold"/>
                </a:rPr>
                <a:t>Future scope(optional)</a:t>
              </a:r>
            </a:p>
          </p:txBody>
        </p:sp>
      </p:grpSp>
      <p:sp>
        <p:nvSpPr>
          <p:cNvPr name="TextBox 12" id="12"/>
          <p:cNvSpPr txBox="true"/>
          <p:nvPr/>
        </p:nvSpPr>
        <p:spPr>
          <a:xfrm rot="0">
            <a:off x="1622798" y="2216931"/>
            <a:ext cx="15042405" cy="6840251"/>
          </a:xfrm>
          <a:prstGeom prst="rect">
            <a:avLst/>
          </a:prstGeom>
        </p:spPr>
        <p:txBody>
          <a:bodyPr anchor="t" rtlCol="false" tIns="0" lIns="0" bIns="0" rIns="0">
            <a:spAutoFit/>
          </a:bodyPr>
          <a:lstStyle/>
          <a:p>
            <a:pPr algn="just">
              <a:lnSpc>
                <a:spcPts val="3646"/>
              </a:lnSpc>
            </a:pPr>
            <a:r>
              <a:rPr lang="en-US" b="true" sz="3039">
                <a:solidFill>
                  <a:srgbClr val="000000"/>
                </a:solidFill>
                <a:latin typeface="ITC Franklin Gothic LT Semi-Bold"/>
                <a:ea typeface="ITC Franklin Gothic LT Semi-Bold"/>
                <a:cs typeface="ITC Franklin Gothic LT Semi-Bold"/>
                <a:sym typeface="ITC Franklin Gothic LT Semi-Bold"/>
              </a:rPr>
              <a:t>Enhanced Security &amp; Encryption</a:t>
            </a:r>
          </a:p>
          <a:p>
            <a:pPr algn="just" marL="656129" indent="-328065" lvl="1">
              <a:lnSpc>
                <a:spcPts val="3646"/>
              </a:lnSpc>
              <a:buFont typeface="Arial"/>
              <a:buChar char="•"/>
            </a:pPr>
            <a:r>
              <a:rPr lang="en-US" sz="3039">
                <a:solidFill>
                  <a:srgbClr val="000000"/>
                </a:solidFill>
                <a:latin typeface="ITC Franklin Gothic LT"/>
                <a:ea typeface="ITC Franklin Gothic LT"/>
                <a:cs typeface="ITC Franklin Gothic LT"/>
                <a:sym typeface="ITC Franklin Gothic LT"/>
              </a:rPr>
              <a:t>Implement AES/RSA encryption for stronger message protection.</a:t>
            </a:r>
          </a:p>
          <a:p>
            <a:pPr algn="just" marL="656129" indent="-328065" lvl="1">
              <a:lnSpc>
                <a:spcPts val="3646"/>
              </a:lnSpc>
              <a:buFont typeface="Arial"/>
              <a:buChar char="•"/>
            </a:pPr>
            <a:r>
              <a:rPr lang="en-US" sz="3039">
                <a:solidFill>
                  <a:srgbClr val="000000"/>
                </a:solidFill>
                <a:latin typeface="ITC Franklin Gothic LT"/>
                <a:ea typeface="ITC Franklin Gothic LT"/>
                <a:cs typeface="ITC Franklin Gothic LT"/>
                <a:sym typeface="ITC Franklin Gothic LT"/>
              </a:rPr>
              <a:t>Use salting and hashing to prevent brute-force attacks.</a:t>
            </a:r>
          </a:p>
          <a:p>
            <a:pPr algn="just">
              <a:lnSpc>
                <a:spcPts val="3646"/>
              </a:lnSpc>
            </a:pPr>
            <a:r>
              <a:rPr lang="en-US" b="true" sz="3039">
                <a:solidFill>
                  <a:srgbClr val="000000"/>
                </a:solidFill>
                <a:latin typeface="ITC Franklin Gothic LT Semi-Bold"/>
                <a:ea typeface="ITC Franklin Gothic LT Semi-Bold"/>
                <a:cs typeface="ITC Franklin Gothic LT Semi-Bold"/>
                <a:sym typeface="ITC Franklin Gothic LT Semi-Bold"/>
              </a:rPr>
              <a:t>Improved Image Formats &amp; Storage</a:t>
            </a:r>
          </a:p>
          <a:p>
            <a:pPr algn="just" marL="656129" indent="-328065" lvl="1">
              <a:lnSpc>
                <a:spcPts val="3646"/>
              </a:lnSpc>
              <a:buFont typeface="Arial"/>
              <a:buChar char="•"/>
            </a:pPr>
            <a:r>
              <a:rPr lang="en-US" sz="3039">
                <a:solidFill>
                  <a:srgbClr val="000000"/>
                </a:solidFill>
                <a:latin typeface="ITC Franklin Gothic LT"/>
                <a:ea typeface="ITC Franklin Gothic LT"/>
                <a:cs typeface="ITC Franklin Gothic LT"/>
                <a:sym typeface="ITC Franklin Gothic LT"/>
              </a:rPr>
              <a:t>Support lossless formats like TIFF and RAW for better data retention.</a:t>
            </a:r>
          </a:p>
          <a:p>
            <a:pPr algn="just" marL="656129" indent="-328065" lvl="1">
              <a:lnSpc>
                <a:spcPts val="3646"/>
              </a:lnSpc>
              <a:buFont typeface="Arial"/>
              <a:buChar char="•"/>
            </a:pPr>
            <a:r>
              <a:rPr lang="en-US" sz="3039">
                <a:solidFill>
                  <a:srgbClr val="000000"/>
                </a:solidFill>
                <a:latin typeface="ITC Franklin Gothic LT"/>
                <a:ea typeface="ITC Franklin Gothic LT"/>
                <a:cs typeface="ITC Franklin Gothic LT"/>
                <a:sym typeface="ITC Franklin Gothic LT"/>
              </a:rPr>
              <a:t>Utilize advanced steganography techniques like LSB++ or F5 for improved efficiency.</a:t>
            </a:r>
          </a:p>
          <a:p>
            <a:pPr algn="just">
              <a:lnSpc>
                <a:spcPts val="3646"/>
              </a:lnSpc>
            </a:pPr>
            <a:r>
              <a:rPr lang="en-US" b="true" sz="3039">
                <a:solidFill>
                  <a:srgbClr val="000000"/>
                </a:solidFill>
                <a:latin typeface="ITC Franklin Gothic LT Semi-Bold"/>
                <a:ea typeface="ITC Franklin Gothic LT Semi-Bold"/>
                <a:cs typeface="ITC Franklin Gothic LT Semi-Bold"/>
                <a:sym typeface="ITC Franklin Gothic LT Semi-Bold"/>
              </a:rPr>
              <a:t>Secure Sharing &amp; Cloud Integration</a:t>
            </a:r>
          </a:p>
          <a:p>
            <a:pPr algn="just" marL="656129" indent="-328065" lvl="1">
              <a:lnSpc>
                <a:spcPts val="3646"/>
              </a:lnSpc>
              <a:buFont typeface="Arial"/>
              <a:buChar char="•"/>
            </a:pPr>
            <a:r>
              <a:rPr lang="en-US" sz="3039">
                <a:solidFill>
                  <a:srgbClr val="000000"/>
                </a:solidFill>
                <a:latin typeface="ITC Franklin Gothic LT"/>
                <a:ea typeface="ITC Franklin Gothic LT"/>
                <a:cs typeface="ITC Franklin Gothic LT"/>
                <a:sym typeface="ITC Franklin Gothic LT"/>
              </a:rPr>
              <a:t>Develop a web or mobile application for easy access.</a:t>
            </a:r>
          </a:p>
          <a:p>
            <a:pPr algn="just" marL="656129" indent="-328065" lvl="1">
              <a:lnSpc>
                <a:spcPts val="3646"/>
              </a:lnSpc>
              <a:buFont typeface="Arial"/>
              <a:buChar char="•"/>
            </a:pPr>
            <a:r>
              <a:rPr lang="en-US" sz="3039">
                <a:solidFill>
                  <a:srgbClr val="000000"/>
                </a:solidFill>
                <a:latin typeface="ITC Franklin Gothic LT"/>
                <a:ea typeface="ITC Franklin Gothic LT"/>
                <a:cs typeface="ITC Franklin Gothic LT"/>
                <a:sym typeface="ITC Franklin Gothic LT"/>
              </a:rPr>
              <a:t>Enable secure cloud storage and sharing through platforms like Google Drive or AWS.</a:t>
            </a:r>
          </a:p>
          <a:p>
            <a:pPr algn="just">
              <a:lnSpc>
                <a:spcPts val="3646"/>
              </a:lnSpc>
            </a:pPr>
            <a:r>
              <a:rPr lang="en-US" b="true" sz="3039">
                <a:solidFill>
                  <a:srgbClr val="000000"/>
                </a:solidFill>
                <a:latin typeface="ITC Franklin Gothic LT Semi-Bold"/>
                <a:ea typeface="ITC Franklin Gothic LT Semi-Bold"/>
                <a:cs typeface="ITC Franklin Gothic LT Semi-Bold"/>
                <a:sym typeface="ITC Franklin Gothic LT Semi-Bold"/>
              </a:rPr>
              <a:t>AI-Powered Steganalysis Defense</a:t>
            </a:r>
          </a:p>
          <a:p>
            <a:pPr algn="just" marL="656129" indent="-328065" lvl="1">
              <a:lnSpc>
                <a:spcPts val="3646"/>
              </a:lnSpc>
              <a:buFont typeface="Arial"/>
              <a:buChar char="•"/>
            </a:pPr>
            <a:r>
              <a:rPr lang="en-US" sz="3039">
                <a:solidFill>
                  <a:srgbClr val="000000"/>
                </a:solidFill>
                <a:latin typeface="ITC Franklin Gothic LT"/>
                <a:ea typeface="ITC Franklin Gothic LT"/>
                <a:cs typeface="ITC Franklin Gothic LT"/>
                <a:sym typeface="ITC Franklin Gothic LT"/>
              </a:rPr>
              <a:t>Use deep learning models to enhance the invisibility of hidden messages.</a:t>
            </a:r>
          </a:p>
          <a:p>
            <a:pPr algn="just" marL="656129" indent="-328065" lvl="1">
              <a:lnSpc>
                <a:spcPts val="3646"/>
              </a:lnSpc>
              <a:buFont typeface="Arial"/>
              <a:buChar char="•"/>
            </a:pPr>
            <a:r>
              <a:rPr lang="en-US" sz="3039">
                <a:solidFill>
                  <a:srgbClr val="000000"/>
                </a:solidFill>
                <a:latin typeface="ITC Franklin Gothic LT"/>
                <a:ea typeface="ITC Franklin Gothic LT"/>
                <a:cs typeface="ITC Franklin Gothic LT"/>
                <a:sym typeface="ITC Franklin Gothic LT"/>
              </a:rPr>
              <a:t>Implement AI-based detection resistance to prevent message extraction.</a:t>
            </a:r>
          </a:p>
          <a:p>
            <a:pPr algn="just">
              <a:lnSpc>
                <a:spcPts val="3646"/>
              </a:lnSpc>
            </a:pPr>
            <a:r>
              <a:rPr lang="en-US" b="true" sz="3039">
                <a:solidFill>
                  <a:srgbClr val="000000"/>
                </a:solidFill>
                <a:latin typeface="ITC Franklin Gothic LT Semi-Bold"/>
                <a:ea typeface="ITC Franklin Gothic LT Semi-Bold"/>
                <a:cs typeface="ITC Franklin Gothic LT Semi-Bold"/>
                <a:sym typeface="ITC Franklin Gothic LT Semi-Bold"/>
              </a:rPr>
              <a:t>Real-World Applications</a:t>
            </a:r>
          </a:p>
          <a:p>
            <a:pPr algn="just" marL="656129" indent="-328065" lvl="1">
              <a:lnSpc>
                <a:spcPts val="3646"/>
              </a:lnSpc>
              <a:buFont typeface="Arial"/>
              <a:buChar char="•"/>
            </a:pPr>
            <a:r>
              <a:rPr lang="en-US" sz="3039">
                <a:solidFill>
                  <a:srgbClr val="000000"/>
                </a:solidFill>
                <a:latin typeface="ITC Franklin Gothic LT"/>
                <a:ea typeface="ITC Franklin Gothic LT"/>
                <a:cs typeface="ITC Franklin Gothic LT"/>
                <a:sym typeface="ITC Franklin Gothic LT"/>
              </a:rPr>
              <a:t>Ensure secure communication for journalists and forensic experts.</a:t>
            </a:r>
          </a:p>
          <a:p>
            <a:pPr algn="just" marL="656129" indent="-328065" lvl="1">
              <a:lnSpc>
                <a:spcPts val="3646"/>
              </a:lnSpc>
              <a:buFont typeface="Arial"/>
              <a:buChar char="•"/>
            </a:pPr>
            <a:r>
              <a:rPr lang="en-US" sz="3039">
                <a:solidFill>
                  <a:srgbClr val="000000"/>
                </a:solidFill>
                <a:latin typeface="ITC Franklin Gothic LT"/>
                <a:ea typeface="ITC Franklin Gothic LT"/>
                <a:cs typeface="ITC Franklin Gothic LT"/>
                <a:sym typeface="ITC Franklin Gothic LT"/>
              </a:rPr>
              <a:t>Enable copyright protection by embedding ownership details in images.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2194562" y="4149327"/>
            <a:ext cx="13948116" cy="1988344"/>
            <a:chOff x="0" y="0"/>
            <a:chExt cx="18597488" cy="2651126"/>
          </a:xfrm>
        </p:grpSpPr>
        <p:sp>
          <p:nvSpPr>
            <p:cNvPr name="Freeform 10" id="10"/>
            <p:cNvSpPr/>
            <p:nvPr/>
          </p:nvSpPr>
          <p:spPr>
            <a:xfrm flipH="false" flipV="false" rot="0">
              <a:off x="0" y="0"/>
              <a:ext cx="18597488" cy="2651126"/>
            </a:xfrm>
            <a:custGeom>
              <a:avLst/>
              <a:gdLst/>
              <a:ahLst/>
              <a:cxnLst/>
              <a:rect r="r" b="b" t="t" l="l"/>
              <a:pathLst>
                <a:path h="2651126" w="18597488">
                  <a:moveTo>
                    <a:pt x="0" y="0"/>
                  </a:moveTo>
                  <a:lnTo>
                    <a:pt x="18597488" y="0"/>
                  </a:lnTo>
                  <a:lnTo>
                    <a:pt x="18597488" y="2651126"/>
                  </a:lnTo>
                  <a:lnTo>
                    <a:pt x="0" y="2651126"/>
                  </a:lnTo>
                  <a:close/>
                </a:path>
              </a:pathLst>
            </a:custGeom>
            <a:solidFill>
              <a:srgbClr val="000000">
                <a:alpha val="0"/>
              </a:srgbClr>
            </a:solidFill>
          </p:spPr>
        </p:sp>
        <p:sp>
          <p:nvSpPr>
            <p:cNvPr name="TextBox 11" id="11"/>
            <p:cNvSpPr txBox="true"/>
            <p:nvPr/>
          </p:nvSpPr>
          <p:spPr>
            <a:xfrm>
              <a:off x="0" y="-85725"/>
              <a:ext cx="18597488" cy="2736851"/>
            </a:xfrm>
            <a:prstGeom prst="rect">
              <a:avLst/>
            </a:prstGeom>
          </p:spPr>
          <p:txBody>
            <a:bodyPr anchor="b" rtlCol="false" tIns="0" lIns="0" bIns="0" rIns="0"/>
            <a:lstStyle/>
            <a:p>
              <a:pPr algn="ctr">
                <a:lnSpc>
                  <a:spcPts val="5040"/>
                </a:lnSpc>
              </a:pPr>
              <a:r>
                <a:rPr lang="en-US" sz="4200" b="true">
                  <a:solidFill>
                    <a:srgbClr val="002060"/>
                  </a:solidFill>
                  <a:latin typeface="Arial Bold"/>
                  <a:ea typeface="Arial Bold"/>
                  <a:cs typeface="Arial Bold"/>
                  <a:sym typeface="Arial Bold"/>
                </a:rPr>
                <a:t>THANK YOU</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1485900" y="680464"/>
            <a:ext cx="15773400" cy="1988345"/>
            <a:chOff x="0" y="0"/>
            <a:chExt cx="21031200" cy="2651126"/>
          </a:xfrm>
        </p:grpSpPr>
        <p:sp>
          <p:nvSpPr>
            <p:cNvPr name="Freeform 10" id="10"/>
            <p:cNvSpPr/>
            <p:nvPr/>
          </p:nvSpPr>
          <p:spPr>
            <a:xfrm flipH="false" flipV="false" rot="0">
              <a:off x="0" y="0"/>
              <a:ext cx="21031200" cy="2651126"/>
            </a:xfrm>
            <a:custGeom>
              <a:avLst/>
              <a:gdLst/>
              <a:ahLst/>
              <a:cxnLst/>
              <a:rect r="r" b="b" t="t" l="l"/>
              <a:pathLst>
                <a:path h="2651126" w="21031200">
                  <a:moveTo>
                    <a:pt x="0" y="0"/>
                  </a:moveTo>
                  <a:lnTo>
                    <a:pt x="21031200" y="0"/>
                  </a:lnTo>
                  <a:lnTo>
                    <a:pt x="21031200" y="2651126"/>
                  </a:lnTo>
                  <a:lnTo>
                    <a:pt x="0" y="2651126"/>
                  </a:lnTo>
                  <a:close/>
                </a:path>
              </a:pathLst>
            </a:custGeom>
            <a:solidFill>
              <a:srgbClr val="000000">
                <a:alpha val="0"/>
              </a:srgbClr>
            </a:solidFill>
          </p:spPr>
        </p:sp>
        <p:sp>
          <p:nvSpPr>
            <p:cNvPr name="TextBox 11" id="11"/>
            <p:cNvSpPr txBox="true"/>
            <p:nvPr/>
          </p:nvSpPr>
          <p:spPr>
            <a:xfrm>
              <a:off x="0" y="-85725"/>
              <a:ext cx="21031200" cy="2736851"/>
            </a:xfrm>
            <a:prstGeom prst="rect">
              <a:avLst/>
            </a:prstGeom>
          </p:spPr>
          <p:txBody>
            <a:bodyPr anchor="b" rtlCol="false" tIns="0" lIns="0" bIns="0" rIns="0"/>
            <a:lstStyle/>
            <a:p>
              <a:pPr algn="l">
                <a:lnSpc>
                  <a:spcPts val="5040"/>
                </a:lnSpc>
              </a:pPr>
              <a:r>
                <a:rPr lang="en-US" sz="4200" b="true">
                  <a:solidFill>
                    <a:srgbClr val="002060"/>
                  </a:solidFill>
                  <a:latin typeface="Arial Bold"/>
                  <a:ea typeface="Arial Bold"/>
                  <a:cs typeface="Arial Bold"/>
                  <a:sym typeface="Arial Bold"/>
                </a:rPr>
                <a:t>OUTLINE</a:t>
              </a:r>
            </a:p>
          </p:txBody>
        </p:sp>
      </p:grpSp>
      <p:grpSp>
        <p:nvGrpSpPr>
          <p:cNvPr name="Group 12" id="12"/>
          <p:cNvGrpSpPr/>
          <p:nvPr/>
        </p:nvGrpSpPr>
        <p:grpSpPr>
          <a:xfrm rot="0">
            <a:off x="2157059" y="2845097"/>
            <a:ext cx="9760666" cy="5996940"/>
            <a:chOff x="0" y="0"/>
            <a:chExt cx="13014221" cy="7995920"/>
          </a:xfrm>
        </p:grpSpPr>
        <p:sp>
          <p:nvSpPr>
            <p:cNvPr name="Freeform 13" id="13"/>
            <p:cNvSpPr/>
            <p:nvPr/>
          </p:nvSpPr>
          <p:spPr>
            <a:xfrm flipH="false" flipV="false" rot="0">
              <a:off x="0" y="0"/>
              <a:ext cx="13014223" cy="7995920"/>
            </a:xfrm>
            <a:custGeom>
              <a:avLst/>
              <a:gdLst/>
              <a:ahLst/>
              <a:cxnLst/>
              <a:rect r="r" b="b" t="t" l="l"/>
              <a:pathLst>
                <a:path h="7995920" w="13014223">
                  <a:moveTo>
                    <a:pt x="0" y="0"/>
                  </a:moveTo>
                  <a:lnTo>
                    <a:pt x="13014223" y="0"/>
                  </a:lnTo>
                  <a:lnTo>
                    <a:pt x="13014223" y="7995920"/>
                  </a:lnTo>
                  <a:lnTo>
                    <a:pt x="0" y="7995920"/>
                  </a:lnTo>
                  <a:close/>
                </a:path>
              </a:pathLst>
            </a:custGeom>
            <a:solidFill>
              <a:srgbClr val="000000">
                <a:alpha val="0"/>
              </a:srgbClr>
            </a:solidFill>
          </p:spPr>
        </p:sp>
        <p:sp>
          <p:nvSpPr>
            <p:cNvPr name="TextBox 14" id="14"/>
            <p:cNvSpPr txBox="true"/>
            <p:nvPr/>
          </p:nvSpPr>
          <p:spPr>
            <a:xfrm>
              <a:off x="0" y="-95250"/>
              <a:ext cx="13014221" cy="8091170"/>
            </a:xfrm>
            <a:prstGeom prst="rect">
              <a:avLst/>
            </a:prstGeom>
          </p:spPr>
          <p:txBody>
            <a:bodyPr anchor="t" rtlCol="false" tIns="0" lIns="0" bIns="0" rIns="0"/>
            <a:lstStyle/>
            <a:p>
              <a:pPr algn="l">
                <a:lnSpc>
                  <a:spcPts val="3960"/>
                </a:lnSpc>
              </a:pPr>
              <a:r>
                <a:rPr lang="en-US" sz="3000" b="true">
                  <a:solidFill>
                    <a:srgbClr val="404040"/>
                  </a:solidFill>
                  <a:latin typeface="Arial Bold"/>
                  <a:ea typeface="Arial Bold"/>
                  <a:cs typeface="Arial Bold"/>
                  <a:sym typeface="Arial Bold"/>
                </a:rPr>
                <a:t>  </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Problem Statement </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Technology used</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Wow factor </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End users</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Result</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Conclusion</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Git-hub Link</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Future scope</a:t>
              </a:r>
            </a:p>
            <a:p>
              <a:pPr algn="l" marL="542925" indent="-271462" lvl="1">
                <a:lnSpc>
                  <a:spcPts val="3960"/>
                </a:lnSpc>
              </a:pPr>
            </a:p>
            <a:p>
              <a:pPr algn="l" marL="542925" indent="-271462" lvl="1">
                <a:lnSpc>
                  <a:spcPts val="3960"/>
                </a:lnSpc>
              </a:pPr>
            </a:p>
            <a:p>
              <a:pPr algn="l" marL="542925" indent="-271462" lvl="1">
                <a:lnSpc>
                  <a:spcPts val="3960"/>
                </a:lnSpc>
              </a:pP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1397148" y="1176362"/>
            <a:ext cx="16544424" cy="1225470"/>
            <a:chOff x="0" y="0"/>
            <a:chExt cx="22059232" cy="1633960"/>
          </a:xfrm>
        </p:grpSpPr>
        <p:sp>
          <p:nvSpPr>
            <p:cNvPr name="Freeform 10" id="10"/>
            <p:cNvSpPr/>
            <p:nvPr/>
          </p:nvSpPr>
          <p:spPr>
            <a:xfrm flipH="false" flipV="false" rot="0">
              <a:off x="0" y="0"/>
              <a:ext cx="22059232" cy="1633960"/>
            </a:xfrm>
            <a:custGeom>
              <a:avLst/>
              <a:gdLst/>
              <a:ahLst/>
              <a:cxnLst/>
              <a:rect r="r" b="b" t="t" l="l"/>
              <a:pathLst>
                <a:path h="1633960" w="22059232">
                  <a:moveTo>
                    <a:pt x="0" y="0"/>
                  </a:moveTo>
                  <a:lnTo>
                    <a:pt x="22059232" y="0"/>
                  </a:lnTo>
                  <a:lnTo>
                    <a:pt x="22059232" y="1633960"/>
                  </a:lnTo>
                  <a:lnTo>
                    <a:pt x="0" y="1633960"/>
                  </a:lnTo>
                  <a:close/>
                </a:path>
              </a:pathLst>
            </a:custGeom>
            <a:solidFill>
              <a:srgbClr val="000000">
                <a:alpha val="0"/>
              </a:srgbClr>
            </a:solidFill>
          </p:spPr>
        </p:sp>
        <p:sp>
          <p:nvSpPr>
            <p:cNvPr name="TextBox 11" id="11"/>
            <p:cNvSpPr txBox="true"/>
            <p:nvPr/>
          </p:nvSpPr>
          <p:spPr>
            <a:xfrm>
              <a:off x="0" y="-114300"/>
              <a:ext cx="22059232" cy="1748260"/>
            </a:xfrm>
            <a:prstGeom prst="rect">
              <a:avLst/>
            </a:prstGeom>
          </p:spPr>
          <p:txBody>
            <a:bodyPr anchor="b" rtlCol="false" tIns="0" lIns="0" bIns="0" rIns="0"/>
            <a:lstStyle/>
            <a:p>
              <a:pPr algn="l">
                <a:lnSpc>
                  <a:spcPts val="7128"/>
                </a:lnSpc>
              </a:pPr>
              <a:r>
                <a:rPr lang="en-US" sz="5940" b="true">
                  <a:solidFill>
                    <a:srgbClr val="1CADE4"/>
                  </a:solidFill>
                  <a:latin typeface="Arial Bold"/>
                  <a:ea typeface="Arial Bold"/>
                  <a:cs typeface="Arial Bold"/>
                  <a:sym typeface="Arial Bold"/>
                </a:rPr>
                <a:t>Problem Statement</a:t>
              </a:r>
            </a:p>
          </p:txBody>
        </p:sp>
      </p:grpSp>
      <p:grpSp>
        <p:nvGrpSpPr>
          <p:cNvPr name="Group 12" id="12"/>
          <p:cNvGrpSpPr/>
          <p:nvPr/>
        </p:nvGrpSpPr>
        <p:grpSpPr>
          <a:xfrm rot="0">
            <a:off x="1397148" y="2002210"/>
            <a:ext cx="15486175" cy="7009986"/>
            <a:chOff x="0" y="0"/>
            <a:chExt cx="20648233" cy="9346648"/>
          </a:xfrm>
        </p:grpSpPr>
        <p:sp>
          <p:nvSpPr>
            <p:cNvPr name="Freeform 13" id="13"/>
            <p:cNvSpPr/>
            <p:nvPr/>
          </p:nvSpPr>
          <p:spPr>
            <a:xfrm flipH="false" flipV="false" rot="0">
              <a:off x="0" y="0"/>
              <a:ext cx="20648233" cy="9346648"/>
            </a:xfrm>
            <a:custGeom>
              <a:avLst/>
              <a:gdLst/>
              <a:ahLst/>
              <a:cxnLst/>
              <a:rect r="r" b="b" t="t" l="l"/>
              <a:pathLst>
                <a:path h="9346648" w="20648233">
                  <a:moveTo>
                    <a:pt x="0" y="0"/>
                  </a:moveTo>
                  <a:lnTo>
                    <a:pt x="20648233" y="0"/>
                  </a:lnTo>
                  <a:lnTo>
                    <a:pt x="20648233" y="9346648"/>
                  </a:lnTo>
                  <a:lnTo>
                    <a:pt x="0" y="9346648"/>
                  </a:lnTo>
                  <a:close/>
                </a:path>
              </a:pathLst>
            </a:custGeom>
            <a:solidFill>
              <a:srgbClr val="000000">
                <a:alpha val="0"/>
              </a:srgbClr>
            </a:solidFill>
          </p:spPr>
        </p:sp>
        <p:sp>
          <p:nvSpPr>
            <p:cNvPr name="TextBox 14" id="14"/>
            <p:cNvSpPr txBox="true"/>
            <p:nvPr/>
          </p:nvSpPr>
          <p:spPr>
            <a:xfrm>
              <a:off x="0" y="-114300"/>
              <a:ext cx="20648233" cy="9460948"/>
            </a:xfrm>
            <a:prstGeom prst="rect">
              <a:avLst/>
            </a:prstGeom>
          </p:spPr>
          <p:txBody>
            <a:bodyPr anchor="ctr" rtlCol="false" tIns="0" lIns="0" bIns="0" rIns="0"/>
            <a:lstStyle/>
            <a:p>
              <a:pPr algn="just">
                <a:lnSpc>
                  <a:spcPts val="4620"/>
                </a:lnSpc>
              </a:pPr>
              <a:r>
                <a:rPr lang="en-US" sz="3500">
                  <a:solidFill>
                    <a:srgbClr val="0F0F0F"/>
                  </a:solidFill>
                  <a:latin typeface="ITC Franklin Gothic LT"/>
                  <a:ea typeface="ITC Franklin Gothic LT"/>
                  <a:cs typeface="ITC Franklin Gothic LT"/>
                  <a:sym typeface="ITC Franklin Gothic LT"/>
                </a:rPr>
                <a:t>With the increasing need for secure communication, traditional encryption methods often raise suspicion when transmitting sensitive information. Steganography provides a discreet way to hide messages within images, making them appear unchanged to unauthorized viewers. However, existing solutions lack user-friendly interfaces and password-protected security for added privacy. This project aims to create a simple, secure, and efficient image steganography tool using Streamlit, allowing users to encrypt and decrypt messages within images while ensuring password-based access control. </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5777801" y="1386384"/>
            <a:ext cx="6724869" cy="1139990"/>
            <a:chOff x="0" y="0"/>
            <a:chExt cx="8966491" cy="1519986"/>
          </a:xfrm>
        </p:grpSpPr>
        <p:sp>
          <p:nvSpPr>
            <p:cNvPr name="Freeform 10" id="10"/>
            <p:cNvSpPr/>
            <p:nvPr/>
          </p:nvSpPr>
          <p:spPr>
            <a:xfrm flipH="false" flipV="false" rot="0">
              <a:off x="0" y="0"/>
              <a:ext cx="8966491" cy="1519986"/>
            </a:xfrm>
            <a:custGeom>
              <a:avLst/>
              <a:gdLst/>
              <a:ahLst/>
              <a:cxnLst/>
              <a:rect r="r" b="b" t="t" l="l"/>
              <a:pathLst>
                <a:path h="1519986" w="8966491">
                  <a:moveTo>
                    <a:pt x="0" y="0"/>
                  </a:moveTo>
                  <a:lnTo>
                    <a:pt x="8966491" y="0"/>
                  </a:lnTo>
                  <a:lnTo>
                    <a:pt x="8966491" y="1519986"/>
                  </a:lnTo>
                  <a:lnTo>
                    <a:pt x="0" y="1519986"/>
                  </a:lnTo>
                  <a:close/>
                </a:path>
              </a:pathLst>
            </a:custGeom>
            <a:solidFill>
              <a:srgbClr val="000000">
                <a:alpha val="0"/>
              </a:srgbClr>
            </a:solidFill>
          </p:spPr>
        </p:sp>
        <p:sp>
          <p:nvSpPr>
            <p:cNvPr name="TextBox 11" id="11"/>
            <p:cNvSpPr txBox="true"/>
            <p:nvPr/>
          </p:nvSpPr>
          <p:spPr>
            <a:xfrm>
              <a:off x="0" y="-114300"/>
              <a:ext cx="8966491" cy="1634286"/>
            </a:xfrm>
            <a:prstGeom prst="rect">
              <a:avLst/>
            </a:prstGeom>
          </p:spPr>
          <p:txBody>
            <a:bodyPr anchor="b" rtlCol="false" tIns="0" lIns="0" bIns="0" rIns="0"/>
            <a:lstStyle/>
            <a:p>
              <a:pPr algn="l">
                <a:lnSpc>
                  <a:spcPts val="7128"/>
                </a:lnSpc>
              </a:pPr>
              <a:r>
                <a:rPr lang="en-US" sz="5940" b="true">
                  <a:solidFill>
                    <a:srgbClr val="1CADE4"/>
                  </a:solidFill>
                  <a:latin typeface="Arial Bold"/>
                  <a:ea typeface="Arial Bold"/>
                  <a:cs typeface="Arial Bold"/>
                  <a:sym typeface="Arial Bold"/>
                </a:rPr>
                <a:t>Technology  used</a:t>
              </a:r>
            </a:p>
          </p:txBody>
        </p:sp>
      </p:grpSp>
      <p:grpSp>
        <p:nvGrpSpPr>
          <p:cNvPr name="Group 12" id="12"/>
          <p:cNvGrpSpPr/>
          <p:nvPr/>
        </p:nvGrpSpPr>
        <p:grpSpPr>
          <a:xfrm rot="0">
            <a:off x="590887" y="3675113"/>
            <a:ext cx="5233159" cy="4118074"/>
            <a:chOff x="0" y="0"/>
            <a:chExt cx="6278127" cy="4940379"/>
          </a:xfrm>
        </p:grpSpPr>
        <p:sp>
          <p:nvSpPr>
            <p:cNvPr name="Freeform 13" id="13"/>
            <p:cNvSpPr/>
            <p:nvPr/>
          </p:nvSpPr>
          <p:spPr>
            <a:xfrm flipH="false" flipV="false" rot="0">
              <a:off x="0" y="0"/>
              <a:ext cx="6278127" cy="4940379"/>
            </a:xfrm>
            <a:custGeom>
              <a:avLst/>
              <a:gdLst/>
              <a:ahLst/>
              <a:cxnLst/>
              <a:rect r="r" b="b" t="t" l="l"/>
              <a:pathLst>
                <a:path h="4940379" w="6278127">
                  <a:moveTo>
                    <a:pt x="0" y="0"/>
                  </a:moveTo>
                  <a:lnTo>
                    <a:pt x="6278127" y="0"/>
                  </a:lnTo>
                  <a:lnTo>
                    <a:pt x="6278127" y="4940379"/>
                  </a:lnTo>
                  <a:lnTo>
                    <a:pt x="0" y="4940379"/>
                  </a:lnTo>
                  <a:close/>
                </a:path>
              </a:pathLst>
            </a:custGeom>
            <a:solidFill>
              <a:srgbClr val="000000">
                <a:alpha val="0"/>
              </a:srgbClr>
            </a:solidFill>
          </p:spPr>
        </p:sp>
        <p:sp>
          <p:nvSpPr>
            <p:cNvPr name="TextBox 14" id="14"/>
            <p:cNvSpPr txBox="true"/>
            <p:nvPr/>
          </p:nvSpPr>
          <p:spPr>
            <a:xfrm>
              <a:off x="0" y="-85725"/>
              <a:ext cx="6278127" cy="5026104"/>
            </a:xfrm>
            <a:prstGeom prst="rect">
              <a:avLst/>
            </a:prstGeom>
          </p:spPr>
          <p:txBody>
            <a:bodyPr anchor="ctr" rtlCol="false" tIns="0" lIns="0" bIns="0" rIns="0"/>
            <a:lstStyle/>
            <a:p>
              <a:pPr algn="ctr">
                <a:lnSpc>
                  <a:spcPts val="3893"/>
                </a:lnSpc>
              </a:pPr>
              <a:r>
                <a:rPr lang="en-US" sz="2949" b="true">
                  <a:solidFill>
                    <a:srgbClr val="404040"/>
                  </a:solidFill>
                  <a:latin typeface="ITC Franklin Gothic LT Semi-Bold"/>
                  <a:ea typeface="ITC Franklin Gothic LT Semi-Bold"/>
                  <a:cs typeface="ITC Franklin Gothic LT Semi-Bold"/>
                  <a:sym typeface="ITC Franklin Gothic LT Semi-Bold"/>
                </a:rPr>
                <a:t>Programming Language &amp; Frameworks</a:t>
              </a:r>
            </a:p>
            <a:p>
              <a:pPr algn="l" marL="636903" indent="-318451" lvl="1">
                <a:lnSpc>
                  <a:spcPts val="3893"/>
                </a:lnSpc>
                <a:buFont typeface="Arial"/>
                <a:buChar char="•"/>
              </a:pPr>
              <a:r>
                <a:rPr lang="en-US" sz="2949">
                  <a:solidFill>
                    <a:srgbClr val="404040"/>
                  </a:solidFill>
                  <a:latin typeface="ITC Franklin Gothic LT"/>
                  <a:ea typeface="ITC Franklin Gothic LT"/>
                  <a:cs typeface="ITC Franklin Gothic LT"/>
                  <a:sym typeface="ITC Franklin Gothic LT"/>
                </a:rPr>
                <a:t>Python – Core language for encryption and decryption</a:t>
              </a:r>
            </a:p>
            <a:p>
              <a:pPr algn="l" marL="636903" indent="-318451" lvl="1">
                <a:lnSpc>
                  <a:spcPts val="3893"/>
                </a:lnSpc>
                <a:buFont typeface="Arial"/>
                <a:buChar char="•"/>
              </a:pPr>
              <a:r>
                <a:rPr lang="en-US" sz="2949">
                  <a:solidFill>
                    <a:srgbClr val="404040"/>
                  </a:solidFill>
                  <a:latin typeface="ITC Franklin Gothic LT"/>
                  <a:ea typeface="ITC Franklin Gothic LT"/>
                  <a:cs typeface="ITC Franklin Gothic LT"/>
                  <a:sym typeface="ITC Franklin Gothic LT"/>
                </a:rPr>
                <a:t>Streamlit – For building an interactive web-based UI</a:t>
              </a:r>
            </a:p>
            <a:p>
              <a:pPr algn="l">
                <a:lnSpc>
                  <a:spcPts val="3893"/>
                </a:lnSpc>
              </a:pPr>
            </a:p>
          </p:txBody>
        </p:sp>
      </p:grpSp>
      <p:grpSp>
        <p:nvGrpSpPr>
          <p:cNvPr name="Group 15" id="15"/>
          <p:cNvGrpSpPr/>
          <p:nvPr/>
        </p:nvGrpSpPr>
        <p:grpSpPr>
          <a:xfrm rot="0">
            <a:off x="12456424" y="3088349"/>
            <a:ext cx="5540868" cy="4905705"/>
            <a:chOff x="0" y="0"/>
            <a:chExt cx="6958035" cy="6160419"/>
          </a:xfrm>
        </p:grpSpPr>
        <p:sp>
          <p:nvSpPr>
            <p:cNvPr name="Freeform 16" id="16"/>
            <p:cNvSpPr/>
            <p:nvPr/>
          </p:nvSpPr>
          <p:spPr>
            <a:xfrm flipH="false" flipV="false" rot="0">
              <a:off x="0" y="0"/>
              <a:ext cx="6958035" cy="6160419"/>
            </a:xfrm>
            <a:custGeom>
              <a:avLst/>
              <a:gdLst/>
              <a:ahLst/>
              <a:cxnLst/>
              <a:rect r="r" b="b" t="t" l="l"/>
              <a:pathLst>
                <a:path h="6160419" w="6958035">
                  <a:moveTo>
                    <a:pt x="0" y="0"/>
                  </a:moveTo>
                  <a:lnTo>
                    <a:pt x="6958035" y="0"/>
                  </a:lnTo>
                  <a:lnTo>
                    <a:pt x="6958035" y="6160419"/>
                  </a:lnTo>
                  <a:lnTo>
                    <a:pt x="0" y="6160419"/>
                  </a:lnTo>
                  <a:close/>
                </a:path>
              </a:pathLst>
            </a:custGeom>
            <a:solidFill>
              <a:srgbClr val="000000">
                <a:alpha val="0"/>
              </a:srgbClr>
            </a:solidFill>
          </p:spPr>
        </p:sp>
        <p:sp>
          <p:nvSpPr>
            <p:cNvPr name="TextBox 17" id="17"/>
            <p:cNvSpPr txBox="true"/>
            <p:nvPr/>
          </p:nvSpPr>
          <p:spPr>
            <a:xfrm>
              <a:off x="0" y="-85725"/>
              <a:ext cx="6958035" cy="6246144"/>
            </a:xfrm>
            <a:prstGeom prst="rect">
              <a:avLst/>
            </a:prstGeom>
          </p:spPr>
          <p:txBody>
            <a:bodyPr anchor="ctr" rtlCol="false" tIns="0" lIns="0" bIns="0" rIns="0"/>
            <a:lstStyle/>
            <a:p>
              <a:pPr algn="ctr">
                <a:lnSpc>
                  <a:spcPts val="3893"/>
                </a:lnSpc>
              </a:pPr>
            </a:p>
            <a:p>
              <a:pPr algn="ctr">
                <a:lnSpc>
                  <a:spcPts val="3893"/>
                </a:lnSpc>
              </a:pPr>
              <a:r>
                <a:rPr lang="en-US" sz="2949" b="true">
                  <a:solidFill>
                    <a:srgbClr val="404040"/>
                  </a:solidFill>
                  <a:latin typeface="ITC Franklin Gothic LT Semi-Bold"/>
                  <a:ea typeface="ITC Franklin Gothic LT Semi-Bold"/>
                  <a:cs typeface="ITC Franklin Gothic LT Semi-Bold"/>
                  <a:sym typeface="ITC Franklin Gothic LT Semi-Bold"/>
                </a:rPr>
                <a:t>Platforms &amp; Tools</a:t>
              </a:r>
            </a:p>
            <a:p>
              <a:pPr algn="l" marL="636903" indent="-318451" lvl="1">
                <a:lnSpc>
                  <a:spcPts val="3893"/>
                </a:lnSpc>
                <a:buFont typeface="Arial"/>
                <a:buChar char="•"/>
              </a:pPr>
              <a:r>
                <a:rPr lang="en-US" sz="2949">
                  <a:solidFill>
                    <a:srgbClr val="404040"/>
                  </a:solidFill>
                  <a:latin typeface="ITC Franklin Gothic LT"/>
                  <a:ea typeface="ITC Franklin Gothic LT"/>
                  <a:cs typeface="ITC Franklin Gothic LT"/>
                  <a:sym typeface="ITC Franklin Gothic LT"/>
                </a:rPr>
                <a:t>GitHub – Version control and project hosting</a:t>
              </a:r>
            </a:p>
            <a:p>
              <a:pPr algn="l" marL="636903" indent="-318451" lvl="1">
                <a:lnSpc>
                  <a:spcPts val="3893"/>
                </a:lnSpc>
                <a:buFont typeface="Arial"/>
                <a:buChar char="•"/>
              </a:pPr>
              <a:r>
                <a:rPr lang="en-US" sz="2949">
                  <a:solidFill>
                    <a:srgbClr val="404040"/>
                  </a:solidFill>
                  <a:latin typeface="ITC Franklin Gothic LT"/>
                  <a:ea typeface="ITC Franklin Gothic LT"/>
                  <a:cs typeface="ITC Franklin Gothic LT"/>
                  <a:sym typeface="ITC Franklin Gothic LT"/>
                </a:rPr>
                <a:t>Streamlit Cloud – For easy web deployment</a:t>
              </a:r>
            </a:p>
            <a:p>
              <a:pPr algn="l" marL="636903" indent="-318451" lvl="1">
                <a:lnSpc>
                  <a:spcPts val="3893"/>
                </a:lnSpc>
                <a:buFont typeface="Arial"/>
                <a:buChar char="•"/>
              </a:pPr>
              <a:r>
                <a:rPr lang="en-US" sz="2949">
                  <a:solidFill>
                    <a:srgbClr val="404040"/>
                  </a:solidFill>
                  <a:latin typeface="ITC Franklin Gothic LT"/>
                  <a:ea typeface="ITC Franklin Gothic LT"/>
                  <a:cs typeface="ITC Franklin Gothic LT"/>
                  <a:sym typeface="ITC Franklin Gothic LT"/>
                </a:rPr>
                <a:t>Jupyter Notebook / VS Code </a:t>
              </a:r>
            </a:p>
            <a:p>
              <a:pPr algn="l">
                <a:lnSpc>
                  <a:spcPts val="3893"/>
                </a:lnSpc>
              </a:pPr>
            </a:p>
          </p:txBody>
        </p:sp>
      </p:grpSp>
      <p:grpSp>
        <p:nvGrpSpPr>
          <p:cNvPr name="Group 18" id="18"/>
          <p:cNvGrpSpPr/>
          <p:nvPr/>
        </p:nvGrpSpPr>
        <p:grpSpPr>
          <a:xfrm rot="0">
            <a:off x="6062171" y="3524185"/>
            <a:ext cx="6156128" cy="4419930"/>
            <a:chOff x="0" y="0"/>
            <a:chExt cx="7730658" cy="5550399"/>
          </a:xfrm>
        </p:grpSpPr>
        <p:sp>
          <p:nvSpPr>
            <p:cNvPr name="Freeform 19" id="19"/>
            <p:cNvSpPr/>
            <p:nvPr/>
          </p:nvSpPr>
          <p:spPr>
            <a:xfrm flipH="false" flipV="false" rot="0">
              <a:off x="0" y="0"/>
              <a:ext cx="7730658" cy="5550400"/>
            </a:xfrm>
            <a:custGeom>
              <a:avLst/>
              <a:gdLst/>
              <a:ahLst/>
              <a:cxnLst/>
              <a:rect r="r" b="b" t="t" l="l"/>
              <a:pathLst>
                <a:path h="5550400" w="7730658">
                  <a:moveTo>
                    <a:pt x="0" y="0"/>
                  </a:moveTo>
                  <a:lnTo>
                    <a:pt x="7730658" y="0"/>
                  </a:lnTo>
                  <a:lnTo>
                    <a:pt x="7730658" y="5550400"/>
                  </a:lnTo>
                  <a:lnTo>
                    <a:pt x="0" y="5550400"/>
                  </a:lnTo>
                  <a:close/>
                </a:path>
              </a:pathLst>
            </a:custGeom>
            <a:solidFill>
              <a:srgbClr val="000000">
                <a:alpha val="0"/>
              </a:srgbClr>
            </a:solidFill>
          </p:spPr>
        </p:sp>
        <p:sp>
          <p:nvSpPr>
            <p:cNvPr name="TextBox 20" id="20"/>
            <p:cNvSpPr txBox="true"/>
            <p:nvPr/>
          </p:nvSpPr>
          <p:spPr>
            <a:xfrm>
              <a:off x="0" y="-85725"/>
              <a:ext cx="7730658" cy="5636124"/>
            </a:xfrm>
            <a:prstGeom prst="rect">
              <a:avLst/>
            </a:prstGeom>
          </p:spPr>
          <p:txBody>
            <a:bodyPr anchor="ctr" rtlCol="false" tIns="0" lIns="0" bIns="0" rIns="0"/>
            <a:lstStyle/>
            <a:p>
              <a:pPr algn="ctr">
                <a:lnSpc>
                  <a:spcPts val="3893"/>
                </a:lnSpc>
              </a:pPr>
            </a:p>
            <a:p>
              <a:pPr algn="ctr">
                <a:lnSpc>
                  <a:spcPts val="3893"/>
                </a:lnSpc>
              </a:pPr>
              <a:r>
                <a:rPr lang="en-US" sz="2949" b="true">
                  <a:solidFill>
                    <a:srgbClr val="404040"/>
                  </a:solidFill>
                  <a:latin typeface="ITC Franklin Gothic LT Semi-Bold"/>
                  <a:ea typeface="ITC Franklin Gothic LT Semi-Bold"/>
                  <a:cs typeface="ITC Franklin Gothic LT Semi-Bold"/>
                  <a:sym typeface="ITC Franklin Gothic LT Semi-Bold"/>
                </a:rPr>
                <a:t>Libraries &amp; Modules</a:t>
              </a:r>
            </a:p>
            <a:p>
              <a:pPr algn="just" marL="636903" indent="-318451" lvl="1">
                <a:lnSpc>
                  <a:spcPts val="3893"/>
                </a:lnSpc>
                <a:buFont typeface="Arial"/>
                <a:buChar char="•"/>
              </a:pPr>
              <a:r>
                <a:rPr lang="en-US" sz="2949">
                  <a:solidFill>
                    <a:srgbClr val="404040"/>
                  </a:solidFill>
                  <a:latin typeface="ITC Franklin Gothic LT"/>
                  <a:ea typeface="ITC Franklin Gothic LT"/>
                  <a:cs typeface="ITC Franklin Gothic LT"/>
                  <a:sym typeface="ITC Franklin Gothic LT"/>
                </a:rPr>
                <a:t>OpenCV (cv2) – Image processing and manipulation</a:t>
              </a:r>
            </a:p>
            <a:p>
              <a:pPr algn="just" marL="636903" indent="-318451" lvl="1">
                <a:lnSpc>
                  <a:spcPts val="3893"/>
                </a:lnSpc>
                <a:buFont typeface="Arial"/>
                <a:buChar char="•"/>
              </a:pPr>
              <a:r>
                <a:rPr lang="en-US" sz="2949">
                  <a:solidFill>
                    <a:srgbClr val="404040"/>
                  </a:solidFill>
                  <a:latin typeface="ITC Franklin Gothic LT"/>
                  <a:ea typeface="ITC Franklin Gothic LT"/>
                  <a:cs typeface="ITC Franklin Gothic LT"/>
                  <a:sym typeface="ITC Franklin Gothic LT"/>
                </a:rPr>
                <a:t>NumPy – Handling image arrays efficiently</a:t>
              </a:r>
            </a:p>
            <a:p>
              <a:pPr algn="just" marL="636903" indent="-318451" lvl="1">
                <a:lnSpc>
                  <a:spcPts val="3893"/>
                </a:lnSpc>
                <a:buFont typeface="Arial"/>
                <a:buChar char="•"/>
              </a:pPr>
              <a:r>
                <a:rPr lang="en-US" sz="2949">
                  <a:solidFill>
                    <a:srgbClr val="404040"/>
                  </a:solidFill>
                  <a:latin typeface="ITC Franklin Gothic LT"/>
                  <a:ea typeface="ITC Franklin Gothic LT"/>
                  <a:cs typeface="ITC Franklin Gothic LT"/>
                  <a:sym typeface="ITC Franklin Gothic LT"/>
                </a:rPr>
                <a:t>Hashlib – Secure password hashing for authentication</a:t>
              </a:r>
            </a:p>
            <a:p>
              <a:pPr algn="l">
                <a:lnSpc>
                  <a:spcPts val="3893"/>
                </a:lnSpc>
              </a:pP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2409939" y="1365918"/>
            <a:ext cx="13468122" cy="882396"/>
            <a:chOff x="0" y="0"/>
            <a:chExt cx="17957496" cy="1176528"/>
          </a:xfrm>
        </p:grpSpPr>
        <p:sp>
          <p:nvSpPr>
            <p:cNvPr name="Freeform 10" id="10"/>
            <p:cNvSpPr/>
            <p:nvPr/>
          </p:nvSpPr>
          <p:spPr>
            <a:xfrm flipH="false" flipV="false" rot="0">
              <a:off x="0" y="0"/>
              <a:ext cx="17957496" cy="1176528"/>
            </a:xfrm>
            <a:custGeom>
              <a:avLst/>
              <a:gdLst/>
              <a:ahLst/>
              <a:cxnLst/>
              <a:rect r="r" b="b" t="t" l="l"/>
              <a:pathLst>
                <a:path h="1176528" w="17957496">
                  <a:moveTo>
                    <a:pt x="0" y="0"/>
                  </a:moveTo>
                  <a:lnTo>
                    <a:pt x="17957496" y="0"/>
                  </a:lnTo>
                  <a:lnTo>
                    <a:pt x="17957496" y="1176528"/>
                  </a:lnTo>
                  <a:lnTo>
                    <a:pt x="0" y="1176528"/>
                  </a:lnTo>
                  <a:close/>
                </a:path>
              </a:pathLst>
            </a:custGeom>
            <a:solidFill>
              <a:srgbClr val="000000">
                <a:alpha val="0"/>
              </a:srgbClr>
            </a:solidFill>
          </p:spPr>
        </p:sp>
        <p:sp>
          <p:nvSpPr>
            <p:cNvPr name="TextBox 11" id="11"/>
            <p:cNvSpPr txBox="true"/>
            <p:nvPr/>
          </p:nvSpPr>
          <p:spPr>
            <a:xfrm>
              <a:off x="0" y="-95250"/>
              <a:ext cx="17957496" cy="1271778"/>
            </a:xfrm>
            <a:prstGeom prst="rect">
              <a:avLst/>
            </a:prstGeom>
          </p:spPr>
          <p:txBody>
            <a:bodyPr anchor="b" rtlCol="false" tIns="0" lIns="0" bIns="0" rIns="0"/>
            <a:lstStyle/>
            <a:p>
              <a:pPr algn="just">
                <a:lnSpc>
                  <a:spcPts val="5759"/>
                </a:lnSpc>
              </a:pPr>
              <a:r>
                <a:rPr lang="en-US" sz="4800" b="true">
                  <a:solidFill>
                    <a:srgbClr val="1CADE4"/>
                  </a:solidFill>
                  <a:latin typeface="Arial Bold"/>
                  <a:ea typeface="Arial Bold"/>
                  <a:cs typeface="Arial Bold"/>
                  <a:sym typeface="Arial Bold"/>
                </a:rPr>
                <a:t>Wow factors : Unique Features of This Project</a:t>
              </a:r>
            </a:p>
          </p:txBody>
        </p:sp>
      </p:grpSp>
      <p:grpSp>
        <p:nvGrpSpPr>
          <p:cNvPr name="Group 12" id="12"/>
          <p:cNvGrpSpPr/>
          <p:nvPr/>
        </p:nvGrpSpPr>
        <p:grpSpPr>
          <a:xfrm rot="0">
            <a:off x="1545519" y="2248314"/>
            <a:ext cx="7143244" cy="7009986"/>
            <a:chOff x="0" y="0"/>
            <a:chExt cx="9524325" cy="9346648"/>
          </a:xfrm>
        </p:grpSpPr>
        <p:sp>
          <p:nvSpPr>
            <p:cNvPr name="Freeform 13" id="13"/>
            <p:cNvSpPr/>
            <p:nvPr/>
          </p:nvSpPr>
          <p:spPr>
            <a:xfrm flipH="false" flipV="false" rot="0">
              <a:off x="0" y="0"/>
              <a:ext cx="9524326" cy="9346648"/>
            </a:xfrm>
            <a:custGeom>
              <a:avLst/>
              <a:gdLst/>
              <a:ahLst/>
              <a:cxnLst/>
              <a:rect r="r" b="b" t="t" l="l"/>
              <a:pathLst>
                <a:path h="9346648" w="9524326">
                  <a:moveTo>
                    <a:pt x="0" y="0"/>
                  </a:moveTo>
                  <a:lnTo>
                    <a:pt x="9524326" y="0"/>
                  </a:lnTo>
                  <a:lnTo>
                    <a:pt x="9524326" y="9346648"/>
                  </a:lnTo>
                  <a:lnTo>
                    <a:pt x="0" y="9346648"/>
                  </a:lnTo>
                  <a:close/>
                </a:path>
              </a:pathLst>
            </a:custGeom>
            <a:solidFill>
              <a:srgbClr val="000000">
                <a:alpha val="0"/>
              </a:srgbClr>
            </a:solidFill>
          </p:spPr>
        </p:sp>
        <p:sp>
          <p:nvSpPr>
            <p:cNvPr name="TextBox 14" id="14"/>
            <p:cNvSpPr txBox="true"/>
            <p:nvPr/>
          </p:nvSpPr>
          <p:spPr>
            <a:xfrm>
              <a:off x="0" y="-85725"/>
              <a:ext cx="9524325" cy="9432373"/>
            </a:xfrm>
            <a:prstGeom prst="rect">
              <a:avLst/>
            </a:prstGeom>
          </p:spPr>
          <p:txBody>
            <a:bodyPr anchor="ctr" rtlCol="false" tIns="0" lIns="0" bIns="0" rIns="0"/>
            <a:lstStyle/>
            <a:p>
              <a:pPr algn="just" marL="539751" indent="-269876" lvl="1">
                <a:lnSpc>
                  <a:spcPts val="3300"/>
                </a:lnSpc>
                <a:buFont typeface="Arial"/>
                <a:buChar char="•"/>
              </a:pPr>
              <a:r>
                <a:rPr lang="en-US" b="true" sz="2500">
                  <a:solidFill>
                    <a:srgbClr val="0F0F0F"/>
                  </a:solidFill>
                  <a:latin typeface="ITC Franklin Gothic LT Semi-Bold"/>
                  <a:ea typeface="ITC Franklin Gothic LT Semi-Bold"/>
                  <a:cs typeface="ITC Franklin Gothic LT Semi-Bold"/>
                  <a:sym typeface="ITC Franklin Gothic LT Semi-Bold"/>
                </a:rPr>
                <a:t>Password-Protected Encryption</a:t>
              </a:r>
              <a:r>
                <a:rPr lang="en-US" sz="2500">
                  <a:solidFill>
                    <a:srgbClr val="0F0F0F"/>
                  </a:solidFill>
                  <a:latin typeface="ITC Franklin Gothic LT"/>
                  <a:ea typeface="ITC Franklin Gothic LT"/>
                  <a:cs typeface="ITC Franklin Gothic LT"/>
                  <a:sym typeface="ITC Franklin Gothic LT"/>
                </a:rPr>
                <a:t> – Unlike basic steganography, this project secures hidden messages with a password, ensuring only authorized users can decrypt the data.</a:t>
              </a:r>
            </a:p>
            <a:p>
              <a:pPr algn="just" marL="539751" indent="-269876" lvl="1">
                <a:lnSpc>
                  <a:spcPts val="3300"/>
                </a:lnSpc>
                <a:buFont typeface="Arial"/>
                <a:buChar char="•"/>
              </a:pPr>
              <a:r>
                <a:rPr lang="en-US" b="true" sz="2500">
                  <a:solidFill>
                    <a:srgbClr val="0F0F0F"/>
                  </a:solidFill>
                  <a:latin typeface="ITC Franklin Gothic LT Semi-Bold"/>
                  <a:ea typeface="ITC Franklin Gothic LT Semi-Bold"/>
                  <a:cs typeface="ITC Franklin Gothic LT Semi-Bold"/>
                  <a:sym typeface="ITC Franklin Gothic LT Semi-Bold"/>
                </a:rPr>
                <a:t>Invisible Message Embedding</a:t>
              </a:r>
              <a:r>
                <a:rPr lang="en-US" sz="2500">
                  <a:solidFill>
                    <a:srgbClr val="0F0F0F"/>
                  </a:solidFill>
                  <a:latin typeface="ITC Franklin Gothic LT"/>
                  <a:ea typeface="ITC Franklin Gothic LT"/>
                  <a:cs typeface="ITC Franklin Gothic LT"/>
                  <a:sym typeface="ITC Franklin Gothic LT"/>
                </a:rPr>
                <a:t> – The encrypted image appears unchanged to the human eye, making it highly discreet and resistant to detection.</a:t>
              </a:r>
            </a:p>
            <a:p>
              <a:pPr algn="just" marL="539751" indent="-269876" lvl="1">
                <a:lnSpc>
                  <a:spcPts val="3300"/>
                </a:lnSpc>
                <a:buFont typeface="Arial"/>
                <a:buChar char="•"/>
              </a:pPr>
              <a:r>
                <a:rPr lang="en-US" b="true" sz="2500">
                  <a:solidFill>
                    <a:srgbClr val="0F0F0F"/>
                  </a:solidFill>
                  <a:latin typeface="ITC Franklin Gothic LT Semi-Bold"/>
                  <a:ea typeface="ITC Franklin Gothic LT Semi-Bold"/>
                  <a:cs typeface="ITC Franklin Gothic LT Semi-Bold"/>
                  <a:sym typeface="ITC Franklin Gothic LT Semi-Bold"/>
                </a:rPr>
                <a:t>Enhanced Security with Randomized Embedding</a:t>
              </a:r>
              <a:r>
                <a:rPr lang="en-US" sz="2500">
                  <a:solidFill>
                    <a:srgbClr val="0F0F0F"/>
                  </a:solidFill>
                  <a:latin typeface="ITC Franklin Gothic LT"/>
                  <a:ea typeface="ITC Franklin Gothic LT"/>
                  <a:cs typeface="ITC Franklin Gothic LT"/>
                  <a:sym typeface="ITC Franklin Gothic LT"/>
                </a:rPr>
                <a:t> – Instead of sequentially embedding bits into pixels, this project randomly distributes the hidden message across the image using a password-based seed. </a:t>
              </a:r>
            </a:p>
          </p:txBody>
        </p:sp>
      </p:grpSp>
      <p:grpSp>
        <p:nvGrpSpPr>
          <p:cNvPr name="Group 15" id="15"/>
          <p:cNvGrpSpPr/>
          <p:nvPr/>
        </p:nvGrpSpPr>
        <p:grpSpPr>
          <a:xfrm rot="0">
            <a:off x="9595458" y="2299959"/>
            <a:ext cx="6730296" cy="7009986"/>
            <a:chOff x="0" y="0"/>
            <a:chExt cx="8973728" cy="9346648"/>
          </a:xfrm>
        </p:grpSpPr>
        <p:sp>
          <p:nvSpPr>
            <p:cNvPr name="Freeform 16" id="16"/>
            <p:cNvSpPr/>
            <p:nvPr/>
          </p:nvSpPr>
          <p:spPr>
            <a:xfrm flipH="false" flipV="false" rot="0">
              <a:off x="0" y="0"/>
              <a:ext cx="8973728" cy="9346648"/>
            </a:xfrm>
            <a:custGeom>
              <a:avLst/>
              <a:gdLst/>
              <a:ahLst/>
              <a:cxnLst/>
              <a:rect r="r" b="b" t="t" l="l"/>
              <a:pathLst>
                <a:path h="9346648" w="8973728">
                  <a:moveTo>
                    <a:pt x="0" y="0"/>
                  </a:moveTo>
                  <a:lnTo>
                    <a:pt x="8973728" y="0"/>
                  </a:lnTo>
                  <a:lnTo>
                    <a:pt x="8973728" y="9346648"/>
                  </a:lnTo>
                  <a:lnTo>
                    <a:pt x="0" y="9346648"/>
                  </a:lnTo>
                  <a:close/>
                </a:path>
              </a:pathLst>
            </a:custGeom>
            <a:solidFill>
              <a:srgbClr val="000000">
                <a:alpha val="0"/>
              </a:srgbClr>
            </a:solidFill>
          </p:spPr>
        </p:sp>
        <p:sp>
          <p:nvSpPr>
            <p:cNvPr name="TextBox 17" id="17"/>
            <p:cNvSpPr txBox="true"/>
            <p:nvPr/>
          </p:nvSpPr>
          <p:spPr>
            <a:xfrm>
              <a:off x="0" y="-85725"/>
              <a:ext cx="8973728" cy="9432373"/>
            </a:xfrm>
            <a:prstGeom prst="rect">
              <a:avLst/>
            </a:prstGeom>
          </p:spPr>
          <p:txBody>
            <a:bodyPr anchor="ctr" rtlCol="false" tIns="0" lIns="0" bIns="0" rIns="0"/>
            <a:lstStyle/>
            <a:p>
              <a:pPr algn="just" marL="539751" indent="-269876" lvl="1">
                <a:lnSpc>
                  <a:spcPts val="3300"/>
                </a:lnSpc>
                <a:buFont typeface="Arial"/>
                <a:buChar char="•"/>
              </a:pPr>
              <a:r>
                <a:rPr lang="en-US" b="true" sz="2500">
                  <a:solidFill>
                    <a:srgbClr val="0F0F0F"/>
                  </a:solidFill>
                  <a:latin typeface="ITC Franklin Gothic LT Semi-Bold"/>
                  <a:ea typeface="ITC Franklin Gothic LT Semi-Bold"/>
                  <a:cs typeface="ITC Franklin Gothic LT Semi-Bold"/>
                  <a:sym typeface="ITC Franklin Gothic LT Semi-Bold"/>
                </a:rPr>
                <a:t>End-to-End Security </a:t>
              </a:r>
              <a:r>
                <a:rPr lang="en-US" sz="2500">
                  <a:solidFill>
                    <a:srgbClr val="0F0F0F"/>
                  </a:solidFill>
                  <a:latin typeface="ITC Franklin Gothic LT"/>
                  <a:ea typeface="ITC Franklin Gothic LT"/>
                  <a:cs typeface="ITC Franklin Gothic LT"/>
                  <a:sym typeface="ITC Franklin Gothic LT"/>
                </a:rPr>
                <a:t>– Uses SHA-256 hashing for password verification, preventing unauthorized access even if the image is intercepted.</a:t>
              </a:r>
            </a:p>
            <a:p>
              <a:pPr algn="just" marL="539751" indent="-269876" lvl="1">
                <a:lnSpc>
                  <a:spcPts val="3300"/>
                </a:lnSpc>
                <a:buFont typeface="Arial"/>
                <a:buChar char="•"/>
              </a:pPr>
              <a:r>
                <a:rPr lang="en-US" b="true" sz="2500">
                  <a:solidFill>
                    <a:srgbClr val="0F0F0F"/>
                  </a:solidFill>
                  <a:latin typeface="ITC Franklin Gothic LT Semi-Bold"/>
                  <a:ea typeface="ITC Franklin Gothic LT Semi-Bold"/>
                  <a:cs typeface="ITC Franklin Gothic LT Semi-Bold"/>
                  <a:sym typeface="ITC Franklin Gothic LT Semi-Bold"/>
                </a:rPr>
                <a:t>No External Dependencies for Storage</a:t>
              </a:r>
              <a:r>
                <a:rPr lang="en-US" sz="2500">
                  <a:solidFill>
                    <a:srgbClr val="0F0F0F"/>
                  </a:solidFill>
                  <a:latin typeface="ITC Franklin Gothic LT"/>
                  <a:ea typeface="ITC Franklin Gothic LT"/>
                  <a:cs typeface="ITC Franklin Gothic LT"/>
                  <a:sym typeface="ITC Franklin Gothic LT"/>
                </a:rPr>
                <a:t> – Unlike cloud-based solutions, this project runs locally, ensuring that sensitive data is not stored or transmitted over the internet.</a:t>
              </a:r>
            </a:p>
            <a:p>
              <a:pPr algn="just" marL="539751" indent="-269876" lvl="1">
                <a:lnSpc>
                  <a:spcPts val="3300"/>
                </a:lnSpc>
                <a:buFont typeface="Arial"/>
                <a:buChar char="•"/>
              </a:pPr>
              <a:r>
                <a:rPr lang="en-US" b="true" sz="2500">
                  <a:solidFill>
                    <a:srgbClr val="0F0F0F"/>
                  </a:solidFill>
                  <a:latin typeface="ITC Franklin Gothic LT Semi-Bold"/>
                  <a:ea typeface="ITC Franklin Gothic LT Semi-Bold"/>
                  <a:cs typeface="ITC Franklin Gothic LT Semi-Bold"/>
                  <a:sym typeface="ITC Franklin Gothic LT Semi-Bold"/>
                </a:rPr>
                <a:t>Lightweight and Fast Processing</a:t>
              </a:r>
              <a:r>
                <a:rPr lang="en-US" sz="2500">
                  <a:solidFill>
                    <a:srgbClr val="0F0F0F"/>
                  </a:solidFill>
                  <a:latin typeface="ITC Franklin Gothic LT"/>
                  <a:ea typeface="ITC Franklin Gothic LT"/>
                  <a:cs typeface="ITC Franklin Gothic LT"/>
                  <a:sym typeface="ITC Franklin Gothic LT"/>
                </a:rPr>
                <a:t> – Utilizes OpenCV and NumPy for optimized image processing, making encryption and decryption quick and efficient.</a:t>
              </a:r>
            </a:p>
            <a:p>
              <a:pPr algn="just">
                <a:lnSpc>
                  <a:spcPts val="3300"/>
                </a:lnSpc>
              </a:pPr>
            </a:p>
            <a:p>
              <a:pPr algn="just">
                <a:lnSpc>
                  <a:spcPts val="3300"/>
                </a:lnSpc>
              </a:pP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1028700" y="1592629"/>
            <a:ext cx="16544424" cy="795444"/>
            <a:chOff x="0" y="0"/>
            <a:chExt cx="22059232" cy="1060592"/>
          </a:xfrm>
        </p:grpSpPr>
        <p:sp>
          <p:nvSpPr>
            <p:cNvPr name="Freeform 10" id="10"/>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1" id="11"/>
            <p:cNvSpPr txBox="true"/>
            <p:nvPr/>
          </p:nvSpPr>
          <p:spPr>
            <a:xfrm>
              <a:off x="0" y="-85725"/>
              <a:ext cx="22059232" cy="1146317"/>
            </a:xfrm>
            <a:prstGeom prst="rect">
              <a:avLst/>
            </a:prstGeom>
          </p:spPr>
          <p:txBody>
            <a:bodyPr anchor="b" rtlCol="false" tIns="0" lIns="0" bIns="0" rIns="0"/>
            <a:lstStyle/>
            <a:p>
              <a:pPr algn="l">
                <a:lnSpc>
                  <a:spcPts val="5040"/>
                </a:lnSpc>
              </a:pPr>
              <a:r>
                <a:rPr lang="en-US" sz="4200" b="true">
                  <a:solidFill>
                    <a:srgbClr val="1CADE4"/>
                  </a:solidFill>
                  <a:latin typeface="ITC Franklin Gothic LT Semi-Bold"/>
                  <a:ea typeface="ITC Franklin Gothic LT Semi-Bold"/>
                  <a:cs typeface="ITC Franklin Gothic LT Semi-Bold"/>
                  <a:sym typeface="ITC Franklin Gothic LT Semi-Bold"/>
                </a:rPr>
                <a:t>End users</a:t>
              </a:r>
            </a:p>
          </p:txBody>
        </p:sp>
      </p:grpSp>
      <p:grpSp>
        <p:nvGrpSpPr>
          <p:cNvPr name="Group 12" id="12"/>
          <p:cNvGrpSpPr/>
          <p:nvPr/>
        </p:nvGrpSpPr>
        <p:grpSpPr>
          <a:xfrm rot="0">
            <a:off x="871790" y="2388073"/>
            <a:ext cx="16544422" cy="7009986"/>
            <a:chOff x="0" y="0"/>
            <a:chExt cx="22059230" cy="9346648"/>
          </a:xfrm>
        </p:grpSpPr>
        <p:sp>
          <p:nvSpPr>
            <p:cNvPr name="Freeform 13" id="13"/>
            <p:cNvSpPr/>
            <p:nvPr/>
          </p:nvSpPr>
          <p:spPr>
            <a:xfrm flipH="false" flipV="false" rot="0">
              <a:off x="0" y="0"/>
              <a:ext cx="22059230" cy="9346648"/>
            </a:xfrm>
            <a:custGeom>
              <a:avLst/>
              <a:gdLst/>
              <a:ahLst/>
              <a:cxnLst/>
              <a:rect r="r" b="b" t="t" l="l"/>
              <a:pathLst>
                <a:path h="9346648" w="22059230">
                  <a:moveTo>
                    <a:pt x="0" y="0"/>
                  </a:moveTo>
                  <a:lnTo>
                    <a:pt x="22059230" y="0"/>
                  </a:lnTo>
                  <a:lnTo>
                    <a:pt x="22059230" y="9346648"/>
                  </a:lnTo>
                  <a:lnTo>
                    <a:pt x="0" y="9346648"/>
                  </a:lnTo>
                  <a:close/>
                </a:path>
              </a:pathLst>
            </a:custGeom>
            <a:solidFill>
              <a:srgbClr val="000000">
                <a:alpha val="0"/>
              </a:srgbClr>
            </a:solidFill>
          </p:spPr>
        </p:sp>
        <p:sp>
          <p:nvSpPr>
            <p:cNvPr name="TextBox 14" id="14"/>
            <p:cNvSpPr txBox="true"/>
            <p:nvPr/>
          </p:nvSpPr>
          <p:spPr>
            <a:xfrm>
              <a:off x="0" y="-95250"/>
              <a:ext cx="22059230" cy="9441898"/>
            </a:xfrm>
            <a:prstGeom prst="rect">
              <a:avLst/>
            </a:prstGeom>
          </p:spPr>
          <p:txBody>
            <a:bodyPr anchor="ctr" rtlCol="false" tIns="0" lIns="0" bIns="0" rIns="0"/>
            <a:lstStyle/>
            <a:p>
              <a:pPr algn="just">
                <a:lnSpc>
                  <a:spcPts val="3761"/>
                </a:lnSpc>
              </a:pPr>
              <a:r>
                <a:rPr lang="en-US" sz="2849">
                  <a:solidFill>
                    <a:srgbClr val="404040"/>
                  </a:solidFill>
                  <a:latin typeface="ITC Franklin Gothic LT"/>
                  <a:ea typeface="ITC Franklin Gothic LT"/>
                  <a:cs typeface="ITC Franklin Gothic LT"/>
                  <a:sym typeface="ITC Franklin Gothic LT"/>
                </a:rPr>
                <a:t>This project is designed for individuals and organizations that require secure and discreet communication. The potential end users include:</a:t>
              </a:r>
            </a:p>
            <a:p>
              <a:pPr algn="just" marL="515415" indent="-257708" lvl="1">
                <a:lnSpc>
                  <a:spcPts val="3761"/>
                </a:lnSpc>
                <a:buFont typeface="Arial"/>
                <a:buChar char="•"/>
              </a:pPr>
              <a:r>
                <a:rPr lang="en-US" b="true" sz="2849">
                  <a:solidFill>
                    <a:srgbClr val="404040"/>
                  </a:solidFill>
                  <a:latin typeface="ITC Franklin Gothic LT Semi-Bold"/>
                  <a:ea typeface="ITC Franklin Gothic LT Semi-Bold"/>
                  <a:cs typeface="ITC Franklin Gothic LT Semi-Bold"/>
                  <a:sym typeface="ITC Franklin Gothic LT Semi-Bold"/>
                </a:rPr>
                <a:t>Journalists &amp; Activists</a:t>
              </a:r>
              <a:r>
                <a:rPr lang="en-US" sz="2849">
                  <a:solidFill>
                    <a:srgbClr val="404040"/>
                  </a:solidFill>
                  <a:latin typeface="ITC Franklin Gothic LT"/>
                  <a:ea typeface="ITC Franklin Gothic LT"/>
                  <a:cs typeface="ITC Franklin Gothic LT"/>
                  <a:sym typeface="ITC Franklin Gothic LT"/>
                </a:rPr>
                <a:t> – Can securely exchange sensitive information without raising suspicion.</a:t>
              </a:r>
            </a:p>
            <a:p>
              <a:pPr algn="just" marL="515415" indent="-257708" lvl="1">
                <a:lnSpc>
                  <a:spcPts val="3761"/>
                </a:lnSpc>
                <a:buFont typeface="Arial"/>
                <a:buChar char="•"/>
              </a:pPr>
              <a:r>
                <a:rPr lang="en-US" b="true" sz="2849">
                  <a:solidFill>
                    <a:srgbClr val="404040"/>
                  </a:solidFill>
                  <a:latin typeface="ITC Franklin Gothic LT Semi-Bold"/>
                  <a:ea typeface="ITC Franklin Gothic LT Semi-Bold"/>
                  <a:cs typeface="ITC Franklin Gothic LT Semi-Bold"/>
                  <a:sym typeface="ITC Franklin Gothic LT Semi-Bold"/>
                </a:rPr>
                <a:t>Government &amp; Intelligence Agencies</a:t>
              </a:r>
              <a:r>
                <a:rPr lang="en-US" sz="2849">
                  <a:solidFill>
                    <a:srgbClr val="404040"/>
                  </a:solidFill>
                  <a:latin typeface="ITC Franklin Gothic LT"/>
                  <a:ea typeface="ITC Franklin Gothic LT"/>
                  <a:cs typeface="ITC Franklin Gothic LT"/>
                  <a:sym typeface="ITC Franklin Gothic LT"/>
                </a:rPr>
                <a:t> – Useful for covert communication and protecting classified data.</a:t>
              </a:r>
            </a:p>
            <a:p>
              <a:pPr algn="just" marL="515415" indent="-257708" lvl="1">
                <a:lnSpc>
                  <a:spcPts val="3761"/>
                </a:lnSpc>
                <a:buFont typeface="Arial"/>
                <a:buChar char="•"/>
              </a:pPr>
              <a:r>
                <a:rPr lang="en-US" b="true" sz="2849">
                  <a:solidFill>
                    <a:srgbClr val="404040"/>
                  </a:solidFill>
                  <a:latin typeface="ITC Franklin Gothic LT Semi-Bold"/>
                  <a:ea typeface="ITC Franklin Gothic LT Semi-Bold"/>
                  <a:cs typeface="ITC Franklin Gothic LT Semi-Bold"/>
                  <a:sym typeface="ITC Franklin Gothic LT Semi-Bold"/>
                </a:rPr>
                <a:t>Corporate Professionals</a:t>
              </a:r>
              <a:r>
                <a:rPr lang="en-US" sz="2849">
                  <a:solidFill>
                    <a:srgbClr val="404040"/>
                  </a:solidFill>
                  <a:latin typeface="ITC Franklin Gothic LT"/>
                  <a:ea typeface="ITC Franklin Gothic LT"/>
                  <a:cs typeface="ITC Franklin Gothic LT"/>
                  <a:sym typeface="ITC Franklin Gothic LT"/>
                </a:rPr>
                <a:t> – Helps safeguard confidential business information.</a:t>
              </a:r>
            </a:p>
            <a:p>
              <a:pPr algn="just" marL="515415" indent="-257708" lvl="1">
                <a:lnSpc>
                  <a:spcPts val="3761"/>
                </a:lnSpc>
                <a:buFont typeface="Arial"/>
                <a:buChar char="•"/>
              </a:pPr>
              <a:r>
                <a:rPr lang="en-US" b="true" sz="2849">
                  <a:solidFill>
                    <a:srgbClr val="404040"/>
                  </a:solidFill>
                  <a:latin typeface="ITC Franklin Gothic LT Semi-Bold"/>
                  <a:ea typeface="ITC Franklin Gothic LT Semi-Bold"/>
                  <a:cs typeface="ITC Franklin Gothic LT Semi-Bold"/>
                  <a:sym typeface="ITC Franklin Gothic LT Semi-Bold"/>
                </a:rPr>
                <a:t>Researchers &amp; Academics</a:t>
              </a:r>
              <a:r>
                <a:rPr lang="en-US" sz="2849">
                  <a:solidFill>
                    <a:srgbClr val="404040"/>
                  </a:solidFill>
                  <a:latin typeface="ITC Franklin Gothic LT"/>
                  <a:ea typeface="ITC Franklin Gothic LT"/>
                  <a:cs typeface="ITC Franklin Gothic LT"/>
                  <a:sym typeface="ITC Franklin Gothic LT"/>
                </a:rPr>
                <a:t> – Can hide sensitive research data for secure storage and sharing.</a:t>
              </a:r>
            </a:p>
            <a:p>
              <a:pPr algn="just" marL="515415" indent="-257708" lvl="1">
                <a:lnSpc>
                  <a:spcPts val="3761"/>
                </a:lnSpc>
                <a:buFont typeface="Arial"/>
                <a:buChar char="•"/>
              </a:pPr>
              <a:r>
                <a:rPr lang="en-US" b="true" sz="2849">
                  <a:solidFill>
                    <a:srgbClr val="404040"/>
                  </a:solidFill>
                  <a:latin typeface="ITC Franklin Gothic LT Semi-Bold"/>
                  <a:ea typeface="ITC Franklin Gothic LT Semi-Bold"/>
                  <a:cs typeface="ITC Franklin Gothic LT Semi-Bold"/>
                  <a:sym typeface="ITC Franklin Gothic LT Semi-Bold"/>
                </a:rPr>
                <a:t>General Users Concerned About Privacy</a:t>
              </a:r>
              <a:r>
                <a:rPr lang="en-US" sz="2849">
                  <a:solidFill>
                    <a:srgbClr val="404040"/>
                  </a:solidFill>
                  <a:latin typeface="ITC Franklin Gothic LT"/>
                  <a:ea typeface="ITC Franklin Gothic LT"/>
                  <a:cs typeface="ITC Franklin Gothic LT"/>
                  <a:sym typeface="ITC Franklin Gothic LT"/>
                </a:rPr>
                <a:t> – Individuals who want to protect personal messages from unauthorized access.</a:t>
              </a:r>
            </a:p>
            <a:p>
              <a:pPr algn="just" marL="515415" indent="-257708" lvl="1">
                <a:lnSpc>
                  <a:spcPts val="3761"/>
                </a:lnSpc>
                <a:buFont typeface="Arial"/>
                <a:buChar char="•"/>
              </a:pPr>
              <a:r>
                <a:rPr lang="en-US" b="true" sz="2849">
                  <a:solidFill>
                    <a:srgbClr val="404040"/>
                  </a:solidFill>
                  <a:latin typeface="ITC Franklin Gothic LT Semi-Bold"/>
                  <a:ea typeface="ITC Franklin Gothic LT Semi-Bold"/>
                  <a:cs typeface="ITC Franklin Gothic LT Semi-Bold"/>
                  <a:sym typeface="ITC Franklin Gothic LT Semi-Bold"/>
                </a:rPr>
                <a:t>Cybersecurity Enthusiasts &amp; Ethical Hackers</a:t>
              </a:r>
              <a:r>
                <a:rPr lang="en-US" sz="2849">
                  <a:solidFill>
                    <a:srgbClr val="404040"/>
                  </a:solidFill>
                  <a:latin typeface="ITC Franklin Gothic LT"/>
                  <a:ea typeface="ITC Franklin Gothic LT"/>
                  <a:cs typeface="ITC Franklin Gothic LT"/>
                  <a:sym typeface="ITC Franklin Gothic LT"/>
                </a:rPr>
                <a:t> – A learning tool to explore steganography techniques and encryption methods.</a:t>
              </a:r>
            </a:p>
            <a:p>
              <a:pPr algn="just">
                <a:lnSpc>
                  <a:spcPts val="3761"/>
                </a:lnSpc>
              </a:pP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871788" y="1053234"/>
            <a:ext cx="16544424" cy="795444"/>
            <a:chOff x="0" y="0"/>
            <a:chExt cx="22059232" cy="1060592"/>
          </a:xfrm>
        </p:grpSpPr>
        <p:sp>
          <p:nvSpPr>
            <p:cNvPr name="Freeform 10" id="10"/>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1" id="11"/>
            <p:cNvSpPr txBox="true"/>
            <p:nvPr/>
          </p:nvSpPr>
          <p:spPr>
            <a:xfrm>
              <a:off x="0" y="-85725"/>
              <a:ext cx="22059232" cy="1146317"/>
            </a:xfrm>
            <a:prstGeom prst="rect">
              <a:avLst/>
            </a:prstGeom>
          </p:spPr>
          <p:txBody>
            <a:bodyPr anchor="b" rtlCol="false" tIns="0" lIns="0" bIns="0" rIns="0"/>
            <a:lstStyle/>
            <a:p>
              <a:pPr algn="l">
                <a:lnSpc>
                  <a:spcPts val="5040"/>
                </a:lnSpc>
              </a:pPr>
              <a:r>
                <a:rPr lang="en-US" sz="4200">
                  <a:solidFill>
                    <a:srgbClr val="1CADE4"/>
                  </a:solidFill>
                  <a:latin typeface="ITC Franklin Gothic LT"/>
                  <a:ea typeface="ITC Franklin Gothic LT"/>
                  <a:cs typeface="ITC Franklin Gothic LT"/>
                  <a:sym typeface="ITC Franklin Gothic LT"/>
                </a:rPr>
                <a:t>Results</a:t>
              </a:r>
            </a:p>
          </p:txBody>
        </p:sp>
      </p:grpSp>
      <p:sp>
        <p:nvSpPr>
          <p:cNvPr name="Freeform 12" id="12"/>
          <p:cNvSpPr/>
          <p:nvPr/>
        </p:nvSpPr>
        <p:spPr>
          <a:xfrm flipH="false" flipV="false" rot="0">
            <a:off x="2498246" y="1848678"/>
            <a:ext cx="13291507" cy="6473155"/>
          </a:xfrm>
          <a:custGeom>
            <a:avLst/>
            <a:gdLst/>
            <a:ahLst/>
            <a:cxnLst/>
            <a:rect r="r" b="b" t="t" l="l"/>
            <a:pathLst>
              <a:path h="6473155" w="13291507">
                <a:moveTo>
                  <a:pt x="0" y="0"/>
                </a:moveTo>
                <a:lnTo>
                  <a:pt x="13291508" y="0"/>
                </a:lnTo>
                <a:lnTo>
                  <a:pt x="13291508" y="6473155"/>
                </a:lnTo>
                <a:lnTo>
                  <a:pt x="0" y="6473155"/>
                </a:lnTo>
                <a:lnTo>
                  <a:pt x="0" y="0"/>
                </a:lnTo>
                <a:close/>
              </a:path>
            </a:pathLst>
          </a:custGeom>
          <a:blipFill>
            <a:blip r:embed="rId3"/>
            <a:stretch>
              <a:fillRect l="0" t="0" r="-8043" b="0"/>
            </a:stretch>
          </a:blipFill>
        </p:spPr>
      </p:sp>
      <p:sp>
        <p:nvSpPr>
          <p:cNvPr name="TextBox 13" id="13"/>
          <p:cNvSpPr txBox="true"/>
          <p:nvPr/>
        </p:nvSpPr>
        <p:spPr>
          <a:xfrm rot="0">
            <a:off x="5296080" y="8493283"/>
            <a:ext cx="7688309" cy="819150"/>
          </a:xfrm>
          <a:prstGeom prst="rect">
            <a:avLst/>
          </a:prstGeom>
        </p:spPr>
        <p:txBody>
          <a:bodyPr anchor="t" rtlCol="false" tIns="0" lIns="0" bIns="0" rIns="0">
            <a:spAutoFit/>
          </a:bodyPr>
          <a:lstStyle/>
          <a:p>
            <a:pPr algn="just">
              <a:lnSpc>
                <a:spcPts val="3000"/>
              </a:lnSpc>
              <a:spcBef>
                <a:spcPct val="0"/>
              </a:spcBef>
            </a:pPr>
            <a:r>
              <a:rPr lang="en-US" sz="2500">
                <a:solidFill>
                  <a:srgbClr val="0F0F0F"/>
                </a:solidFill>
                <a:latin typeface="ITC Franklin Gothic LT"/>
                <a:ea typeface="ITC Franklin Gothic LT"/>
                <a:cs typeface="ITC Franklin Gothic LT"/>
                <a:sym typeface="ITC Franklin Gothic LT"/>
              </a:rPr>
              <a:t>The output of the project, it has side bar menu to Encrypt or decrypt the messages.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871788" y="1053234"/>
            <a:ext cx="16544424" cy="795444"/>
            <a:chOff x="0" y="0"/>
            <a:chExt cx="22059232" cy="1060592"/>
          </a:xfrm>
        </p:grpSpPr>
        <p:sp>
          <p:nvSpPr>
            <p:cNvPr name="Freeform 10" id="10"/>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1" id="11"/>
            <p:cNvSpPr txBox="true"/>
            <p:nvPr/>
          </p:nvSpPr>
          <p:spPr>
            <a:xfrm>
              <a:off x="0" y="-85725"/>
              <a:ext cx="22059232" cy="1146317"/>
            </a:xfrm>
            <a:prstGeom prst="rect">
              <a:avLst/>
            </a:prstGeom>
          </p:spPr>
          <p:txBody>
            <a:bodyPr anchor="b" rtlCol="false" tIns="0" lIns="0" bIns="0" rIns="0"/>
            <a:lstStyle/>
            <a:p>
              <a:pPr algn="l">
                <a:lnSpc>
                  <a:spcPts val="5040"/>
                </a:lnSpc>
              </a:pPr>
              <a:r>
                <a:rPr lang="en-US" sz="4200">
                  <a:solidFill>
                    <a:srgbClr val="1CADE4"/>
                  </a:solidFill>
                  <a:latin typeface="ITC Franklin Gothic LT"/>
                  <a:ea typeface="ITC Franklin Gothic LT"/>
                  <a:cs typeface="ITC Franklin Gothic LT"/>
                  <a:sym typeface="ITC Franklin Gothic LT"/>
                </a:rPr>
                <a:t>Results</a:t>
              </a:r>
            </a:p>
          </p:txBody>
        </p:sp>
      </p:grpSp>
      <p:sp>
        <p:nvSpPr>
          <p:cNvPr name="Freeform 12" id="12"/>
          <p:cNvSpPr/>
          <p:nvPr/>
        </p:nvSpPr>
        <p:spPr>
          <a:xfrm flipH="false" flipV="false" rot="0">
            <a:off x="3122635" y="1450956"/>
            <a:ext cx="12042731" cy="6156822"/>
          </a:xfrm>
          <a:custGeom>
            <a:avLst/>
            <a:gdLst/>
            <a:ahLst/>
            <a:cxnLst/>
            <a:rect r="r" b="b" t="t" l="l"/>
            <a:pathLst>
              <a:path h="6156822" w="12042731">
                <a:moveTo>
                  <a:pt x="0" y="0"/>
                </a:moveTo>
                <a:lnTo>
                  <a:pt x="12042730" y="0"/>
                </a:lnTo>
                <a:lnTo>
                  <a:pt x="12042730" y="6156822"/>
                </a:lnTo>
                <a:lnTo>
                  <a:pt x="0" y="6156822"/>
                </a:lnTo>
                <a:lnTo>
                  <a:pt x="0" y="0"/>
                </a:lnTo>
                <a:close/>
              </a:path>
            </a:pathLst>
          </a:custGeom>
          <a:blipFill>
            <a:blip r:embed="rId3"/>
            <a:stretch>
              <a:fillRect l="-33268" t="-10436" r="0" b="0"/>
            </a:stretch>
          </a:blipFill>
        </p:spPr>
      </p:sp>
      <p:sp>
        <p:nvSpPr>
          <p:cNvPr name="TextBox 13" id="13"/>
          <p:cNvSpPr txBox="true"/>
          <p:nvPr/>
        </p:nvSpPr>
        <p:spPr>
          <a:xfrm rot="0">
            <a:off x="1578205" y="8226345"/>
            <a:ext cx="15131591" cy="1162050"/>
          </a:xfrm>
          <a:prstGeom prst="rect">
            <a:avLst/>
          </a:prstGeom>
        </p:spPr>
        <p:txBody>
          <a:bodyPr anchor="t" rtlCol="false" tIns="0" lIns="0" bIns="0" rIns="0">
            <a:spAutoFit/>
          </a:bodyPr>
          <a:lstStyle/>
          <a:p>
            <a:pPr algn="just">
              <a:lnSpc>
                <a:spcPts val="2999"/>
              </a:lnSpc>
              <a:spcBef>
                <a:spcPct val="0"/>
              </a:spcBef>
            </a:pPr>
            <a:r>
              <a:rPr lang="en-US" sz="2499">
                <a:solidFill>
                  <a:srgbClr val="000000"/>
                </a:solidFill>
                <a:latin typeface="ITC Franklin Gothic LT"/>
                <a:ea typeface="ITC Franklin Gothic LT"/>
                <a:cs typeface="ITC Franklin Gothic LT"/>
                <a:sym typeface="ITC Franklin Gothic LT"/>
              </a:rPr>
              <a:t>Select "Encrypt Message" from the sidebar menu. Upload an Image – Choose a .jpg or .png image where the message will be hidden. Enter Your Secret Message – Type the text you want to hide inside the image. Set an Encryption Password – Enter a secure password that will be required for decryption.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871788" y="1053234"/>
            <a:ext cx="16544424" cy="795444"/>
            <a:chOff x="0" y="0"/>
            <a:chExt cx="22059232" cy="1060592"/>
          </a:xfrm>
        </p:grpSpPr>
        <p:sp>
          <p:nvSpPr>
            <p:cNvPr name="Freeform 10" id="10"/>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1" id="11"/>
            <p:cNvSpPr txBox="true"/>
            <p:nvPr/>
          </p:nvSpPr>
          <p:spPr>
            <a:xfrm>
              <a:off x="0" y="-85725"/>
              <a:ext cx="22059232" cy="1146317"/>
            </a:xfrm>
            <a:prstGeom prst="rect">
              <a:avLst/>
            </a:prstGeom>
          </p:spPr>
          <p:txBody>
            <a:bodyPr anchor="b" rtlCol="false" tIns="0" lIns="0" bIns="0" rIns="0"/>
            <a:lstStyle/>
            <a:p>
              <a:pPr algn="l">
                <a:lnSpc>
                  <a:spcPts val="5040"/>
                </a:lnSpc>
              </a:pPr>
              <a:r>
                <a:rPr lang="en-US" sz="4200">
                  <a:solidFill>
                    <a:srgbClr val="1CADE4"/>
                  </a:solidFill>
                  <a:latin typeface="ITC Franklin Gothic LT"/>
                  <a:ea typeface="ITC Franklin Gothic LT"/>
                  <a:cs typeface="ITC Franklin Gothic LT"/>
                  <a:sym typeface="ITC Franklin Gothic LT"/>
                </a:rPr>
                <a:t>Results</a:t>
              </a:r>
            </a:p>
          </p:txBody>
        </p:sp>
      </p:grpSp>
      <p:sp>
        <p:nvSpPr>
          <p:cNvPr name="Freeform 12" id="12"/>
          <p:cNvSpPr/>
          <p:nvPr/>
        </p:nvSpPr>
        <p:spPr>
          <a:xfrm flipH="false" flipV="false" rot="0">
            <a:off x="2415840" y="1848678"/>
            <a:ext cx="13456320" cy="6030451"/>
          </a:xfrm>
          <a:custGeom>
            <a:avLst/>
            <a:gdLst/>
            <a:ahLst/>
            <a:cxnLst/>
            <a:rect r="r" b="b" t="t" l="l"/>
            <a:pathLst>
              <a:path h="6030451" w="13456320">
                <a:moveTo>
                  <a:pt x="0" y="0"/>
                </a:moveTo>
                <a:lnTo>
                  <a:pt x="13456320" y="0"/>
                </a:lnTo>
                <a:lnTo>
                  <a:pt x="13456320" y="6030451"/>
                </a:lnTo>
                <a:lnTo>
                  <a:pt x="0" y="6030451"/>
                </a:lnTo>
                <a:lnTo>
                  <a:pt x="0" y="0"/>
                </a:lnTo>
                <a:close/>
              </a:path>
            </a:pathLst>
          </a:custGeom>
          <a:blipFill>
            <a:blip r:embed="rId3"/>
            <a:stretch>
              <a:fillRect l="0" t="0" r="0" b="0"/>
            </a:stretch>
          </a:blipFill>
        </p:spPr>
      </p:sp>
      <p:sp>
        <p:nvSpPr>
          <p:cNvPr name="TextBox 13" id="13"/>
          <p:cNvSpPr txBox="true"/>
          <p:nvPr/>
        </p:nvSpPr>
        <p:spPr>
          <a:xfrm rot="0">
            <a:off x="2889695" y="8467725"/>
            <a:ext cx="12837809" cy="790575"/>
          </a:xfrm>
          <a:prstGeom prst="rect">
            <a:avLst/>
          </a:prstGeom>
        </p:spPr>
        <p:txBody>
          <a:bodyPr anchor="t" rtlCol="false" tIns="0" lIns="0" bIns="0" rIns="0">
            <a:spAutoFit/>
          </a:bodyPr>
          <a:lstStyle/>
          <a:p>
            <a:pPr algn="just">
              <a:lnSpc>
                <a:spcPts val="2999"/>
              </a:lnSpc>
              <a:spcBef>
                <a:spcPct val="0"/>
              </a:spcBef>
            </a:pPr>
            <a:r>
              <a:rPr lang="en-US" sz="2499">
                <a:solidFill>
                  <a:srgbClr val="000000"/>
                </a:solidFill>
                <a:latin typeface="ITC Franklin Gothic LT"/>
                <a:ea typeface="ITC Franklin Gothic LT"/>
                <a:cs typeface="ITC Franklin Gothic LT"/>
                <a:sym typeface="ITC Franklin Gothic LT"/>
              </a:rPr>
              <a:t>Encrypt the Image, Click the button to process the image. Download the Encrypted Image, Save the modified image, which looks the same but contains hidden data.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DAGgHCU_OEY</dc:identifier>
  <dcterms:modified xsi:type="dcterms:W3CDTF">2011-08-01T06:04:30Z</dcterms:modified>
  <cp:revision>1</cp:revision>
  <dc:title>AICTE-CyberSecurity-steganography</dc:title>
</cp:coreProperties>
</file>