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7000" cx="18288000"/>
  <p:notesSz cx="6858000" cy="9144000"/>
  <p:embeddedFontLst>
    <p:embeddedFont>
      <p:font typeface="Montserrat SemiBold"/>
      <p:regular r:id="rId14"/>
      <p:bold r:id="rId15"/>
      <p:italic r:id="rId16"/>
      <p:boldItalic r:id="rId17"/>
    </p:embeddedFont>
    <p:embeddedFont>
      <p:font typeface="Montserrat Black"/>
      <p:bold r:id="rId18"/>
      <p:boldItalic r:id="rId19"/>
    </p:embeddedFont>
    <p:embeddedFont>
      <p:font typeface="Montserrat"/>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SemiBold-bold.fntdata"/><Relationship Id="rId14" Type="http://schemas.openxmlformats.org/officeDocument/2006/relationships/font" Target="fonts/MontserratSemiBold-regular.fntdata"/><Relationship Id="rId17" Type="http://schemas.openxmlformats.org/officeDocument/2006/relationships/font" Target="fonts/MontserratSemiBold-boldItalic.fntdata"/><Relationship Id="rId16" Type="http://schemas.openxmlformats.org/officeDocument/2006/relationships/font" Target="fonts/MontserratSemiBold-italic.fntdata"/><Relationship Id="rId5" Type="http://schemas.openxmlformats.org/officeDocument/2006/relationships/notesMaster" Target="notesMasters/notesMaster1.xml"/><Relationship Id="rId19" Type="http://schemas.openxmlformats.org/officeDocument/2006/relationships/font" Target="fonts/MontserratBlack-boldItalic.fntdata"/><Relationship Id="rId6" Type="http://schemas.openxmlformats.org/officeDocument/2006/relationships/slide" Target="slides/slide1.xml"/><Relationship Id="rId18" Type="http://schemas.openxmlformats.org/officeDocument/2006/relationships/font" Target="fonts/MontserratBlack-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 Id="rId11" Type="http://schemas.openxmlformats.org/officeDocument/2006/relationships/image" Target="../media/image14.png"/><Relationship Id="rId10" Type="http://schemas.openxmlformats.org/officeDocument/2006/relationships/image" Target="../media/image13.png"/><Relationship Id="rId9"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rot="410981">
            <a:off x="1994369" y="7063422"/>
            <a:ext cx="2676205" cy="578729"/>
          </a:xfrm>
          <a:custGeom>
            <a:rect b="b" l="l" r="r" t="t"/>
            <a:pathLst>
              <a:path extrusionOk="0" h="578729" w="2676205">
                <a:moveTo>
                  <a:pt x="0" y="0"/>
                </a:moveTo>
                <a:lnTo>
                  <a:pt x="2676205" y="0"/>
                </a:lnTo>
                <a:lnTo>
                  <a:pt x="2676205" y="578729"/>
                </a:lnTo>
                <a:lnTo>
                  <a:pt x="0" y="578729"/>
                </a:lnTo>
                <a:lnTo>
                  <a:pt x="0" y="0"/>
                </a:lnTo>
                <a:close/>
              </a:path>
            </a:pathLst>
          </a:custGeom>
          <a:blipFill rotWithShape="1">
            <a:blip r:embed="rId3">
              <a:alphaModFix/>
            </a:blip>
            <a:stretch>
              <a:fillRect b="0" l="0" r="0" t="0"/>
            </a:stretch>
          </a:blipFill>
          <a:ln>
            <a:noFill/>
          </a:ln>
        </p:spPr>
      </p:sp>
      <p:sp>
        <p:nvSpPr>
          <p:cNvPr id="85" name="Google Shape;85;p13"/>
          <p:cNvSpPr/>
          <p:nvPr/>
        </p:nvSpPr>
        <p:spPr>
          <a:xfrm>
            <a:off x="10464602" y="2141553"/>
            <a:ext cx="823889" cy="914162"/>
          </a:xfrm>
          <a:custGeom>
            <a:rect b="b" l="l" r="r" t="t"/>
            <a:pathLst>
              <a:path extrusionOk="0" h="914162" w="823889">
                <a:moveTo>
                  <a:pt x="0" y="0"/>
                </a:moveTo>
                <a:lnTo>
                  <a:pt x="823889" y="0"/>
                </a:lnTo>
                <a:lnTo>
                  <a:pt x="823889" y="914162"/>
                </a:lnTo>
                <a:lnTo>
                  <a:pt x="0" y="914162"/>
                </a:lnTo>
                <a:lnTo>
                  <a:pt x="0" y="0"/>
                </a:lnTo>
                <a:close/>
              </a:path>
            </a:pathLst>
          </a:custGeom>
          <a:blipFill rotWithShape="1">
            <a:blip r:embed="rId4">
              <a:alphaModFix/>
            </a:blip>
            <a:stretch>
              <a:fillRect b="0" l="0" r="0" t="0"/>
            </a:stretch>
          </a:blipFill>
          <a:ln>
            <a:noFill/>
          </a:ln>
        </p:spPr>
      </p:sp>
      <p:grpSp>
        <p:nvGrpSpPr>
          <p:cNvPr id="86" name="Google Shape;86;p13"/>
          <p:cNvGrpSpPr/>
          <p:nvPr/>
        </p:nvGrpSpPr>
        <p:grpSpPr>
          <a:xfrm>
            <a:off x="68805" y="0"/>
            <a:ext cx="1919790" cy="1919790"/>
            <a:chOff x="0" y="0"/>
            <a:chExt cx="2559720" cy="2559720"/>
          </a:xfrm>
        </p:grpSpPr>
        <p:grpSp>
          <p:nvGrpSpPr>
            <p:cNvPr id="87" name="Google Shape;87;p13"/>
            <p:cNvGrpSpPr/>
            <p:nvPr/>
          </p:nvGrpSpPr>
          <p:grpSpPr>
            <a:xfrm>
              <a:off x="0" y="0"/>
              <a:ext cx="2559720" cy="2559720"/>
              <a:chOff x="0" y="0"/>
              <a:chExt cx="812800" cy="812800"/>
            </a:xfrm>
          </p:grpSpPr>
          <p:sp>
            <p:nvSpPr>
              <p:cNvPr id="88" name="Google Shape;88;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nvSpPr>
            <p:spPr>
              <a:xfrm>
                <a:off x="76200" y="66675"/>
                <a:ext cx="660400" cy="669925"/>
              </a:xfrm>
              <a:prstGeom prst="rect">
                <a:avLst/>
              </a:prstGeom>
              <a:noFill/>
              <a:ln>
                <a:noFill/>
              </a:ln>
            </p:spPr>
            <p:txBody>
              <a:bodyPr anchorCtr="0" anchor="ctr" bIns="78775" lIns="78775" spcFirstLastPara="1" rIns="78775" wrap="square" tIns="78775">
                <a:noAutofit/>
              </a:bodyPr>
              <a:lstStyle/>
              <a:p>
                <a:pPr indent="0" lvl="0" marL="0" marR="0" rtl="0" algn="ctr">
                  <a:lnSpc>
                    <a:spcPct val="11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13"/>
            <p:cNvSpPr/>
            <p:nvPr/>
          </p:nvSpPr>
          <p:spPr>
            <a:xfrm>
              <a:off x="49459" y="118343"/>
              <a:ext cx="2460802" cy="2323035"/>
            </a:xfrm>
            <a:custGeom>
              <a:rect b="b" l="l" r="r" t="t"/>
              <a:pathLst>
                <a:path extrusionOk="0" h="2323035" w="2460802">
                  <a:moveTo>
                    <a:pt x="0" y="0"/>
                  </a:moveTo>
                  <a:lnTo>
                    <a:pt x="2460802" y="0"/>
                  </a:lnTo>
                  <a:lnTo>
                    <a:pt x="2460802" y="2323035"/>
                  </a:lnTo>
                  <a:lnTo>
                    <a:pt x="0" y="2323035"/>
                  </a:lnTo>
                  <a:lnTo>
                    <a:pt x="0" y="0"/>
                  </a:lnTo>
                  <a:close/>
                </a:path>
              </a:pathLst>
            </a:custGeom>
            <a:blipFill rotWithShape="1">
              <a:blip r:embed="rId5">
                <a:alphaModFix/>
              </a:blip>
              <a:stretch>
                <a:fillRect b="0" l="0" r="0" t="0"/>
              </a:stretch>
            </a:blipFill>
            <a:ln>
              <a:noFill/>
            </a:ln>
          </p:spPr>
        </p:sp>
      </p:grpSp>
      <p:sp>
        <p:nvSpPr>
          <p:cNvPr id="91" name="Google Shape;91;p13"/>
          <p:cNvSpPr/>
          <p:nvPr/>
        </p:nvSpPr>
        <p:spPr>
          <a:xfrm>
            <a:off x="15532712" y="-36479"/>
            <a:ext cx="2755288" cy="1992749"/>
          </a:xfrm>
          <a:custGeom>
            <a:rect b="b" l="l" r="r" t="t"/>
            <a:pathLst>
              <a:path extrusionOk="0" h="1992749" w="2755288">
                <a:moveTo>
                  <a:pt x="0" y="0"/>
                </a:moveTo>
                <a:lnTo>
                  <a:pt x="2755288" y="0"/>
                </a:lnTo>
                <a:lnTo>
                  <a:pt x="2755288" y="1992748"/>
                </a:lnTo>
                <a:lnTo>
                  <a:pt x="0" y="1992748"/>
                </a:lnTo>
                <a:lnTo>
                  <a:pt x="0" y="0"/>
                </a:lnTo>
                <a:close/>
              </a:path>
            </a:pathLst>
          </a:custGeom>
          <a:blipFill rotWithShape="1">
            <a:blip r:embed="rId6">
              <a:alphaModFix/>
            </a:blip>
            <a:stretch>
              <a:fillRect b="-19060" l="0" r="0" t="-19201"/>
            </a:stretch>
          </a:blipFill>
          <a:ln>
            <a:noFill/>
          </a:ln>
        </p:spPr>
      </p:sp>
      <p:sp>
        <p:nvSpPr>
          <p:cNvPr id="92" name="Google Shape;92;p13"/>
          <p:cNvSpPr txBox="1"/>
          <p:nvPr/>
        </p:nvSpPr>
        <p:spPr>
          <a:xfrm>
            <a:off x="0" y="-26575"/>
            <a:ext cx="18288000" cy="93827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435" u="none" cap="none" strike="noStrike">
                <a:solidFill>
                  <a:srgbClr val="3677DF"/>
                </a:solidFill>
                <a:latin typeface="Montserrat Black"/>
                <a:ea typeface="Montserrat Black"/>
                <a:cs typeface="Montserrat Black"/>
                <a:sym typeface="Montserrat Black"/>
              </a:rPr>
              <a:t>GLOBAL ACADEMY OF TECHNOLOGY</a:t>
            </a:r>
            <a:endParaRPr/>
          </a:p>
        </p:txBody>
      </p:sp>
      <p:sp>
        <p:nvSpPr>
          <p:cNvPr id="93" name="Google Shape;93;p13"/>
          <p:cNvSpPr txBox="1"/>
          <p:nvPr/>
        </p:nvSpPr>
        <p:spPr>
          <a:xfrm>
            <a:off x="4047364" y="1000125"/>
            <a:ext cx="10193271" cy="504878"/>
          </a:xfrm>
          <a:prstGeom prst="rect">
            <a:avLst/>
          </a:prstGeom>
          <a:noFill/>
          <a:ln>
            <a:noFill/>
          </a:ln>
        </p:spPr>
        <p:txBody>
          <a:bodyPr anchorCtr="0" anchor="t" bIns="0" lIns="0" spcFirstLastPara="1" rIns="0" wrap="square" tIns="0">
            <a:spAutoFit/>
          </a:bodyPr>
          <a:lstStyle/>
          <a:p>
            <a:pPr indent="0" lvl="0" marL="0" marR="0" rtl="0" algn="ctr">
              <a:lnSpc>
                <a:spcPct val="140080"/>
              </a:lnSpc>
              <a:spcBef>
                <a:spcPts val="0"/>
              </a:spcBef>
              <a:spcAft>
                <a:spcPts val="0"/>
              </a:spcAft>
              <a:buNone/>
            </a:pPr>
            <a:r>
              <a:rPr b="1" i="0" lang="en-US" sz="1497" u="none" cap="none" strike="noStrike">
                <a:solidFill>
                  <a:srgbClr val="000000"/>
                </a:solidFill>
                <a:latin typeface="Montserrat"/>
                <a:ea typeface="Montserrat"/>
                <a:cs typeface="Montserrat"/>
                <a:sym typeface="Montserrat"/>
              </a:rPr>
              <a:t>An Autonomous Institute, Affiliated to VTU Belagavi, Approved by AICTE, Accredited by NAAC with "A" Grade, Ideal Homes Township, Rajarajeshwari Nagar, Bengaluru-560098</a:t>
            </a:r>
            <a:endParaRPr/>
          </a:p>
        </p:txBody>
      </p:sp>
      <p:sp>
        <p:nvSpPr>
          <p:cNvPr id="94" name="Google Shape;94;p13"/>
          <p:cNvSpPr txBox="1"/>
          <p:nvPr/>
        </p:nvSpPr>
        <p:spPr>
          <a:xfrm>
            <a:off x="9144000" y="5648639"/>
            <a:ext cx="2697652" cy="162416"/>
          </a:xfrm>
          <a:prstGeom prst="rect">
            <a:avLst/>
          </a:prstGeom>
          <a:noFill/>
          <a:ln>
            <a:noFill/>
          </a:ln>
        </p:spPr>
        <p:txBody>
          <a:bodyPr anchorCtr="0" anchor="t" bIns="0" lIns="0" spcFirstLastPara="1" rIns="0" wrap="square" tIns="0">
            <a:spAutoFit/>
          </a:bodyPr>
          <a:lstStyle/>
          <a:p>
            <a:pPr indent="0" lvl="0" marL="0" marR="0" rtl="0" algn="ctr">
              <a:lnSpc>
                <a:spcPct val="75000"/>
              </a:lnSpc>
              <a:spcBef>
                <a:spcPts val="0"/>
              </a:spcBef>
              <a:spcAft>
                <a:spcPts val="0"/>
              </a:spcAft>
              <a:buNone/>
            </a:pPr>
            <a:r>
              <a:rPr b="0" i="0" lang="en-US" sz="1384" u="none" cap="none" strike="noStrike">
                <a:solidFill>
                  <a:srgbClr val="3677DF"/>
                </a:solidFill>
                <a:latin typeface="Montserrat"/>
                <a:ea typeface="Montserrat"/>
                <a:cs typeface="Montserrat"/>
                <a:sym typeface="Montserrat"/>
              </a:rPr>
              <a:t># BEYOND INNOVATION</a:t>
            </a:r>
            <a:endParaRPr/>
          </a:p>
        </p:txBody>
      </p:sp>
      <p:sp>
        <p:nvSpPr>
          <p:cNvPr id="95" name="Google Shape;95;p13"/>
          <p:cNvSpPr/>
          <p:nvPr/>
        </p:nvSpPr>
        <p:spPr>
          <a:xfrm>
            <a:off x="6886887" y="2449830"/>
            <a:ext cx="4514225" cy="2938202"/>
          </a:xfrm>
          <a:custGeom>
            <a:rect b="b" l="l" r="r" t="t"/>
            <a:pathLst>
              <a:path extrusionOk="0" h="2938202" w="4514225">
                <a:moveTo>
                  <a:pt x="0" y="0"/>
                </a:moveTo>
                <a:lnTo>
                  <a:pt x="4514226" y="0"/>
                </a:lnTo>
                <a:lnTo>
                  <a:pt x="4514226" y="2938202"/>
                </a:lnTo>
                <a:lnTo>
                  <a:pt x="0" y="2938202"/>
                </a:lnTo>
                <a:lnTo>
                  <a:pt x="0" y="0"/>
                </a:lnTo>
                <a:close/>
              </a:path>
            </a:pathLst>
          </a:custGeom>
          <a:blipFill rotWithShape="1">
            <a:blip r:embed="rId7">
              <a:alphaModFix/>
            </a:blip>
            <a:stretch>
              <a:fillRect b="0" l="-12822" r="-20940" t="-11608"/>
            </a:stretch>
          </a:blipFill>
          <a:ln>
            <a:noFill/>
          </a:ln>
        </p:spPr>
      </p:sp>
      <p:sp>
        <p:nvSpPr>
          <p:cNvPr id="96" name="Google Shape;96;p13"/>
          <p:cNvSpPr/>
          <p:nvPr/>
        </p:nvSpPr>
        <p:spPr>
          <a:xfrm>
            <a:off x="6399026" y="5185908"/>
            <a:ext cx="4516042" cy="380100"/>
          </a:xfrm>
          <a:custGeom>
            <a:rect b="b" l="l" r="r" t="t"/>
            <a:pathLst>
              <a:path extrusionOk="0" h="380100" w="4516042">
                <a:moveTo>
                  <a:pt x="0" y="0"/>
                </a:moveTo>
                <a:lnTo>
                  <a:pt x="4516042" y="0"/>
                </a:lnTo>
                <a:lnTo>
                  <a:pt x="4516042" y="380100"/>
                </a:lnTo>
                <a:lnTo>
                  <a:pt x="0" y="380100"/>
                </a:lnTo>
                <a:lnTo>
                  <a:pt x="0" y="0"/>
                </a:lnTo>
                <a:close/>
              </a:path>
            </a:pathLst>
          </a:custGeom>
          <a:blipFill rotWithShape="1">
            <a:blip r:embed="rId8">
              <a:alphaModFix/>
            </a:blip>
            <a:stretch>
              <a:fillRect b="0" l="0" r="0" t="0"/>
            </a:stretch>
          </a:blipFill>
          <a:ln>
            <a:noFill/>
          </a:ln>
        </p:spPr>
      </p:sp>
      <p:sp>
        <p:nvSpPr>
          <p:cNvPr id="97" name="Google Shape;97;p13"/>
          <p:cNvSpPr/>
          <p:nvPr/>
        </p:nvSpPr>
        <p:spPr>
          <a:xfrm>
            <a:off x="10915068" y="4965008"/>
            <a:ext cx="973906" cy="846047"/>
          </a:xfrm>
          <a:custGeom>
            <a:rect b="b" l="l" r="r" t="t"/>
            <a:pathLst>
              <a:path extrusionOk="0" h="846047" w="973906">
                <a:moveTo>
                  <a:pt x="0" y="0"/>
                </a:moveTo>
                <a:lnTo>
                  <a:pt x="973906" y="0"/>
                </a:lnTo>
                <a:lnTo>
                  <a:pt x="973906" y="846047"/>
                </a:lnTo>
                <a:lnTo>
                  <a:pt x="0" y="846047"/>
                </a:lnTo>
                <a:lnTo>
                  <a:pt x="0" y="0"/>
                </a:lnTo>
                <a:close/>
              </a:path>
            </a:pathLst>
          </a:custGeom>
          <a:blipFill rotWithShape="1">
            <a:blip r:embed="rId9">
              <a:alphaModFix/>
            </a:blip>
            <a:stretch>
              <a:fillRect b="0" l="0" r="0" t="0"/>
            </a:stretch>
          </a:blipFill>
          <a:ln>
            <a:noFill/>
          </a:ln>
        </p:spPr>
      </p:sp>
      <p:grpSp>
        <p:nvGrpSpPr>
          <p:cNvPr id="98" name="Google Shape;98;p13"/>
          <p:cNvGrpSpPr/>
          <p:nvPr/>
        </p:nvGrpSpPr>
        <p:grpSpPr>
          <a:xfrm>
            <a:off x="594300" y="6173005"/>
            <a:ext cx="17693775" cy="1429095"/>
            <a:chOff x="-5" y="0"/>
            <a:chExt cx="23591700" cy="1905460"/>
          </a:xfrm>
        </p:grpSpPr>
        <p:sp>
          <p:nvSpPr>
            <p:cNvPr id="99" name="Google Shape;99;p13"/>
            <p:cNvSpPr/>
            <p:nvPr/>
          </p:nvSpPr>
          <p:spPr>
            <a:xfrm>
              <a:off x="0" y="0"/>
              <a:ext cx="23591596" cy="1596644"/>
            </a:xfrm>
            <a:custGeom>
              <a:rect b="b" l="l" r="r" t="t"/>
              <a:pathLst>
                <a:path extrusionOk="0" h="1596644" w="23591596">
                  <a:moveTo>
                    <a:pt x="0" y="0"/>
                  </a:moveTo>
                  <a:lnTo>
                    <a:pt x="23591596" y="0"/>
                  </a:lnTo>
                  <a:lnTo>
                    <a:pt x="23591596" y="1596644"/>
                  </a:lnTo>
                  <a:lnTo>
                    <a:pt x="0" y="1596644"/>
                  </a:lnTo>
                  <a:close/>
                </a:path>
              </a:pathLst>
            </a:custGeom>
            <a:solidFill>
              <a:srgbClr val="000000">
                <a:alpha val="0"/>
              </a:srgbClr>
            </a:solidFill>
            <a:ln>
              <a:noFill/>
            </a:ln>
          </p:spPr>
        </p:sp>
        <p:sp>
          <p:nvSpPr>
            <p:cNvPr id="100" name="Google Shape;100;p13"/>
            <p:cNvSpPr txBox="1"/>
            <p:nvPr/>
          </p:nvSpPr>
          <p:spPr>
            <a:xfrm>
              <a:off x="-5" y="19060"/>
              <a:ext cx="23591700" cy="1886400"/>
            </a:xfrm>
            <a:prstGeom prst="rect">
              <a:avLst/>
            </a:prstGeom>
            <a:noFill/>
            <a:ln>
              <a:noFill/>
            </a:ln>
          </p:spPr>
          <p:txBody>
            <a:bodyPr anchorCtr="0" anchor="t" bIns="0" lIns="0" spcFirstLastPara="1" rIns="0" wrap="square" tIns="0">
              <a:noAutofit/>
            </a:bodyPr>
            <a:lstStyle/>
            <a:p>
              <a:pPr indent="0" lvl="0" marL="0" marR="0" rtl="0" algn="l">
                <a:lnSpc>
                  <a:spcPct val="116983"/>
                </a:lnSpc>
                <a:spcBef>
                  <a:spcPts val="0"/>
                </a:spcBef>
                <a:spcAft>
                  <a:spcPts val="0"/>
                </a:spcAft>
                <a:buNone/>
              </a:pPr>
              <a:r>
                <a:rPr b="1" i="0" lang="en-US" sz="6000" u="none" cap="none" strike="noStrike">
                  <a:solidFill>
                    <a:srgbClr val="2254C5"/>
                  </a:solidFill>
                  <a:latin typeface="Montserrat"/>
                  <a:ea typeface="Montserrat"/>
                  <a:cs typeface="Montserrat"/>
                  <a:sym typeface="Montserrat"/>
                </a:rPr>
                <a:t>Project Title: </a:t>
              </a:r>
              <a:r>
                <a:rPr b="1" lang="en-US" sz="6000">
                  <a:latin typeface="Montserrat"/>
                  <a:ea typeface="Montserrat"/>
                  <a:cs typeface="Montserrat"/>
                  <a:sym typeface="Montserrat"/>
                </a:rPr>
                <a:t>CROP FLOW-</a:t>
              </a:r>
              <a:r>
                <a:rPr b="1" lang="en-US" sz="3000">
                  <a:latin typeface="Montserrat"/>
                  <a:ea typeface="Montserrat"/>
                  <a:cs typeface="Montserrat"/>
                  <a:sym typeface="Montserrat"/>
                </a:rPr>
                <a:t>Effortless selling &amp; fair pricing</a:t>
              </a:r>
              <a:endParaRPr sz="3000"/>
            </a:p>
          </p:txBody>
        </p:sp>
      </p:grpSp>
      <p:grpSp>
        <p:nvGrpSpPr>
          <p:cNvPr id="101" name="Google Shape;101;p13"/>
          <p:cNvGrpSpPr/>
          <p:nvPr/>
        </p:nvGrpSpPr>
        <p:grpSpPr>
          <a:xfrm>
            <a:off x="594300" y="7602025"/>
            <a:ext cx="14450850" cy="2684925"/>
            <a:chOff x="-5" y="-85733"/>
            <a:chExt cx="19267800" cy="3579900"/>
          </a:xfrm>
        </p:grpSpPr>
        <p:sp>
          <p:nvSpPr>
            <p:cNvPr id="102" name="Google Shape;102;p13"/>
            <p:cNvSpPr/>
            <p:nvPr/>
          </p:nvSpPr>
          <p:spPr>
            <a:xfrm>
              <a:off x="0" y="0"/>
              <a:ext cx="10936616" cy="3083052"/>
            </a:xfrm>
            <a:custGeom>
              <a:rect b="b" l="l" r="r" t="t"/>
              <a:pathLst>
                <a:path extrusionOk="0" h="3083052" w="10936616">
                  <a:moveTo>
                    <a:pt x="0" y="0"/>
                  </a:moveTo>
                  <a:lnTo>
                    <a:pt x="10936616" y="0"/>
                  </a:lnTo>
                  <a:lnTo>
                    <a:pt x="10936616" y="3083052"/>
                  </a:lnTo>
                  <a:lnTo>
                    <a:pt x="0" y="3083052"/>
                  </a:lnTo>
                  <a:close/>
                </a:path>
              </a:pathLst>
            </a:custGeom>
            <a:solidFill>
              <a:srgbClr val="000000">
                <a:alpha val="0"/>
              </a:srgbClr>
            </a:solidFill>
            <a:ln>
              <a:noFill/>
            </a:ln>
          </p:spPr>
        </p:sp>
        <p:sp>
          <p:nvSpPr>
            <p:cNvPr id="103" name="Google Shape;103;p13"/>
            <p:cNvSpPr txBox="1"/>
            <p:nvPr/>
          </p:nvSpPr>
          <p:spPr>
            <a:xfrm>
              <a:off x="-5" y="-85733"/>
              <a:ext cx="19267800" cy="3579900"/>
            </a:xfrm>
            <a:prstGeom prst="rect">
              <a:avLst/>
            </a:prstGeom>
            <a:noFill/>
            <a:ln>
              <a:noFill/>
            </a:ln>
          </p:spPr>
          <p:txBody>
            <a:bodyPr anchorCtr="0" anchor="t" bIns="0" lIns="0" spcFirstLastPara="1" rIns="0" wrap="square" tIns="0">
              <a:noAutofit/>
            </a:bodyPr>
            <a:lstStyle/>
            <a:p>
              <a:pPr indent="0" lvl="0" marL="0" marR="0" rtl="0" algn="l">
                <a:lnSpc>
                  <a:spcPct val="151000"/>
                </a:lnSpc>
                <a:spcBef>
                  <a:spcPts val="0"/>
                </a:spcBef>
                <a:spcAft>
                  <a:spcPts val="0"/>
                </a:spcAft>
                <a:buNone/>
              </a:pPr>
              <a:r>
                <a:rPr b="1" i="0" lang="en-US" sz="3000" u="none" cap="none" strike="noStrike">
                  <a:solidFill>
                    <a:srgbClr val="000000"/>
                  </a:solidFill>
                  <a:latin typeface="Montserrat SemiBold"/>
                  <a:ea typeface="Montserrat SemiBold"/>
                  <a:cs typeface="Montserrat SemiBold"/>
                  <a:sym typeface="Montserrat SemiBold"/>
                </a:rPr>
                <a:t>Team Name: PHEONIX</a:t>
              </a:r>
              <a:endParaRPr/>
            </a:p>
            <a:p>
              <a:pPr indent="0" lvl="0" marL="0" marR="0" rtl="0" algn="l">
                <a:lnSpc>
                  <a:spcPct val="151000"/>
                </a:lnSpc>
                <a:spcBef>
                  <a:spcPts val="0"/>
                </a:spcBef>
                <a:spcAft>
                  <a:spcPts val="0"/>
                </a:spcAft>
                <a:buNone/>
              </a:pPr>
              <a:r>
                <a:rPr b="1" i="0" lang="en-US" sz="3000" u="none" cap="none" strike="noStrike">
                  <a:solidFill>
                    <a:srgbClr val="000000"/>
                  </a:solidFill>
                  <a:latin typeface="Montserrat SemiBold"/>
                  <a:ea typeface="Montserrat SemiBold"/>
                  <a:cs typeface="Montserrat SemiBold"/>
                  <a:sym typeface="Montserrat SemiBold"/>
                </a:rPr>
                <a:t>Team Number: HAL 34</a:t>
              </a:r>
              <a:endParaRPr/>
            </a:p>
            <a:p>
              <a:pPr indent="0" lvl="0" marL="0" marR="0" rtl="0" algn="l">
                <a:lnSpc>
                  <a:spcPct val="151000"/>
                </a:lnSpc>
                <a:spcBef>
                  <a:spcPts val="0"/>
                </a:spcBef>
                <a:spcAft>
                  <a:spcPts val="0"/>
                </a:spcAft>
                <a:buNone/>
              </a:pPr>
              <a:r>
                <a:rPr b="1" i="0" lang="en-US" sz="3000" u="none" cap="none" strike="noStrike">
                  <a:solidFill>
                    <a:srgbClr val="000000"/>
                  </a:solidFill>
                  <a:latin typeface="Montserrat SemiBold"/>
                  <a:ea typeface="Montserrat SemiBold"/>
                  <a:cs typeface="Montserrat SemiBold"/>
                  <a:sym typeface="Montserrat SemiBold"/>
                </a:rPr>
                <a:t>Team Members: AKSHAYA P, ANANYA KESHAV, NEHAA S PRASAD</a:t>
              </a:r>
              <a:endParaRPr/>
            </a:p>
            <a:p>
              <a:pPr indent="0" lvl="0" marL="0" marR="0" rtl="0" algn="l">
                <a:lnSpc>
                  <a:spcPct val="151000"/>
                </a:lnSpc>
                <a:spcBef>
                  <a:spcPts val="0"/>
                </a:spcBef>
                <a:spcAft>
                  <a:spcPts val="0"/>
                </a:spcAft>
                <a:buNone/>
              </a:pPr>
              <a:r>
                <a:rPr b="1" i="0" lang="en-US" sz="3000" u="none" cap="none" strike="noStrike">
                  <a:solidFill>
                    <a:srgbClr val="000000"/>
                  </a:solidFill>
                  <a:latin typeface="Montserrat SemiBold"/>
                  <a:ea typeface="Montserrat SemiBold"/>
                  <a:cs typeface="Montserrat SemiBold"/>
                  <a:sym typeface="Montserrat SemiBold"/>
                </a:rPr>
                <a:t>College Name:</a:t>
              </a:r>
              <a:r>
                <a:rPr b="1" lang="en-US" sz="3000">
                  <a:latin typeface="Montserrat SemiBold"/>
                  <a:ea typeface="Montserrat SemiBold"/>
                  <a:cs typeface="Montserrat SemiBold"/>
                  <a:sym typeface="Montserrat SemiBold"/>
                </a:rPr>
                <a:t> GLOBAL ACADEMY OF TECHNOLOGY</a:t>
              </a:r>
              <a:endParaRPr/>
            </a:p>
          </p:txBody>
        </p:sp>
      </p:grpSp>
      <p:sp>
        <p:nvSpPr>
          <p:cNvPr id="104" name="Google Shape;104;p13"/>
          <p:cNvSpPr/>
          <p:nvPr/>
        </p:nvSpPr>
        <p:spPr>
          <a:xfrm>
            <a:off x="15280539" y="7760037"/>
            <a:ext cx="3007461" cy="2996525"/>
          </a:xfrm>
          <a:custGeom>
            <a:rect b="b" l="l" r="r" t="t"/>
            <a:pathLst>
              <a:path extrusionOk="0" h="2996525" w="3007461">
                <a:moveTo>
                  <a:pt x="0" y="0"/>
                </a:moveTo>
                <a:lnTo>
                  <a:pt x="3007461" y="0"/>
                </a:lnTo>
                <a:lnTo>
                  <a:pt x="3007461" y="2996526"/>
                </a:lnTo>
                <a:lnTo>
                  <a:pt x="0" y="2996526"/>
                </a:lnTo>
                <a:lnTo>
                  <a:pt x="0" y="0"/>
                </a:lnTo>
                <a:close/>
              </a:path>
            </a:pathLst>
          </a:custGeom>
          <a:blipFill rotWithShape="1">
            <a:blip r:embed="rId10">
              <a:alphaModFix/>
            </a:blip>
            <a:stretch>
              <a:fillRect b="0" l="0" r="0" t="0"/>
            </a:stretch>
          </a:blipFill>
          <a:ln>
            <a:noFill/>
          </a:ln>
        </p:spPr>
      </p:sp>
      <p:sp>
        <p:nvSpPr>
          <p:cNvPr id="105" name="Google Shape;105;p13"/>
          <p:cNvSpPr/>
          <p:nvPr/>
        </p:nvSpPr>
        <p:spPr>
          <a:xfrm>
            <a:off x="413722" y="2598634"/>
            <a:ext cx="4589173" cy="3212421"/>
          </a:xfrm>
          <a:custGeom>
            <a:rect b="b" l="l" r="r" t="t"/>
            <a:pathLst>
              <a:path extrusionOk="0" h="3212421" w="4589173">
                <a:moveTo>
                  <a:pt x="0" y="0"/>
                </a:moveTo>
                <a:lnTo>
                  <a:pt x="4589173" y="0"/>
                </a:lnTo>
                <a:lnTo>
                  <a:pt x="4589173" y="3212421"/>
                </a:lnTo>
                <a:lnTo>
                  <a:pt x="0" y="3212421"/>
                </a:lnTo>
                <a:lnTo>
                  <a:pt x="0" y="0"/>
                </a:lnTo>
                <a:close/>
              </a:path>
            </a:pathLst>
          </a:custGeom>
          <a:blipFill rotWithShape="1">
            <a:blip r:embed="rId11">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nvSpPr>
        <p:spPr>
          <a:xfrm>
            <a:off x="1028700" y="1388303"/>
            <a:ext cx="8413500" cy="2788200"/>
          </a:xfrm>
          <a:prstGeom prst="rect">
            <a:avLst/>
          </a:prstGeom>
          <a:noFill/>
          <a:ln>
            <a:noFill/>
          </a:ln>
        </p:spPr>
        <p:txBody>
          <a:bodyPr anchorCtr="0" anchor="t" bIns="0" lIns="0" spcFirstLastPara="1" rIns="0" wrap="square" tIns="0">
            <a:spAutoFit/>
          </a:bodyPr>
          <a:lstStyle/>
          <a:p>
            <a:pPr indent="0" lvl="0" marL="0" marR="0" rtl="0" algn="l">
              <a:lnSpc>
                <a:spcPct val="116997"/>
              </a:lnSpc>
              <a:spcBef>
                <a:spcPts val="0"/>
              </a:spcBef>
              <a:spcAft>
                <a:spcPts val="0"/>
              </a:spcAft>
              <a:buNone/>
            </a:pPr>
            <a:r>
              <a:rPr b="1" i="0" lang="en-US" sz="9360" u="none" cap="none" strike="noStrike">
                <a:solidFill>
                  <a:srgbClr val="2254C5"/>
                </a:solidFill>
                <a:latin typeface="Montserrat"/>
                <a:ea typeface="Montserrat"/>
                <a:cs typeface="Montserrat"/>
                <a:sym typeface="Montserrat"/>
              </a:rPr>
              <a:t>PROBLEM STATEMENT</a:t>
            </a:r>
            <a:endParaRPr/>
          </a:p>
        </p:txBody>
      </p:sp>
      <p:cxnSp>
        <p:nvCxnSpPr>
          <p:cNvPr id="111" name="Google Shape;111;p14"/>
          <p:cNvCxnSpPr/>
          <p:nvPr/>
        </p:nvCxnSpPr>
        <p:spPr>
          <a:xfrm>
            <a:off x="11850061" y="633531"/>
            <a:ext cx="6438000" cy="0"/>
          </a:xfrm>
          <a:prstGeom prst="straightConnector1">
            <a:avLst/>
          </a:prstGeom>
          <a:noFill/>
          <a:ln cap="flat" cmpd="sng" w="28575">
            <a:solidFill>
              <a:srgbClr val="2254C5"/>
            </a:solidFill>
            <a:prstDash val="solid"/>
            <a:round/>
            <a:headEnd len="sm" w="sm" type="none"/>
            <a:tailEnd len="sm" w="sm" type="none"/>
          </a:ln>
        </p:spPr>
      </p:cxnSp>
      <p:sp>
        <p:nvSpPr>
          <p:cNvPr id="112" name="Google Shape;112;p14"/>
          <p:cNvSpPr/>
          <p:nvPr/>
        </p:nvSpPr>
        <p:spPr>
          <a:xfrm>
            <a:off x="780111" y="207545"/>
            <a:ext cx="1352866" cy="880548"/>
          </a:xfrm>
          <a:custGeom>
            <a:rect b="b" l="l" r="r" t="t"/>
            <a:pathLst>
              <a:path extrusionOk="0" h="880548" w="1352866">
                <a:moveTo>
                  <a:pt x="0" y="0"/>
                </a:moveTo>
                <a:lnTo>
                  <a:pt x="1352866" y="0"/>
                </a:lnTo>
                <a:lnTo>
                  <a:pt x="1352866" y="880548"/>
                </a:lnTo>
                <a:lnTo>
                  <a:pt x="0" y="880548"/>
                </a:lnTo>
                <a:lnTo>
                  <a:pt x="0" y="0"/>
                </a:lnTo>
                <a:close/>
              </a:path>
            </a:pathLst>
          </a:custGeom>
          <a:blipFill rotWithShape="1">
            <a:blip r:embed="rId3">
              <a:alphaModFix/>
            </a:blip>
            <a:stretch>
              <a:fillRect b="0" l="-12819" r="-20938" t="-11609"/>
            </a:stretch>
          </a:blipFill>
          <a:ln>
            <a:noFill/>
          </a:ln>
        </p:spPr>
      </p:sp>
      <p:grpSp>
        <p:nvGrpSpPr>
          <p:cNvPr id="113" name="Google Shape;113;p14"/>
          <p:cNvGrpSpPr/>
          <p:nvPr/>
        </p:nvGrpSpPr>
        <p:grpSpPr>
          <a:xfrm>
            <a:off x="14088385" y="9535101"/>
            <a:ext cx="3945954" cy="608104"/>
            <a:chOff x="0" y="0"/>
            <a:chExt cx="5261272" cy="810806"/>
          </a:xfrm>
        </p:grpSpPr>
        <p:sp>
          <p:nvSpPr>
            <p:cNvPr id="114" name="Google Shape;114;p14"/>
            <p:cNvSpPr/>
            <p:nvPr/>
          </p:nvSpPr>
          <p:spPr>
            <a:xfrm>
              <a:off x="0" y="211698"/>
              <a:ext cx="4327933" cy="364268"/>
            </a:xfrm>
            <a:custGeom>
              <a:rect b="b" l="l" r="r" t="t"/>
              <a:pathLst>
                <a:path extrusionOk="0" h="364268" w="4327933">
                  <a:moveTo>
                    <a:pt x="0" y="0"/>
                  </a:moveTo>
                  <a:lnTo>
                    <a:pt x="4327933" y="0"/>
                  </a:lnTo>
                  <a:lnTo>
                    <a:pt x="4327933" y="364268"/>
                  </a:lnTo>
                  <a:lnTo>
                    <a:pt x="0" y="364268"/>
                  </a:lnTo>
                  <a:lnTo>
                    <a:pt x="0" y="0"/>
                  </a:lnTo>
                  <a:close/>
                </a:path>
              </a:pathLst>
            </a:custGeom>
            <a:blipFill rotWithShape="1">
              <a:blip r:embed="rId4">
                <a:alphaModFix/>
              </a:blip>
              <a:stretch>
                <a:fillRect b="0" l="0" r="0" t="0"/>
              </a:stretch>
            </a:blipFill>
            <a:ln>
              <a:noFill/>
            </a:ln>
          </p:spPr>
        </p:sp>
        <p:sp>
          <p:nvSpPr>
            <p:cNvPr id="115" name="Google Shape;115;p14"/>
            <p:cNvSpPr/>
            <p:nvPr/>
          </p:nvSpPr>
          <p:spPr>
            <a:xfrm>
              <a:off x="4327933" y="0"/>
              <a:ext cx="933339" cy="810806"/>
            </a:xfrm>
            <a:custGeom>
              <a:rect b="b" l="l" r="r" t="t"/>
              <a:pathLst>
                <a:path extrusionOk="0" h="810806" w="933339">
                  <a:moveTo>
                    <a:pt x="0" y="0"/>
                  </a:moveTo>
                  <a:lnTo>
                    <a:pt x="933340" y="0"/>
                  </a:lnTo>
                  <a:lnTo>
                    <a:pt x="933340" y="810806"/>
                  </a:lnTo>
                  <a:lnTo>
                    <a:pt x="0" y="810806"/>
                  </a:lnTo>
                  <a:lnTo>
                    <a:pt x="0" y="0"/>
                  </a:lnTo>
                  <a:close/>
                </a:path>
              </a:pathLst>
            </a:custGeom>
            <a:blipFill rotWithShape="1">
              <a:blip r:embed="rId5">
                <a:alphaModFix/>
              </a:blip>
              <a:stretch>
                <a:fillRect b="0" l="0" r="0" t="0"/>
              </a:stretch>
            </a:blipFill>
            <a:ln>
              <a:noFill/>
            </a:ln>
          </p:spPr>
        </p:sp>
      </p:grpSp>
      <p:cxnSp>
        <p:nvCxnSpPr>
          <p:cNvPr id="116" name="Google Shape;116;p14"/>
          <p:cNvCxnSpPr/>
          <p:nvPr/>
        </p:nvCxnSpPr>
        <p:spPr>
          <a:xfrm>
            <a:off x="0" y="9719678"/>
            <a:ext cx="13029000" cy="0"/>
          </a:xfrm>
          <a:prstGeom prst="straightConnector1">
            <a:avLst/>
          </a:prstGeom>
          <a:noFill/>
          <a:ln cap="flat" cmpd="sng" w="38100">
            <a:solidFill>
              <a:srgbClr val="2254C5"/>
            </a:solidFill>
            <a:prstDash val="solid"/>
            <a:round/>
            <a:headEnd len="sm" w="sm" type="none"/>
            <a:tailEnd len="sm" w="sm" type="none"/>
          </a:ln>
        </p:spPr>
      </p:cxnSp>
      <p:sp>
        <p:nvSpPr>
          <p:cNvPr id="117" name="Google Shape;117;p14"/>
          <p:cNvSpPr/>
          <p:nvPr/>
        </p:nvSpPr>
        <p:spPr>
          <a:xfrm>
            <a:off x="7202829" y="902647"/>
            <a:ext cx="823889" cy="914162"/>
          </a:xfrm>
          <a:custGeom>
            <a:rect b="b" l="l" r="r" t="t"/>
            <a:pathLst>
              <a:path extrusionOk="0" h="914162" w="823889">
                <a:moveTo>
                  <a:pt x="0" y="0"/>
                </a:moveTo>
                <a:lnTo>
                  <a:pt x="823889" y="0"/>
                </a:lnTo>
                <a:lnTo>
                  <a:pt x="823889" y="914163"/>
                </a:lnTo>
                <a:lnTo>
                  <a:pt x="0" y="914163"/>
                </a:lnTo>
                <a:lnTo>
                  <a:pt x="0" y="0"/>
                </a:lnTo>
                <a:close/>
              </a:path>
            </a:pathLst>
          </a:custGeom>
          <a:blipFill rotWithShape="1">
            <a:blip r:embed="rId6">
              <a:alphaModFix/>
            </a:blip>
            <a:stretch>
              <a:fillRect b="0" l="0" r="0" t="0"/>
            </a:stretch>
          </a:blipFill>
          <a:ln>
            <a:noFill/>
          </a:ln>
        </p:spPr>
      </p:sp>
      <p:sp>
        <p:nvSpPr>
          <p:cNvPr id="118" name="Google Shape;118;p14"/>
          <p:cNvSpPr txBox="1"/>
          <p:nvPr/>
        </p:nvSpPr>
        <p:spPr>
          <a:xfrm>
            <a:off x="1028700" y="4631275"/>
            <a:ext cx="16036500" cy="5633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000">
                <a:solidFill>
                  <a:schemeClr val="dk1"/>
                </a:solidFill>
                <a:latin typeface="Montserrat"/>
                <a:ea typeface="Montserrat"/>
                <a:cs typeface="Montserrat"/>
                <a:sym typeface="Montserrat"/>
              </a:rPr>
              <a:t>CROP FLOW - Effortless selling &amp; fair pricing</a:t>
            </a:r>
            <a:endParaRPr b="1" sz="3000">
              <a:solidFill>
                <a:schemeClr val="dk1"/>
              </a:solidFill>
              <a:latin typeface="Montserrat"/>
              <a:ea typeface="Montserrat"/>
              <a:cs typeface="Montserrat"/>
              <a:sym typeface="Montserrat"/>
            </a:endParaRPr>
          </a:p>
          <a:p>
            <a:pPr indent="0" lvl="0" marL="0" marR="0" rtl="0" algn="just">
              <a:lnSpc>
                <a:spcPct val="140000"/>
              </a:lnSpc>
              <a:spcBef>
                <a:spcPts val="0"/>
              </a:spcBef>
              <a:spcAft>
                <a:spcPts val="0"/>
              </a:spcAft>
              <a:buNone/>
            </a:pPr>
            <a:r>
              <a:rPr lang="en-US" sz="3000">
                <a:solidFill>
                  <a:schemeClr val="dk1"/>
                </a:solidFill>
                <a:latin typeface="Montserrat"/>
                <a:ea typeface="Montserrat"/>
                <a:cs typeface="Montserrat"/>
                <a:sym typeface="Montserrat"/>
              </a:rPr>
              <a:t>Farmers face unfair pricing due to intermediaries, leading to reduced profits, while consumers pay inflated costs. Market inefficiencies and limited direct access to buyers worsen the issue. Crop Flow bridges this gap by connecting farmers and consumers directly, ensuring farmers earn 1.5 times the Minimum Support Price (MSP) and consumers access fresh produce at fair rates. This model reduces intermediaries, reduces inflation, and fosters a sustainable, equitable marketplace.</a:t>
            </a:r>
            <a:endParaRPr sz="3000">
              <a:solidFill>
                <a:schemeClr val="dk1"/>
              </a:solidFill>
              <a:latin typeface="Montserrat"/>
              <a:ea typeface="Montserrat"/>
              <a:cs typeface="Montserrat"/>
              <a:sym typeface="Montserrat"/>
            </a:endParaRPr>
          </a:p>
          <a:p>
            <a:pPr indent="0" lvl="0" marL="0" rtl="0" algn="just">
              <a:lnSpc>
                <a:spcPct val="140000"/>
              </a:lnSpc>
              <a:spcBef>
                <a:spcPts val="0"/>
              </a:spcBef>
              <a:spcAft>
                <a:spcPts val="0"/>
              </a:spcAft>
              <a:buNone/>
            </a:pPr>
            <a:r>
              <a:t/>
            </a:r>
            <a:endParaRPr sz="3000">
              <a:solidFill>
                <a:schemeClr val="dk1"/>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4C5"/>
        </a:solidFill>
      </p:bgPr>
    </p:bg>
    <p:spTree>
      <p:nvGrpSpPr>
        <p:cNvPr id="122" name="Shape 122"/>
        <p:cNvGrpSpPr/>
        <p:nvPr/>
      </p:nvGrpSpPr>
      <p:grpSpPr>
        <a:xfrm>
          <a:off x="0" y="0"/>
          <a:ext cx="0" cy="0"/>
          <a:chOff x="0" y="0"/>
          <a:chExt cx="0" cy="0"/>
        </a:xfrm>
      </p:grpSpPr>
      <p:cxnSp>
        <p:nvCxnSpPr>
          <p:cNvPr id="123" name="Google Shape;123;p15"/>
          <p:cNvCxnSpPr/>
          <p:nvPr/>
        </p:nvCxnSpPr>
        <p:spPr>
          <a:xfrm>
            <a:off x="0" y="9719678"/>
            <a:ext cx="13289100" cy="0"/>
          </a:xfrm>
          <a:prstGeom prst="straightConnector1">
            <a:avLst/>
          </a:prstGeom>
          <a:noFill/>
          <a:ln cap="flat" cmpd="sng" w="38100">
            <a:solidFill>
              <a:srgbClr val="FFFFFF"/>
            </a:solidFill>
            <a:prstDash val="solid"/>
            <a:round/>
            <a:headEnd len="sm" w="sm" type="none"/>
            <a:tailEnd len="sm" w="sm" type="none"/>
          </a:ln>
        </p:spPr>
      </p:cxnSp>
      <p:cxnSp>
        <p:nvCxnSpPr>
          <p:cNvPr id="124" name="Google Shape;124;p15"/>
          <p:cNvCxnSpPr/>
          <p:nvPr/>
        </p:nvCxnSpPr>
        <p:spPr>
          <a:xfrm>
            <a:off x="11850061" y="633531"/>
            <a:ext cx="6438000" cy="0"/>
          </a:xfrm>
          <a:prstGeom prst="straightConnector1">
            <a:avLst/>
          </a:prstGeom>
          <a:noFill/>
          <a:ln cap="flat" cmpd="sng" w="28575">
            <a:solidFill>
              <a:srgbClr val="FFFFFF"/>
            </a:solidFill>
            <a:prstDash val="solid"/>
            <a:round/>
            <a:headEnd len="sm" w="sm" type="none"/>
            <a:tailEnd len="sm" w="sm" type="none"/>
          </a:ln>
        </p:spPr>
      </p:cxnSp>
      <p:sp>
        <p:nvSpPr>
          <p:cNvPr id="125" name="Google Shape;125;p15"/>
          <p:cNvSpPr txBox="1"/>
          <p:nvPr/>
        </p:nvSpPr>
        <p:spPr>
          <a:xfrm>
            <a:off x="1371235" y="1511115"/>
            <a:ext cx="9568800" cy="21348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0" lang="en-US" sz="12478" u="none" cap="none" strike="noStrike">
                <a:solidFill>
                  <a:srgbClr val="FFFFFF"/>
                </a:solidFill>
                <a:latin typeface="Montserrat"/>
                <a:ea typeface="Montserrat"/>
                <a:cs typeface="Montserrat"/>
                <a:sym typeface="Montserrat"/>
              </a:rPr>
              <a:t>SCOPE</a:t>
            </a:r>
            <a:endParaRPr/>
          </a:p>
        </p:txBody>
      </p:sp>
      <p:sp>
        <p:nvSpPr>
          <p:cNvPr id="126" name="Google Shape;126;p15"/>
          <p:cNvSpPr txBox="1"/>
          <p:nvPr/>
        </p:nvSpPr>
        <p:spPr>
          <a:xfrm>
            <a:off x="1371225" y="3645903"/>
            <a:ext cx="15243600" cy="563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3000">
              <a:solidFill>
                <a:schemeClr val="lt1"/>
              </a:solidFill>
              <a:latin typeface="Montserrat"/>
              <a:ea typeface="Montserrat"/>
              <a:cs typeface="Montserrat"/>
              <a:sym typeface="Montserrat"/>
            </a:endParaRPr>
          </a:p>
          <a:p>
            <a:pPr indent="-323850" lvl="1" marL="647700" marR="0" rtl="0" algn="just">
              <a:lnSpc>
                <a:spcPct val="140000"/>
              </a:lnSpc>
              <a:spcBef>
                <a:spcPts val="0"/>
              </a:spcBef>
              <a:spcAft>
                <a:spcPts val="0"/>
              </a:spcAft>
              <a:buClr>
                <a:srgbClr val="FFFFFF"/>
              </a:buClr>
              <a:buSzPts val="3000"/>
              <a:buFont typeface="Arial"/>
              <a:buChar char="•"/>
            </a:pPr>
            <a:r>
              <a:rPr lang="en-US" sz="3000">
                <a:solidFill>
                  <a:schemeClr val="lt1"/>
                </a:solidFill>
                <a:latin typeface="Montserrat"/>
                <a:ea typeface="Montserrat"/>
                <a:cs typeface="Montserrat"/>
                <a:sym typeface="Montserrat"/>
              </a:rPr>
              <a:t>Increased Profit for Farmers: Ensuring farmers receive better profits through fair pricing and direct transactions with customers.</a:t>
            </a:r>
            <a:endParaRPr sz="3000">
              <a:solidFill>
                <a:schemeClr val="lt1"/>
              </a:solidFill>
              <a:latin typeface="Montserrat"/>
              <a:ea typeface="Montserrat"/>
              <a:cs typeface="Montserrat"/>
              <a:sym typeface="Montserrat"/>
            </a:endParaRPr>
          </a:p>
          <a:p>
            <a:pPr indent="-323850" lvl="1" marL="647700" marR="0" rtl="0" algn="just">
              <a:lnSpc>
                <a:spcPct val="140000"/>
              </a:lnSpc>
              <a:spcBef>
                <a:spcPts val="0"/>
              </a:spcBef>
              <a:spcAft>
                <a:spcPts val="0"/>
              </a:spcAft>
              <a:buClr>
                <a:srgbClr val="FFFFFF"/>
              </a:buClr>
              <a:buSzPts val="3000"/>
              <a:buFont typeface="Arial"/>
              <a:buChar char="•"/>
            </a:pPr>
            <a:r>
              <a:rPr lang="en-US" sz="3000">
                <a:solidFill>
                  <a:srgbClr val="FFFFFF"/>
                </a:solidFill>
                <a:latin typeface="Montserrat"/>
                <a:ea typeface="Montserrat"/>
                <a:cs typeface="Montserrat"/>
                <a:sym typeface="Montserrat"/>
              </a:rPr>
              <a:t>Providing customers with easy access to fresh produce, transparent pricing, and multiple payment options for a seamless purchasing experience.</a:t>
            </a:r>
            <a:endParaRPr sz="3000">
              <a:solidFill>
                <a:schemeClr val="lt1"/>
              </a:solidFill>
              <a:latin typeface="Montserrat"/>
              <a:ea typeface="Montserrat"/>
              <a:cs typeface="Montserrat"/>
              <a:sym typeface="Montserrat"/>
            </a:endParaRPr>
          </a:p>
          <a:p>
            <a:pPr indent="-323850" lvl="1" marL="647700" marR="0" rtl="0" algn="just">
              <a:lnSpc>
                <a:spcPct val="140000"/>
              </a:lnSpc>
              <a:spcBef>
                <a:spcPts val="0"/>
              </a:spcBef>
              <a:spcAft>
                <a:spcPts val="0"/>
              </a:spcAft>
              <a:buClr>
                <a:srgbClr val="FFFFFF"/>
              </a:buClr>
              <a:buSzPts val="3000"/>
              <a:buFont typeface="Arial"/>
              <a:buChar char="•"/>
            </a:pPr>
            <a:r>
              <a:rPr lang="en-US" sz="3000">
                <a:solidFill>
                  <a:schemeClr val="lt1"/>
                </a:solidFill>
                <a:latin typeface="Montserrat"/>
                <a:ea typeface="Montserrat"/>
                <a:cs typeface="Montserrat"/>
                <a:sym typeface="Montserrat"/>
              </a:rPr>
              <a:t>Geographical Expansion: Extending the platform’s reach across multiple regions and languages to connect a larger community of farmers and customers.</a:t>
            </a:r>
            <a:endParaRPr sz="3000">
              <a:solidFill>
                <a:schemeClr val="lt1"/>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127" name="Google Shape;127;p15"/>
          <p:cNvSpPr/>
          <p:nvPr/>
        </p:nvSpPr>
        <p:spPr>
          <a:xfrm>
            <a:off x="780111" y="207545"/>
            <a:ext cx="1352866" cy="880548"/>
          </a:xfrm>
          <a:custGeom>
            <a:rect b="b" l="l" r="r" t="t"/>
            <a:pathLst>
              <a:path extrusionOk="0" h="880548" w="1352866">
                <a:moveTo>
                  <a:pt x="0" y="0"/>
                </a:moveTo>
                <a:lnTo>
                  <a:pt x="1352866" y="0"/>
                </a:lnTo>
                <a:lnTo>
                  <a:pt x="1352866" y="880548"/>
                </a:lnTo>
                <a:lnTo>
                  <a:pt x="0" y="880548"/>
                </a:lnTo>
                <a:lnTo>
                  <a:pt x="0" y="0"/>
                </a:lnTo>
                <a:close/>
              </a:path>
            </a:pathLst>
          </a:custGeom>
          <a:blipFill rotWithShape="1">
            <a:blip r:embed="rId3">
              <a:alphaModFix/>
            </a:blip>
            <a:stretch>
              <a:fillRect b="0" l="-12819" r="-20938" t="-11609"/>
            </a:stretch>
          </a:blipFill>
          <a:ln>
            <a:noFill/>
          </a:ln>
        </p:spPr>
      </p:sp>
      <p:grpSp>
        <p:nvGrpSpPr>
          <p:cNvPr id="128" name="Google Shape;128;p15"/>
          <p:cNvGrpSpPr/>
          <p:nvPr/>
        </p:nvGrpSpPr>
        <p:grpSpPr>
          <a:xfrm>
            <a:off x="14088385" y="9535101"/>
            <a:ext cx="3945954" cy="608104"/>
            <a:chOff x="0" y="0"/>
            <a:chExt cx="5261272" cy="810806"/>
          </a:xfrm>
        </p:grpSpPr>
        <p:sp>
          <p:nvSpPr>
            <p:cNvPr id="129" name="Google Shape;129;p15"/>
            <p:cNvSpPr/>
            <p:nvPr/>
          </p:nvSpPr>
          <p:spPr>
            <a:xfrm>
              <a:off x="0" y="211698"/>
              <a:ext cx="4327933" cy="364268"/>
            </a:xfrm>
            <a:custGeom>
              <a:rect b="b" l="l" r="r" t="t"/>
              <a:pathLst>
                <a:path extrusionOk="0" h="364268" w="4327933">
                  <a:moveTo>
                    <a:pt x="0" y="0"/>
                  </a:moveTo>
                  <a:lnTo>
                    <a:pt x="4327933" y="0"/>
                  </a:lnTo>
                  <a:lnTo>
                    <a:pt x="4327933" y="364268"/>
                  </a:lnTo>
                  <a:lnTo>
                    <a:pt x="0" y="364268"/>
                  </a:lnTo>
                  <a:lnTo>
                    <a:pt x="0" y="0"/>
                  </a:lnTo>
                  <a:close/>
                </a:path>
              </a:pathLst>
            </a:custGeom>
            <a:blipFill rotWithShape="1">
              <a:blip r:embed="rId4">
                <a:alphaModFix/>
              </a:blip>
              <a:stretch>
                <a:fillRect b="0" l="0" r="0" t="0"/>
              </a:stretch>
            </a:blipFill>
            <a:ln>
              <a:noFill/>
            </a:ln>
          </p:spPr>
        </p:sp>
        <p:sp>
          <p:nvSpPr>
            <p:cNvPr id="130" name="Google Shape;130;p15"/>
            <p:cNvSpPr/>
            <p:nvPr/>
          </p:nvSpPr>
          <p:spPr>
            <a:xfrm>
              <a:off x="4327933" y="0"/>
              <a:ext cx="933339" cy="810806"/>
            </a:xfrm>
            <a:custGeom>
              <a:rect b="b" l="l" r="r" t="t"/>
              <a:pathLst>
                <a:path extrusionOk="0" h="810806" w="933339">
                  <a:moveTo>
                    <a:pt x="0" y="0"/>
                  </a:moveTo>
                  <a:lnTo>
                    <a:pt x="933340" y="0"/>
                  </a:lnTo>
                  <a:lnTo>
                    <a:pt x="933340" y="810806"/>
                  </a:lnTo>
                  <a:lnTo>
                    <a:pt x="0" y="810806"/>
                  </a:lnTo>
                  <a:lnTo>
                    <a:pt x="0" y="0"/>
                  </a:lnTo>
                  <a:close/>
                </a:path>
              </a:pathLst>
            </a:custGeom>
            <a:blipFill rotWithShape="1">
              <a:blip r:embed="rId5">
                <a:alphaModFix/>
              </a:blip>
              <a:stretch>
                <a:fillRect b="0" l="0" r="0" t="0"/>
              </a:stretch>
            </a:blipFill>
            <a:ln>
              <a:noFill/>
            </a:ln>
          </p:spPr>
        </p:sp>
      </p:grpSp>
      <p:sp>
        <p:nvSpPr>
          <p:cNvPr id="131" name="Google Shape;131;p15"/>
          <p:cNvSpPr/>
          <p:nvPr/>
        </p:nvSpPr>
        <p:spPr>
          <a:xfrm>
            <a:off x="7057979" y="1457908"/>
            <a:ext cx="823889" cy="914162"/>
          </a:xfrm>
          <a:custGeom>
            <a:rect b="b" l="l" r="r" t="t"/>
            <a:pathLst>
              <a:path extrusionOk="0" h="914162" w="823889">
                <a:moveTo>
                  <a:pt x="0" y="0"/>
                </a:moveTo>
                <a:lnTo>
                  <a:pt x="823889" y="0"/>
                </a:lnTo>
                <a:lnTo>
                  <a:pt x="823889" y="914163"/>
                </a:lnTo>
                <a:lnTo>
                  <a:pt x="0" y="914163"/>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cxnSp>
        <p:nvCxnSpPr>
          <p:cNvPr id="136" name="Google Shape;136;p16"/>
          <p:cNvCxnSpPr/>
          <p:nvPr/>
        </p:nvCxnSpPr>
        <p:spPr>
          <a:xfrm>
            <a:off x="0" y="9719678"/>
            <a:ext cx="13028951" cy="0"/>
          </a:xfrm>
          <a:prstGeom prst="straightConnector1">
            <a:avLst/>
          </a:prstGeom>
          <a:noFill/>
          <a:ln cap="flat" cmpd="sng" w="38100">
            <a:solidFill>
              <a:srgbClr val="2254C5"/>
            </a:solidFill>
            <a:prstDash val="solid"/>
            <a:round/>
            <a:headEnd len="sm" w="sm" type="none"/>
            <a:tailEnd len="sm" w="sm" type="none"/>
          </a:ln>
        </p:spPr>
      </p:cxnSp>
      <p:cxnSp>
        <p:nvCxnSpPr>
          <p:cNvPr id="137" name="Google Shape;137;p16"/>
          <p:cNvCxnSpPr/>
          <p:nvPr/>
        </p:nvCxnSpPr>
        <p:spPr>
          <a:xfrm>
            <a:off x="11850061" y="633531"/>
            <a:ext cx="6437939" cy="0"/>
          </a:xfrm>
          <a:prstGeom prst="straightConnector1">
            <a:avLst/>
          </a:prstGeom>
          <a:noFill/>
          <a:ln cap="flat" cmpd="sng" w="28575">
            <a:solidFill>
              <a:srgbClr val="2254C5"/>
            </a:solidFill>
            <a:prstDash val="solid"/>
            <a:round/>
            <a:headEnd len="sm" w="sm" type="none"/>
            <a:tailEnd len="sm" w="sm" type="none"/>
          </a:ln>
        </p:spPr>
      </p:cxnSp>
      <p:sp>
        <p:nvSpPr>
          <p:cNvPr id="138" name="Google Shape;138;p16"/>
          <p:cNvSpPr txBox="1"/>
          <p:nvPr/>
        </p:nvSpPr>
        <p:spPr>
          <a:xfrm>
            <a:off x="1107863" y="1570539"/>
            <a:ext cx="13465012" cy="1676858"/>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0" lang="en-US" sz="9786" u="none" cap="none" strike="noStrike">
                <a:solidFill>
                  <a:srgbClr val="2254C5"/>
                </a:solidFill>
                <a:latin typeface="Montserrat"/>
                <a:ea typeface="Montserrat"/>
                <a:cs typeface="Montserrat"/>
                <a:sym typeface="Montserrat"/>
              </a:rPr>
              <a:t>SOLUTION REVIEW</a:t>
            </a:r>
            <a:endParaRPr/>
          </a:p>
        </p:txBody>
      </p:sp>
      <p:sp>
        <p:nvSpPr>
          <p:cNvPr id="139" name="Google Shape;139;p16"/>
          <p:cNvSpPr txBox="1"/>
          <p:nvPr/>
        </p:nvSpPr>
        <p:spPr>
          <a:xfrm>
            <a:off x="780101" y="3618091"/>
            <a:ext cx="15243600" cy="3270900"/>
          </a:xfrm>
          <a:prstGeom prst="rect">
            <a:avLst/>
          </a:prstGeom>
          <a:noFill/>
          <a:ln>
            <a:noFill/>
          </a:ln>
        </p:spPr>
        <p:txBody>
          <a:bodyPr anchorCtr="0" anchor="t" bIns="0" lIns="0" spcFirstLastPara="1" rIns="0" wrap="square" tIns="0">
            <a:spAutoFit/>
          </a:bodyPr>
          <a:lstStyle/>
          <a:p>
            <a:pPr indent="-419100" lvl="0" marL="457200" rtl="0" algn="just">
              <a:lnSpc>
                <a:spcPct val="115000"/>
              </a:lnSpc>
              <a:spcBef>
                <a:spcPts val="120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Fair Pricing: By using MSP-based calculations, the platform ensures that farmers receive fair prices for their crops.</a:t>
            </a:r>
            <a:endParaRPr sz="3000">
              <a:solidFill>
                <a:schemeClr val="dk1"/>
              </a:solidFill>
              <a:latin typeface="Montserrat"/>
              <a:ea typeface="Montserrat"/>
              <a:cs typeface="Montserrat"/>
              <a:sym typeface="Montserrat"/>
            </a:endParaRPr>
          </a:p>
          <a:p>
            <a:pPr indent="-419100" lvl="0" marL="457200" rtl="0" algn="just">
              <a:lnSpc>
                <a:spcPct val="115000"/>
              </a:lnSpc>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User-Friendly Interface: The platform offers an intuitive interface for both farmers and customers, simplifying the crop listing, purchasing, and transaction processes.</a:t>
            </a:r>
            <a:endParaRPr sz="3000">
              <a:solidFill>
                <a:schemeClr val="dk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sz="3000">
              <a:latin typeface="Montserrat"/>
              <a:ea typeface="Montserrat"/>
              <a:cs typeface="Montserrat"/>
              <a:sym typeface="Montserrat"/>
            </a:endParaRPr>
          </a:p>
        </p:txBody>
      </p:sp>
      <p:sp>
        <p:nvSpPr>
          <p:cNvPr id="140" name="Google Shape;140;p16"/>
          <p:cNvSpPr/>
          <p:nvPr/>
        </p:nvSpPr>
        <p:spPr>
          <a:xfrm>
            <a:off x="780111" y="207545"/>
            <a:ext cx="1352866" cy="880548"/>
          </a:xfrm>
          <a:custGeom>
            <a:rect b="b" l="l" r="r" t="t"/>
            <a:pathLst>
              <a:path extrusionOk="0" h="880548" w="1352866">
                <a:moveTo>
                  <a:pt x="0" y="0"/>
                </a:moveTo>
                <a:lnTo>
                  <a:pt x="1352866" y="0"/>
                </a:lnTo>
                <a:lnTo>
                  <a:pt x="1352866" y="880548"/>
                </a:lnTo>
                <a:lnTo>
                  <a:pt x="0" y="880548"/>
                </a:lnTo>
                <a:lnTo>
                  <a:pt x="0" y="0"/>
                </a:lnTo>
                <a:close/>
              </a:path>
            </a:pathLst>
          </a:custGeom>
          <a:blipFill rotWithShape="1">
            <a:blip r:embed="rId3">
              <a:alphaModFix/>
            </a:blip>
            <a:stretch>
              <a:fillRect b="0" l="-12822" r="-20940" t="-11608"/>
            </a:stretch>
          </a:blipFill>
          <a:ln>
            <a:noFill/>
          </a:ln>
        </p:spPr>
      </p:sp>
      <p:grpSp>
        <p:nvGrpSpPr>
          <p:cNvPr id="141" name="Google Shape;141;p16"/>
          <p:cNvGrpSpPr/>
          <p:nvPr/>
        </p:nvGrpSpPr>
        <p:grpSpPr>
          <a:xfrm>
            <a:off x="14088385" y="9535101"/>
            <a:ext cx="3945953" cy="608104"/>
            <a:chOff x="0" y="0"/>
            <a:chExt cx="5261272" cy="810806"/>
          </a:xfrm>
        </p:grpSpPr>
        <p:sp>
          <p:nvSpPr>
            <p:cNvPr id="142" name="Google Shape;142;p16"/>
            <p:cNvSpPr/>
            <p:nvPr/>
          </p:nvSpPr>
          <p:spPr>
            <a:xfrm>
              <a:off x="0" y="211698"/>
              <a:ext cx="4327933" cy="364268"/>
            </a:xfrm>
            <a:custGeom>
              <a:rect b="b" l="l" r="r" t="t"/>
              <a:pathLst>
                <a:path extrusionOk="0" h="364268" w="4327933">
                  <a:moveTo>
                    <a:pt x="0" y="0"/>
                  </a:moveTo>
                  <a:lnTo>
                    <a:pt x="4327933" y="0"/>
                  </a:lnTo>
                  <a:lnTo>
                    <a:pt x="4327933" y="364268"/>
                  </a:lnTo>
                  <a:lnTo>
                    <a:pt x="0" y="364268"/>
                  </a:lnTo>
                  <a:lnTo>
                    <a:pt x="0" y="0"/>
                  </a:lnTo>
                  <a:close/>
                </a:path>
              </a:pathLst>
            </a:custGeom>
            <a:blipFill rotWithShape="1">
              <a:blip r:embed="rId4">
                <a:alphaModFix/>
              </a:blip>
              <a:stretch>
                <a:fillRect b="0" l="0" r="0" t="0"/>
              </a:stretch>
            </a:blipFill>
            <a:ln>
              <a:noFill/>
            </a:ln>
          </p:spPr>
        </p:sp>
        <p:sp>
          <p:nvSpPr>
            <p:cNvPr id="143" name="Google Shape;143;p16"/>
            <p:cNvSpPr/>
            <p:nvPr/>
          </p:nvSpPr>
          <p:spPr>
            <a:xfrm>
              <a:off x="4327933" y="0"/>
              <a:ext cx="933339" cy="810806"/>
            </a:xfrm>
            <a:custGeom>
              <a:rect b="b" l="l" r="r" t="t"/>
              <a:pathLst>
                <a:path extrusionOk="0" h="810806" w="933339">
                  <a:moveTo>
                    <a:pt x="0" y="0"/>
                  </a:moveTo>
                  <a:lnTo>
                    <a:pt x="933340" y="0"/>
                  </a:lnTo>
                  <a:lnTo>
                    <a:pt x="933340" y="810806"/>
                  </a:lnTo>
                  <a:lnTo>
                    <a:pt x="0" y="810806"/>
                  </a:lnTo>
                  <a:lnTo>
                    <a:pt x="0" y="0"/>
                  </a:lnTo>
                  <a:close/>
                </a:path>
              </a:pathLst>
            </a:custGeom>
            <a:blipFill rotWithShape="1">
              <a:blip r:embed="rId5">
                <a:alphaModFix/>
              </a:blip>
              <a:stretch>
                <a:fillRect b="0" l="0" r="0" t="0"/>
              </a:stretch>
            </a:blipFill>
            <a:ln>
              <a:noFill/>
            </a:ln>
          </p:spPr>
        </p:sp>
      </p:grpSp>
      <p:sp>
        <p:nvSpPr>
          <p:cNvPr id="144" name="Google Shape;144;p16"/>
          <p:cNvSpPr/>
          <p:nvPr/>
        </p:nvSpPr>
        <p:spPr>
          <a:xfrm>
            <a:off x="13556710" y="1303958"/>
            <a:ext cx="823889" cy="914162"/>
          </a:xfrm>
          <a:custGeom>
            <a:rect b="b" l="l" r="r" t="t"/>
            <a:pathLst>
              <a:path extrusionOk="0" h="914162" w="823889">
                <a:moveTo>
                  <a:pt x="0" y="0"/>
                </a:moveTo>
                <a:lnTo>
                  <a:pt x="823889" y="0"/>
                </a:lnTo>
                <a:lnTo>
                  <a:pt x="823889" y="914162"/>
                </a:lnTo>
                <a:lnTo>
                  <a:pt x="0" y="914162"/>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cxnSp>
        <p:nvCxnSpPr>
          <p:cNvPr id="149" name="Google Shape;149;p17"/>
          <p:cNvCxnSpPr/>
          <p:nvPr/>
        </p:nvCxnSpPr>
        <p:spPr>
          <a:xfrm>
            <a:off x="11850061" y="633531"/>
            <a:ext cx="6437939" cy="0"/>
          </a:xfrm>
          <a:prstGeom prst="straightConnector1">
            <a:avLst/>
          </a:prstGeom>
          <a:noFill/>
          <a:ln cap="flat" cmpd="sng" w="28575">
            <a:solidFill>
              <a:srgbClr val="2254C5"/>
            </a:solidFill>
            <a:prstDash val="solid"/>
            <a:round/>
            <a:headEnd len="sm" w="sm" type="none"/>
            <a:tailEnd len="sm" w="sm" type="none"/>
          </a:ln>
        </p:spPr>
      </p:cxnSp>
      <p:sp>
        <p:nvSpPr>
          <p:cNvPr id="150" name="Google Shape;150;p17"/>
          <p:cNvSpPr txBox="1"/>
          <p:nvPr/>
        </p:nvSpPr>
        <p:spPr>
          <a:xfrm>
            <a:off x="1371235" y="1938359"/>
            <a:ext cx="14901040" cy="1174921"/>
          </a:xfrm>
          <a:prstGeom prst="rect">
            <a:avLst/>
          </a:prstGeom>
          <a:noFill/>
          <a:ln>
            <a:noFill/>
          </a:ln>
        </p:spPr>
        <p:txBody>
          <a:bodyPr anchorCtr="0" anchor="t" bIns="0" lIns="0" spcFirstLastPara="1" rIns="0" wrap="square" tIns="0">
            <a:spAutoFit/>
          </a:bodyPr>
          <a:lstStyle/>
          <a:p>
            <a:pPr indent="0" lvl="0" marL="0" marR="0" rtl="0" algn="l">
              <a:lnSpc>
                <a:spcPct val="98002"/>
              </a:lnSpc>
              <a:spcBef>
                <a:spcPts val="0"/>
              </a:spcBef>
              <a:spcAft>
                <a:spcPts val="0"/>
              </a:spcAft>
              <a:buNone/>
            </a:pPr>
            <a:r>
              <a:rPr b="1" i="0" lang="en-US" sz="8963" u="none" cap="none" strike="noStrike">
                <a:solidFill>
                  <a:srgbClr val="2254C5"/>
                </a:solidFill>
                <a:latin typeface="Montserrat"/>
                <a:ea typeface="Montserrat"/>
                <a:cs typeface="Montserrat"/>
                <a:sym typeface="Montserrat"/>
              </a:rPr>
              <a:t>TECHNICAL APPROACH</a:t>
            </a:r>
            <a:endParaRPr/>
          </a:p>
        </p:txBody>
      </p:sp>
      <p:cxnSp>
        <p:nvCxnSpPr>
          <p:cNvPr id="151" name="Google Shape;151;p17"/>
          <p:cNvCxnSpPr/>
          <p:nvPr/>
        </p:nvCxnSpPr>
        <p:spPr>
          <a:xfrm>
            <a:off x="0" y="9719678"/>
            <a:ext cx="13394309" cy="0"/>
          </a:xfrm>
          <a:prstGeom prst="straightConnector1">
            <a:avLst/>
          </a:prstGeom>
          <a:noFill/>
          <a:ln cap="flat" cmpd="sng" w="38100">
            <a:solidFill>
              <a:srgbClr val="2254C5"/>
            </a:solidFill>
            <a:prstDash val="solid"/>
            <a:round/>
            <a:headEnd len="sm" w="sm" type="none"/>
            <a:tailEnd len="sm" w="sm" type="none"/>
          </a:ln>
        </p:spPr>
      </p:cxnSp>
      <p:sp>
        <p:nvSpPr>
          <p:cNvPr id="152" name="Google Shape;152;p17"/>
          <p:cNvSpPr txBox="1"/>
          <p:nvPr/>
        </p:nvSpPr>
        <p:spPr>
          <a:xfrm>
            <a:off x="780100" y="3727775"/>
            <a:ext cx="15492300" cy="5269200"/>
          </a:xfrm>
          <a:prstGeom prst="rect">
            <a:avLst/>
          </a:prstGeom>
          <a:noFill/>
          <a:ln>
            <a:noFill/>
          </a:ln>
        </p:spPr>
        <p:txBody>
          <a:bodyPr anchorCtr="0" anchor="t" bIns="0" lIns="0" spcFirstLastPara="1" rIns="0" wrap="square" tIns="0">
            <a:noAutofit/>
          </a:bodyPr>
          <a:lstStyle/>
          <a:p>
            <a:pPr indent="-419100" lvl="0" marL="457200" rtl="0" algn="just">
              <a:lnSpc>
                <a:spcPct val="115000"/>
              </a:lnSpc>
              <a:spcBef>
                <a:spcPts val="120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Backend (Django Framework): Utilized for secure user authentication, seamless crop management, dynamic pricing (based on MSP), and efficient handling of transactions between farmers and customers.</a:t>
            </a:r>
            <a:endParaRPr sz="3000">
              <a:solidFill>
                <a:schemeClr val="dk1"/>
              </a:solidFill>
              <a:latin typeface="Montserrat"/>
              <a:ea typeface="Montserrat"/>
              <a:cs typeface="Montserrat"/>
              <a:sym typeface="Montserrat"/>
            </a:endParaRPr>
          </a:p>
          <a:p>
            <a:pPr indent="-419100" lvl="0" marL="457200" rtl="0" algn="just">
              <a:lnSpc>
                <a:spcPct val="115000"/>
              </a:lnSpc>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Frontend (HTML, CSS, JavaScript, React): Provides a responsive, user-friendly interface where farmers can list their crops and customers can view, select, and purchase items with real-time updates.</a:t>
            </a:r>
            <a:endParaRPr sz="3000">
              <a:solidFill>
                <a:schemeClr val="dk1"/>
              </a:solidFill>
              <a:latin typeface="Montserrat"/>
              <a:ea typeface="Montserrat"/>
              <a:cs typeface="Montserrat"/>
              <a:sym typeface="Montserrat"/>
            </a:endParaRPr>
          </a:p>
          <a:p>
            <a:pPr indent="-419100" lvl="0" marL="457200" rtl="0" algn="just">
              <a:lnSpc>
                <a:spcPct val="115000"/>
              </a:lnSpc>
              <a:spcBef>
                <a:spcPts val="0"/>
              </a:spcBef>
              <a:spcAft>
                <a:spcPts val="0"/>
              </a:spcAft>
              <a:buClr>
                <a:schemeClr val="dk1"/>
              </a:buClr>
              <a:buSzPts val="3000"/>
              <a:buFont typeface="Montserrat"/>
              <a:buChar char="●"/>
            </a:pPr>
            <a:r>
              <a:rPr lang="en-US" sz="3000">
                <a:solidFill>
                  <a:schemeClr val="dk1"/>
                </a:solidFill>
                <a:latin typeface="Montserrat"/>
                <a:ea typeface="Montserrat"/>
                <a:cs typeface="Montserrat"/>
                <a:sym typeface="Montserrat"/>
              </a:rPr>
              <a:t>Database (SQLite3): Used for storing user data, crop listings, pricing details, and transaction records, ensuring smooth and consistent data retrieval for both farmers and customers.</a:t>
            </a:r>
            <a:endParaRPr sz="3000">
              <a:solidFill>
                <a:schemeClr val="dk1"/>
              </a:solidFill>
              <a:latin typeface="Montserrat"/>
              <a:ea typeface="Montserrat"/>
              <a:cs typeface="Montserrat"/>
              <a:sym typeface="Montserrat"/>
            </a:endParaRPr>
          </a:p>
        </p:txBody>
      </p:sp>
      <p:sp>
        <p:nvSpPr>
          <p:cNvPr id="153" name="Google Shape;153;p17"/>
          <p:cNvSpPr/>
          <p:nvPr/>
        </p:nvSpPr>
        <p:spPr>
          <a:xfrm>
            <a:off x="780111" y="207545"/>
            <a:ext cx="1352866" cy="880548"/>
          </a:xfrm>
          <a:custGeom>
            <a:rect b="b" l="l" r="r" t="t"/>
            <a:pathLst>
              <a:path extrusionOk="0" h="880548" w="1352866">
                <a:moveTo>
                  <a:pt x="0" y="0"/>
                </a:moveTo>
                <a:lnTo>
                  <a:pt x="1352866" y="0"/>
                </a:lnTo>
                <a:lnTo>
                  <a:pt x="1352866" y="880548"/>
                </a:lnTo>
                <a:lnTo>
                  <a:pt x="0" y="880548"/>
                </a:lnTo>
                <a:lnTo>
                  <a:pt x="0" y="0"/>
                </a:lnTo>
                <a:close/>
              </a:path>
            </a:pathLst>
          </a:custGeom>
          <a:blipFill rotWithShape="1">
            <a:blip r:embed="rId3">
              <a:alphaModFix/>
            </a:blip>
            <a:stretch>
              <a:fillRect b="0" l="-12822" r="-20940" t="-11608"/>
            </a:stretch>
          </a:blipFill>
          <a:ln>
            <a:noFill/>
          </a:ln>
        </p:spPr>
      </p:sp>
      <p:grpSp>
        <p:nvGrpSpPr>
          <p:cNvPr id="154" name="Google Shape;154;p17"/>
          <p:cNvGrpSpPr/>
          <p:nvPr/>
        </p:nvGrpSpPr>
        <p:grpSpPr>
          <a:xfrm>
            <a:off x="14088385" y="9535101"/>
            <a:ext cx="3945953" cy="608104"/>
            <a:chOff x="0" y="0"/>
            <a:chExt cx="5261272" cy="810806"/>
          </a:xfrm>
        </p:grpSpPr>
        <p:sp>
          <p:nvSpPr>
            <p:cNvPr id="155" name="Google Shape;155;p17"/>
            <p:cNvSpPr/>
            <p:nvPr/>
          </p:nvSpPr>
          <p:spPr>
            <a:xfrm>
              <a:off x="0" y="211698"/>
              <a:ext cx="4327933" cy="364268"/>
            </a:xfrm>
            <a:custGeom>
              <a:rect b="b" l="l" r="r" t="t"/>
              <a:pathLst>
                <a:path extrusionOk="0" h="364268" w="4327933">
                  <a:moveTo>
                    <a:pt x="0" y="0"/>
                  </a:moveTo>
                  <a:lnTo>
                    <a:pt x="4327933" y="0"/>
                  </a:lnTo>
                  <a:lnTo>
                    <a:pt x="4327933" y="364268"/>
                  </a:lnTo>
                  <a:lnTo>
                    <a:pt x="0" y="364268"/>
                  </a:lnTo>
                  <a:lnTo>
                    <a:pt x="0" y="0"/>
                  </a:lnTo>
                  <a:close/>
                </a:path>
              </a:pathLst>
            </a:custGeom>
            <a:blipFill rotWithShape="1">
              <a:blip r:embed="rId4">
                <a:alphaModFix/>
              </a:blip>
              <a:stretch>
                <a:fillRect b="0" l="0" r="0" t="0"/>
              </a:stretch>
            </a:blipFill>
            <a:ln>
              <a:noFill/>
            </a:ln>
          </p:spPr>
        </p:sp>
        <p:sp>
          <p:nvSpPr>
            <p:cNvPr id="156" name="Google Shape;156;p17"/>
            <p:cNvSpPr/>
            <p:nvPr/>
          </p:nvSpPr>
          <p:spPr>
            <a:xfrm>
              <a:off x="4327933" y="0"/>
              <a:ext cx="933339" cy="810806"/>
            </a:xfrm>
            <a:custGeom>
              <a:rect b="b" l="l" r="r" t="t"/>
              <a:pathLst>
                <a:path extrusionOk="0" h="810806" w="933339">
                  <a:moveTo>
                    <a:pt x="0" y="0"/>
                  </a:moveTo>
                  <a:lnTo>
                    <a:pt x="933340" y="0"/>
                  </a:lnTo>
                  <a:lnTo>
                    <a:pt x="933340" y="810806"/>
                  </a:lnTo>
                  <a:lnTo>
                    <a:pt x="0" y="810806"/>
                  </a:lnTo>
                  <a:lnTo>
                    <a:pt x="0" y="0"/>
                  </a:lnTo>
                  <a:close/>
                </a:path>
              </a:pathLst>
            </a:custGeom>
            <a:blipFill rotWithShape="1">
              <a:blip r:embed="rId5">
                <a:alphaModFix/>
              </a:blip>
              <a:stretch>
                <a:fillRect b="0" l="0" r="0" t="0"/>
              </a:stretch>
            </a:blipFill>
            <a:ln>
              <a:noFill/>
            </a:ln>
          </p:spPr>
        </p:sp>
      </p:grpSp>
      <p:sp>
        <p:nvSpPr>
          <p:cNvPr id="157" name="Google Shape;157;p17"/>
          <p:cNvSpPr/>
          <p:nvPr/>
        </p:nvSpPr>
        <p:spPr>
          <a:xfrm>
            <a:off x="15448387" y="1290778"/>
            <a:ext cx="823889" cy="914162"/>
          </a:xfrm>
          <a:custGeom>
            <a:rect b="b" l="l" r="r" t="t"/>
            <a:pathLst>
              <a:path extrusionOk="0" h="914162" w="823889">
                <a:moveTo>
                  <a:pt x="0" y="0"/>
                </a:moveTo>
                <a:lnTo>
                  <a:pt x="823889" y="0"/>
                </a:lnTo>
                <a:lnTo>
                  <a:pt x="823889" y="914162"/>
                </a:lnTo>
                <a:lnTo>
                  <a:pt x="0" y="914162"/>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cxnSp>
        <p:nvCxnSpPr>
          <p:cNvPr id="162" name="Google Shape;162;p18"/>
          <p:cNvCxnSpPr/>
          <p:nvPr/>
        </p:nvCxnSpPr>
        <p:spPr>
          <a:xfrm>
            <a:off x="11850061" y="633531"/>
            <a:ext cx="6437939" cy="0"/>
          </a:xfrm>
          <a:prstGeom prst="straightConnector1">
            <a:avLst/>
          </a:prstGeom>
          <a:noFill/>
          <a:ln cap="flat" cmpd="sng" w="28575">
            <a:solidFill>
              <a:srgbClr val="2254C5"/>
            </a:solidFill>
            <a:prstDash val="solid"/>
            <a:round/>
            <a:headEnd len="sm" w="sm" type="none"/>
            <a:tailEnd len="sm" w="sm" type="none"/>
          </a:ln>
        </p:spPr>
      </p:cxnSp>
      <p:sp>
        <p:nvSpPr>
          <p:cNvPr id="163" name="Google Shape;163;p18"/>
          <p:cNvSpPr txBox="1"/>
          <p:nvPr/>
        </p:nvSpPr>
        <p:spPr>
          <a:xfrm>
            <a:off x="1371235" y="1163470"/>
            <a:ext cx="14901040" cy="1625355"/>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9489" u="none" cap="none" strike="noStrike">
                <a:solidFill>
                  <a:srgbClr val="2254C5"/>
                </a:solidFill>
                <a:latin typeface="Montserrat"/>
                <a:ea typeface="Montserrat"/>
                <a:cs typeface="Montserrat"/>
                <a:sym typeface="Montserrat"/>
              </a:rPr>
              <a:t>IMPACT AND BENEFITS</a:t>
            </a:r>
            <a:endParaRPr/>
          </a:p>
        </p:txBody>
      </p:sp>
      <p:cxnSp>
        <p:nvCxnSpPr>
          <p:cNvPr id="164" name="Google Shape;164;p18"/>
          <p:cNvCxnSpPr/>
          <p:nvPr/>
        </p:nvCxnSpPr>
        <p:spPr>
          <a:xfrm>
            <a:off x="0" y="9719678"/>
            <a:ext cx="13485571" cy="0"/>
          </a:xfrm>
          <a:prstGeom prst="straightConnector1">
            <a:avLst/>
          </a:prstGeom>
          <a:noFill/>
          <a:ln cap="flat" cmpd="sng" w="38100">
            <a:solidFill>
              <a:srgbClr val="2254C5"/>
            </a:solidFill>
            <a:prstDash val="solid"/>
            <a:round/>
            <a:headEnd len="sm" w="sm" type="none"/>
            <a:tailEnd len="sm" w="sm" type="none"/>
          </a:ln>
        </p:spPr>
      </p:cxnSp>
      <p:sp>
        <p:nvSpPr>
          <p:cNvPr id="165" name="Google Shape;165;p18"/>
          <p:cNvSpPr txBox="1"/>
          <p:nvPr/>
        </p:nvSpPr>
        <p:spPr>
          <a:xfrm>
            <a:off x="1028700" y="3127789"/>
            <a:ext cx="15243600" cy="4987200"/>
          </a:xfrm>
          <a:prstGeom prst="rect">
            <a:avLst/>
          </a:prstGeom>
          <a:noFill/>
          <a:ln>
            <a:noFill/>
          </a:ln>
        </p:spPr>
        <p:txBody>
          <a:bodyPr anchorCtr="0" anchor="t" bIns="0" lIns="0" spcFirstLastPara="1" rIns="0" wrap="square" tIns="0">
            <a:spAutoFit/>
          </a:bodyPr>
          <a:lstStyle/>
          <a:p>
            <a:pPr indent="-419100" lvl="1" marL="914400" rtl="0" algn="just">
              <a:lnSpc>
                <a:spcPct val="140000"/>
              </a:lnSpc>
              <a:spcBef>
                <a:spcPts val="0"/>
              </a:spcBef>
              <a:spcAft>
                <a:spcPts val="0"/>
              </a:spcAft>
              <a:buSzPts val="3000"/>
              <a:buChar char="•"/>
            </a:pPr>
            <a:r>
              <a:rPr lang="en-US" sz="3000">
                <a:latin typeface="Montserrat"/>
                <a:ea typeface="Montserrat"/>
                <a:cs typeface="Montserrat"/>
                <a:sym typeface="Montserrat"/>
              </a:rPr>
              <a:t>Ensures fair pricing for farmers and affordability for customers.</a:t>
            </a:r>
            <a:endParaRPr sz="3000">
              <a:latin typeface="Montserrat"/>
              <a:ea typeface="Montserrat"/>
              <a:cs typeface="Montserrat"/>
              <a:sym typeface="Montserrat"/>
            </a:endParaRPr>
          </a:p>
          <a:p>
            <a:pPr indent="-419100" lvl="1" marL="914400" rtl="0" algn="just">
              <a:lnSpc>
                <a:spcPct val="140000"/>
              </a:lnSpc>
              <a:spcBef>
                <a:spcPts val="0"/>
              </a:spcBef>
              <a:spcAft>
                <a:spcPts val="0"/>
              </a:spcAft>
              <a:buSzPts val="3000"/>
              <a:buChar char="•"/>
            </a:pPr>
            <a:r>
              <a:rPr lang="en-US" sz="3000">
                <a:latin typeface="Montserrat"/>
                <a:ea typeface="Montserrat"/>
                <a:cs typeface="Montserrat"/>
                <a:sym typeface="Montserrat"/>
              </a:rPr>
              <a:t>Promotes economic stability through MSP-based pricing.</a:t>
            </a:r>
            <a:endParaRPr sz="3000">
              <a:latin typeface="Montserrat"/>
              <a:ea typeface="Montserrat"/>
              <a:cs typeface="Montserrat"/>
              <a:sym typeface="Montserrat"/>
            </a:endParaRPr>
          </a:p>
          <a:p>
            <a:pPr indent="-419100" lvl="1" marL="914400" rtl="0" algn="just">
              <a:lnSpc>
                <a:spcPct val="140000"/>
              </a:lnSpc>
              <a:spcBef>
                <a:spcPts val="0"/>
              </a:spcBef>
              <a:spcAft>
                <a:spcPts val="0"/>
              </a:spcAft>
              <a:buSzPts val="3000"/>
              <a:buChar char="•"/>
            </a:pPr>
            <a:r>
              <a:rPr lang="en-US" sz="3000">
                <a:latin typeface="Montserrat"/>
                <a:ea typeface="Montserrat"/>
                <a:cs typeface="Montserrat"/>
                <a:sym typeface="Montserrat"/>
              </a:rPr>
              <a:t>Encourages transparent and sustainable agricultural practices.</a:t>
            </a:r>
            <a:endParaRPr sz="3000">
              <a:latin typeface="Montserrat"/>
              <a:ea typeface="Montserrat"/>
              <a:cs typeface="Montserrat"/>
              <a:sym typeface="Montserrat"/>
            </a:endParaRPr>
          </a:p>
          <a:p>
            <a:pPr indent="-419100" lvl="1" marL="914400" rtl="0" algn="just">
              <a:lnSpc>
                <a:spcPct val="140000"/>
              </a:lnSpc>
              <a:spcBef>
                <a:spcPts val="0"/>
              </a:spcBef>
              <a:spcAft>
                <a:spcPts val="0"/>
              </a:spcAft>
              <a:buSzPts val="3000"/>
              <a:buChar char="•"/>
            </a:pPr>
            <a:r>
              <a:rPr lang="en-US" sz="3000">
                <a:latin typeface="Montserrat"/>
                <a:ea typeface="Montserrat"/>
                <a:cs typeface="Montserrat"/>
                <a:sym typeface="Montserrat"/>
              </a:rPr>
              <a:t>The platform supports family-owned farms, enabling future generations to continue the legacy of agriculture by providing them with direct access to customers and fair earnings.</a:t>
            </a:r>
            <a:endParaRPr sz="3000">
              <a:latin typeface="Montserrat"/>
              <a:ea typeface="Montserrat"/>
              <a:cs typeface="Montserrat"/>
              <a:sym typeface="Montserrat"/>
            </a:endParaRPr>
          </a:p>
          <a:p>
            <a:pPr indent="0" lvl="0" marL="0" rtl="0" algn="just">
              <a:lnSpc>
                <a:spcPct val="140000"/>
              </a:lnSpc>
              <a:spcBef>
                <a:spcPts val="0"/>
              </a:spcBef>
              <a:spcAft>
                <a:spcPts val="0"/>
              </a:spcAft>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latin typeface="Montserrat"/>
              <a:ea typeface="Montserrat"/>
              <a:cs typeface="Montserrat"/>
              <a:sym typeface="Montserrat"/>
            </a:endParaRPr>
          </a:p>
        </p:txBody>
      </p:sp>
      <p:sp>
        <p:nvSpPr>
          <p:cNvPr id="166" name="Google Shape;166;p18"/>
          <p:cNvSpPr/>
          <p:nvPr/>
        </p:nvSpPr>
        <p:spPr>
          <a:xfrm>
            <a:off x="780111" y="207545"/>
            <a:ext cx="1352866" cy="880548"/>
          </a:xfrm>
          <a:custGeom>
            <a:rect b="b" l="l" r="r" t="t"/>
            <a:pathLst>
              <a:path extrusionOk="0" h="880548" w="1352866">
                <a:moveTo>
                  <a:pt x="0" y="0"/>
                </a:moveTo>
                <a:lnTo>
                  <a:pt x="1352866" y="0"/>
                </a:lnTo>
                <a:lnTo>
                  <a:pt x="1352866" y="880548"/>
                </a:lnTo>
                <a:lnTo>
                  <a:pt x="0" y="880548"/>
                </a:lnTo>
                <a:lnTo>
                  <a:pt x="0" y="0"/>
                </a:lnTo>
                <a:close/>
              </a:path>
            </a:pathLst>
          </a:custGeom>
          <a:blipFill rotWithShape="1">
            <a:blip r:embed="rId3">
              <a:alphaModFix/>
            </a:blip>
            <a:stretch>
              <a:fillRect b="0" l="-12822" r="-20940" t="-11608"/>
            </a:stretch>
          </a:blipFill>
          <a:ln>
            <a:noFill/>
          </a:ln>
        </p:spPr>
      </p:sp>
      <p:grpSp>
        <p:nvGrpSpPr>
          <p:cNvPr id="167" name="Google Shape;167;p18"/>
          <p:cNvGrpSpPr/>
          <p:nvPr/>
        </p:nvGrpSpPr>
        <p:grpSpPr>
          <a:xfrm>
            <a:off x="14088385" y="9535101"/>
            <a:ext cx="3945953" cy="608104"/>
            <a:chOff x="0" y="0"/>
            <a:chExt cx="5261272" cy="810806"/>
          </a:xfrm>
        </p:grpSpPr>
        <p:sp>
          <p:nvSpPr>
            <p:cNvPr id="168" name="Google Shape;168;p18"/>
            <p:cNvSpPr/>
            <p:nvPr/>
          </p:nvSpPr>
          <p:spPr>
            <a:xfrm>
              <a:off x="0" y="211698"/>
              <a:ext cx="4327933" cy="364268"/>
            </a:xfrm>
            <a:custGeom>
              <a:rect b="b" l="l" r="r" t="t"/>
              <a:pathLst>
                <a:path extrusionOk="0" h="364268" w="4327933">
                  <a:moveTo>
                    <a:pt x="0" y="0"/>
                  </a:moveTo>
                  <a:lnTo>
                    <a:pt x="4327933" y="0"/>
                  </a:lnTo>
                  <a:lnTo>
                    <a:pt x="4327933" y="364268"/>
                  </a:lnTo>
                  <a:lnTo>
                    <a:pt x="0" y="364268"/>
                  </a:lnTo>
                  <a:lnTo>
                    <a:pt x="0" y="0"/>
                  </a:lnTo>
                  <a:close/>
                </a:path>
              </a:pathLst>
            </a:custGeom>
            <a:blipFill rotWithShape="1">
              <a:blip r:embed="rId4">
                <a:alphaModFix/>
              </a:blip>
              <a:stretch>
                <a:fillRect b="0" l="0" r="0" t="0"/>
              </a:stretch>
            </a:blipFill>
            <a:ln>
              <a:noFill/>
            </a:ln>
          </p:spPr>
        </p:sp>
        <p:sp>
          <p:nvSpPr>
            <p:cNvPr id="169" name="Google Shape;169;p18"/>
            <p:cNvSpPr/>
            <p:nvPr/>
          </p:nvSpPr>
          <p:spPr>
            <a:xfrm>
              <a:off x="4327933" y="0"/>
              <a:ext cx="933339" cy="810806"/>
            </a:xfrm>
            <a:custGeom>
              <a:rect b="b" l="l" r="r" t="t"/>
              <a:pathLst>
                <a:path extrusionOk="0" h="810806" w="933339">
                  <a:moveTo>
                    <a:pt x="0" y="0"/>
                  </a:moveTo>
                  <a:lnTo>
                    <a:pt x="933340" y="0"/>
                  </a:lnTo>
                  <a:lnTo>
                    <a:pt x="933340" y="810806"/>
                  </a:lnTo>
                  <a:lnTo>
                    <a:pt x="0" y="810806"/>
                  </a:lnTo>
                  <a:lnTo>
                    <a:pt x="0" y="0"/>
                  </a:lnTo>
                  <a:close/>
                </a:path>
              </a:pathLst>
            </a:custGeom>
            <a:blipFill rotWithShape="1">
              <a:blip r:embed="rId5">
                <a:alphaModFix/>
              </a:blip>
              <a:stretch>
                <a:fillRect b="0" l="0" r="0" t="0"/>
              </a:stretch>
            </a:blipFill>
            <a:ln>
              <a:noFill/>
            </a:ln>
          </p:spPr>
        </p:sp>
      </p:grpSp>
      <p:sp>
        <p:nvSpPr>
          <p:cNvPr id="170" name="Google Shape;170;p18"/>
          <p:cNvSpPr/>
          <p:nvPr/>
        </p:nvSpPr>
        <p:spPr>
          <a:xfrm>
            <a:off x="16061363" y="887364"/>
            <a:ext cx="823889" cy="914162"/>
          </a:xfrm>
          <a:custGeom>
            <a:rect b="b" l="l" r="r" t="t"/>
            <a:pathLst>
              <a:path extrusionOk="0" h="914162" w="823889">
                <a:moveTo>
                  <a:pt x="0" y="0"/>
                </a:moveTo>
                <a:lnTo>
                  <a:pt x="823888" y="0"/>
                </a:lnTo>
                <a:lnTo>
                  <a:pt x="823888" y="914163"/>
                </a:lnTo>
                <a:lnTo>
                  <a:pt x="0" y="914163"/>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4C5"/>
        </a:solidFill>
      </p:bgPr>
    </p:bg>
    <p:spTree>
      <p:nvGrpSpPr>
        <p:cNvPr id="174" name="Shape 174"/>
        <p:cNvGrpSpPr/>
        <p:nvPr/>
      </p:nvGrpSpPr>
      <p:grpSpPr>
        <a:xfrm>
          <a:off x="0" y="0"/>
          <a:ext cx="0" cy="0"/>
          <a:chOff x="0" y="0"/>
          <a:chExt cx="0" cy="0"/>
        </a:xfrm>
      </p:grpSpPr>
      <p:cxnSp>
        <p:nvCxnSpPr>
          <p:cNvPr id="175" name="Google Shape;175;p19"/>
          <p:cNvCxnSpPr/>
          <p:nvPr/>
        </p:nvCxnSpPr>
        <p:spPr>
          <a:xfrm>
            <a:off x="0" y="9719678"/>
            <a:ext cx="12901799" cy="0"/>
          </a:xfrm>
          <a:prstGeom prst="straightConnector1">
            <a:avLst/>
          </a:prstGeom>
          <a:noFill/>
          <a:ln cap="flat" cmpd="sng" w="38100">
            <a:solidFill>
              <a:srgbClr val="FFFFFF"/>
            </a:solidFill>
            <a:prstDash val="solid"/>
            <a:round/>
            <a:headEnd len="sm" w="sm" type="none"/>
            <a:tailEnd len="sm" w="sm" type="none"/>
          </a:ln>
        </p:spPr>
      </p:cxnSp>
      <p:cxnSp>
        <p:nvCxnSpPr>
          <p:cNvPr id="176" name="Google Shape;176;p19"/>
          <p:cNvCxnSpPr/>
          <p:nvPr/>
        </p:nvCxnSpPr>
        <p:spPr>
          <a:xfrm>
            <a:off x="11850061" y="633531"/>
            <a:ext cx="6437939" cy="0"/>
          </a:xfrm>
          <a:prstGeom prst="straightConnector1">
            <a:avLst/>
          </a:prstGeom>
          <a:noFill/>
          <a:ln cap="flat" cmpd="sng" w="28575">
            <a:solidFill>
              <a:srgbClr val="FFFFFF"/>
            </a:solidFill>
            <a:prstDash val="solid"/>
            <a:round/>
            <a:headEnd len="sm" w="sm" type="none"/>
            <a:tailEnd len="sm" w="sm" type="none"/>
          </a:ln>
        </p:spPr>
      </p:cxnSp>
      <p:sp>
        <p:nvSpPr>
          <p:cNvPr id="177" name="Google Shape;177;p19"/>
          <p:cNvSpPr txBox="1"/>
          <p:nvPr/>
        </p:nvSpPr>
        <p:spPr>
          <a:xfrm>
            <a:off x="1345688" y="1825018"/>
            <a:ext cx="9899716" cy="121552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7080" u="none" cap="none" strike="noStrike">
                <a:solidFill>
                  <a:srgbClr val="FFFFFF"/>
                </a:solidFill>
                <a:latin typeface="Montserrat"/>
                <a:ea typeface="Montserrat"/>
                <a:cs typeface="Montserrat"/>
                <a:sym typeface="Montserrat"/>
              </a:rPr>
              <a:t>CONCLUSION</a:t>
            </a:r>
            <a:endParaRPr/>
          </a:p>
        </p:txBody>
      </p:sp>
      <p:sp>
        <p:nvSpPr>
          <p:cNvPr id="178" name="Google Shape;178;p19"/>
          <p:cNvSpPr txBox="1"/>
          <p:nvPr/>
        </p:nvSpPr>
        <p:spPr>
          <a:xfrm>
            <a:off x="1028700" y="3254626"/>
            <a:ext cx="15243600" cy="1754700"/>
          </a:xfrm>
          <a:prstGeom prst="rect">
            <a:avLst/>
          </a:prstGeom>
          <a:noFill/>
          <a:ln>
            <a:noFill/>
          </a:ln>
        </p:spPr>
        <p:txBody>
          <a:bodyPr anchorCtr="0" anchor="t" bIns="0" lIns="0" spcFirstLastPara="1" rIns="0" wrap="square" tIns="0">
            <a:spAutoFit/>
          </a:bodyPr>
          <a:lstStyle/>
          <a:p>
            <a:pPr indent="-419100" lvl="1" marL="914400" rtl="0" algn="just">
              <a:lnSpc>
                <a:spcPct val="140000"/>
              </a:lnSpc>
              <a:spcBef>
                <a:spcPts val="0"/>
              </a:spcBef>
              <a:spcAft>
                <a:spcPts val="0"/>
              </a:spcAft>
              <a:buClr>
                <a:srgbClr val="FFFFFF"/>
              </a:buClr>
              <a:buSzPts val="3000"/>
              <a:buChar char="•"/>
            </a:pPr>
            <a:r>
              <a:rPr lang="en-US" sz="3000">
                <a:solidFill>
                  <a:srgbClr val="FFFFFF"/>
                </a:solidFill>
                <a:latin typeface="Montserrat"/>
                <a:ea typeface="Montserrat"/>
                <a:cs typeface="Montserrat"/>
                <a:sym typeface="Montserrat"/>
              </a:rPr>
              <a:t>Solves pricing disparities with a fair profit system.</a:t>
            </a:r>
            <a:endParaRPr sz="3000">
              <a:solidFill>
                <a:srgbClr val="FFFFFF"/>
              </a:solidFill>
              <a:latin typeface="Montserrat"/>
              <a:ea typeface="Montserrat"/>
              <a:cs typeface="Montserrat"/>
              <a:sym typeface="Montserrat"/>
            </a:endParaRPr>
          </a:p>
          <a:p>
            <a:pPr indent="-419100" lvl="1" marL="914400" rtl="0" algn="just">
              <a:lnSpc>
                <a:spcPct val="140000"/>
              </a:lnSpc>
              <a:spcBef>
                <a:spcPts val="0"/>
              </a:spcBef>
              <a:spcAft>
                <a:spcPts val="0"/>
              </a:spcAft>
              <a:buClr>
                <a:srgbClr val="FFFFFF"/>
              </a:buClr>
              <a:buSzPts val="3000"/>
              <a:buChar char="•"/>
            </a:pPr>
            <a:r>
              <a:rPr lang="en-US" sz="3000">
                <a:solidFill>
                  <a:srgbClr val="FFFFFF"/>
                </a:solidFill>
                <a:latin typeface="Montserrat"/>
                <a:ea typeface="Montserrat"/>
                <a:cs typeface="Montserrat"/>
                <a:sym typeface="Montserrat"/>
              </a:rPr>
              <a:t>Scalable to other crops and markets.</a:t>
            </a:r>
            <a:endParaRPr sz="3000">
              <a:solidFill>
                <a:srgbClr val="FFFFFF"/>
              </a:solidFill>
              <a:latin typeface="Montserrat"/>
              <a:ea typeface="Montserrat"/>
              <a:cs typeface="Montserrat"/>
              <a:sym typeface="Montserrat"/>
            </a:endParaRPr>
          </a:p>
          <a:p>
            <a:pPr indent="-419100" lvl="1" marL="914400" rtl="0" algn="just">
              <a:lnSpc>
                <a:spcPct val="140000"/>
              </a:lnSpc>
              <a:spcBef>
                <a:spcPts val="0"/>
              </a:spcBef>
              <a:spcAft>
                <a:spcPts val="0"/>
              </a:spcAft>
              <a:buClr>
                <a:srgbClr val="FFFFFF"/>
              </a:buClr>
              <a:buSzPts val="3000"/>
              <a:buChar char="•"/>
            </a:pPr>
            <a:r>
              <a:rPr lang="en-US" sz="3000">
                <a:solidFill>
                  <a:srgbClr val="FFFFFF"/>
                </a:solidFill>
                <a:latin typeface="Montserrat"/>
                <a:ea typeface="Montserrat"/>
                <a:cs typeface="Montserrat"/>
                <a:sym typeface="Montserrat"/>
              </a:rPr>
              <a:t>Future-ready for digital integration and transparency.</a:t>
            </a:r>
            <a:endParaRPr sz="3000">
              <a:solidFill>
                <a:srgbClr val="FFFFFF"/>
              </a:solidFill>
              <a:latin typeface="Montserrat"/>
              <a:ea typeface="Montserrat"/>
              <a:cs typeface="Montserrat"/>
              <a:sym typeface="Montserrat"/>
            </a:endParaRPr>
          </a:p>
        </p:txBody>
      </p:sp>
      <p:sp>
        <p:nvSpPr>
          <p:cNvPr id="179" name="Google Shape;179;p19"/>
          <p:cNvSpPr/>
          <p:nvPr/>
        </p:nvSpPr>
        <p:spPr>
          <a:xfrm>
            <a:off x="780111" y="207545"/>
            <a:ext cx="1352866" cy="880548"/>
          </a:xfrm>
          <a:custGeom>
            <a:rect b="b" l="l" r="r" t="t"/>
            <a:pathLst>
              <a:path extrusionOk="0" h="880548" w="1352866">
                <a:moveTo>
                  <a:pt x="0" y="0"/>
                </a:moveTo>
                <a:lnTo>
                  <a:pt x="1352866" y="0"/>
                </a:lnTo>
                <a:lnTo>
                  <a:pt x="1352866" y="880548"/>
                </a:lnTo>
                <a:lnTo>
                  <a:pt x="0" y="880548"/>
                </a:lnTo>
                <a:lnTo>
                  <a:pt x="0" y="0"/>
                </a:lnTo>
                <a:close/>
              </a:path>
            </a:pathLst>
          </a:custGeom>
          <a:blipFill rotWithShape="1">
            <a:blip r:embed="rId3">
              <a:alphaModFix/>
            </a:blip>
            <a:stretch>
              <a:fillRect b="0" l="-12822" r="-20940" t="-11608"/>
            </a:stretch>
          </a:blipFill>
          <a:ln>
            <a:noFill/>
          </a:ln>
        </p:spPr>
      </p:sp>
      <p:grpSp>
        <p:nvGrpSpPr>
          <p:cNvPr id="180" name="Google Shape;180;p19"/>
          <p:cNvGrpSpPr/>
          <p:nvPr/>
        </p:nvGrpSpPr>
        <p:grpSpPr>
          <a:xfrm>
            <a:off x="14088385" y="9535101"/>
            <a:ext cx="3945953" cy="608104"/>
            <a:chOff x="0" y="0"/>
            <a:chExt cx="5261272" cy="810806"/>
          </a:xfrm>
        </p:grpSpPr>
        <p:sp>
          <p:nvSpPr>
            <p:cNvPr id="181" name="Google Shape;181;p19"/>
            <p:cNvSpPr/>
            <p:nvPr/>
          </p:nvSpPr>
          <p:spPr>
            <a:xfrm>
              <a:off x="0" y="211698"/>
              <a:ext cx="4327933" cy="364268"/>
            </a:xfrm>
            <a:custGeom>
              <a:rect b="b" l="l" r="r" t="t"/>
              <a:pathLst>
                <a:path extrusionOk="0" h="364268" w="4327933">
                  <a:moveTo>
                    <a:pt x="0" y="0"/>
                  </a:moveTo>
                  <a:lnTo>
                    <a:pt x="4327933" y="0"/>
                  </a:lnTo>
                  <a:lnTo>
                    <a:pt x="4327933" y="364268"/>
                  </a:lnTo>
                  <a:lnTo>
                    <a:pt x="0" y="364268"/>
                  </a:lnTo>
                  <a:lnTo>
                    <a:pt x="0" y="0"/>
                  </a:lnTo>
                  <a:close/>
                </a:path>
              </a:pathLst>
            </a:custGeom>
            <a:blipFill rotWithShape="1">
              <a:blip r:embed="rId4">
                <a:alphaModFix/>
              </a:blip>
              <a:stretch>
                <a:fillRect b="0" l="0" r="0" t="0"/>
              </a:stretch>
            </a:blipFill>
            <a:ln>
              <a:noFill/>
            </a:ln>
          </p:spPr>
        </p:sp>
        <p:sp>
          <p:nvSpPr>
            <p:cNvPr id="182" name="Google Shape;182;p19"/>
            <p:cNvSpPr/>
            <p:nvPr/>
          </p:nvSpPr>
          <p:spPr>
            <a:xfrm>
              <a:off x="4327933" y="0"/>
              <a:ext cx="933339" cy="810806"/>
            </a:xfrm>
            <a:custGeom>
              <a:rect b="b" l="l" r="r" t="t"/>
              <a:pathLst>
                <a:path extrusionOk="0" h="810806" w="933339">
                  <a:moveTo>
                    <a:pt x="0" y="0"/>
                  </a:moveTo>
                  <a:lnTo>
                    <a:pt x="933340" y="0"/>
                  </a:lnTo>
                  <a:lnTo>
                    <a:pt x="933340" y="810806"/>
                  </a:lnTo>
                  <a:lnTo>
                    <a:pt x="0" y="810806"/>
                  </a:lnTo>
                  <a:lnTo>
                    <a:pt x="0" y="0"/>
                  </a:lnTo>
                  <a:close/>
                </a:path>
              </a:pathLst>
            </a:custGeom>
            <a:blipFill rotWithShape="1">
              <a:blip r:embed="rId5">
                <a:alphaModFix/>
              </a:blip>
              <a:stretch>
                <a:fillRect b="0" l="0" r="0" t="0"/>
              </a:stretch>
            </a:blipFill>
            <a:ln>
              <a:noFill/>
            </a:ln>
          </p:spPr>
        </p:sp>
      </p:grpSp>
      <p:sp>
        <p:nvSpPr>
          <p:cNvPr id="183" name="Google Shape;183;p19"/>
          <p:cNvSpPr/>
          <p:nvPr/>
        </p:nvSpPr>
        <p:spPr>
          <a:xfrm>
            <a:off x="7613239" y="1510812"/>
            <a:ext cx="823889" cy="914162"/>
          </a:xfrm>
          <a:custGeom>
            <a:rect b="b" l="l" r="r" t="t"/>
            <a:pathLst>
              <a:path extrusionOk="0" h="914162" w="823889">
                <a:moveTo>
                  <a:pt x="0" y="0"/>
                </a:moveTo>
                <a:lnTo>
                  <a:pt x="823889" y="0"/>
                </a:lnTo>
                <a:lnTo>
                  <a:pt x="823889" y="914162"/>
                </a:lnTo>
                <a:lnTo>
                  <a:pt x="0" y="914162"/>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54C5"/>
        </a:solidFill>
      </p:bgPr>
    </p:bg>
    <p:spTree>
      <p:nvGrpSpPr>
        <p:cNvPr id="187" name="Shape 187"/>
        <p:cNvGrpSpPr/>
        <p:nvPr/>
      </p:nvGrpSpPr>
      <p:grpSpPr>
        <a:xfrm>
          <a:off x="0" y="0"/>
          <a:ext cx="0" cy="0"/>
          <a:chOff x="0" y="0"/>
          <a:chExt cx="0" cy="0"/>
        </a:xfrm>
      </p:grpSpPr>
      <p:sp>
        <p:nvSpPr>
          <p:cNvPr id="188" name="Google Shape;188;p20"/>
          <p:cNvSpPr txBox="1"/>
          <p:nvPr/>
        </p:nvSpPr>
        <p:spPr>
          <a:xfrm>
            <a:off x="2614330" y="3761200"/>
            <a:ext cx="13059340" cy="2488376"/>
          </a:xfrm>
          <a:prstGeom prst="rect">
            <a:avLst/>
          </a:prstGeom>
          <a:noFill/>
          <a:ln>
            <a:noFill/>
          </a:ln>
        </p:spPr>
        <p:txBody>
          <a:bodyPr anchorCtr="0" anchor="t" bIns="0" lIns="0" spcFirstLastPara="1" rIns="0" wrap="square" tIns="0">
            <a:spAutoFit/>
          </a:bodyPr>
          <a:lstStyle/>
          <a:p>
            <a:pPr indent="0" lvl="0" marL="0" marR="0" rtl="0" algn="ctr">
              <a:lnSpc>
                <a:spcPct val="140001"/>
              </a:lnSpc>
              <a:spcBef>
                <a:spcPts val="0"/>
              </a:spcBef>
              <a:spcAft>
                <a:spcPts val="0"/>
              </a:spcAft>
              <a:buNone/>
            </a:pPr>
            <a:r>
              <a:rPr b="1" i="0" lang="en-US" sz="14532" u="none" cap="none" strike="noStrike">
                <a:solidFill>
                  <a:srgbClr val="FFFFFF"/>
                </a:solidFill>
                <a:latin typeface="Montserrat"/>
                <a:ea typeface="Montserrat"/>
                <a:cs typeface="Montserrat"/>
                <a:sym typeface="Montserrat"/>
              </a:rPr>
              <a:t>Thank You</a:t>
            </a:r>
            <a:endParaRPr/>
          </a:p>
        </p:txBody>
      </p:sp>
      <p:cxnSp>
        <p:nvCxnSpPr>
          <p:cNvPr id="189" name="Google Shape;189;p20"/>
          <p:cNvCxnSpPr/>
          <p:nvPr/>
        </p:nvCxnSpPr>
        <p:spPr>
          <a:xfrm>
            <a:off x="0" y="9719678"/>
            <a:ext cx="18288000" cy="0"/>
          </a:xfrm>
          <a:prstGeom prst="straightConnector1">
            <a:avLst/>
          </a:prstGeom>
          <a:noFill/>
          <a:ln cap="flat" cmpd="sng" w="38100">
            <a:solidFill>
              <a:srgbClr val="FFFFFF"/>
            </a:solidFill>
            <a:prstDash val="solid"/>
            <a:round/>
            <a:headEnd len="sm" w="sm" type="none"/>
            <a:tailEnd len="sm" w="sm" type="none"/>
          </a:ln>
        </p:spPr>
      </p:cxnSp>
      <p:cxnSp>
        <p:nvCxnSpPr>
          <p:cNvPr id="190" name="Google Shape;190;p20"/>
          <p:cNvCxnSpPr/>
          <p:nvPr/>
        </p:nvCxnSpPr>
        <p:spPr>
          <a:xfrm>
            <a:off x="11850061" y="633531"/>
            <a:ext cx="6437939" cy="0"/>
          </a:xfrm>
          <a:prstGeom prst="straightConnector1">
            <a:avLst/>
          </a:prstGeom>
          <a:noFill/>
          <a:ln cap="flat" cmpd="sng" w="28575">
            <a:solidFill>
              <a:srgbClr val="FFFFFF"/>
            </a:solidFill>
            <a:prstDash val="solid"/>
            <a:round/>
            <a:headEnd len="sm" w="sm" type="none"/>
            <a:tailEnd len="sm" w="sm" type="none"/>
          </a:ln>
        </p:spPr>
      </p:cxnSp>
      <p:sp>
        <p:nvSpPr>
          <p:cNvPr id="191" name="Google Shape;191;p20"/>
          <p:cNvSpPr/>
          <p:nvPr/>
        </p:nvSpPr>
        <p:spPr>
          <a:xfrm>
            <a:off x="780111" y="207545"/>
            <a:ext cx="1352866" cy="880548"/>
          </a:xfrm>
          <a:custGeom>
            <a:rect b="b" l="l" r="r" t="t"/>
            <a:pathLst>
              <a:path extrusionOk="0" h="880548" w="1352866">
                <a:moveTo>
                  <a:pt x="0" y="0"/>
                </a:moveTo>
                <a:lnTo>
                  <a:pt x="1352866" y="0"/>
                </a:lnTo>
                <a:lnTo>
                  <a:pt x="1352866" y="880548"/>
                </a:lnTo>
                <a:lnTo>
                  <a:pt x="0" y="880548"/>
                </a:lnTo>
                <a:lnTo>
                  <a:pt x="0" y="0"/>
                </a:lnTo>
                <a:close/>
              </a:path>
            </a:pathLst>
          </a:custGeom>
          <a:blipFill rotWithShape="1">
            <a:blip r:embed="rId3">
              <a:alphaModFix/>
            </a:blip>
            <a:stretch>
              <a:fillRect b="0" l="-12822" r="-20940" t="-11608"/>
            </a:stretch>
          </a:blipFill>
          <a:ln>
            <a:noFill/>
          </a:ln>
        </p:spPr>
      </p:sp>
      <p:grpSp>
        <p:nvGrpSpPr>
          <p:cNvPr id="192" name="Google Shape;192;p20"/>
          <p:cNvGrpSpPr/>
          <p:nvPr/>
        </p:nvGrpSpPr>
        <p:grpSpPr>
          <a:xfrm>
            <a:off x="7171023" y="8954248"/>
            <a:ext cx="3945953" cy="608104"/>
            <a:chOff x="0" y="0"/>
            <a:chExt cx="5261272" cy="810806"/>
          </a:xfrm>
        </p:grpSpPr>
        <p:sp>
          <p:nvSpPr>
            <p:cNvPr id="193" name="Google Shape;193;p20"/>
            <p:cNvSpPr/>
            <p:nvPr/>
          </p:nvSpPr>
          <p:spPr>
            <a:xfrm>
              <a:off x="0" y="211698"/>
              <a:ext cx="4327933" cy="364268"/>
            </a:xfrm>
            <a:custGeom>
              <a:rect b="b" l="l" r="r" t="t"/>
              <a:pathLst>
                <a:path extrusionOk="0" h="364268" w="4327933">
                  <a:moveTo>
                    <a:pt x="0" y="0"/>
                  </a:moveTo>
                  <a:lnTo>
                    <a:pt x="4327933" y="0"/>
                  </a:lnTo>
                  <a:lnTo>
                    <a:pt x="4327933" y="364268"/>
                  </a:lnTo>
                  <a:lnTo>
                    <a:pt x="0" y="364268"/>
                  </a:lnTo>
                  <a:lnTo>
                    <a:pt x="0" y="0"/>
                  </a:lnTo>
                  <a:close/>
                </a:path>
              </a:pathLst>
            </a:custGeom>
            <a:blipFill rotWithShape="1">
              <a:blip r:embed="rId4">
                <a:alphaModFix/>
              </a:blip>
              <a:stretch>
                <a:fillRect b="0" l="0" r="0" t="0"/>
              </a:stretch>
            </a:blipFill>
            <a:ln>
              <a:noFill/>
            </a:ln>
          </p:spPr>
        </p:sp>
        <p:sp>
          <p:nvSpPr>
            <p:cNvPr id="194" name="Google Shape;194;p20"/>
            <p:cNvSpPr/>
            <p:nvPr/>
          </p:nvSpPr>
          <p:spPr>
            <a:xfrm>
              <a:off x="4327933" y="0"/>
              <a:ext cx="933339" cy="810806"/>
            </a:xfrm>
            <a:custGeom>
              <a:rect b="b" l="l" r="r" t="t"/>
              <a:pathLst>
                <a:path extrusionOk="0" h="810806" w="933339">
                  <a:moveTo>
                    <a:pt x="0" y="0"/>
                  </a:moveTo>
                  <a:lnTo>
                    <a:pt x="933340" y="0"/>
                  </a:lnTo>
                  <a:lnTo>
                    <a:pt x="933340" y="810806"/>
                  </a:lnTo>
                  <a:lnTo>
                    <a:pt x="0" y="810806"/>
                  </a:lnTo>
                  <a:lnTo>
                    <a:pt x="0" y="0"/>
                  </a:lnTo>
                  <a:close/>
                </a:path>
              </a:pathLst>
            </a:custGeom>
            <a:blipFill rotWithShape="1">
              <a:blip r:embed="rId5">
                <a:alphaModFix/>
              </a:blip>
              <a:stretch>
                <a:fillRect b="0" l="0" r="0" t="0"/>
              </a:stretch>
            </a:blipFill>
            <a:ln>
              <a:noFill/>
            </a:ln>
          </p:spPr>
        </p:sp>
      </p:grpSp>
      <p:sp>
        <p:nvSpPr>
          <p:cNvPr id="195" name="Google Shape;195;p20"/>
          <p:cNvSpPr/>
          <p:nvPr/>
        </p:nvSpPr>
        <p:spPr>
          <a:xfrm>
            <a:off x="14077058" y="3371947"/>
            <a:ext cx="1596612" cy="1771553"/>
          </a:xfrm>
          <a:custGeom>
            <a:rect b="b" l="l" r="r" t="t"/>
            <a:pathLst>
              <a:path extrusionOk="0" h="1771553" w="1596612">
                <a:moveTo>
                  <a:pt x="0" y="0"/>
                </a:moveTo>
                <a:lnTo>
                  <a:pt x="1596612" y="0"/>
                </a:lnTo>
                <a:lnTo>
                  <a:pt x="1596612" y="1771553"/>
                </a:lnTo>
                <a:lnTo>
                  <a:pt x="0" y="1771553"/>
                </a:lnTo>
                <a:lnTo>
                  <a:pt x="0" y="0"/>
                </a:lnTo>
                <a:close/>
              </a:path>
            </a:pathLst>
          </a:custGeom>
          <a:blipFill rotWithShape="1">
            <a:blip r:embed="rId6">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