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Lato" charset="1" panose="020F0502020204030203"/>
      <p:regular r:id="rId15"/>
    </p:embeddedFont>
    <p:embeddedFont>
      <p:font typeface="Helios Extended Bold" charset="1" panose="02000805050000020004"/>
      <p:regular r:id="rId16"/>
    </p:embeddedFont>
    <p:embeddedFont>
      <p:font typeface="Heebo Bold" charset="1" panose="000008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44078" y="1326430"/>
            <a:ext cx="21203378" cy="7634140"/>
            <a:chOff x="0" y="0"/>
            <a:chExt cx="1128752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8752" cy="406400"/>
            </a:xfrm>
            <a:custGeom>
              <a:avLst/>
              <a:gdLst/>
              <a:ahLst/>
              <a:cxnLst/>
              <a:rect r="r" b="b" t="t" l="l"/>
              <a:pathLst>
                <a:path h="406400" w="1128752">
                  <a:moveTo>
                    <a:pt x="925552" y="0"/>
                  </a:moveTo>
                  <a:cubicBezTo>
                    <a:pt x="1037776" y="0"/>
                    <a:pt x="1128752" y="90976"/>
                    <a:pt x="1128752" y="203200"/>
                  </a:cubicBezTo>
                  <a:cubicBezTo>
                    <a:pt x="1128752" y="315424"/>
                    <a:pt x="1037776" y="406400"/>
                    <a:pt x="92555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28752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9009810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600950" y="6932479"/>
            <a:ext cx="3086100" cy="804358"/>
            <a:chOff x="0" y="0"/>
            <a:chExt cx="812800" cy="2118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211847"/>
            </a:xfrm>
            <a:custGeom>
              <a:avLst/>
              <a:gdLst/>
              <a:ahLst/>
              <a:cxnLst/>
              <a:rect r="r" b="b" t="t" l="l"/>
              <a:pathLst>
                <a:path h="211847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161675"/>
                  </a:lnTo>
                  <a:cubicBezTo>
                    <a:pt x="812800" y="174981"/>
                    <a:pt x="807514" y="187743"/>
                    <a:pt x="798105" y="197152"/>
                  </a:cubicBezTo>
                  <a:cubicBezTo>
                    <a:pt x="788695" y="206561"/>
                    <a:pt x="775934" y="211847"/>
                    <a:pt x="762627" y="211847"/>
                  </a:cubicBezTo>
                  <a:lnTo>
                    <a:pt x="50173" y="211847"/>
                  </a:lnTo>
                  <a:cubicBezTo>
                    <a:pt x="36866" y="211847"/>
                    <a:pt x="24105" y="206561"/>
                    <a:pt x="14695" y="197152"/>
                  </a:cubicBezTo>
                  <a:cubicBezTo>
                    <a:pt x="5286" y="187743"/>
                    <a:pt x="0" y="174981"/>
                    <a:pt x="0" y="161675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4E6E8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2594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 spc="219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05 June, 2025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597684" y="3757202"/>
            <a:ext cx="12558785" cy="21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UNDERSTANDING STUDENT  SATISFACTION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958126" y="6255258"/>
            <a:ext cx="12371749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19"/>
              </a:lnSpc>
            </a:pPr>
            <a:r>
              <a:rPr lang="en-US" b="true" sz="2299" spc="22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A FIRST-YEAR FEEDBACK ANALYSIS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58126" y="3130005"/>
            <a:ext cx="12371749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Guided Project 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33462" y="0"/>
            <a:ext cx="0" cy="3768928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8001007" y="0"/>
            <a:ext cx="10286993" cy="10287000"/>
            <a:chOff x="0" y="0"/>
            <a:chExt cx="2709331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1">
                  <a:moveTo>
                    <a:pt x="0" y="0"/>
                  </a:moveTo>
                  <a:lnTo>
                    <a:pt x="2709331" y="0"/>
                  </a:lnTo>
                  <a:lnTo>
                    <a:pt x="270933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709331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33463" y="8852535"/>
            <a:ext cx="6256624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ananyalytics@gmail.com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4888" y="3964677"/>
            <a:ext cx="6996120" cy="1076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HELLO!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590063" y="4031352"/>
            <a:ext cx="8693050" cy="2778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679"/>
              </a:lnSpc>
            </a:pPr>
            <a:r>
              <a:rPr lang="en-US" sz="2299" spc="2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Warm greetings to all present. The reason why I chose this topic for the project was because it was going to be very relatable as a student myself. The aim is to understand why some students enjoy their first year while others struggle - despite the same inputs in faculty, resources, and schedule.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true" flipV="false" rot="-10800000">
            <a:off x="1417320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41962" y="2613203"/>
            <a:ext cx="6597852" cy="2715565"/>
            <a:chOff x="0" y="0"/>
            <a:chExt cx="3475412" cy="14304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75412" cy="1430421"/>
            </a:xfrm>
            <a:custGeom>
              <a:avLst/>
              <a:gdLst/>
              <a:ahLst/>
              <a:cxnLst/>
              <a:rect r="r" b="b" t="t" l="l"/>
              <a:pathLst>
                <a:path h="1430421" w="3475412">
                  <a:moveTo>
                    <a:pt x="0" y="0"/>
                  </a:moveTo>
                  <a:lnTo>
                    <a:pt x="3475412" y="0"/>
                  </a:lnTo>
                  <a:lnTo>
                    <a:pt x="3475412" y="1430421"/>
                  </a:lnTo>
                  <a:lnTo>
                    <a:pt x="0" y="1430421"/>
                  </a:lnTo>
                  <a:close/>
                </a:path>
              </a:pathLst>
            </a:custGeom>
            <a:solidFill>
              <a:srgbClr val="F2F1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3475412" cy="14970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5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82226" y="733005"/>
            <a:ext cx="14523548" cy="1241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</a:pPr>
            <a:r>
              <a:rPr lang="en-US" b="true" sz="6999" spc="349">
                <a:solidFill>
                  <a:srgbClr val="3D4D5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GOAL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79470" y="2808935"/>
            <a:ext cx="6094826" cy="21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PROBLEM STATEMENT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909937" y="2613203"/>
            <a:ext cx="6473607" cy="2715565"/>
            <a:chOff x="0" y="0"/>
            <a:chExt cx="3409966" cy="143042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09966" cy="1430421"/>
            </a:xfrm>
            <a:custGeom>
              <a:avLst/>
              <a:gdLst/>
              <a:ahLst/>
              <a:cxnLst/>
              <a:rect r="r" b="b" t="t" l="l"/>
              <a:pathLst>
                <a:path h="1430421" w="3409966">
                  <a:moveTo>
                    <a:pt x="0" y="0"/>
                  </a:moveTo>
                  <a:lnTo>
                    <a:pt x="3409966" y="0"/>
                  </a:lnTo>
                  <a:lnTo>
                    <a:pt x="3409966" y="1430421"/>
                  </a:lnTo>
                  <a:lnTo>
                    <a:pt x="0" y="1430421"/>
                  </a:lnTo>
                  <a:close/>
                </a:path>
              </a:pathLst>
            </a:custGeom>
            <a:solidFill>
              <a:srgbClr val="F2F1F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3409966" cy="14970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5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1147445" y="2808935"/>
            <a:ext cx="5851433" cy="21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PROJECT OBJECTIVE</a:t>
            </a:r>
          </a:p>
        </p:txBody>
      </p:sp>
      <p:sp>
        <p:nvSpPr>
          <p:cNvPr name="AutoShape 11" id="11"/>
          <p:cNvSpPr/>
          <p:nvPr/>
        </p:nvSpPr>
        <p:spPr>
          <a:xfrm>
            <a:off x="9144000" y="5967540"/>
            <a:ext cx="28575" cy="4319460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1882226" y="5872290"/>
            <a:ext cx="4775418" cy="305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19"/>
              </a:lnSpc>
            </a:pPr>
            <a:r>
              <a:rPr lang="en-US" sz="2199" spc="2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Many first-year students have different experiences at college – some love it, others struggle. But what exactly drives student satisfaction, and how can we improve it?</a:t>
            </a:r>
          </a:p>
          <a:p>
            <a:pPr algn="just" marL="0" indent="0" lvl="0">
              <a:lnSpc>
                <a:spcPts val="351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1630356" y="5872290"/>
            <a:ext cx="4775418" cy="2612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519"/>
              </a:lnSpc>
            </a:pPr>
            <a:r>
              <a:rPr lang="en-US" sz="2199" spc="2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 collect and analyze the feedback from first-year students to identify key factors that affect their satisfaction and recommend practical improvements.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7771780" y="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0" y="8039083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50043" y="0"/>
            <a:ext cx="18315891" cy="10287000"/>
            <a:chOff x="0" y="0"/>
            <a:chExt cx="482393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23938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23938">
                  <a:moveTo>
                    <a:pt x="0" y="0"/>
                  </a:moveTo>
                  <a:lnTo>
                    <a:pt x="4823938" y="0"/>
                  </a:lnTo>
                  <a:lnTo>
                    <a:pt x="482393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2393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-5400000">
            <a:off x="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375225" y="1528762"/>
            <a:ext cx="5949740" cy="8569915"/>
            <a:chOff x="0" y="0"/>
            <a:chExt cx="1106458" cy="1593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6458" cy="1593725"/>
            </a:xfrm>
            <a:custGeom>
              <a:avLst/>
              <a:gdLst/>
              <a:ahLst/>
              <a:cxnLst/>
              <a:rect r="r" b="b" t="t" l="l"/>
              <a:pathLst>
                <a:path h="1593725" w="1106458">
                  <a:moveTo>
                    <a:pt x="0" y="0"/>
                  </a:moveTo>
                  <a:lnTo>
                    <a:pt x="1106458" y="0"/>
                  </a:lnTo>
                  <a:lnTo>
                    <a:pt x="1106458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4"/>
              <a:stretch>
                <a:fillRect l="0" t="-1880" r="0" b="-188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2140507" y="1528762"/>
            <a:ext cx="5949740" cy="8569915"/>
            <a:chOff x="0" y="0"/>
            <a:chExt cx="1106458" cy="15937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06458" cy="1593725"/>
            </a:xfrm>
            <a:custGeom>
              <a:avLst/>
              <a:gdLst/>
              <a:ahLst/>
              <a:cxnLst/>
              <a:rect r="r" b="b" t="t" l="l"/>
              <a:pathLst>
                <a:path h="1593725" w="1106458">
                  <a:moveTo>
                    <a:pt x="0" y="0"/>
                  </a:moveTo>
                  <a:lnTo>
                    <a:pt x="1106458" y="0"/>
                  </a:lnTo>
                  <a:lnTo>
                    <a:pt x="1106458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5"/>
              <a:stretch>
                <a:fillRect l="0" t="-1600" r="0" b="-160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366712"/>
            <a:ext cx="8693050" cy="21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GOOGLE FORMS</a:t>
            </a:r>
          </a:p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SURVEY</a:t>
            </a:r>
          </a:p>
        </p:txBody>
      </p:sp>
      <p:sp>
        <p:nvSpPr>
          <p:cNvPr name="AutoShape 11" id="11"/>
          <p:cNvSpPr/>
          <p:nvPr/>
        </p:nvSpPr>
        <p:spPr>
          <a:xfrm>
            <a:off x="550043" y="0"/>
            <a:ext cx="0" cy="3768928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48732" y="1561271"/>
            <a:ext cx="13190535" cy="7697029"/>
          </a:xfrm>
          <a:custGeom>
            <a:avLst/>
            <a:gdLst/>
            <a:ahLst/>
            <a:cxnLst/>
            <a:rect r="r" b="b" t="t" l="l"/>
            <a:pathLst>
              <a:path h="7697029" w="13190535">
                <a:moveTo>
                  <a:pt x="0" y="0"/>
                </a:moveTo>
                <a:lnTo>
                  <a:pt x="13190536" y="0"/>
                </a:lnTo>
                <a:lnTo>
                  <a:pt x="13190536" y="7697029"/>
                </a:lnTo>
                <a:lnTo>
                  <a:pt x="0" y="76970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58159" y="404813"/>
            <a:ext cx="8834775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DATA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04455" y="9540130"/>
            <a:ext cx="16442756" cy="4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19"/>
              </a:lnSpc>
            </a:pPr>
            <a:r>
              <a:rPr lang="en-US" sz="2199" spc="2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given bar-chart dashboard shows the students satisfaction level with the Academics and Faculty Support.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540000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033462" y="0"/>
            <a:ext cx="0" cy="3768928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596821" y="1326430"/>
            <a:ext cx="32436582" cy="7634140"/>
            <a:chOff x="0" y="0"/>
            <a:chExt cx="1726747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26747" cy="406400"/>
            </a:xfrm>
            <a:custGeom>
              <a:avLst/>
              <a:gdLst/>
              <a:ahLst/>
              <a:cxnLst/>
              <a:rect r="r" b="b" t="t" l="l"/>
              <a:pathLst>
                <a:path h="406400" w="1726747">
                  <a:moveTo>
                    <a:pt x="1523547" y="0"/>
                  </a:moveTo>
                  <a:cubicBezTo>
                    <a:pt x="1635771" y="0"/>
                    <a:pt x="1726747" y="90976"/>
                    <a:pt x="1726747" y="203200"/>
                  </a:cubicBezTo>
                  <a:cubicBezTo>
                    <a:pt x="1726747" y="315424"/>
                    <a:pt x="1635771" y="406400"/>
                    <a:pt x="152354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726747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584654"/>
            <a:ext cx="16259653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UNIVERSITY RECOMMENDATION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79470" y="2613354"/>
            <a:ext cx="15529061" cy="79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19"/>
              </a:lnSpc>
              <a:spcBef>
                <a:spcPct val="0"/>
              </a:spcBef>
            </a:pPr>
            <a:r>
              <a:rPr lang="en-US" sz="2299" spc="2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Here’s an INTERACTABLE DASHBOARD visualizing how likely are the students to recommend this university to others..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311380" y="3242803"/>
            <a:ext cx="7665239" cy="6356537"/>
          </a:xfrm>
          <a:prstGeom prst="rect">
            <a:avLst/>
          </a:prstGeom>
        </p:spPr>
      </p:pic>
      <p:sp>
        <p:nvSpPr>
          <p:cNvPr name="Freeform 8" id="8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0" y="7830904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-10800000">
            <a:off x="1028700" y="8928841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9470" y="1028700"/>
            <a:ext cx="15529061" cy="8229600"/>
            <a:chOff x="0" y="0"/>
            <a:chExt cx="4089958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89958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89958">
                  <a:moveTo>
                    <a:pt x="0" y="0"/>
                  </a:moveTo>
                  <a:lnTo>
                    <a:pt x="4089958" y="0"/>
                  </a:lnTo>
                  <a:lnTo>
                    <a:pt x="4089958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089958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79470" y="1353860"/>
            <a:ext cx="15529061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DATA INSIGHTS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79470" y="3713176"/>
            <a:ext cx="4775418" cy="1415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</a:pPr>
            <a:r>
              <a:rPr lang="en-US" b="true" sz="8000" spc="4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56291" y="3713176"/>
            <a:ext cx="4775418" cy="1415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</a:pPr>
            <a:r>
              <a:rPr lang="en-US" b="true" sz="8000" spc="4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79470" y="2535495"/>
            <a:ext cx="15529061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19"/>
              </a:lnSpc>
              <a:spcBef>
                <a:spcPct val="0"/>
              </a:spcBef>
            </a:pPr>
            <a:r>
              <a:rPr lang="en-US" sz="2299" spc="2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Here’s are some insights gathered from the analyzed data: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79470" y="5148126"/>
            <a:ext cx="4775418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19"/>
              </a:lnSpc>
            </a:pPr>
            <a:r>
              <a:rPr lang="en-US" b="true" sz="2299" spc="22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WHAT ARE STUDENTS MOST HAPPY WITH?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56291" y="5148126"/>
            <a:ext cx="4775418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19"/>
              </a:lnSpc>
            </a:pPr>
            <a:r>
              <a:rPr lang="en-US" b="true" sz="2299" spc="22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WHAT AREAS NEED IMPROVEMENT?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133113" y="5148126"/>
            <a:ext cx="4775418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19"/>
              </a:lnSpc>
            </a:pPr>
            <a:r>
              <a:rPr lang="en-US" b="true" sz="2299" spc="22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ANY COMMON THEMES OF PRAISE OR COMPLAINT?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0799" y="5908856"/>
            <a:ext cx="4775418" cy="1736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19"/>
              </a:lnSpc>
            </a:pPr>
            <a:r>
              <a:rPr lang="en-US" sz="2199" spc="2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77% of the students are satisfied with faculty support, &amp; 73% with the university’s infrastructure.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56291" y="5908856"/>
            <a:ext cx="4775418" cy="2174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19"/>
              </a:lnSpc>
            </a:pPr>
            <a:r>
              <a:rPr lang="en-US" sz="2199" spc="2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Only 41% of the students are satisfied with their academics and only 47% of students found the course content to be relevant.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33113" y="5908856"/>
            <a:ext cx="4775418" cy="2612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9"/>
              </a:lnSpc>
            </a:pPr>
            <a:r>
              <a:rPr lang="en-US" sz="2199" spc="2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Common praises: friendly classmates, helpful seniors, good college events. Common complaints: lack of counseling, high academic pressure.</a:t>
            </a:r>
          </a:p>
          <a:p>
            <a:pPr algn="ctr" marL="0" indent="0" lvl="0">
              <a:lnSpc>
                <a:spcPts val="351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2133113" y="3713176"/>
            <a:ext cx="4775418" cy="1415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</a:pPr>
            <a:r>
              <a:rPr lang="en-US" b="true" sz="8000" spc="4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03</a:t>
            </a:r>
          </a:p>
        </p:txBody>
      </p:sp>
      <p:sp>
        <p:nvSpPr>
          <p:cNvPr name="AutoShape 16" id="16"/>
          <p:cNvSpPr/>
          <p:nvPr/>
        </p:nvSpPr>
        <p:spPr>
          <a:xfrm flipH="true">
            <a:off x="1033463" y="0"/>
            <a:ext cx="0" cy="3334176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true" flipV="false" rot="540000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-5400000">
            <a:off x="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806369" cy="10287000"/>
            <a:chOff x="0" y="0"/>
            <a:chExt cx="179262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262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92624">
                  <a:moveTo>
                    <a:pt x="0" y="0"/>
                  </a:moveTo>
                  <a:lnTo>
                    <a:pt x="1792624" y="0"/>
                  </a:lnTo>
                  <a:lnTo>
                    <a:pt x="179262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792624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7602995" cy="10287000"/>
            <a:chOff x="0" y="0"/>
            <a:chExt cx="1076050" cy="14559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6050" cy="1455916"/>
            </a:xfrm>
            <a:custGeom>
              <a:avLst/>
              <a:gdLst/>
              <a:ahLst/>
              <a:cxnLst/>
              <a:rect r="r" b="b" t="t" l="l"/>
              <a:pathLst>
                <a:path h="1455916" w="1076050">
                  <a:moveTo>
                    <a:pt x="0" y="0"/>
                  </a:moveTo>
                  <a:lnTo>
                    <a:pt x="1076050" y="0"/>
                  </a:lnTo>
                  <a:lnTo>
                    <a:pt x="1076050" y="1455916"/>
                  </a:lnTo>
                  <a:lnTo>
                    <a:pt x="0" y="1455916"/>
                  </a:lnTo>
                  <a:close/>
                </a:path>
              </a:pathLst>
            </a:custGeom>
            <a:blipFill>
              <a:blip r:embed="rId2"/>
              <a:stretch>
                <a:fillRect l="0" t="-2276" r="0" b="-2276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8542205" y="686420"/>
            <a:ext cx="7484799" cy="2425680"/>
            <a:chOff x="0" y="0"/>
            <a:chExt cx="3942610" cy="12777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42610" cy="1277725"/>
            </a:xfrm>
            <a:custGeom>
              <a:avLst/>
              <a:gdLst/>
              <a:ahLst/>
              <a:cxnLst/>
              <a:rect r="r" b="b" t="t" l="l"/>
              <a:pathLst>
                <a:path h="1277725" w="3942610">
                  <a:moveTo>
                    <a:pt x="0" y="0"/>
                  </a:moveTo>
                  <a:lnTo>
                    <a:pt x="3942610" y="0"/>
                  </a:lnTo>
                  <a:lnTo>
                    <a:pt x="3942610" y="1277725"/>
                  </a:lnTo>
                  <a:lnTo>
                    <a:pt x="0" y="1277725"/>
                  </a:lnTo>
                  <a:close/>
                </a:path>
              </a:pathLst>
            </a:custGeom>
            <a:solidFill>
              <a:srgbClr val="F2F1F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3942610" cy="1344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5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8759618" y="751331"/>
            <a:ext cx="8499682" cy="21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ROOT CAUSE ANALYSIS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759618" y="3226401"/>
            <a:ext cx="8499682" cy="1655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6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From the patterns observed, academic dissatisfaction emerged as the primary issue. The root cause analysis outlines the contributing factors.</a:t>
            </a:r>
          </a:p>
          <a:p>
            <a:pPr algn="l" marL="0" indent="0" lvl="0">
              <a:lnSpc>
                <a:spcPts val="336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8759618" y="5507355"/>
            <a:ext cx="8499682" cy="3750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1.    Recruiting more counselors to:</a:t>
            </a:r>
          </a:p>
          <a:p>
            <a:pPr algn="l">
              <a:lnSpc>
                <a:spcPts val="336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            a. Help Students handle academic pressure &amp;</a:t>
            </a:r>
          </a:p>
          <a:p>
            <a:pPr algn="l">
              <a:lnSpc>
                <a:spcPts val="336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            b. Understand the relevant courses for them.</a:t>
            </a:r>
          </a:p>
          <a:p>
            <a:pPr algn="l">
              <a:lnSpc>
                <a:spcPts val="3360"/>
              </a:lnSpc>
            </a:pPr>
          </a:p>
          <a:p>
            <a:pPr algn="l" marL="0" indent="0" lvl="0">
              <a:lnSpc>
                <a:spcPts val="336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2.    As per recommendations, more college events need to be introduced so that the students don’t get overwhelmed with academics.</a:t>
            </a:r>
          </a:p>
          <a:p>
            <a:pPr algn="l" marL="0" indent="0" lvl="0">
              <a:lnSpc>
                <a:spcPts val="3360"/>
              </a:lnSpc>
            </a:pPr>
          </a:p>
          <a:p>
            <a:pPr algn="l" marL="0" indent="0" lvl="0">
              <a:lnSpc>
                <a:spcPts val="336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8759618" y="5043771"/>
            <a:ext cx="8499682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</a:pPr>
            <a:r>
              <a:rPr lang="en-US" b="true" sz="2499" spc="24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STEPS FOR IMPROVING STUDENTS’ ACADEMICS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10800000">
            <a:off x="1777178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-10800000">
            <a:off x="14668845" y="8928841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8" y="1358159"/>
                </a:lnTo>
                <a:lnTo>
                  <a:pt x="2716318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14735" y="2701002"/>
            <a:ext cx="18554237" cy="7634140"/>
            <a:chOff x="0" y="0"/>
            <a:chExt cx="987726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87726" cy="406400"/>
            </a:xfrm>
            <a:custGeom>
              <a:avLst/>
              <a:gdLst/>
              <a:ahLst/>
              <a:cxnLst/>
              <a:rect r="r" b="b" t="t" l="l"/>
              <a:pathLst>
                <a:path h="406400" w="987726">
                  <a:moveTo>
                    <a:pt x="784526" y="0"/>
                  </a:moveTo>
                  <a:cubicBezTo>
                    <a:pt x="896751" y="0"/>
                    <a:pt x="987726" y="90976"/>
                    <a:pt x="987726" y="203200"/>
                  </a:cubicBezTo>
                  <a:cubicBezTo>
                    <a:pt x="987726" y="315424"/>
                    <a:pt x="896751" y="406400"/>
                    <a:pt x="78452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987726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94717" y="1115265"/>
            <a:ext cx="6218620" cy="21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PROJECT REFLECTION</a:t>
            </a:r>
          </a:p>
        </p:txBody>
      </p:sp>
      <p:sp>
        <p:nvSpPr>
          <p:cNvPr name="AutoShape 6" id="6"/>
          <p:cNvSpPr/>
          <p:nvPr/>
        </p:nvSpPr>
        <p:spPr>
          <a:xfrm>
            <a:off x="1057275" y="6518072"/>
            <a:ext cx="0" cy="3768928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7213337" y="4476229"/>
            <a:ext cx="8693050" cy="4083685"/>
            <a:chOff x="0" y="0"/>
            <a:chExt cx="11590733" cy="5444914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2842282" y="1820392"/>
              <a:ext cx="2067012" cy="596551"/>
              <a:chOff x="0" y="0"/>
              <a:chExt cx="408299" cy="117837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08299" cy="117837"/>
              </a:xfrm>
              <a:custGeom>
                <a:avLst/>
                <a:gdLst/>
                <a:ahLst/>
                <a:cxnLst/>
                <a:rect r="r" b="b" t="t" l="l"/>
                <a:pathLst>
                  <a:path h="117837" w="408299">
                    <a:moveTo>
                      <a:pt x="58919" y="0"/>
                    </a:moveTo>
                    <a:lnTo>
                      <a:pt x="349380" y="0"/>
                    </a:lnTo>
                    <a:cubicBezTo>
                      <a:pt x="365006" y="0"/>
                      <a:pt x="379992" y="6207"/>
                      <a:pt x="391042" y="17257"/>
                    </a:cubicBezTo>
                    <a:cubicBezTo>
                      <a:pt x="402091" y="28306"/>
                      <a:pt x="408299" y="43292"/>
                      <a:pt x="408299" y="58919"/>
                    </a:cubicBezTo>
                    <a:lnTo>
                      <a:pt x="408299" y="58919"/>
                    </a:lnTo>
                    <a:cubicBezTo>
                      <a:pt x="408299" y="91458"/>
                      <a:pt x="381920" y="117837"/>
                      <a:pt x="349380" y="117837"/>
                    </a:cubicBezTo>
                    <a:lnTo>
                      <a:pt x="58919" y="117837"/>
                    </a:lnTo>
                    <a:cubicBezTo>
                      <a:pt x="26379" y="117837"/>
                      <a:pt x="0" y="91458"/>
                      <a:pt x="0" y="58919"/>
                    </a:cubicBezTo>
                    <a:lnTo>
                      <a:pt x="0" y="58919"/>
                    </a:lnTo>
                    <a:cubicBezTo>
                      <a:pt x="0" y="26379"/>
                      <a:pt x="26379" y="0"/>
                      <a:pt x="58919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408299" cy="1654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-95250"/>
              <a:ext cx="11590733" cy="55401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679"/>
                </a:lnSpc>
              </a:pPr>
              <a:r>
                <a:rPr lang="en-US" sz="2299" spc="229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This was my first guided project, and the experience helped me significantly in understanding and applying the role of a Business Analyst. With step-by-step support from ChatGPT, I was able to navigate through stage confidently. The guidance included helping me design the survey, generating mock responses for 15 students, and offering direction whenever I felt stuck or unsure about the next step.</a:t>
              </a:r>
            </a:p>
            <a:p>
              <a:pPr algn="just" marL="0" indent="0" lvl="0">
                <a:lnSpc>
                  <a:spcPts val="367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7287875" y="-491488"/>
            <a:ext cx="0" cy="3768928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DAGpXdpj4Po</dc:identifier>
  <dcterms:modified xsi:type="dcterms:W3CDTF">2011-08-01T06:04:30Z</dcterms:modified>
  <cp:revision>1</cp:revision>
  <dc:title>Understadning</dc:title>
</cp:coreProperties>
</file>