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6"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7F83-DDA9-8477-C033-60528CCFD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6AEC8A-619F-9476-58EA-435A9B07E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98A373-8850-18D3-C6D5-CFF84CC902EE}"/>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5" name="Footer Placeholder 4">
            <a:extLst>
              <a:ext uri="{FF2B5EF4-FFF2-40B4-BE49-F238E27FC236}">
                <a16:creationId xmlns:a16="http://schemas.microsoft.com/office/drawing/2014/main" id="{ACB31AE6-E1D6-847F-FAC8-FCCF64BB2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F83BF-3E81-4095-31FD-6D0131802517}"/>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71303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25D6-861B-1066-02A2-2C9D40582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E57E12-64E7-07D4-4B5F-5A08FCC91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E10E9-151C-6746-3E63-DC1F7EABAAB0}"/>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5" name="Footer Placeholder 4">
            <a:extLst>
              <a:ext uri="{FF2B5EF4-FFF2-40B4-BE49-F238E27FC236}">
                <a16:creationId xmlns:a16="http://schemas.microsoft.com/office/drawing/2014/main" id="{53FE3953-5BA4-B163-19C3-BA6780F2A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DAC81-7C16-43F4-A976-9AFB667566E0}"/>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98332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5532C-AE77-A2EE-4622-BE98EA3564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CC22FF-A51C-9129-64DE-E5016D583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881BB-7D5E-F2EC-8B2C-C74525942D13}"/>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5" name="Footer Placeholder 4">
            <a:extLst>
              <a:ext uri="{FF2B5EF4-FFF2-40B4-BE49-F238E27FC236}">
                <a16:creationId xmlns:a16="http://schemas.microsoft.com/office/drawing/2014/main" id="{9038EF65-AB00-BA26-4A6C-4B5943350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54FE3-5729-BD3B-BF30-F48413A5236A}"/>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170950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E43D-9929-5175-30D1-8EA2E526D5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20755F-7B91-155B-F3EC-04F1FC2DE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AAF90-7B69-53B8-2B6F-2829F8C6D346}"/>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5" name="Footer Placeholder 4">
            <a:extLst>
              <a:ext uri="{FF2B5EF4-FFF2-40B4-BE49-F238E27FC236}">
                <a16:creationId xmlns:a16="http://schemas.microsoft.com/office/drawing/2014/main" id="{6DB0172D-124E-B48E-0915-328DFBD4C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5ED5E-E6BC-9620-2C18-E187C673659C}"/>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35088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3416-6EAF-7159-659D-1A1F58C04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96C388-2790-98B7-AE52-710747488F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D2580-BEE3-801E-E829-90AD7DFD2FDD}"/>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5" name="Footer Placeholder 4">
            <a:extLst>
              <a:ext uri="{FF2B5EF4-FFF2-40B4-BE49-F238E27FC236}">
                <a16:creationId xmlns:a16="http://schemas.microsoft.com/office/drawing/2014/main" id="{A4DF0D75-6DC9-0890-98B4-F9B719FBF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3D33E-D6C5-E179-73B9-1A8C85C9E7DA}"/>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273356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6692-6D87-D066-F6CF-66561DD33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C8C29-3421-17C1-794F-6CAD2BDB4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1F4662-D48F-EA3A-86EC-E8A3CD5B4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24572A-195D-F068-DCD5-982B18BFA3F2}"/>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6" name="Footer Placeholder 5">
            <a:extLst>
              <a:ext uri="{FF2B5EF4-FFF2-40B4-BE49-F238E27FC236}">
                <a16:creationId xmlns:a16="http://schemas.microsoft.com/office/drawing/2014/main" id="{5260EBDC-6BF7-14BA-D70B-79548C26C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2242AA-DC17-A731-D33E-5363EDF20286}"/>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168374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7BC-B8A8-07BF-01CF-A2BFB36F10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7078B4-A313-9E6F-F03E-983310DDE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ED210D-4624-771B-2B16-FE353F7B6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EFFCFB-225D-736D-2279-549B03582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180CA-5299-7481-1F1D-A59629C96A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2C48B4-5648-22C4-AF7F-E627A9D10F32}"/>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8" name="Footer Placeholder 7">
            <a:extLst>
              <a:ext uri="{FF2B5EF4-FFF2-40B4-BE49-F238E27FC236}">
                <a16:creationId xmlns:a16="http://schemas.microsoft.com/office/drawing/2014/main" id="{ACA54A43-43A3-61D3-2ACD-7225B4122A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455419-8A2F-4C29-9E3B-5E56910184EC}"/>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346084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1E85-9DCD-DA26-5F4B-D7E47DED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BB262C-ABEE-1396-0A90-1B363A20B3DF}"/>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4" name="Footer Placeholder 3">
            <a:extLst>
              <a:ext uri="{FF2B5EF4-FFF2-40B4-BE49-F238E27FC236}">
                <a16:creationId xmlns:a16="http://schemas.microsoft.com/office/drawing/2014/main" id="{B4962496-53F1-2697-2191-B3D85C9169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8C1D43-42C4-5353-3FAB-F7876F3AF606}"/>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241758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85FCD-7BD8-77C8-E5C9-820BE1C2468D}"/>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3" name="Footer Placeholder 2">
            <a:extLst>
              <a:ext uri="{FF2B5EF4-FFF2-40B4-BE49-F238E27FC236}">
                <a16:creationId xmlns:a16="http://schemas.microsoft.com/office/drawing/2014/main" id="{F0CDFAEC-4FE4-63B4-0DB7-E83A296FDA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91BA53-79C9-B017-88FB-320D9699B046}"/>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384282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967F-9667-278B-502F-7CC89489F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AB9E8C-7DE5-5E6F-3933-F879E1A37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C715AA-6C8E-928C-9F87-C3EAEE287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02BB9-29CD-9C93-7089-157C8B60E045}"/>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6" name="Footer Placeholder 5">
            <a:extLst>
              <a:ext uri="{FF2B5EF4-FFF2-40B4-BE49-F238E27FC236}">
                <a16:creationId xmlns:a16="http://schemas.microsoft.com/office/drawing/2014/main" id="{EEA961A1-5A8D-30BD-E8AE-D5B3D4EA4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B10CC-C095-7558-310D-D471A6AE2BC3}"/>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160805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6540-EABA-0680-BFEF-882EB54CC8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638885-7B81-EAAD-31FF-22590D38D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F7C128-C16B-0E93-93DC-972A6FC7C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63030-94E5-D7E4-1435-9D98B241CD65}"/>
              </a:ext>
            </a:extLst>
          </p:cNvPr>
          <p:cNvSpPr>
            <a:spLocks noGrp="1"/>
          </p:cNvSpPr>
          <p:nvPr>
            <p:ph type="dt" sz="half" idx="10"/>
          </p:nvPr>
        </p:nvSpPr>
        <p:spPr/>
        <p:txBody>
          <a:bodyPr/>
          <a:lstStyle/>
          <a:p>
            <a:fld id="{D1922927-7DCA-465E-8F89-3794E6C0808B}" type="datetimeFigureOut">
              <a:rPr lang="en-IN" smtClean="0"/>
              <a:t>26-05-2024</a:t>
            </a:fld>
            <a:endParaRPr lang="en-IN"/>
          </a:p>
        </p:txBody>
      </p:sp>
      <p:sp>
        <p:nvSpPr>
          <p:cNvPr id="6" name="Footer Placeholder 5">
            <a:extLst>
              <a:ext uri="{FF2B5EF4-FFF2-40B4-BE49-F238E27FC236}">
                <a16:creationId xmlns:a16="http://schemas.microsoft.com/office/drawing/2014/main" id="{754D640B-1714-B0EC-CDD1-600C56461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1B582-1C7E-82EF-0DBB-7CC68E6C2D8E}"/>
              </a:ext>
            </a:extLst>
          </p:cNvPr>
          <p:cNvSpPr>
            <a:spLocks noGrp="1"/>
          </p:cNvSpPr>
          <p:nvPr>
            <p:ph type="sldNum" sz="quarter" idx="12"/>
          </p:nvPr>
        </p:nvSpPr>
        <p:spPr/>
        <p:txBody>
          <a:bodyPr/>
          <a:lstStyle/>
          <a:p>
            <a:fld id="{72E441F8-A6AB-41F0-8F9B-69EEA34922E4}" type="slidenum">
              <a:rPr lang="en-IN" smtClean="0"/>
              <a:t>‹#›</a:t>
            </a:fld>
            <a:endParaRPr lang="en-IN"/>
          </a:p>
        </p:txBody>
      </p:sp>
    </p:spTree>
    <p:extLst>
      <p:ext uri="{BB962C8B-B14F-4D97-AF65-F5344CB8AC3E}">
        <p14:creationId xmlns:p14="http://schemas.microsoft.com/office/powerpoint/2010/main" val="2343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64B04-FF1F-3DDB-7307-6A8D130E9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4370B4-1CDA-7CDA-C47F-721844D67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9618A-AB46-484A-9EBC-7B531FDDC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922927-7DCA-465E-8F89-3794E6C0808B}" type="datetimeFigureOut">
              <a:rPr lang="en-IN" smtClean="0"/>
              <a:t>26-05-2024</a:t>
            </a:fld>
            <a:endParaRPr lang="en-IN"/>
          </a:p>
        </p:txBody>
      </p:sp>
      <p:sp>
        <p:nvSpPr>
          <p:cNvPr id="5" name="Footer Placeholder 4">
            <a:extLst>
              <a:ext uri="{FF2B5EF4-FFF2-40B4-BE49-F238E27FC236}">
                <a16:creationId xmlns:a16="http://schemas.microsoft.com/office/drawing/2014/main" id="{8B24C997-536F-A8AE-E781-1DC5BF683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877FBDA-38DB-B3EB-A8FE-742C6F871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E441F8-A6AB-41F0-8F9B-69EEA34922E4}" type="slidenum">
              <a:rPr lang="en-IN" smtClean="0"/>
              <a:t>‹#›</a:t>
            </a:fld>
            <a:endParaRPr lang="en-IN"/>
          </a:p>
        </p:txBody>
      </p:sp>
    </p:spTree>
    <p:extLst>
      <p:ext uri="{BB962C8B-B14F-4D97-AF65-F5344CB8AC3E}">
        <p14:creationId xmlns:p14="http://schemas.microsoft.com/office/powerpoint/2010/main" val="159350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99B5-2124-3BD1-5F66-97327EDFA7D1}"/>
              </a:ext>
            </a:extLst>
          </p:cNvPr>
          <p:cNvSpPr>
            <a:spLocks noGrp="1"/>
          </p:cNvSpPr>
          <p:nvPr>
            <p:ph type="ctrTitle"/>
          </p:nvPr>
        </p:nvSpPr>
        <p:spPr/>
        <p:txBody>
          <a:bodyPr/>
          <a:lstStyle/>
          <a:p>
            <a:r>
              <a:rPr lang="en-US" b="1" dirty="0">
                <a:solidFill>
                  <a:srgbClr val="FFC000"/>
                </a:solidFill>
              </a:rPr>
              <a:t>Zalando SE Stock Price Analysis</a:t>
            </a:r>
            <a:endParaRPr lang="en-IN" b="1" dirty="0">
              <a:solidFill>
                <a:srgbClr val="FFC000"/>
              </a:solidFill>
            </a:endParaRPr>
          </a:p>
        </p:txBody>
      </p:sp>
      <p:sp>
        <p:nvSpPr>
          <p:cNvPr id="3" name="Subtitle 2">
            <a:extLst>
              <a:ext uri="{FF2B5EF4-FFF2-40B4-BE49-F238E27FC236}">
                <a16:creationId xmlns:a16="http://schemas.microsoft.com/office/drawing/2014/main" id="{63C5726B-4BE3-D74B-C55B-3527DB0BEC18}"/>
              </a:ext>
            </a:extLst>
          </p:cNvPr>
          <p:cNvSpPr>
            <a:spLocks noGrp="1"/>
          </p:cNvSpPr>
          <p:nvPr>
            <p:ph type="subTitle" idx="1"/>
          </p:nvPr>
        </p:nvSpPr>
        <p:spPr/>
        <p:txBody>
          <a:bodyPr/>
          <a:lstStyle/>
          <a:p>
            <a:r>
              <a:rPr lang="en-IN" b="1" dirty="0">
                <a:solidFill>
                  <a:schemeClr val="tx1">
                    <a:lumMod val="50000"/>
                    <a:lumOff val="50000"/>
                  </a:schemeClr>
                </a:solidFill>
              </a:rPr>
              <a:t>Insights and Recommendations</a:t>
            </a:r>
          </a:p>
          <a:p>
            <a:endParaRPr lang="en-IN" b="1" dirty="0">
              <a:solidFill>
                <a:schemeClr val="tx1">
                  <a:lumMod val="50000"/>
                  <a:lumOff val="50000"/>
                </a:schemeClr>
              </a:solidFill>
            </a:endParaRPr>
          </a:p>
        </p:txBody>
      </p:sp>
      <p:pic>
        <p:nvPicPr>
          <p:cNvPr id="5" name="Picture 4" descr="A close up of a logo&#10;&#10;Description automatically generated">
            <a:extLst>
              <a:ext uri="{FF2B5EF4-FFF2-40B4-BE49-F238E27FC236}">
                <a16:creationId xmlns:a16="http://schemas.microsoft.com/office/drawing/2014/main" id="{3A374DDC-D7C1-0F65-C3DA-BC86111CA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601" y="4656395"/>
            <a:ext cx="3177815" cy="1386960"/>
          </a:xfrm>
          <a:prstGeom prst="rect">
            <a:avLst/>
          </a:prstGeom>
        </p:spPr>
      </p:pic>
    </p:spTree>
    <p:extLst>
      <p:ext uri="{BB962C8B-B14F-4D97-AF65-F5344CB8AC3E}">
        <p14:creationId xmlns:p14="http://schemas.microsoft.com/office/powerpoint/2010/main" val="273381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C119-72CF-8EE1-BE7E-AF11A35EF345}"/>
              </a:ext>
            </a:extLst>
          </p:cNvPr>
          <p:cNvSpPr>
            <a:spLocks noGrp="1"/>
          </p:cNvSpPr>
          <p:nvPr>
            <p:ph type="title"/>
          </p:nvPr>
        </p:nvSpPr>
        <p:spPr/>
        <p:txBody>
          <a:bodyPr/>
          <a:lstStyle/>
          <a:p>
            <a:r>
              <a:rPr lang="en-IN" b="1" u="sng" dirty="0">
                <a:solidFill>
                  <a:schemeClr val="bg1">
                    <a:lumMod val="50000"/>
                  </a:schemeClr>
                </a:solidFill>
              </a:rPr>
              <a:t>Recommendations</a:t>
            </a:r>
            <a:endParaRPr lang="en-IN" u="sng" dirty="0"/>
          </a:p>
        </p:txBody>
      </p:sp>
      <p:sp>
        <p:nvSpPr>
          <p:cNvPr id="3" name="Content Placeholder 2">
            <a:extLst>
              <a:ext uri="{FF2B5EF4-FFF2-40B4-BE49-F238E27FC236}">
                <a16:creationId xmlns:a16="http://schemas.microsoft.com/office/drawing/2014/main" id="{DFEFCA24-1281-59AE-F59D-6720D4A8BDC5}"/>
              </a:ext>
            </a:extLst>
          </p:cNvPr>
          <p:cNvSpPr>
            <a:spLocks noGrp="1"/>
          </p:cNvSpPr>
          <p:nvPr>
            <p:ph idx="1"/>
          </p:nvPr>
        </p:nvSpPr>
        <p:spPr>
          <a:xfrm>
            <a:off x="462116" y="1769806"/>
            <a:ext cx="10891684" cy="4407157"/>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IN" sz="2000" b="1" i="0" dirty="0">
                <a:solidFill>
                  <a:srgbClr val="0D0D0D"/>
                </a:solidFill>
                <a:effectLst/>
                <a:highlight>
                  <a:srgbClr val="FFFFFF"/>
                </a:highlight>
                <a:latin typeface="ui-sans-serif"/>
              </a:rPr>
              <a:t>Risk Management:</a:t>
            </a:r>
            <a:r>
              <a:rPr lang="en-IN" sz="2000" b="0" i="0" dirty="0">
                <a:solidFill>
                  <a:srgbClr val="0D0D0D"/>
                </a:solidFill>
                <a:effectLst/>
                <a:highlight>
                  <a:srgbClr val="FFFFFF"/>
                </a:highlight>
                <a:latin typeface="ui-sans-serif"/>
              </a:rPr>
              <a:t> Implement stop-loss orders.</a:t>
            </a:r>
          </a:p>
          <a:p>
            <a:pPr marL="0" indent="0">
              <a:buNone/>
            </a:pPr>
            <a:r>
              <a:rPr lang="en-IN" sz="2000" dirty="0">
                <a:solidFill>
                  <a:srgbClr val="0D0D0D"/>
                </a:solidFill>
                <a:highlight>
                  <a:srgbClr val="FFFFFF"/>
                </a:highlight>
                <a:latin typeface="ui-sans-serif"/>
              </a:rPr>
              <a:t>                                      </a:t>
            </a:r>
            <a:r>
              <a:rPr lang="en-IN" sz="2000" b="0" i="0" dirty="0">
                <a:solidFill>
                  <a:srgbClr val="0D0D0D"/>
                </a:solidFill>
                <a:effectLst/>
                <a:highlight>
                  <a:srgbClr val="FFFFFF"/>
                </a:highlight>
                <a:latin typeface="ui-sans-serif"/>
              </a:rPr>
              <a:t> Utilize hedging strategies for protection.</a:t>
            </a:r>
          </a:p>
          <a:p>
            <a:pPr marL="0" indent="0">
              <a:buNone/>
            </a:pPr>
            <a:endParaRPr lang="en-IN" sz="2000" b="0" i="0" dirty="0">
              <a:solidFill>
                <a:srgbClr val="0D0D0D"/>
              </a:solidFill>
              <a:effectLst/>
              <a:highlight>
                <a:srgbClr val="FFFFFF"/>
              </a:highlight>
              <a:latin typeface="ui-sans-serif"/>
            </a:endParaRPr>
          </a:p>
          <a:p>
            <a:pPr marL="0" indent="0">
              <a:buNone/>
            </a:pPr>
            <a:endParaRPr lang="en-IN" sz="2000" b="0" i="0" dirty="0">
              <a:solidFill>
                <a:srgbClr val="0D0D0D"/>
              </a:solidFill>
              <a:effectLst/>
              <a:highlight>
                <a:srgbClr val="FFFFFF"/>
              </a:highlight>
              <a:latin typeface="ui-sans-serif"/>
            </a:endParaRPr>
          </a:p>
          <a:p>
            <a:pPr algn="l"/>
            <a:r>
              <a:rPr lang="en-IN" sz="2000" b="1" i="0" dirty="0">
                <a:solidFill>
                  <a:srgbClr val="0D0D0D"/>
                </a:solidFill>
                <a:effectLst/>
                <a:highlight>
                  <a:srgbClr val="FFFFFF"/>
                </a:highlight>
                <a:latin typeface="ui-sans-serif"/>
              </a:rPr>
              <a:t>Stakeholder Reports:</a:t>
            </a:r>
            <a:r>
              <a:rPr lang="en-IN" sz="2000" b="0" i="0" dirty="0">
                <a:solidFill>
                  <a:srgbClr val="0D0D0D"/>
                </a:solidFill>
                <a:effectLst/>
                <a:highlight>
                  <a:srgbClr val="FFFFFF"/>
                </a:highlight>
                <a:latin typeface="ui-sans-serif"/>
              </a:rPr>
              <a:t> Develop clear, visual reports.</a:t>
            </a:r>
          </a:p>
          <a:p>
            <a:pPr marL="0" indent="0" algn="l">
              <a:buNone/>
            </a:pPr>
            <a:r>
              <a:rPr lang="en-IN" sz="2000" dirty="0">
                <a:solidFill>
                  <a:srgbClr val="0D0D0D"/>
                </a:solidFill>
                <a:highlight>
                  <a:srgbClr val="FFFFFF"/>
                </a:highlight>
                <a:latin typeface="ui-sans-serif"/>
              </a:rPr>
              <a:t>                                   </a:t>
            </a:r>
            <a:r>
              <a:rPr lang="en-IN" sz="2000" b="0" i="0" dirty="0">
                <a:solidFill>
                  <a:srgbClr val="0D0D0D"/>
                </a:solidFill>
                <a:effectLst/>
                <a:highlight>
                  <a:srgbClr val="FFFFFF"/>
                </a:highlight>
                <a:latin typeface="ui-sans-serif"/>
              </a:rPr>
              <a:t>     Include comprehensive analysis of trends.</a:t>
            </a:r>
          </a:p>
          <a:p>
            <a:pPr marL="0" indent="0" algn="l">
              <a:buNone/>
            </a:pPr>
            <a:endParaRPr lang="en-IN" sz="2000" b="0" i="0" dirty="0">
              <a:solidFill>
                <a:srgbClr val="0D0D0D"/>
              </a:solidFill>
              <a:effectLst/>
              <a:highlight>
                <a:srgbClr val="FFFFFF"/>
              </a:highlight>
              <a:latin typeface="ui-sans-serif"/>
            </a:endParaRPr>
          </a:p>
          <a:p>
            <a:pPr marL="0" indent="0" algn="l">
              <a:buNone/>
            </a:pPr>
            <a:endParaRPr lang="en-IN" sz="2000" b="0" i="0" dirty="0">
              <a:solidFill>
                <a:srgbClr val="0D0D0D"/>
              </a:solidFill>
              <a:effectLst/>
              <a:highlight>
                <a:srgbClr val="FFFFFF"/>
              </a:highlight>
              <a:latin typeface="ui-sans-serif"/>
            </a:endParaRPr>
          </a:p>
          <a:p>
            <a:pPr algn="l"/>
            <a:r>
              <a:rPr lang="en-IN" sz="2000" b="1" i="0" dirty="0">
                <a:solidFill>
                  <a:srgbClr val="0D0D0D"/>
                </a:solidFill>
                <a:effectLst/>
                <a:highlight>
                  <a:srgbClr val="FFFFFF"/>
                </a:highlight>
                <a:latin typeface="ui-sans-serif"/>
              </a:rPr>
              <a:t>Market Sentiment Analysis:</a:t>
            </a:r>
            <a:r>
              <a:rPr lang="en-IN" sz="2000" b="0" i="0" dirty="0">
                <a:solidFill>
                  <a:srgbClr val="0D0D0D"/>
                </a:solidFill>
                <a:effectLst/>
                <a:highlight>
                  <a:srgbClr val="FFFFFF"/>
                </a:highlight>
                <a:latin typeface="ui-sans-serif"/>
              </a:rPr>
              <a:t> Utilize tools to </a:t>
            </a:r>
            <a:r>
              <a:rPr lang="en-IN" sz="2000" b="0" i="0" dirty="0" err="1">
                <a:solidFill>
                  <a:srgbClr val="0D0D0D"/>
                </a:solidFill>
                <a:effectLst/>
                <a:highlight>
                  <a:srgbClr val="FFFFFF"/>
                </a:highlight>
                <a:latin typeface="ui-sans-serif"/>
              </a:rPr>
              <a:t>analyze</a:t>
            </a:r>
            <a:r>
              <a:rPr lang="en-IN" sz="2000" b="0" i="0" dirty="0">
                <a:solidFill>
                  <a:srgbClr val="0D0D0D"/>
                </a:solidFill>
                <a:effectLst/>
                <a:highlight>
                  <a:srgbClr val="FFFFFF"/>
                </a:highlight>
                <a:latin typeface="ui-sans-serif"/>
              </a:rPr>
              <a:t> sentiment. </a:t>
            </a:r>
          </a:p>
          <a:p>
            <a:pPr marL="0" indent="0" algn="l">
              <a:buNone/>
            </a:pPr>
            <a:r>
              <a:rPr lang="en-IN" sz="2000" dirty="0">
                <a:solidFill>
                  <a:srgbClr val="0D0D0D"/>
                </a:solidFill>
                <a:highlight>
                  <a:srgbClr val="FFFFFF"/>
                </a:highlight>
                <a:latin typeface="ui-sans-serif"/>
              </a:rPr>
              <a:t>                                         </a:t>
            </a:r>
            <a:r>
              <a:rPr lang="en-IN" sz="2000" b="0" i="0" dirty="0">
                <a:solidFill>
                  <a:srgbClr val="0D0D0D"/>
                </a:solidFill>
                <a:effectLst/>
                <a:highlight>
                  <a:srgbClr val="FFFFFF"/>
                </a:highlight>
                <a:latin typeface="ui-sans-serif"/>
              </a:rPr>
              <a:t>Gain insights from various sources.</a:t>
            </a:r>
          </a:p>
          <a:p>
            <a:endParaRPr lang="en-US" sz="2000" dirty="0">
              <a:latin typeface="Times New Roman" panose="02020603050405020304" pitchFamily="18" charset="0"/>
              <a:cs typeface="Times New Roman" panose="02020603050405020304" pitchFamily="18" charset="0"/>
            </a:endParaRPr>
          </a:p>
        </p:txBody>
      </p:sp>
      <p:pic>
        <p:nvPicPr>
          <p:cNvPr id="5" name="Picture 4" descr="A person standing next to a graph&#10;&#10;Description automatically generated">
            <a:extLst>
              <a:ext uri="{FF2B5EF4-FFF2-40B4-BE49-F238E27FC236}">
                <a16:creationId xmlns:a16="http://schemas.microsoft.com/office/drawing/2014/main" id="{0CF39A0E-7A58-C83A-DA3E-52FE6115A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816" y="3503232"/>
            <a:ext cx="1506868" cy="921284"/>
          </a:xfrm>
          <a:prstGeom prst="rect">
            <a:avLst/>
          </a:prstGeom>
        </p:spPr>
      </p:pic>
      <p:pic>
        <p:nvPicPr>
          <p:cNvPr id="9" name="Picture 8" descr="A speedometer with a triangle and a yellow sign&#10;&#10;Description automatically generated">
            <a:extLst>
              <a:ext uri="{FF2B5EF4-FFF2-40B4-BE49-F238E27FC236}">
                <a16:creationId xmlns:a16="http://schemas.microsoft.com/office/drawing/2014/main" id="{CF86C410-D18F-37CB-5970-B258EA7ED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522" y="1906997"/>
            <a:ext cx="1401162" cy="1282063"/>
          </a:xfrm>
          <a:prstGeom prst="rect">
            <a:avLst/>
          </a:prstGeom>
        </p:spPr>
      </p:pic>
      <p:pic>
        <p:nvPicPr>
          <p:cNvPr id="11" name="Picture 10" descr="A colorful meter with different faces">
            <a:extLst>
              <a:ext uri="{FF2B5EF4-FFF2-40B4-BE49-F238E27FC236}">
                <a16:creationId xmlns:a16="http://schemas.microsoft.com/office/drawing/2014/main" id="{E2860122-DCDD-C7D6-0A63-F5C80517A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5523" y="5104175"/>
            <a:ext cx="1478104" cy="921284"/>
          </a:xfrm>
          <a:prstGeom prst="rect">
            <a:avLst/>
          </a:prstGeom>
        </p:spPr>
      </p:pic>
    </p:spTree>
    <p:extLst>
      <p:ext uri="{BB962C8B-B14F-4D97-AF65-F5344CB8AC3E}">
        <p14:creationId xmlns:p14="http://schemas.microsoft.com/office/powerpoint/2010/main" val="370798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CC6D-D1F4-40DD-D0D1-BB8C3E6308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912201-B377-8BBF-06FC-4E67672D53FE}"/>
              </a:ext>
            </a:extLst>
          </p:cNvPr>
          <p:cNvSpPr>
            <a:spLocks noGrp="1"/>
          </p:cNvSpPr>
          <p:nvPr>
            <p:ph idx="1"/>
          </p:nvPr>
        </p:nvSpPr>
        <p:spPr>
          <a:xfrm>
            <a:off x="838200" y="1081548"/>
            <a:ext cx="10515600" cy="5095415"/>
          </a:xfrm>
        </p:spPr>
        <p:txBody>
          <a:bodyPr/>
          <a:lstStyle/>
          <a:p>
            <a:pPr marL="0" indent="0" algn="ctr">
              <a:buNone/>
            </a:pPr>
            <a:r>
              <a:rPr lang="en-US" dirty="0"/>
              <a:t>By implementing these recommendations, Zalando SE can enhance its stock price analysis, provide better insights to stakeholders, and make more informed strategic decisions.</a:t>
            </a:r>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THANK YOU!</a:t>
            </a:r>
            <a:endParaRPr lang="en-IN" b="1" dirty="0"/>
          </a:p>
        </p:txBody>
      </p:sp>
      <p:pic>
        <p:nvPicPr>
          <p:cNvPr id="5" name="Picture 4" descr="A light bulb with a hand drawn design">
            <a:extLst>
              <a:ext uri="{FF2B5EF4-FFF2-40B4-BE49-F238E27FC236}">
                <a16:creationId xmlns:a16="http://schemas.microsoft.com/office/drawing/2014/main" id="{404110ED-A478-388B-92B9-25F5A8123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4984" y="2348880"/>
            <a:ext cx="1716617" cy="1584945"/>
          </a:xfrm>
          <a:prstGeom prst="rect">
            <a:avLst/>
          </a:prstGeom>
        </p:spPr>
      </p:pic>
    </p:spTree>
    <p:extLst>
      <p:ext uri="{BB962C8B-B14F-4D97-AF65-F5344CB8AC3E}">
        <p14:creationId xmlns:p14="http://schemas.microsoft.com/office/powerpoint/2010/main" val="40195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C962-42FB-14D9-E6C1-B6969D282F07}"/>
              </a:ext>
            </a:extLst>
          </p:cNvPr>
          <p:cNvSpPr>
            <a:spLocks noGrp="1"/>
          </p:cNvSpPr>
          <p:nvPr>
            <p:ph type="title"/>
          </p:nvPr>
        </p:nvSpPr>
        <p:spPr/>
        <p:txBody>
          <a:bodyPr/>
          <a:lstStyle/>
          <a:p>
            <a:r>
              <a:rPr lang="en-IN" b="1" dirty="0">
                <a:solidFill>
                  <a:schemeClr val="tx1">
                    <a:lumMod val="50000"/>
                    <a:lumOff val="50000"/>
                  </a:schemeClr>
                </a:solidFill>
              </a:rPr>
              <a:t>Zalando SE Overview:</a:t>
            </a:r>
          </a:p>
        </p:txBody>
      </p:sp>
      <p:sp>
        <p:nvSpPr>
          <p:cNvPr id="3" name="Content Placeholder 2">
            <a:extLst>
              <a:ext uri="{FF2B5EF4-FFF2-40B4-BE49-F238E27FC236}">
                <a16:creationId xmlns:a16="http://schemas.microsoft.com/office/drawing/2014/main" id="{716B34B3-5E25-6784-C316-8B6CED9312A0}"/>
              </a:ext>
            </a:extLst>
          </p:cNvPr>
          <p:cNvSpPr>
            <a:spLocks noGrp="1"/>
          </p:cNvSpPr>
          <p:nvPr>
            <p:ph idx="1"/>
          </p:nvPr>
        </p:nvSpPr>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Market Presence: </a:t>
            </a:r>
            <a:r>
              <a:rPr lang="en-IN" sz="2000" dirty="0">
                <a:latin typeface="Times New Roman" panose="02020603050405020304" pitchFamily="18" charset="0"/>
                <a:cs typeface="Times New Roman" panose="02020603050405020304" pitchFamily="18" charset="0"/>
              </a:rPr>
              <a:t>Zalando in 20+ EU countries, 42M+ active customers.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Product Range: </a:t>
            </a:r>
            <a:r>
              <a:rPr lang="en-IN" sz="2000" dirty="0">
                <a:latin typeface="Times New Roman" panose="02020603050405020304" pitchFamily="18" charset="0"/>
                <a:cs typeface="Times New Roman" panose="02020603050405020304" pitchFamily="18" charset="0"/>
              </a:rPr>
              <a:t>400K+ products, 3K+ brands, vast selection.</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Digital</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Innovation</a:t>
            </a:r>
            <a:r>
              <a:rPr lang="en-IN" sz="2000" dirty="0">
                <a:latin typeface="Times New Roman" panose="02020603050405020304" pitchFamily="18" charset="0"/>
                <a:cs typeface="Times New Roman" panose="02020603050405020304" pitchFamily="18" charset="0"/>
              </a:rPr>
              <a:t>: Personalized recs = 30% sales, tech-driven.</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Sustainability</a:t>
            </a:r>
            <a:r>
              <a:rPr lang="en-IN" sz="2000" dirty="0">
                <a:latin typeface="Times New Roman" panose="02020603050405020304" pitchFamily="18" charset="0"/>
                <a:cs typeface="Times New Roman" panose="02020603050405020304" pitchFamily="18" charset="0"/>
              </a:rPr>
              <a:t>: Net-zero emissions by 2025, -34% emissions/parcel vs. 2017.</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Financial Performance: Revenue €380-450M, ↑ from €350M in 2023</a:t>
            </a:r>
          </a:p>
        </p:txBody>
      </p:sp>
      <p:pic>
        <p:nvPicPr>
          <p:cNvPr id="6" name="Picture 5" descr="A building with a sign on the side">
            <a:extLst>
              <a:ext uri="{FF2B5EF4-FFF2-40B4-BE49-F238E27FC236}">
                <a16:creationId xmlns:a16="http://schemas.microsoft.com/office/drawing/2014/main" id="{4482797C-8232-8DF6-460F-2D9BCAE86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531" y="186814"/>
            <a:ext cx="3581549" cy="1966452"/>
          </a:xfrm>
          <a:prstGeom prst="rect">
            <a:avLst/>
          </a:prstGeom>
        </p:spPr>
      </p:pic>
    </p:spTree>
    <p:extLst>
      <p:ext uri="{BB962C8B-B14F-4D97-AF65-F5344CB8AC3E}">
        <p14:creationId xmlns:p14="http://schemas.microsoft.com/office/powerpoint/2010/main" val="310773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AE5E-CCA2-DFD8-1E28-F32726EBB4E6}"/>
              </a:ext>
            </a:extLst>
          </p:cNvPr>
          <p:cNvSpPr>
            <a:spLocks noGrp="1"/>
          </p:cNvSpPr>
          <p:nvPr>
            <p:ph type="title"/>
          </p:nvPr>
        </p:nvSpPr>
        <p:spPr/>
        <p:txBody>
          <a:bodyPr/>
          <a:lstStyle/>
          <a:p>
            <a:r>
              <a:rPr lang="en-IN" b="1" dirty="0">
                <a:solidFill>
                  <a:schemeClr val="bg1">
                    <a:lumMod val="50000"/>
                  </a:schemeClr>
                </a:solidFill>
              </a:rPr>
              <a:t>Stock Price Highlights</a:t>
            </a:r>
          </a:p>
        </p:txBody>
      </p:sp>
      <p:sp>
        <p:nvSpPr>
          <p:cNvPr id="3" name="Content Placeholder 2">
            <a:extLst>
              <a:ext uri="{FF2B5EF4-FFF2-40B4-BE49-F238E27FC236}">
                <a16:creationId xmlns:a16="http://schemas.microsoft.com/office/drawing/2014/main" id="{E8405455-DEFA-1DE0-959F-7F213135BD92}"/>
              </a:ext>
            </a:extLst>
          </p:cNvPr>
          <p:cNvSpPr>
            <a:spLocks noGrp="1"/>
          </p:cNvSpPr>
          <p:nvPr>
            <p:ph idx="1"/>
          </p:nvPr>
        </p:nvSpPr>
        <p:spPr/>
        <p: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Highest Price: </a:t>
            </a:r>
            <a:r>
              <a:rPr lang="en-US" sz="2000" dirty="0">
                <a:latin typeface="Times New Roman" panose="02020603050405020304" pitchFamily="18" charset="0"/>
                <a:cs typeface="Times New Roman" panose="02020603050405020304" pitchFamily="18" charset="0"/>
              </a:rPr>
              <a:t>$93.4</a:t>
            </a:r>
          </a:p>
          <a:p>
            <a:r>
              <a:rPr lang="en-US" sz="2000" b="1" dirty="0">
                <a:latin typeface="Times New Roman" panose="02020603050405020304" pitchFamily="18" charset="0"/>
                <a:cs typeface="Times New Roman" panose="02020603050405020304" pitchFamily="18" charset="0"/>
              </a:rPr>
              <a:t>Lowest Price: </a:t>
            </a:r>
            <a:r>
              <a:rPr lang="en-US" sz="2000" dirty="0">
                <a:latin typeface="Times New Roman" panose="02020603050405020304" pitchFamily="18" charset="0"/>
                <a:cs typeface="Times New Roman" panose="02020603050405020304" pitchFamily="18" charset="0"/>
              </a:rPr>
              <a:t>$33.3</a:t>
            </a:r>
          </a:p>
          <a:p>
            <a:r>
              <a:rPr lang="en-US" sz="2000" b="1" dirty="0">
                <a:latin typeface="Times New Roman" panose="02020603050405020304" pitchFamily="18" charset="0"/>
                <a:cs typeface="Times New Roman" panose="02020603050405020304" pitchFamily="18" charset="0"/>
              </a:rPr>
              <a:t>Daily Changes : </a:t>
            </a:r>
            <a:r>
              <a:rPr lang="en-US" sz="2000" dirty="0">
                <a:latin typeface="Times New Roman" panose="02020603050405020304" pitchFamily="18" charset="0"/>
                <a:cs typeface="Times New Roman" panose="02020603050405020304" pitchFamily="18" charset="0"/>
              </a:rPr>
              <a:t>Between --10% to +10%.</a:t>
            </a:r>
            <a:endParaRPr lang="en-IN" dirty="0">
              <a:latin typeface="Times New Roman" panose="02020603050405020304" pitchFamily="18" charset="0"/>
              <a:cs typeface="Times New Roman" panose="02020603050405020304" pitchFamily="18" charset="0"/>
            </a:endParaRPr>
          </a:p>
        </p:txBody>
      </p:sp>
      <p:pic>
        <p:nvPicPr>
          <p:cNvPr id="9" name="Picture 8" descr="A graph with orange lines and numbers">
            <a:extLst>
              <a:ext uri="{FF2B5EF4-FFF2-40B4-BE49-F238E27FC236}">
                <a16:creationId xmlns:a16="http://schemas.microsoft.com/office/drawing/2014/main" id="{EB4D918C-7349-9083-DC2F-284F3E23C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157" y="2616166"/>
            <a:ext cx="3657917" cy="2339543"/>
          </a:xfrm>
          <a:prstGeom prst="rect">
            <a:avLst/>
          </a:prstGeom>
        </p:spPr>
      </p:pic>
      <p:pic>
        <p:nvPicPr>
          <p:cNvPr id="11" name="Picture 10" descr="A couple of gray rectangular shapes with black text&#10;&#10;Description automatically generated">
            <a:extLst>
              <a:ext uri="{FF2B5EF4-FFF2-40B4-BE49-F238E27FC236}">
                <a16:creationId xmlns:a16="http://schemas.microsoft.com/office/drawing/2014/main" id="{D2F7AD90-5131-5D35-2039-AA4EE972B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994" y="1290603"/>
            <a:ext cx="3101609" cy="800169"/>
          </a:xfrm>
          <a:prstGeom prst="rect">
            <a:avLst/>
          </a:prstGeom>
        </p:spPr>
      </p:pic>
    </p:spTree>
    <p:extLst>
      <p:ext uri="{BB962C8B-B14F-4D97-AF65-F5344CB8AC3E}">
        <p14:creationId xmlns:p14="http://schemas.microsoft.com/office/powerpoint/2010/main" val="114311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EBF-7F64-7BF9-F9B8-DF6A7D65BFFD}"/>
              </a:ext>
            </a:extLst>
          </p:cNvPr>
          <p:cNvSpPr>
            <a:spLocks noGrp="1"/>
          </p:cNvSpPr>
          <p:nvPr>
            <p:ph type="title"/>
          </p:nvPr>
        </p:nvSpPr>
        <p:spPr/>
        <p:txBody>
          <a:bodyPr/>
          <a:lstStyle/>
          <a:p>
            <a:r>
              <a:rPr lang="en-IN" b="1" dirty="0">
                <a:solidFill>
                  <a:schemeClr val="bg1">
                    <a:lumMod val="50000"/>
                  </a:schemeClr>
                </a:solidFill>
              </a:rPr>
              <a:t>Trading Volume</a:t>
            </a:r>
          </a:p>
        </p:txBody>
      </p:sp>
      <p:sp>
        <p:nvSpPr>
          <p:cNvPr id="3" name="Content Placeholder 2">
            <a:extLst>
              <a:ext uri="{FF2B5EF4-FFF2-40B4-BE49-F238E27FC236}">
                <a16:creationId xmlns:a16="http://schemas.microsoft.com/office/drawing/2014/main" id="{C195C0AD-ABEB-DE78-8A88-62B60F0A6AAB}"/>
              </a:ext>
            </a:extLst>
          </p:cNvPr>
          <p:cNvSpPr>
            <a:spLocks noGrp="1"/>
          </p:cNvSpPr>
          <p:nvPr>
            <p:ph idx="1"/>
          </p:nvPr>
        </p:nvSpPr>
        <p:spPr/>
        <p: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Yearly Volume: </a:t>
            </a:r>
          </a:p>
          <a:p>
            <a:r>
              <a:rPr lang="en-US" sz="2000" b="1" dirty="0">
                <a:latin typeface="Times New Roman" panose="02020603050405020304" pitchFamily="18" charset="0"/>
                <a:cs typeface="Times New Roman" panose="02020603050405020304" pitchFamily="18" charset="0"/>
              </a:rPr>
              <a:t>2020:142571 k shares </a:t>
            </a:r>
          </a:p>
          <a:p>
            <a:r>
              <a:rPr lang="en-US" sz="2000" b="1" dirty="0">
                <a:latin typeface="Times New Roman" panose="02020603050405020304" pitchFamily="18" charset="0"/>
                <a:cs typeface="Times New Roman" panose="02020603050405020304" pitchFamily="18" charset="0"/>
              </a:rPr>
              <a:t>2021:173855 k shares  </a:t>
            </a:r>
          </a:p>
          <a:p>
            <a:r>
              <a:rPr lang="en-US" sz="2000" b="1" dirty="0">
                <a:latin typeface="Times New Roman" panose="02020603050405020304" pitchFamily="18" charset="0"/>
                <a:cs typeface="Times New Roman" panose="02020603050405020304" pitchFamily="18" charset="0"/>
              </a:rPr>
              <a:t>2022: 2730 k shares</a:t>
            </a:r>
          </a:p>
          <a:p>
            <a:r>
              <a:rPr lang="en-US" sz="2000" b="1" dirty="0">
                <a:latin typeface="Times New Roman" panose="02020603050405020304" pitchFamily="18" charset="0"/>
                <a:cs typeface="Times New Roman" panose="02020603050405020304" pitchFamily="18" charset="0"/>
              </a:rPr>
              <a:t>Monthly Average: </a:t>
            </a:r>
            <a:r>
              <a:rPr lang="en-US" sz="2000" dirty="0">
                <a:latin typeface="Times New Roman" panose="02020603050405020304" pitchFamily="18" charset="0"/>
                <a:cs typeface="Times New Roman" panose="02020603050405020304" pitchFamily="18" charset="0"/>
              </a:rPr>
              <a:t>Fluctuates throughout the year</a:t>
            </a:r>
            <a:endParaRPr lang="en-IN" sz="2000" dirty="0">
              <a:latin typeface="Times New Roman" panose="02020603050405020304" pitchFamily="18" charset="0"/>
              <a:cs typeface="Times New Roman" panose="02020603050405020304" pitchFamily="18" charset="0"/>
            </a:endParaRPr>
          </a:p>
        </p:txBody>
      </p:sp>
      <p:pic>
        <p:nvPicPr>
          <p:cNvPr id="5" name="Picture 4" descr="A graph with numbers and a line&#10;&#10;Description automatically generated">
            <a:extLst>
              <a:ext uri="{FF2B5EF4-FFF2-40B4-BE49-F238E27FC236}">
                <a16:creationId xmlns:a16="http://schemas.microsoft.com/office/drawing/2014/main" id="{9E718E3E-D00F-BCFF-9892-71748F81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546" y="1070917"/>
            <a:ext cx="3575157" cy="2358083"/>
          </a:xfrm>
          <a:prstGeom prst="rect">
            <a:avLst/>
          </a:prstGeom>
        </p:spPr>
      </p:pic>
      <p:pic>
        <p:nvPicPr>
          <p:cNvPr id="9" name="Picture 8" descr="A graph with orange dots and black text&#10;&#10;Description automatically generated">
            <a:extLst>
              <a:ext uri="{FF2B5EF4-FFF2-40B4-BE49-F238E27FC236}">
                <a16:creationId xmlns:a16="http://schemas.microsoft.com/office/drawing/2014/main" id="{17C54697-006C-50CF-CBE7-15C1EC0B1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546" y="4134792"/>
            <a:ext cx="3575157" cy="2357369"/>
          </a:xfrm>
          <a:prstGeom prst="rect">
            <a:avLst/>
          </a:prstGeom>
        </p:spPr>
      </p:pic>
    </p:spTree>
    <p:extLst>
      <p:ext uri="{BB962C8B-B14F-4D97-AF65-F5344CB8AC3E}">
        <p14:creationId xmlns:p14="http://schemas.microsoft.com/office/powerpoint/2010/main" val="54587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E454-2CD2-E30B-6839-6D4D44CA5F26}"/>
              </a:ext>
            </a:extLst>
          </p:cNvPr>
          <p:cNvSpPr>
            <a:spLocks noGrp="1"/>
          </p:cNvSpPr>
          <p:nvPr>
            <p:ph type="title"/>
          </p:nvPr>
        </p:nvSpPr>
        <p:spPr/>
        <p:txBody>
          <a:bodyPr/>
          <a:lstStyle/>
          <a:p>
            <a:r>
              <a:rPr lang="en-IN" b="1" dirty="0">
                <a:solidFill>
                  <a:schemeClr val="bg1">
                    <a:lumMod val="50000"/>
                  </a:schemeClr>
                </a:solidFill>
              </a:rPr>
              <a:t>Monthly Stock Price Trends</a:t>
            </a:r>
          </a:p>
        </p:txBody>
      </p:sp>
      <p:sp>
        <p:nvSpPr>
          <p:cNvPr id="3" name="Content Placeholder 2">
            <a:extLst>
              <a:ext uri="{FF2B5EF4-FFF2-40B4-BE49-F238E27FC236}">
                <a16:creationId xmlns:a16="http://schemas.microsoft.com/office/drawing/2014/main" id="{25507F94-F34C-92C6-E7D2-43CF8ECBC0B6}"/>
              </a:ext>
            </a:extLst>
          </p:cNvPr>
          <p:cNvSpPr>
            <a:spLocks noGrp="1"/>
          </p:cNvSpPr>
          <p:nvPr>
            <p:ph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0D0D0D"/>
                </a:solidFill>
                <a:effectLst/>
                <a:highlight>
                  <a:srgbClr val="FFFFFF"/>
                </a:highlight>
                <a:latin typeface="ui-sans-serif"/>
              </a:rPr>
              <a:t>High Months</a:t>
            </a:r>
            <a:r>
              <a:rPr lang="en-US" sz="2000" b="0" i="0" dirty="0">
                <a:solidFill>
                  <a:srgbClr val="0D0D0D"/>
                </a:solidFill>
                <a:effectLst/>
                <a:highlight>
                  <a:srgbClr val="FFFFFF"/>
                </a:highlight>
                <a:latin typeface="ui-sans-serif"/>
              </a:rPr>
              <a:t>: September, October</a:t>
            </a:r>
          </a:p>
          <a:p>
            <a:pPr algn="l">
              <a:buFont typeface="Arial" panose="020B0604020202020204" pitchFamily="34" charset="0"/>
              <a:buChar char="•"/>
            </a:pPr>
            <a:r>
              <a:rPr lang="en-US" sz="2000" b="1" i="0" dirty="0">
                <a:solidFill>
                  <a:srgbClr val="0D0D0D"/>
                </a:solidFill>
                <a:effectLst/>
                <a:highlight>
                  <a:srgbClr val="FFFFFF"/>
                </a:highlight>
                <a:latin typeface="ui-sans-serif"/>
              </a:rPr>
              <a:t>Low Months</a:t>
            </a:r>
            <a:r>
              <a:rPr lang="en-US" sz="2000" b="0" i="0" dirty="0">
                <a:solidFill>
                  <a:srgbClr val="0D0D0D"/>
                </a:solidFill>
                <a:effectLst/>
                <a:highlight>
                  <a:srgbClr val="FFFFFF"/>
                </a:highlight>
                <a:latin typeface="ui-sans-serif"/>
              </a:rPr>
              <a:t>: February, March</a:t>
            </a:r>
          </a:p>
          <a:p>
            <a:pPr algn="l">
              <a:buFont typeface="Arial" panose="020B0604020202020204" pitchFamily="34" charset="0"/>
              <a:buChar char="•"/>
            </a:pPr>
            <a:r>
              <a:rPr lang="en-US" sz="2000" b="1" i="0" dirty="0">
                <a:solidFill>
                  <a:srgbClr val="0D0D0D"/>
                </a:solidFill>
                <a:effectLst/>
                <a:highlight>
                  <a:srgbClr val="FFFFFF"/>
                </a:highlight>
                <a:latin typeface="ui-sans-serif"/>
              </a:rPr>
              <a:t>Stock Price Range</a:t>
            </a:r>
            <a:r>
              <a:rPr lang="en-US" sz="2000" b="0" i="0" dirty="0">
                <a:solidFill>
                  <a:srgbClr val="0D0D0D"/>
                </a:solidFill>
                <a:effectLst/>
                <a:highlight>
                  <a:srgbClr val="FFFFFF"/>
                </a:highlight>
                <a:latin typeface="ui-sans-serif"/>
              </a:rPr>
              <a:t>:</a:t>
            </a:r>
          </a:p>
          <a:p>
            <a:pPr algn="l">
              <a:buFont typeface="Arial" panose="020B0604020202020204" pitchFamily="34" charset="0"/>
              <a:buChar char="•"/>
            </a:pPr>
            <a:r>
              <a:rPr lang="en-US" sz="2000" b="1" i="0" dirty="0">
                <a:solidFill>
                  <a:srgbClr val="0D0D0D"/>
                </a:solidFill>
                <a:effectLst/>
                <a:highlight>
                  <a:srgbClr val="FFFFFF"/>
                </a:highlight>
                <a:latin typeface="ui-sans-serif"/>
              </a:rPr>
              <a:t>Highest Closing Price: </a:t>
            </a:r>
            <a:r>
              <a:rPr lang="en-US" sz="2000" b="0" i="0" dirty="0">
                <a:solidFill>
                  <a:srgbClr val="0D0D0D"/>
                </a:solidFill>
                <a:effectLst/>
                <a:highlight>
                  <a:srgbClr val="FFFFFF"/>
                </a:highlight>
                <a:latin typeface="ui-sans-serif"/>
              </a:rPr>
              <a:t>$80 (approx. from the chart)</a:t>
            </a:r>
          </a:p>
          <a:p>
            <a:pPr algn="l">
              <a:buFont typeface="Arial" panose="020B0604020202020204" pitchFamily="34" charset="0"/>
              <a:buChar char="•"/>
            </a:pPr>
            <a:r>
              <a:rPr lang="en-US" sz="2000" b="1" i="0" dirty="0">
                <a:solidFill>
                  <a:srgbClr val="0D0D0D"/>
                </a:solidFill>
                <a:effectLst/>
                <a:highlight>
                  <a:srgbClr val="FFFFFF"/>
                </a:highlight>
                <a:latin typeface="ui-sans-serif"/>
              </a:rPr>
              <a:t>Lowest Closing Price: </a:t>
            </a:r>
            <a:r>
              <a:rPr lang="en-US" sz="2000" b="0" i="0" dirty="0">
                <a:solidFill>
                  <a:srgbClr val="0D0D0D"/>
                </a:solidFill>
                <a:effectLst/>
                <a:highlight>
                  <a:srgbClr val="FFFFFF"/>
                </a:highlight>
                <a:latin typeface="ui-sans-serif"/>
              </a:rPr>
              <a:t>$60 (approx. from the chart)</a:t>
            </a:r>
          </a:p>
          <a:p>
            <a:endParaRPr lang="en-IN" sz="2000" dirty="0"/>
          </a:p>
        </p:txBody>
      </p:sp>
      <p:pic>
        <p:nvPicPr>
          <p:cNvPr id="5" name="Picture 4" descr="A graph with a line going up&#10;&#10;Description automatically generated">
            <a:extLst>
              <a:ext uri="{FF2B5EF4-FFF2-40B4-BE49-F238E27FC236}">
                <a16:creationId xmlns:a16="http://schemas.microsoft.com/office/drawing/2014/main" id="{6D859E21-B939-23C5-B70A-96EE25709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713" y="2103643"/>
            <a:ext cx="4368402" cy="2472959"/>
          </a:xfrm>
          <a:prstGeom prst="rect">
            <a:avLst/>
          </a:prstGeom>
        </p:spPr>
      </p:pic>
    </p:spTree>
    <p:extLst>
      <p:ext uri="{BB962C8B-B14F-4D97-AF65-F5344CB8AC3E}">
        <p14:creationId xmlns:p14="http://schemas.microsoft.com/office/powerpoint/2010/main" val="256836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C58D-2BE0-D1F5-8A76-220EAECE7AF0}"/>
              </a:ext>
            </a:extLst>
          </p:cNvPr>
          <p:cNvSpPr>
            <a:spLocks noGrp="1"/>
          </p:cNvSpPr>
          <p:nvPr>
            <p:ph type="title"/>
          </p:nvPr>
        </p:nvSpPr>
        <p:spPr/>
        <p:txBody>
          <a:bodyPr/>
          <a:lstStyle/>
          <a:p>
            <a:r>
              <a:rPr lang="en-IN" b="1" dirty="0">
                <a:solidFill>
                  <a:schemeClr val="bg1">
                    <a:lumMod val="50000"/>
                  </a:schemeClr>
                </a:solidFill>
              </a:rPr>
              <a:t>Dashboard Insights</a:t>
            </a:r>
          </a:p>
        </p:txBody>
      </p:sp>
      <p:sp>
        <p:nvSpPr>
          <p:cNvPr id="3" name="Content Placeholder 2">
            <a:extLst>
              <a:ext uri="{FF2B5EF4-FFF2-40B4-BE49-F238E27FC236}">
                <a16:creationId xmlns:a16="http://schemas.microsoft.com/office/drawing/2014/main" id="{9E40F43A-640A-CEBA-ACE6-0FC102563FCC}"/>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Tools Used:  </a:t>
            </a:r>
            <a:r>
              <a:rPr lang="en-US" sz="2000" dirty="0">
                <a:latin typeface="Times New Roman" panose="02020603050405020304" pitchFamily="18" charset="0"/>
                <a:cs typeface="Times New Roman" panose="02020603050405020304" pitchFamily="18" charset="0"/>
              </a:rPr>
              <a:t>Power BI (DAX)</a:t>
            </a:r>
          </a:p>
          <a:p>
            <a:r>
              <a:rPr lang="en-US" sz="2000" dirty="0">
                <a:latin typeface="Times New Roman" panose="02020603050405020304" pitchFamily="18" charset="0"/>
                <a:cs typeface="Times New Roman" panose="02020603050405020304" pitchFamily="18" charset="0"/>
              </a:rPr>
              <a:t> Interactive filters for detailed analysis</a:t>
            </a:r>
            <a:endParaRPr lang="en-IN" sz="2000" dirty="0">
              <a:latin typeface="Times New Roman" panose="02020603050405020304" pitchFamily="18" charset="0"/>
              <a:cs typeface="Times New Roman" panose="02020603050405020304" pitchFamily="18" charset="0"/>
            </a:endParaRPr>
          </a:p>
        </p:txBody>
      </p:sp>
      <p:pic>
        <p:nvPicPr>
          <p:cNvPr id="6" name="Picture 5" descr="A screenshot of a computer dashboard">
            <a:extLst>
              <a:ext uri="{FF2B5EF4-FFF2-40B4-BE49-F238E27FC236}">
                <a16:creationId xmlns:a16="http://schemas.microsoft.com/office/drawing/2014/main" id="{3CC57A15-A9F5-9725-C4E8-8716F84F2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335" y="2918257"/>
            <a:ext cx="7140187" cy="4081924"/>
          </a:xfrm>
          <a:prstGeom prst="rect">
            <a:avLst/>
          </a:prstGeom>
        </p:spPr>
      </p:pic>
    </p:spTree>
    <p:extLst>
      <p:ext uri="{BB962C8B-B14F-4D97-AF65-F5344CB8AC3E}">
        <p14:creationId xmlns:p14="http://schemas.microsoft.com/office/powerpoint/2010/main" val="372830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92E8-4F60-BE76-EC61-9BC2D8D3186E}"/>
              </a:ext>
            </a:extLst>
          </p:cNvPr>
          <p:cNvSpPr>
            <a:spLocks noGrp="1"/>
          </p:cNvSpPr>
          <p:nvPr>
            <p:ph type="title"/>
          </p:nvPr>
        </p:nvSpPr>
        <p:spPr/>
        <p:txBody>
          <a:bodyPr/>
          <a:lstStyle/>
          <a:p>
            <a:r>
              <a:rPr lang="en-IN" b="1" dirty="0">
                <a:solidFill>
                  <a:schemeClr val="bg1">
                    <a:lumMod val="50000"/>
                  </a:schemeClr>
                </a:solidFill>
              </a:rPr>
              <a:t>Insights</a:t>
            </a:r>
          </a:p>
        </p:txBody>
      </p:sp>
      <p:sp>
        <p:nvSpPr>
          <p:cNvPr id="3" name="Content Placeholder 2">
            <a:extLst>
              <a:ext uri="{FF2B5EF4-FFF2-40B4-BE49-F238E27FC236}">
                <a16:creationId xmlns:a16="http://schemas.microsoft.com/office/drawing/2014/main" id="{9D1AFAA9-2D66-3BC2-C901-3D4E6D2412D8}"/>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Daily Percentage Change:   </a:t>
            </a:r>
            <a:r>
              <a:rPr lang="en-US" sz="2000" dirty="0">
                <a:latin typeface="Times New Roman" panose="02020603050405020304" pitchFamily="18" charset="0"/>
                <a:cs typeface="Times New Roman" panose="02020603050405020304" pitchFamily="18" charset="0"/>
              </a:rPr>
              <a:t>- The stock price exhibited significant daily fluctuations, with changes ranging between -10% and +10%</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Volume Traded:   </a:t>
            </a:r>
            <a:r>
              <a:rPr lang="en-US" sz="2000" dirty="0">
                <a:latin typeface="Times New Roman" panose="02020603050405020304" pitchFamily="18" charset="0"/>
                <a:cs typeface="Times New Roman" panose="02020603050405020304" pitchFamily="18" charset="0"/>
              </a:rPr>
              <a:t>- The volume of traded stock varies significantly by year, with 173,855K shares traded in one of the recent years as a peak</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Average monthly traded volume </a:t>
            </a:r>
            <a:r>
              <a:rPr lang="en-US" sz="2000" dirty="0">
                <a:latin typeface="Times New Roman" panose="02020603050405020304" pitchFamily="18" charset="0"/>
                <a:cs typeface="Times New Roman" panose="02020603050405020304" pitchFamily="18" charset="0"/>
              </a:rPr>
              <a:t>shows significant variation, suggesting fluctuating investor interest and market activity throughout the year</a:t>
            </a:r>
          </a:p>
        </p:txBody>
      </p:sp>
      <p:pic>
        <p:nvPicPr>
          <p:cNvPr id="5" name="Picture 4" descr="A graph with orange lines and numbers&#10;&#10;Description automatically generated">
            <a:extLst>
              <a:ext uri="{FF2B5EF4-FFF2-40B4-BE49-F238E27FC236}">
                <a16:creationId xmlns:a16="http://schemas.microsoft.com/office/drawing/2014/main" id="{A58E2888-C162-AC9A-C578-587D6C03F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1" y="2238581"/>
            <a:ext cx="1623734" cy="983208"/>
          </a:xfrm>
          <a:prstGeom prst="rect">
            <a:avLst/>
          </a:prstGeom>
        </p:spPr>
      </p:pic>
      <p:pic>
        <p:nvPicPr>
          <p:cNvPr id="9" name="Picture 8" descr="A screen shot of a graph&#10;&#10;Description automatically generated">
            <a:extLst>
              <a:ext uri="{FF2B5EF4-FFF2-40B4-BE49-F238E27FC236}">
                <a16:creationId xmlns:a16="http://schemas.microsoft.com/office/drawing/2014/main" id="{DEB5E853-E858-9C7E-A148-418443464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1" y="4100298"/>
            <a:ext cx="1623734" cy="1055227"/>
          </a:xfrm>
          <a:prstGeom prst="rect">
            <a:avLst/>
          </a:prstGeom>
        </p:spPr>
      </p:pic>
      <p:pic>
        <p:nvPicPr>
          <p:cNvPr id="11" name="Picture 10" descr="A number on a white background&#10;&#10;Description automatically generated">
            <a:extLst>
              <a:ext uri="{FF2B5EF4-FFF2-40B4-BE49-F238E27FC236}">
                <a16:creationId xmlns:a16="http://schemas.microsoft.com/office/drawing/2014/main" id="{3CD4BACE-5FC9-8D0A-AAA7-92788F7E5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119" y="5669554"/>
            <a:ext cx="1656215" cy="823321"/>
          </a:xfrm>
          <a:prstGeom prst="rect">
            <a:avLst/>
          </a:prstGeom>
        </p:spPr>
      </p:pic>
    </p:spTree>
    <p:extLst>
      <p:ext uri="{BB962C8B-B14F-4D97-AF65-F5344CB8AC3E}">
        <p14:creationId xmlns:p14="http://schemas.microsoft.com/office/powerpoint/2010/main" val="98196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198C-74DE-EF19-CA8A-02161F7F9F81}"/>
              </a:ext>
            </a:extLst>
          </p:cNvPr>
          <p:cNvSpPr>
            <a:spLocks noGrp="1"/>
          </p:cNvSpPr>
          <p:nvPr>
            <p:ph type="title"/>
          </p:nvPr>
        </p:nvSpPr>
        <p:spPr>
          <a:xfrm>
            <a:off x="838200" y="1"/>
            <a:ext cx="10515600" cy="1690688"/>
          </a:xfrm>
        </p:spPr>
        <p:txBody>
          <a:bodyPr/>
          <a:lstStyle/>
          <a:p>
            <a:r>
              <a:rPr lang="en-IN" b="1" dirty="0">
                <a:solidFill>
                  <a:schemeClr val="bg1">
                    <a:lumMod val="50000"/>
                  </a:schemeClr>
                </a:solidFill>
              </a:rPr>
              <a:t>Insights</a:t>
            </a:r>
          </a:p>
        </p:txBody>
      </p:sp>
      <p:sp>
        <p:nvSpPr>
          <p:cNvPr id="3" name="Content Placeholder 2">
            <a:extLst>
              <a:ext uri="{FF2B5EF4-FFF2-40B4-BE49-F238E27FC236}">
                <a16:creationId xmlns:a16="http://schemas.microsoft.com/office/drawing/2014/main" id="{F39C3712-BC43-F121-17F8-9F97862B9DEC}"/>
              </a:ext>
            </a:extLst>
          </p:cNvPr>
          <p:cNvSpPr>
            <a:spLocks noGrp="1"/>
          </p:cNvSpPr>
          <p:nvPr>
            <p:ph idx="1"/>
          </p:nvPr>
        </p:nvSpPr>
        <p:spPr>
          <a:xfrm>
            <a:off x="838200" y="1494503"/>
            <a:ext cx="10515600" cy="4682460"/>
          </a:xfrm>
        </p:spPr>
        <p:txBody>
          <a:bodyPr/>
          <a:lstStyle/>
          <a:p>
            <a:r>
              <a:rPr lang="en-US" sz="2000" b="1" dirty="0">
                <a:latin typeface="Times New Roman" panose="02020603050405020304" pitchFamily="18" charset="0"/>
                <a:cs typeface="Times New Roman" panose="02020603050405020304" pitchFamily="18" charset="0"/>
              </a:rPr>
              <a:t>Average Monthly Stock Price : </a:t>
            </a:r>
            <a:r>
              <a:rPr lang="en-US" sz="2000" b="0" i="0" dirty="0">
                <a:solidFill>
                  <a:srgbClr val="0D0D0D"/>
                </a:solidFill>
                <a:effectLst/>
                <a:highlight>
                  <a:srgbClr val="FFFFFF"/>
                </a:highlight>
                <a:latin typeface="ui-sans-serif"/>
              </a:rPr>
              <a:t>The average monthly stock price shows a clear trend, with noticeable peaks and troughs indicating periods of high and low stock prices throughout the year. Specific months such as September and October showed higher average prices, whereas months like February and March showed lower averages.</a:t>
            </a:r>
          </a:p>
          <a:p>
            <a:pPr algn="l"/>
            <a:r>
              <a:rPr lang="en-US" sz="2000" b="0" i="0" dirty="0">
                <a:solidFill>
                  <a:srgbClr val="0D0D0D"/>
                </a:solidFill>
                <a:effectLst/>
                <a:highlight>
                  <a:srgbClr val="FFFFFF"/>
                </a:highlight>
                <a:latin typeface="ui-sans-serif"/>
              </a:rPr>
              <a:t>Stock Price Range:</a:t>
            </a:r>
          </a:p>
          <a:p>
            <a:pPr algn="l">
              <a:buFont typeface="Arial" panose="020B0604020202020204" pitchFamily="34" charset="0"/>
              <a:buChar char="•"/>
            </a:pPr>
            <a:r>
              <a:rPr lang="en-US" sz="2000" b="1" i="0" dirty="0">
                <a:solidFill>
                  <a:srgbClr val="0D0D0D"/>
                </a:solidFill>
                <a:effectLst/>
                <a:highlight>
                  <a:srgbClr val="FFFFFF"/>
                </a:highlight>
                <a:latin typeface="ui-sans-serif"/>
              </a:rPr>
              <a:t>Highest Closing Price: </a:t>
            </a:r>
            <a:r>
              <a:rPr lang="en-US" sz="2000" i="0" dirty="0">
                <a:solidFill>
                  <a:srgbClr val="0D0D0D"/>
                </a:solidFill>
                <a:effectLst/>
                <a:highlight>
                  <a:srgbClr val="FFFFFF"/>
                </a:highlight>
                <a:latin typeface="ui-sans-serif"/>
              </a:rPr>
              <a:t>Approximately $</a:t>
            </a:r>
            <a:r>
              <a:rPr lang="en-US" sz="2000" b="0" i="0" dirty="0">
                <a:solidFill>
                  <a:srgbClr val="0D0D0D"/>
                </a:solidFill>
                <a:effectLst/>
                <a:highlight>
                  <a:srgbClr val="FFFFFF"/>
                </a:highlight>
                <a:latin typeface="ui-sans-serif"/>
              </a:rPr>
              <a:t>80</a:t>
            </a:r>
          </a:p>
          <a:p>
            <a:pPr algn="l">
              <a:buFont typeface="Arial" panose="020B0604020202020204" pitchFamily="34" charset="0"/>
              <a:buChar char="•"/>
            </a:pPr>
            <a:r>
              <a:rPr lang="en-US" sz="2000" b="1" i="0" dirty="0">
                <a:solidFill>
                  <a:srgbClr val="0D0D0D"/>
                </a:solidFill>
                <a:effectLst/>
                <a:highlight>
                  <a:srgbClr val="FFFFFF"/>
                </a:highlight>
                <a:latin typeface="ui-sans-serif"/>
              </a:rPr>
              <a:t>Lowest Closing Price:</a:t>
            </a:r>
            <a:r>
              <a:rPr lang="en-US" sz="2000" b="0" i="0" dirty="0">
                <a:solidFill>
                  <a:srgbClr val="0D0D0D"/>
                </a:solidFill>
                <a:effectLst/>
                <a:highlight>
                  <a:srgbClr val="FFFFFF"/>
                </a:highlight>
                <a:latin typeface="ui-sans-serif"/>
              </a:rPr>
              <a:t> Approximately $60</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Stock Price Trends Visualization: </a:t>
            </a:r>
            <a:r>
              <a:rPr lang="en-US" sz="2000" dirty="0">
                <a:latin typeface="Times New Roman" panose="02020603050405020304" pitchFamily="18" charset="0"/>
                <a:cs typeface="Times New Roman" panose="02020603050405020304" pitchFamily="18" charset="0"/>
              </a:rPr>
              <a:t>The provided dashboard in  Power BI offers interactive features such as date range filters and visual interactions to help stakeholders better understand and analyze stock price movements</a:t>
            </a:r>
          </a:p>
          <a:p>
            <a:endParaRPr lang="en-IN" dirty="0"/>
          </a:p>
        </p:txBody>
      </p:sp>
      <p:pic>
        <p:nvPicPr>
          <p:cNvPr id="7" name="Picture 6" descr="A graph with a line and text&#10;&#10;Description automatically generated with medium confidence">
            <a:extLst>
              <a:ext uri="{FF2B5EF4-FFF2-40B4-BE49-F238E27FC236}">
                <a16:creationId xmlns:a16="http://schemas.microsoft.com/office/drawing/2014/main" id="{1A5ADBE3-3713-3B83-9F61-8430BC4A0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178" y="5015052"/>
            <a:ext cx="2571137" cy="1632594"/>
          </a:xfrm>
          <a:prstGeom prst="rect">
            <a:avLst/>
          </a:prstGeom>
        </p:spPr>
      </p:pic>
      <p:pic>
        <p:nvPicPr>
          <p:cNvPr id="11" name="Picture 10" descr="A graph with orange dots and black text&#10;&#10;Description automatically generated">
            <a:extLst>
              <a:ext uri="{FF2B5EF4-FFF2-40B4-BE49-F238E27FC236}">
                <a16:creationId xmlns:a16="http://schemas.microsoft.com/office/drawing/2014/main" id="{652A9F21-C927-67C6-E632-8F9ECE3D6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178" y="2584486"/>
            <a:ext cx="2571137" cy="1695343"/>
          </a:xfrm>
          <a:prstGeom prst="rect">
            <a:avLst/>
          </a:prstGeom>
        </p:spPr>
      </p:pic>
    </p:spTree>
    <p:extLst>
      <p:ext uri="{BB962C8B-B14F-4D97-AF65-F5344CB8AC3E}">
        <p14:creationId xmlns:p14="http://schemas.microsoft.com/office/powerpoint/2010/main" val="401049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A965-FD31-6B20-42F3-2970D478F79E}"/>
              </a:ext>
            </a:extLst>
          </p:cNvPr>
          <p:cNvSpPr>
            <a:spLocks noGrp="1"/>
          </p:cNvSpPr>
          <p:nvPr>
            <p:ph type="title"/>
          </p:nvPr>
        </p:nvSpPr>
        <p:spPr/>
        <p:txBody>
          <a:bodyPr/>
          <a:lstStyle/>
          <a:p>
            <a:r>
              <a:rPr lang="en-IN" b="1" u="sng" dirty="0">
                <a:solidFill>
                  <a:schemeClr val="bg1">
                    <a:lumMod val="50000"/>
                  </a:schemeClr>
                </a:solidFill>
              </a:rPr>
              <a:t>Recommendations</a:t>
            </a:r>
          </a:p>
        </p:txBody>
      </p:sp>
      <p:sp>
        <p:nvSpPr>
          <p:cNvPr id="3" name="Content Placeholder 2">
            <a:extLst>
              <a:ext uri="{FF2B5EF4-FFF2-40B4-BE49-F238E27FC236}">
                <a16:creationId xmlns:a16="http://schemas.microsoft.com/office/drawing/2014/main" id="{E4300F1A-42A6-9234-24B0-00DDAAE6C0B2}"/>
              </a:ext>
            </a:extLst>
          </p:cNvPr>
          <p:cNvSpPr>
            <a:spLocks noGrp="1"/>
          </p:cNvSpPr>
          <p:nvPr>
            <p:ph idx="1"/>
          </p:nvPr>
        </p:nvSpPr>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 Daily Updates and Automation:</a:t>
            </a:r>
          </a:p>
          <a:p>
            <a:r>
              <a:rPr lang="en-IN" sz="2000" dirty="0">
                <a:latin typeface="Times New Roman" panose="02020603050405020304" pitchFamily="18" charset="0"/>
                <a:cs typeface="Times New Roman" panose="02020603050405020304" pitchFamily="18" charset="0"/>
              </a:rPr>
              <a:t>Use Google Sheets for automation.</a:t>
            </a:r>
          </a:p>
          <a:p>
            <a:r>
              <a:rPr lang="en-IN" sz="2000" dirty="0">
                <a:latin typeface="Times New Roman" panose="02020603050405020304" pitchFamily="18" charset="0"/>
                <a:cs typeface="Times New Roman" panose="02020603050405020304" pitchFamily="18" charset="0"/>
              </a:rPr>
              <a:t>Ensure daily stock price updates.</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Enhanced Dashboard Features:</a:t>
            </a:r>
          </a:p>
          <a:p>
            <a:r>
              <a:rPr lang="en-IN" sz="2000" dirty="0">
                <a:latin typeface="Times New Roman" panose="02020603050405020304" pitchFamily="18" charset="0"/>
                <a:cs typeface="Times New Roman" panose="02020603050405020304" pitchFamily="18" charset="0"/>
              </a:rPr>
              <a:t>Improve Tableau and Power BI.</a:t>
            </a:r>
          </a:p>
          <a:p>
            <a:r>
              <a:rPr lang="en-IN" sz="2000" dirty="0">
                <a:latin typeface="Times New Roman" panose="02020603050405020304" pitchFamily="18" charset="0"/>
                <a:cs typeface="Times New Roman" panose="02020603050405020304" pitchFamily="18" charset="0"/>
              </a:rPr>
              <a:t>Add granular filters and predictive analytics.</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Volume and Price Analysis:</a:t>
            </a:r>
          </a:p>
          <a:p>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correlation between volume, price.</a:t>
            </a:r>
          </a:p>
          <a:p>
            <a:r>
              <a:rPr lang="en-IN" sz="2000" dirty="0">
                <a:latin typeface="Times New Roman" panose="02020603050405020304" pitchFamily="18" charset="0"/>
                <a:cs typeface="Times New Roman" panose="02020603050405020304" pitchFamily="18" charset="0"/>
              </a:rPr>
              <a:t>Understand market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and sentiment.</a:t>
            </a:r>
          </a:p>
        </p:txBody>
      </p:sp>
      <p:pic>
        <p:nvPicPr>
          <p:cNvPr id="5" name="Picture 4" descr="A screenshot of a computer&#10;&#10;Description automatically generated">
            <a:extLst>
              <a:ext uri="{FF2B5EF4-FFF2-40B4-BE49-F238E27FC236}">
                <a16:creationId xmlns:a16="http://schemas.microsoft.com/office/drawing/2014/main" id="{F1776924-A1A0-36AA-7C55-B7C044781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911" y="2976685"/>
            <a:ext cx="1952752" cy="1379005"/>
          </a:xfrm>
          <a:prstGeom prst="rect">
            <a:avLst/>
          </a:prstGeom>
        </p:spPr>
      </p:pic>
      <p:pic>
        <p:nvPicPr>
          <p:cNvPr id="7" name="Picture 6" descr="A screenshot of a computer">
            <a:extLst>
              <a:ext uri="{FF2B5EF4-FFF2-40B4-BE49-F238E27FC236}">
                <a16:creationId xmlns:a16="http://schemas.microsoft.com/office/drawing/2014/main" id="{E07B8E1A-9119-DA08-1F67-D38D8AD34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911" y="1616515"/>
            <a:ext cx="1955736" cy="1005719"/>
          </a:xfrm>
          <a:prstGeom prst="rect">
            <a:avLst/>
          </a:prstGeom>
        </p:spPr>
      </p:pic>
      <p:pic>
        <p:nvPicPr>
          <p:cNvPr id="9" name="Picture 8" descr="A graph and numbers on a screen">
            <a:extLst>
              <a:ext uri="{FF2B5EF4-FFF2-40B4-BE49-F238E27FC236}">
                <a16:creationId xmlns:a16="http://schemas.microsoft.com/office/drawing/2014/main" id="{C6285D1B-AC3B-1CA0-4BE5-6EBAA2E57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618" y="4970334"/>
            <a:ext cx="1900045" cy="1277311"/>
          </a:xfrm>
          <a:prstGeom prst="rect">
            <a:avLst/>
          </a:prstGeom>
        </p:spPr>
      </p:pic>
    </p:spTree>
    <p:extLst>
      <p:ext uri="{BB962C8B-B14F-4D97-AF65-F5344CB8AC3E}">
        <p14:creationId xmlns:p14="http://schemas.microsoft.com/office/powerpoint/2010/main" val="1264872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6202022390CB4A826B76AFEB99D0CB" ma:contentTypeVersion="5" ma:contentTypeDescription="Create a new document." ma:contentTypeScope="" ma:versionID="c1181b4ceb27705b6dc6be5eaba14b26">
  <xsd:schema xmlns:xsd="http://www.w3.org/2001/XMLSchema" xmlns:xs="http://www.w3.org/2001/XMLSchema" xmlns:p="http://schemas.microsoft.com/office/2006/metadata/properties" xmlns:ns3="579c895a-2416-4999-a415-f4c51160adc5" targetNamespace="http://schemas.microsoft.com/office/2006/metadata/properties" ma:root="true" ma:fieldsID="b532fcf59c67ed4c9db16a4d5674ea91" ns3:_="">
    <xsd:import namespace="579c895a-2416-4999-a415-f4c51160adc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9c895a-2416-4999-a415-f4c51160adc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FE70C5-CF95-4FC4-808C-B1B8915452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9c895a-2416-4999-a415-f4c51160ad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76A631-A19B-4D02-AABD-5C5AD655FAAB}">
  <ds:schemaRefs>
    <ds:schemaRef ds:uri="http://schemas.microsoft.com/sharepoint/v3/contenttype/forms"/>
  </ds:schemaRefs>
</ds:datastoreItem>
</file>

<file path=customXml/itemProps3.xml><?xml version="1.0" encoding="utf-8"?>
<ds:datastoreItem xmlns:ds="http://schemas.openxmlformats.org/officeDocument/2006/customXml" ds:itemID="{CC293E5C-F3A6-41D1-BBF0-0BB7C910D570}">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schemas.microsoft.com/office/2006/metadata/properties"/>
    <ds:schemaRef ds:uri="579c895a-2416-4999-a415-f4c51160adc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912</TotalTime>
  <Words>503</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Times New Roman</vt:lpstr>
      <vt:lpstr>ui-sans-serif</vt:lpstr>
      <vt:lpstr>Office Theme</vt:lpstr>
      <vt:lpstr>Zalando SE Stock Price Analysis</vt:lpstr>
      <vt:lpstr>Zalando SE Overview:</vt:lpstr>
      <vt:lpstr>Stock Price Highlights</vt:lpstr>
      <vt:lpstr>Trading Volume</vt:lpstr>
      <vt:lpstr>Monthly Stock Price Trends</vt:lpstr>
      <vt:lpstr>Dashboard Insights</vt:lpstr>
      <vt:lpstr>Insights</vt:lpstr>
      <vt:lpstr>Insights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Zalando SE Stock Price Analysis</dc:title>
  <dc:creator>ANANYA MEHRA</dc:creator>
  <cp:lastModifiedBy>ANANYA MEHRA</cp:lastModifiedBy>
  <cp:revision>5</cp:revision>
  <dcterms:created xsi:type="dcterms:W3CDTF">2024-05-26T17:47:10Z</dcterms:created>
  <dcterms:modified xsi:type="dcterms:W3CDTF">2024-05-27T08:59:40Z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0x010100746202022390CB4A826B76AFEB99D0CB</vt:lpwstr>
  </property>
</Properties>
</file>