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1" r:id="rId9"/>
    <p:sldId id="267" r:id="rId10"/>
    <p:sldId id="268" r:id="rId11"/>
    <p:sldId id="261" r:id="rId12"/>
    <p:sldId id="262" r:id="rId13"/>
    <p:sldId id="269" r:id="rId14"/>
    <p:sldId id="270" r:id="rId15"/>
    <p:sldId id="263" r:id="rId16"/>
    <p:sldId id="264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0"/>
  </p:normalViewPr>
  <p:slideViewPr>
    <p:cSldViewPr snapToGrid="0" snapToObjects="1">
      <p:cViewPr varScale="1">
        <p:scale>
          <a:sx n="56" d="100"/>
          <a:sy n="56" d="100"/>
        </p:scale>
        <p:origin x="15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F24FB-6E56-4F11-924F-DC8617AF2D4C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A166A3AB-F31D-4905-8B70-6BE5F026E303}">
      <dgm:prSet phldrT="[Text]"/>
      <dgm:spPr/>
      <dgm:t>
        <a:bodyPr/>
        <a:lstStyle/>
        <a:p>
          <a:pPr algn="ctr"/>
          <a:r>
            <a:rPr lang="en-IN" b="1" dirty="0"/>
            <a:t>Explanatory Data Analysis</a:t>
          </a:r>
        </a:p>
        <a:p>
          <a:pPr algn="l"/>
          <a:r>
            <a:rPr lang="en-US" b="0" i="0" u="none" strike="noStrike" cap="none" dirty="0">
              <a:latin typeface="Helvetica Neue Light"/>
              <a:ea typeface="Helvetica Neue Light"/>
              <a:cs typeface="Helvetica Neue Light"/>
              <a:sym typeface="Helvetica Neue Light"/>
            </a:rPr>
            <a:t>Conducted a thorough exploratory analysis of the collected piston image dataset. Examined the distribution of defect types, analyzed image quality, and identified any data inconsistencies</a:t>
          </a:r>
          <a:r>
            <a:rPr lang="en-US" b="1" i="0" u="none" strike="noStrike" cap="none" dirty="0">
              <a:latin typeface="Helvetica Neue Light"/>
              <a:ea typeface="Helvetica Neue Light"/>
              <a:cs typeface="Helvetica Neue Light"/>
              <a:sym typeface="Helvetica Neue Light"/>
            </a:rPr>
            <a:t>.</a:t>
          </a:r>
          <a:endParaRPr lang="en-IN" b="1" dirty="0"/>
        </a:p>
      </dgm:t>
    </dgm:pt>
    <dgm:pt modelId="{2562E5F3-A709-4222-8971-63C79C27468F}" type="parTrans" cxnId="{1A60D6F6-46FA-4ABB-B89E-621D2C35905E}">
      <dgm:prSet/>
      <dgm:spPr/>
      <dgm:t>
        <a:bodyPr/>
        <a:lstStyle/>
        <a:p>
          <a:endParaRPr lang="en-IN"/>
        </a:p>
      </dgm:t>
    </dgm:pt>
    <dgm:pt modelId="{B72E4418-E69F-4EA8-AF26-1754AA88A21B}" type="sibTrans" cxnId="{1A60D6F6-46FA-4ABB-B89E-621D2C35905E}">
      <dgm:prSet/>
      <dgm:spPr/>
      <dgm:t>
        <a:bodyPr/>
        <a:lstStyle/>
        <a:p>
          <a:endParaRPr lang="en-IN"/>
        </a:p>
      </dgm:t>
    </dgm:pt>
    <dgm:pt modelId="{D419EA4A-79F0-4EEC-A50A-81E8B2EEE32B}">
      <dgm:prSet phldrT="[Text]"/>
      <dgm:spPr/>
      <dgm:t>
        <a:bodyPr/>
        <a:lstStyle/>
        <a:p>
          <a:r>
            <a:rPr lang="en-IN" b="1" dirty="0"/>
            <a:t>Detection and Visualization</a:t>
          </a:r>
        </a:p>
        <a:p>
          <a:r>
            <a:rPr lang="en-IN" b="0" dirty="0"/>
            <a:t>Visualized the output of the model using different piston images.(normal and defected) </a:t>
          </a:r>
        </a:p>
        <a:p>
          <a:endParaRPr lang="en-IN" dirty="0"/>
        </a:p>
      </dgm:t>
    </dgm:pt>
    <dgm:pt modelId="{16DD872C-799D-4BD1-936D-C5CDF7F6CB82}" type="sibTrans" cxnId="{F110D98E-85EE-449C-AE7F-F932397CEE7C}">
      <dgm:prSet/>
      <dgm:spPr/>
      <dgm:t>
        <a:bodyPr/>
        <a:lstStyle/>
        <a:p>
          <a:endParaRPr lang="en-IN"/>
        </a:p>
      </dgm:t>
    </dgm:pt>
    <dgm:pt modelId="{77B95943-3B13-41F6-92FB-62E72E4F782C}" type="parTrans" cxnId="{F110D98E-85EE-449C-AE7F-F932397CEE7C}">
      <dgm:prSet/>
      <dgm:spPr/>
      <dgm:t>
        <a:bodyPr/>
        <a:lstStyle/>
        <a:p>
          <a:endParaRPr lang="en-IN"/>
        </a:p>
      </dgm:t>
    </dgm:pt>
    <dgm:pt modelId="{CDD7DCB3-04A2-4CB2-9D3D-5845287102C6}">
      <dgm:prSet phldrT="[Text]"/>
      <dgm:spPr/>
      <dgm:t>
        <a:bodyPr/>
        <a:lstStyle/>
        <a:p>
          <a:pPr algn="ctr"/>
          <a:r>
            <a:rPr lang="en-IN" b="1" dirty="0"/>
            <a:t>Model Training</a:t>
          </a:r>
        </a:p>
        <a:p>
          <a:pPr algn="l"/>
          <a:r>
            <a:rPr lang="en-US" b="0" i="0" dirty="0" err="1"/>
            <a:t>Splited</a:t>
          </a:r>
          <a:r>
            <a:rPr lang="en-US" b="0" i="0" dirty="0"/>
            <a:t> the dataset into training, validation, and test sets.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b="0" i="0" dirty="0"/>
            <a:t>Trained the selected model using the training piston dataset, optimized parameters and loss functions to achieve accurate defect classification.</a:t>
          </a:r>
          <a:endParaRPr lang="en-IN" dirty="0"/>
        </a:p>
      </dgm:t>
    </dgm:pt>
    <dgm:pt modelId="{13D95064-6B08-49A6-A3FB-2502C3262F54}" type="sibTrans" cxnId="{3C3AC28B-8E36-41AB-8F37-8D1C649D657D}">
      <dgm:prSet/>
      <dgm:spPr/>
      <dgm:t>
        <a:bodyPr/>
        <a:lstStyle/>
        <a:p>
          <a:endParaRPr lang="en-IN"/>
        </a:p>
      </dgm:t>
    </dgm:pt>
    <dgm:pt modelId="{BDCF6020-C970-4623-96AE-7EB229075E9B}" type="parTrans" cxnId="{3C3AC28B-8E36-41AB-8F37-8D1C649D657D}">
      <dgm:prSet/>
      <dgm:spPr/>
      <dgm:t>
        <a:bodyPr/>
        <a:lstStyle/>
        <a:p>
          <a:endParaRPr lang="en-IN"/>
        </a:p>
      </dgm:t>
    </dgm:pt>
    <dgm:pt modelId="{06D75AE1-CE5F-40CE-B423-856BDB4C8356}">
      <dgm:prSet phldrT="[Text]"/>
      <dgm:spPr/>
      <dgm:t>
        <a:bodyPr/>
        <a:lstStyle/>
        <a:p>
          <a:r>
            <a:rPr lang="en-IN" b="1" dirty="0"/>
            <a:t>Model Selection</a:t>
          </a:r>
        </a:p>
        <a:p>
          <a:r>
            <a:rPr lang="en-US" b="0" i="0" dirty="0"/>
            <a:t>Selected suitable Machine Learning model, such as Convolutional Neural Networks (CNNs), known for their image processing capabilities.</a:t>
          </a:r>
          <a:endParaRPr lang="en-IN" dirty="0"/>
        </a:p>
      </dgm:t>
    </dgm:pt>
    <dgm:pt modelId="{827DD575-EB84-49FB-B25C-87B87DC9AF70}" type="sibTrans" cxnId="{B9DFC528-FEFD-413E-9151-2D7306B5B37E}">
      <dgm:prSet/>
      <dgm:spPr/>
      <dgm:t>
        <a:bodyPr/>
        <a:lstStyle/>
        <a:p>
          <a:endParaRPr lang="en-IN"/>
        </a:p>
      </dgm:t>
    </dgm:pt>
    <dgm:pt modelId="{46ECDAA2-962C-4033-A813-5CF31A1C0685}" type="parTrans" cxnId="{B9DFC528-FEFD-413E-9151-2D7306B5B37E}">
      <dgm:prSet/>
      <dgm:spPr/>
      <dgm:t>
        <a:bodyPr/>
        <a:lstStyle/>
        <a:p>
          <a:endParaRPr lang="en-IN"/>
        </a:p>
      </dgm:t>
    </dgm:pt>
    <dgm:pt modelId="{54F0BBC2-E7DF-4B92-84AE-8036BFB5F935}" type="pres">
      <dgm:prSet presAssocID="{800F24FB-6E56-4F11-924F-DC8617AF2D4C}" presName="diagram" presStyleCnt="0">
        <dgm:presLayoutVars>
          <dgm:dir/>
          <dgm:resizeHandles val="exact"/>
        </dgm:presLayoutVars>
      </dgm:prSet>
      <dgm:spPr/>
    </dgm:pt>
    <dgm:pt modelId="{3479ACB4-C799-4735-9924-28E1E96628D2}" type="pres">
      <dgm:prSet presAssocID="{A166A3AB-F31D-4905-8B70-6BE5F026E303}" presName="node" presStyleLbl="node1" presStyleIdx="0" presStyleCnt="4" custScaleX="98841" custScaleY="105994" custLinFactNeighborX="-35430" custLinFactNeighborY="10945">
        <dgm:presLayoutVars>
          <dgm:bulletEnabled val="1"/>
        </dgm:presLayoutVars>
      </dgm:prSet>
      <dgm:spPr/>
    </dgm:pt>
    <dgm:pt modelId="{6EBFD45B-2A9B-46CD-A43F-DACC48B32432}" type="pres">
      <dgm:prSet presAssocID="{B72E4418-E69F-4EA8-AF26-1754AA88A21B}" presName="sibTrans" presStyleCnt="0"/>
      <dgm:spPr/>
    </dgm:pt>
    <dgm:pt modelId="{62B1C17E-BD9F-47CD-83C1-FEA07EA9D8F0}" type="pres">
      <dgm:prSet presAssocID="{06D75AE1-CE5F-40CE-B423-856BDB4C8356}" presName="node" presStyleLbl="node1" presStyleIdx="1" presStyleCnt="4" custScaleX="96900" custScaleY="112743" custLinFactNeighborX="-13951" custLinFactNeighborY="7515">
        <dgm:presLayoutVars>
          <dgm:bulletEnabled val="1"/>
        </dgm:presLayoutVars>
      </dgm:prSet>
      <dgm:spPr/>
    </dgm:pt>
    <dgm:pt modelId="{1EB60AAF-EB66-48E6-BDD2-050820E8F2B1}" type="pres">
      <dgm:prSet presAssocID="{827DD575-EB84-49FB-B25C-87B87DC9AF70}" presName="sibTrans" presStyleCnt="0"/>
      <dgm:spPr/>
    </dgm:pt>
    <dgm:pt modelId="{FEC42849-857A-4F15-A487-E65AF1D4B876}" type="pres">
      <dgm:prSet presAssocID="{CDD7DCB3-04A2-4CB2-9D3D-5845287102C6}" presName="node" presStyleLbl="node1" presStyleIdx="2" presStyleCnt="4" custScaleX="90173" custScaleY="131441" custLinFactNeighborX="-12212" custLinFactNeighborY="7515">
        <dgm:presLayoutVars>
          <dgm:bulletEnabled val="1"/>
        </dgm:presLayoutVars>
      </dgm:prSet>
      <dgm:spPr/>
    </dgm:pt>
    <dgm:pt modelId="{BEAD514E-44B2-4E5E-8A7D-C1EE2E10E752}" type="pres">
      <dgm:prSet presAssocID="{13D95064-6B08-49A6-A3FB-2502C3262F54}" presName="sibTrans" presStyleCnt="0"/>
      <dgm:spPr/>
    </dgm:pt>
    <dgm:pt modelId="{CEDEBED9-EEAD-468A-8A05-01816BF6A753}" type="pres">
      <dgm:prSet presAssocID="{D419EA4A-79F0-4EEC-A50A-81E8B2EEE32B}" presName="node" presStyleLbl="node1" presStyleIdx="3" presStyleCnt="4" custScaleX="94583" custScaleY="117920" custLinFactNeighborX="-75458" custLinFactNeighborY="4121">
        <dgm:presLayoutVars>
          <dgm:bulletEnabled val="1"/>
        </dgm:presLayoutVars>
      </dgm:prSet>
      <dgm:spPr/>
    </dgm:pt>
  </dgm:ptLst>
  <dgm:cxnLst>
    <dgm:cxn modelId="{3ACEAB14-2767-4EA9-9AB8-BC31E8BFC648}" type="presOf" srcId="{06D75AE1-CE5F-40CE-B423-856BDB4C8356}" destId="{62B1C17E-BD9F-47CD-83C1-FEA07EA9D8F0}" srcOrd="0" destOrd="0" presId="urn:microsoft.com/office/officeart/2005/8/layout/default"/>
    <dgm:cxn modelId="{B9DFC528-FEFD-413E-9151-2D7306B5B37E}" srcId="{800F24FB-6E56-4F11-924F-DC8617AF2D4C}" destId="{06D75AE1-CE5F-40CE-B423-856BDB4C8356}" srcOrd="1" destOrd="0" parTransId="{46ECDAA2-962C-4033-A813-5CF31A1C0685}" sibTransId="{827DD575-EB84-49FB-B25C-87B87DC9AF70}"/>
    <dgm:cxn modelId="{9E97904E-7F0E-4805-B34A-8F91EEA8F2F5}" type="presOf" srcId="{D419EA4A-79F0-4EEC-A50A-81E8B2EEE32B}" destId="{CEDEBED9-EEAD-468A-8A05-01816BF6A753}" srcOrd="0" destOrd="0" presId="urn:microsoft.com/office/officeart/2005/8/layout/default"/>
    <dgm:cxn modelId="{6EBD3E55-11FA-403E-AD98-06997238DBE8}" type="presOf" srcId="{800F24FB-6E56-4F11-924F-DC8617AF2D4C}" destId="{54F0BBC2-E7DF-4B92-84AE-8036BFB5F935}" srcOrd="0" destOrd="0" presId="urn:microsoft.com/office/officeart/2005/8/layout/default"/>
    <dgm:cxn modelId="{C32F1E5A-C58C-4FEF-86B3-57F6DFFECE01}" type="presOf" srcId="{CDD7DCB3-04A2-4CB2-9D3D-5845287102C6}" destId="{FEC42849-857A-4F15-A487-E65AF1D4B876}" srcOrd="0" destOrd="0" presId="urn:microsoft.com/office/officeart/2005/8/layout/default"/>
    <dgm:cxn modelId="{D99FCF84-2D22-4535-A560-2C42D0E29DB2}" type="presOf" srcId="{A166A3AB-F31D-4905-8B70-6BE5F026E303}" destId="{3479ACB4-C799-4735-9924-28E1E96628D2}" srcOrd="0" destOrd="0" presId="urn:microsoft.com/office/officeart/2005/8/layout/default"/>
    <dgm:cxn modelId="{3C3AC28B-8E36-41AB-8F37-8D1C649D657D}" srcId="{800F24FB-6E56-4F11-924F-DC8617AF2D4C}" destId="{CDD7DCB3-04A2-4CB2-9D3D-5845287102C6}" srcOrd="2" destOrd="0" parTransId="{BDCF6020-C970-4623-96AE-7EB229075E9B}" sibTransId="{13D95064-6B08-49A6-A3FB-2502C3262F54}"/>
    <dgm:cxn modelId="{F110D98E-85EE-449C-AE7F-F932397CEE7C}" srcId="{800F24FB-6E56-4F11-924F-DC8617AF2D4C}" destId="{D419EA4A-79F0-4EEC-A50A-81E8B2EEE32B}" srcOrd="3" destOrd="0" parTransId="{77B95943-3B13-41F6-92FB-62E72E4F782C}" sibTransId="{16DD872C-799D-4BD1-936D-C5CDF7F6CB82}"/>
    <dgm:cxn modelId="{1A60D6F6-46FA-4ABB-B89E-621D2C35905E}" srcId="{800F24FB-6E56-4F11-924F-DC8617AF2D4C}" destId="{A166A3AB-F31D-4905-8B70-6BE5F026E303}" srcOrd="0" destOrd="0" parTransId="{2562E5F3-A709-4222-8971-63C79C27468F}" sibTransId="{B72E4418-E69F-4EA8-AF26-1754AA88A21B}"/>
    <dgm:cxn modelId="{5D8CBABC-FB22-4B4D-80EF-0A4624196BC6}" type="presParOf" srcId="{54F0BBC2-E7DF-4B92-84AE-8036BFB5F935}" destId="{3479ACB4-C799-4735-9924-28E1E96628D2}" srcOrd="0" destOrd="0" presId="urn:microsoft.com/office/officeart/2005/8/layout/default"/>
    <dgm:cxn modelId="{C0DC8791-A06D-42F1-8C72-56C36C963A87}" type="presParOf" srcId="{54F0BBC2-E7DF-4B92-84AE-8036BFB5F935}" destId="{6EBFD45B-2A9B-46CD-A43F-DACC48B32432}" srcOrd="1" destOrd="0" presId="urn:microsoft.com/office/officeart/2005/8/layout/default"/>
    <dgm:cxn modelId="{141359DE-EEB4-4BCD-8783-5B97CF07B7F9}" type="presParOf" srcId="{54F0BBC2-E7DF-4B92-84AE-8036BFB5F935}" destId="{62B1C17E-BD9F-47CD-83C1-FEA07EA9D8F0}" srcOrd="2" destOrd="0" presId="urn:microsoft.com/office/officeart/2005/8/layout/default"/>
    <dgm:cxn modelId="{750FC366-3899-474A-8B8C-3F4E7B80AC88}" type="presParOf" srcId="{54F0BBC2-E7DF-4B92-84AE-8036BFB5F935}" destId="{1EB60AAF-EB66-48E6-BDD2-050820E8F2B1}" srcOrd="3" destOrd="0" presId="urn:microsoft.com/office/officeart/2005/8/layout/default"/>
    <dgm:cxn modelId="{579E4EF0-82D5-42E6-8B4B-9B8FF2BA9D59}" type="presParOf" srcId="{54F0BBC2-E7DF-4B92-84AE-8036BFB5F935}" destId="{FEC42849-857A-4F15-A487-E65AF1D4B876}" srcOrd="4" destOrd="0" presId="urn:microsoft.com/office/officeart/2005/8/layout/default"/>
    <dgm:cxn modelId="{06E7BC64-0C74-42D0-887C-9E4FD07C4980}" type="presParOf" srcId="{54F0BBC2-E7DF-4B92-84AE-8036BFB5F935}" destId="{BEAD514E-44B2-4E5E-8A7D-C1EE2E10E752}" srcOrd="5" destOrd="0" presId="urn:microsoft.com/office/officeart/2005/8/layout/default"/>
    <dgm:cxn modelId="{EB667BEC-3EA8-46DA-BA6D-78D18B6DB3A7}" type="presParOf" srcId="{54F0BBC2-E7DF-4B92-84AE-8036BFB5F935}" destId="{CEDEBED9-EEAD-468A-8A05-01816BF6A75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E80610-F8E0-406A-9517-8327C6E36AA0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536F503-7C03-46B6-BD60-983587184BF3}">
      <dgm:prSet phldrT="[Text]" custT="1"/>
      <dgm:spPr/>
      <dgm:t>
        <a:bodyPr/>
        <a:lstStyle/>
        <a:p>
          <a:r>
            <a:rPr lang="en-IN" sz="2000" b="1" dirty="0"/>
            <a:t>Deployment</a:t>
          </a:r>
        </a:p>
        <a:p>
          <a:r>
            <a:rPr lang="en-IN" sz="2000" b="1" dirty="0"/>
            <a:t>Deployed the model locally using </a:t>
          </a:r>
          <a:r>
            <a:rPr lang="en-IN" sz="2000" b="1" dirty="0" err="1"/>
            <a:t>FastAPI</a:t>
          </a:r>
          <a:r>
            <a:rPr lang="en-IN" sz="2000" b="1" dirty="0"/>
            <a:t>.</a:t>
          </a:r>
        </a:p>
      </dgm:t>
    </dgm:pt>
    <dgm:pt modelId="{24B21091-A859-424D-B08F-516C881A58D1}" type="parTrans" cxnId="{7C229523-A5A8-4281-A208-9B13FBBA004C}">
      <dgm:prSet/>
      <dgm:spPr/>
      <dgm:t>
        <a:bodyPr/>
        <a:lstStyle/>
        <a:p>
          <a:endParaRPr lang="en-IN"/>
        </a:p>
      </dgm:t>
    </dgm:pt>
    <dgm:pt modelId="{6DAB5C7D-DA89-4812-B314-4FB1F6049E01}" type="sibTrans" cxnId="{7C229523-A5A8-4281-A208-9B13FBBA004C}">
      <dgm:prSet/>
      <dgm:spPr/>
      <dgm:t>
        <a:bodyPr/>
        <a:lstStyle/>
        <a:p>
          <a:endParaRPr lang="en-IN"/>
        </a:p>
      </dgm:t>
    </dgm:pt>
    <dgm:pt modelId="{797F4ACA-E3B2-4E5E-AB1E-3A7FE61F0DE4}" type="pres">
      <dgm:prSet presAssocID="{E6E80610-F8E0-406A-9517-8327C6E36AA0}" presName="diagram" presStyleCnt="0">
        <dgm:presLayoutVars>
          <dgm:dir/>
          <dgm:resizeHandles val="exact"/>
        </dgm:presLayoutVars>
      </dgm:prSet>
      <dgm:spPr/>
    </dgm:pt>
    <dgm:pt modelId="{775F5939-4841-47EE-88A1-4877DA1A9F8D}" type="pres">
      <dgm:prSet presAssocID="{7536F503-7C03-46B6-BD60-983587184BF3}" presName="node" presStyleLbl="node1" presStyleIdx="0" presStyleCnt="1" custScaleX="168699" custScaleY="204363" custLinFactNeighborX="-25479" custLinFactNeighborY="-298">
        <dgm:presLayoutVars>
          <dgm:bulletEnabled val="1"/>
        </dgm:presLayoutVars>
      </dgm:prSet>
      <dgm:spPr/>
    </dgm:pt>
  </dgm:ptLst>
  <dgm:cxnLst>
    <dgm:cxn modelId="{7C229523-A5A8-4281-A208-9B13FBBA004C}" srcId="{E6E80610-F8E0-406A-9517-8327C6E36AA0}" destId="{7536F503-7C03-46B6-BD60-983587184BF3}" srcOrd="0" destOrd="0" parTransId="{24B21091-A859-424D-B08F-516C881A58D1}" sibTransId="{6DAB5C7D-DA89-4812-B314-4FB1F6049E01}"/>
    <dgm:cxn modelId="{2B66374A-4A17-4C1E-92AF-7B1DEA396E0B}" type="presOf" srcId="{E6E80610-F8E0-406A-9517-8327C6E36AA0}" destId="{797F4ACA-E3B2-4E5E-AB1E-3A7FE61F0DE4}" srcOrd="0" destOrd="0" presId="urn:microsoft.com/office/officeart/2005/8/layout/default"/>
    <dgm:cxn modelId="{0F27078F-A9C3-4266-8B64-14CE0C1A53A3}" type="presOf" srcId="{7536F503-7C03-46B6-BD60-983587184BF3}" destId="{775F5939-4841-47EE-88A1-4877DA1A9F8D}" srcOrd="0" destOrd="0" presId="urn:microsoft.com/office/officeart/2005/8/layout/default"/>
    <dgm:cxn modelId="{AA8BB976-8734-4E2A-9347-2A22D77DAA6D}" type="presParOf" srcId="{797F4ACA-E3B2-4E5E-AB1E-3A7FE61F0DE4}" destId="{775F5939-4841-47EE-88A1-4877DA1A9F8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6B11A6-4EC2-4913-B36F-ACD4C7EB46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EDC2EA-FEA2-4E79-972D-1594BA0C60E1}" type="pres">
      <dgm:prSet presAssocID="{EE6B11A6-4EC2-4913-B36F-ACD4C7EB460F}" presName="diagram" presStyleCnt="0">
        <dgm:presLayoutVars>
          <dgm:dir/>
          <dgm:resizeHandles val="exact"/>
        </dgm:presLayoutVars>
      </dgm:prSet>
      <dgm:spPr/>
    </dgm:pt>
  </dgm:ptLst>
  <dgm:cxnLst>
    <dgm:cxn modelId="{C896C24F-D0A0-416B-B6F2-5FD73B39D3E8}" type="presOf" srcId="{EE6B11A6-4EC2-4913-B36F-ACD4C7EB460F}" destId="{E6EDC2EA-FEA2-4E79-972D-1594BA0C60E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ACB4-C799-4735-9924-28E1E96628D2}">
      <dsp:nvSpPr>
        <dsp:cNvPr id="0" name=""/>
        <dsp:cNvSpPr/>
      </dsp:nvSpPr>
      <dsp:spPr>
        <a:xfrm>
          <a:off x="0" y="581601"/>
          <a:ext cx="4028986" cy="259233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Explanatory Data Analysis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cap="none" dirty="0">
              <a:latin typeface="Helvetica Neue Light"/>
              <a:ea typeface="Helvetica Neue Light"/>
              <a:cs typeface="Helvetica Neue Light"/>
              <a:sym typeface="Helvetica Neue Light"/>
            </a:rPr>
            <a:t>Conducted a thorough exploratory analysis of the collected piston image dataset. Examined the distribution of defect types, analyzed image quality, and identified any data inconsistencies</a:t>
          </a:r>
          <a:r>
            <a:rPr lang="en-US" sz="2000" b="1" i="0" u="none" strike="noStrike" kern="1200" cap="none" dirty="0">
              <a:latin typeface="Helvetica Neue Light"/>
              <a:ea typeface="Helvetica Neue Light"/>
              <a:cs typeface="Helvetica Neue Light"/>
              <a:sym typeface="Helvetica Neue Light"/>
            </a:rPr>
            <a:t>.</a:t>
          </a:r>
          <a:endParaRPr lang="en-IN" sz="2000" b="1" kern="1200" dirty="0"/>
        </a:p>
      </dsp:txBody>
      <dsp:txXfrm>
        <a:off x="0" y="581601"/>
        <a:ext cx="4028986" cy="2592335"/>
      </dsp:txXfrm>
    </dsp:sp>
    <dsp:sp modelId="{62B1C17E-BD9F-47CD-83C1-FEA07EA9D8F0}">
      <dsp:nvSpPr>
        <dsp:cNvPr id="0" name=""/>
        <dsp:cNvSpPr/>
      </dsp:nvSpPr>
      <dsp:spPr>
        <a:xfrm>
          <a:off x="4398143" y="415181"/>
          <a:ext cx="3949866" cy="2757398"/>
        </a:xfrm>
        <a:prstGeom prst="rect">
          <a:avLst/>
        </a:prstGeom>
        <a:gradFill rotWithShape="0">
          <a:gsLst>
            <a:gs pos="0">
              <a:schemeClr val="accent5">
                <a:hueOff val="5338630"/>
                <a:satOff val="-17326"/>
                <a:lumOff val="785"/>
                <a:alphaOff val="0"/>
                <a:tint val="50000"/>
                <a:satMod val="300000"/>
              </a:schemeClr>
            </a:gs>
            <a:gs pos="35000">
              <a:schemeClr val="accent5">
                <a:hueOff val="5338630"/>
                <a:satOff val="-17326"/>
                <a:lumOff val="785"/>
                <a:alphaOff val="0"/>
                <a:tint val="37000"/>
                <a:satMod val="300000"/>
              </a:schemeClr>
            </a:gs>
            <a:gs pos="100000">
              <a:schemeClr val="accent5">
                <a:hueOff val="5338630"/>
                <a:satOff val="-17326"/>
                <a:lumOff val="78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Model Selection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Selected suitable Machine Learning model, such as Convolutional Neural Networks (CNNs), known for their image processing capabilities.</a:t>
          </a:r>
          <a:endParaRPr lang="en-IN" sz="2000" kern="1200" dirty="0"/>
        </a:p>
      </dsp:txBody>
      <dsp:txXfrm>
        <a:off x="4398143" y="415181"/>
        <a:ext cx="3949866" cy="2757398"/>
      </dsp:txXfrm>
    </dsp:sp>
    <dsp:sp modelId="{FEC42849-857A-4F15-A487-E65AF1D4B876}">
      <dsp:nvSpPr>
        <dsp:cNvPr id="0" name=""/>
        <dsp:cNvSpPr/>
      </dsp:nvSpPr>
      <dsp:spPr>
        <a:xfrm>
          <a:off x="8826518" y="186529"/>
          <a:ext cx="3675658" cy="3214702"/>
        </a:xfrm>
        <a:prstGeom prst="rect">
          <a:avLst/>
        </a:prstGeom>
        <a:gradFill rotWithShape="0">
          <a:gsLst>
            <a:gs pos="0">
              <a:schemeClr val="accent5">
                <a:hueOff val="10677260"/>
                <a:satOff val="-34652"/>
                <a:lumOff val="1570"/>
                <a:alphaOff val="0"/>
                <a:tint val="50000"/>
                <a:satMod val="300000"/>
              </a:schemeClr>
            </a:gs>
            <a:gs pos="35000">
              <a:schemeClr val="accent5">
                <a:hueOff val="10677260"/>
                <a:satOff val="-34652"/>
                <a:lumOff val="1570"/>
                <a:alphaOff val="0"/>
                <a:tint val="37000"/>
                <a:satMod val="300000"/>
              </a:schemeClr>
            </a:gs>
            <a:gs pos="100000">
              <a:schemeClr val="accent5">
                <a:hueOff val="10677260"/>
                <a:satOff val="-34652"/>
                <a:lumOff val="157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Model Training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Splited</a:t>
          </a:r>
          <a:r>
            <a:rPr lang="en-US" sz="2000" b="0" i="0" kern="1200" dirty="0"/>
            <a:t> the dataset into training, validation, and test sets.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Trained the selected model using the training piston dataset, optimized parameters and loss functions to achieve accurate defect classification.</a:t>
          </a:r>
          <a:endParaRPr lang="en-IN" sz="2000" kern="1200" dirty="0"/>
        </a:p>
      </dsp:txBody>
      <dsp:txXfrm>
        <a:off x="8826518" y="186529"/>
        <a:ext cx="3675658" cy="3214702"/>
      </dsp:txXfrm>
    </dsp:sp>
    <dsp:sp modelId="{CEDEBED9-EEAD-468A-8A05-01816BF6A753}">
      <dsp:nvSpPr>
        <dsp:cNvPr id="0" name=""/>
        <dsp:cNvSpPr/>
      </dsp:nvSpPr>
      <dsp:spPr>
        <a:xfrm>
          <a:off x="1761536" y="3627788"/>
          <a:ext cx="3855420" cy="2884014"/>
        </a:xfrm>
        <a:prstGeom prst="rect">
          <a:avLst/>
        </a:prstGeom>
        <a:gradFill rotWithShape="0">
          <a:gsLst>
            <a:gs pos="0">
              <a:schemeClr val="accent5">
                <a:hueOff val="16015889"/>
                <a:satOff val="-51978"/>
                <a:lumOff val="2355"/>
                <a:alphaOff val="0"/>
                <a:tint val="50000"/>
                <a:satMod val="300000"/>
              </a:schemeClr>
            </a:gs>
            <a:gs pos="35000">
              <a:schemeClr val="accent5">
                <a:hueOff val="16015889"/>
                <a:satOff val="-51978"/>
                <a:lumOff val="2355"/>
                <a:alphaOff val="0"/>
                <a:tint val="37000"/>
                <a:satMod val="300000"/>
              </a:schemeClr>
            </a:gs>
            <a:gs pos="100000">
              <a:schemeClr val="accent5">
                <a:hueOff val="16015889"/>
                <a:satOff val="-51978"/>
                <a:lumOff val="235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Detection and Visualization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Visualized the output of the model using different piston images.(normal and defected)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1761536" y="3627788"/>
        <a:ext cx="3855420" cy="2884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F5939-4841-47EE-88A1-4877DA1A9F8D}">
      <dsp:nvSpPr>
        <dsp:cNvPr id="0" name=""/>
        <dsp:cNvSpPr/>
      </dsp:nvSpPr>
      <dsp:spPr>
        <a:xfrm>
          <a:off x="0" y="3"/>
          <a:ext cx="3821807" cy="27778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Deployment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Deployed the model locally using </a:t>
          </a:r>
          <a:r>
            <a:rPr lang="en-IN" sz="2000" b="1" kern="1200" dirty="0" err="1"/>
            <a:t>FastAPI</a:t>
          </a:r>
          <a:r>
            <a:rPr lang="en-IN" sz="2000" b="1" kern="1200" dirty="0"/>
            <a:t>.</a:t>
          </a:r>
        </a:p>
      </dsp:txBody>
      <dsp:txXfrm>
        <a:off x="0" y="3"/>
        <a:ext cx="3821807" cy="2777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fsm.in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fsm.in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fsm.in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5" name="FSM_Final_logo.jpg" descr="FSM_Final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573" y="55230"/>
            <a:ext cx="1896209" cy="551552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ext"/>
          <p:cNvSpPr txBox="1"/>
          <p:nvPr/>
        </p:nvSpPr>
        <p:spPr>
          <a:xfrm>
            <a:off x="6275950" y="9296400"/>
            <a:ext cx="446127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ctr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7" name="Text"/>
          <p:cNvSpPr txBox="1"/>
          <p:nvPr/>
        </p:nvSpPr>
        <p:spPr>
          <a:xfrm>
            <a:off x="6264977" y="9296400"/>
            <a:ext cx="468072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ctr"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48" name="Text"/>
          <p:cNvSpPr txBox="1"/>
          <p:nvPr/>
        </p:nvSpPr>
        <p:spPr>
          <a:xfrm>
            <a:off x="12427621" y="9339111"/>
            <a:ext cx="468072" cy="3243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ctr"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49" name="www.iafsm.in"/>
          <p:cNvSpPr/>
          <p:nvPr/>
        </p:nvSpPr>
        <p:spPr>
          <a:xfrm>
            <a:off x="-15600" y="9225488"/>
            <a:ext cx="13035999" cy="551552"/>
          </a:xfrm>
          <a:prstGeom prst="rect">
            <a:avLst/>
          </a:prstGeom>
          <a:solidFill>
            <a:srgbClr val="004D8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  <a:hlinkClick r:id="rId3"/>
              </a:defRPr>
            </a:lvl1pPr>
          </a:lstStyle>
          <a:p>
            <a:pPr>
              <a:defRPr u="none"/>
            </a:pPr>
            <a:endParaRPr u="sng" dirty="0">
              <a:hlinkClick r:id="rId3"/>
            </a:endParaRPr>
          </a:p>
        </p:txBody>
      </p:sp>
      <p:pic>
        <p:nvPicPr>
          <p:cNvPr id="50" name="Image" descr="Image"/>
          <p:cNvPicPr>
            <a:picLocks noChangeAspect="1"/>
          </p:cNvPicPr>
          <p:nvPr/>
        </p:nvPicPr>
        <p:blipFill>
          <a:blip r:embed="rId4"/>
          <a:srcRect l="30627" r="36946"/>
          <a:stretch>
            <a:fillRect/>
          </a:stretch>
        </p:blipFill>
        <p:spPr>
          <a:xfrm>
            <a:off x="49162" y="25404"/>
            <a:ext cx="1253444" cy="1495918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77405" y="9296400"/>
            <a:ext cx="368504" cy="387070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E75D7-D755-C540-A62B-CBC3FD873CD8}"/>
              </a:ext>
            </a:extLst>
          </p:cNvPr>
          <p:cNvSpPr txBox="1"/>
          <p:nvPr userDrawn="1"/>
        </p:nvSpPr>
        <p:spPr>
          <a:xfrm>
            <a:off x="5695287" y="9296079"/>
            <a:ext cx="161422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www.iafsm.in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pic>
        <p:nvPicPr>
          <p:cNvPr id="71" name="FSM_Final_logo.jpg" descr="FSM_Final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573" y="55230"/>
            <a:ext cx="1896209" cy="551552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www.iafsm.in"/>
          <p:cNvSpPr/>
          <p:nvPr/>
        </p:nvSpPr>
        <p:spPr>
          <a:xfrm>
            <a:off x="-15600" y="9225488"/>
            <a:ext cx="13035999" cy="551552"/>
          </a:xfrm>
          <a:prstGeom prst="rect">
            <a:avLst/>
          </a:prstGeom>
          <a:solidFill>
            <a:srgbClr val="004D8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  <a:hlinkClick r:id="rId3"/>
              </a:defRPr>
            </a:lvl1pPr>
          </a:lstStyle>
          <a:p>
            <a:pPr>
              <a:defRPr u="none"/>
            </a:pPr>
            <a:endParaRPr u="sng" dirty="0">
              <a:hlinkClick r:id="rId3"/>
            </a:endParaRPr>
          </a:p>
        </p:txBody>
      </p:sp>
      <p:pic>
        <p:nvPicPr>
          <p:cNvPr id="73" name="Image" descr="Image"/>
          <p:cNvPicPr>
            <a:picLocks noChangeAspect="1"/>
          </p:cNvPicPr>
          <p:nvPr/>
        </p:nvPicPr>
        <p:blipFill>
          <a:blip r:embed="rId4"/>
          <a:srcRect l="30627" r="36946"/>
          <a:stretch>
            <a:fillRect/>
          </a:stretch>
        </p:blipFill>
        <p:spPr>
          <a:xfrm>
            <a:off x="49162" y="25404"/>
            <a:ext cx="1253444" cy="1495918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88936" y="9332761"/>
            <a:ext cx="368505" cy="387070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C38DC-5A4E-784C-B439-0BC6B4763B93}"/>
              </a:ext>
            </a:extLst>
          </p:cNvPr>
          <p:cNvSpPr txBox="1"/>
          <p:nvPr userDrawn="1"/>
        </p:nvSpPr>
        <p:spPr>
          <a:xfrm>
            <a:off x="5695287" y="9296079"/>
            <a:ext cx="161422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www.iafsm.in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FSM_Final_logo.jpg" descr="FSM_Final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573" y="55230"/>
            <a:ext cx="1896209" cy="551552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www.iafsm.in"/>
          <p:cNvSpPr/>
          <p:nvPr/>
        </p:nvSpPr>
        <p:spPr>
          <a:xfrm>
            <a:off x="-15600" y="9225488"/>
            <a:ext cx="13035999" cy="551552"/>
          </a:xfrm>
          <a:prstGeom prst="rect">
            <a:avLst/>
          </a:prstGeom>
          <a:solidFill>
            <a:srgbClr val="004D8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  <a:hlinkClick r:id="rId3"/>
              </a:defRPr>
            </a:lvl1pPr>
          </a:lstStyle>
          <a:p>
            <a:pPr>
              <a:defRPr u="none"/>
            </a:pPr>
            <a:endParaRPr u="none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83" name="Image" descr="Image"/>
          <p:cNvPicPr>
            <a:picLocks noChangeAspect="1"/>
          </p:cNvPicPr>
          <p:nvPr/>
        </p:nvPicPr>
        <p:blipFill>
          <a:blip r:embed="rId4"/>
          <a:srcRect l="30627" r="36946"/>
          <a:stretch>
            <a:fillRect/>
          </a:stretch>
        </p:blipFill>
        <p:spPr>
          <a:xfrm>
            <a:off x="49162" y="25404"/>
            <a:ext cx="1253444" cy="149591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85938" y="9310764"/>
            <a:ext cx="368574" cy="381001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A224D0-A402-D74C-BB42-2E7D04C3F851}"/>
              </a:ext>
            </a:extLst>
          </p:cNvPr>
          <p:cNvSpPr txBox="1"/>
          <p:nvPr userDrawn="1"/>
        </p:nvSpPr>
        <p:spPr>
          <a:xfrm>
            <a:off x="5695287" y="9296079"/>
            <a:ext cx="161422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www.iafsm.in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iafsm.in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91528" y="9339111"/>
            <a:ext cx="340259" cy="3243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www.iafsm.in"/>
          <p:cNvSpPr/>
          <p:nvPr/>
        </p:nvSpPr>
        <p:spPr>
          <a:xfrm>
            <a:off x="-15600" y="9225488"/>
            <a:ext cx="13035999" cy="551552"/>
          </a:xfrm>
          <a:prstGeom prst="rect">
            <a:avLst/>
          </a:prstGeom>
          <a:solidFill>
            <a:srgbClr val="004D8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  <a:hlinkClick r:id="rId5"/>
              </a:defRPr>
            </a:lvl1pPr>
          </a:lstStyle>
          <a:p>
            <a:pPr>
              <a:defRPr u="none"/>
            </a:pPr>
            <a:endParaRPr u="sng" dirty="0">
              <a:hlinkClick r:id="rId5"/>
            </a:endParaRPr>
          </a:p>
        </p:txBody>
      </p:sp>
      <p:pic>
        <p:nvPicPr>
          <p:cNvPr id="4" name="FSMlogo.png" descr="FSM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8771" y="13514"/>
            <a:ext cx="1971512" cy="7345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31855-1D7F-9D4B-86B9-7E542A9BAE52}"/>
              </a:ext>
            </a:extLst>
          </p:cNvPr>
          <p:cNvSpPr txBox="1"/>
          <p:nvPr userDrawn="1"/>
        </p:nvSpPr>
        <p:spPr>
          <a:xfrm>
            <a:off x="5695287" y="9296079"/>
            <a:ext cx="161422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www.iafsm.in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E0ED83BD-E00B-EE42-B225-460C133AF42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 l="30627" r="36946"/>
          <a:stretch>
            <a:fillRect/>
          </a:stretch>
        </p:blipFill>
        <p:spPr>
          <a:xfrm>
            <a:off x="49162" y="25404"/>
            <a:ext cx="1253444" cy="149591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</p:sldLayoutIdLst>
  <p:transition spd="med"/>
  <p:txStyles>
    <p:title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2286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4572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6858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9144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11430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13716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16002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18288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49506" y="9310764"/>
            <a:ext cx="241438" cy="381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4B8036-A051-2548-92D3-39822AD08A8A}"/>
              </a:ext>
            </a:extLst>
          </p:cNvPr>
          <p:cNvSpPr txBox="1">
            <a:spLocks/>
          </p:cNvSpPr>
          <p:nvPr/>
        </p:nvSpPr>
        <p:spPr>
          <a:xfrm>
            <a:off x="280289" y="1494779"/>
            <a:ext cx="12389936" cy="1467398"/>
          </a:xfrm>
          <a:prstGeom prst="rect">
            <a:avLst/>
          </a:prstGeom>
        </p:spPr>
        <p:txBody>
          <a:bodyPr/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228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457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685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9144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11430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1371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1600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1828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hangingPunct="1"/>
            <a:r>
              <a:rPr lang="en-US" sz="5400" b="1" dirty="0"/>
              <a:t>Piston Defect Detection Using Computer Vision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C89F3A3-57C5-2A44-829E-AA4603287DAC}"/>
              </a:ext>
            </a:extLst>
          </p:cNvPr>
          <p:cNvSpPr txBox="1">
            <a:spLocks/>
          </p:cNvSpPr>
          <p:nvPr/>
        </p:nvSpPr>
        <p:spPr>
          <a:xfrm>
            <a:off x="952500" y="3931771"/>
            <a:ext cx="11099800" cy="1384300"/>
          </a:xfrm>
          <a:prstGeom prst="rect">
            <a:avLst/>
          </a:prstGeom>
        </p:spPr>
        <p:txBody>
          <a:bodyPr/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228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457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685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9144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11430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1371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1600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1828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hangingPunct="1"/>
            <a:r>
              <a:rPr lang="en-US" sz="4000" dirty="0"/>
              <a:t>Ananya Mohapatra</a:t>
            </a:r>
          </a:p>
          <a:p>
            <a:pPr hangingPunct="1"/>
            <a:r>
              <a:rPr lang="en-US" sz="3200" dirty="0"/>
              <a:t>National Institute of Science and </a:t>
            </a:r>
            <a:r>
              <a:rPr lang="en-US" sz="3200" dirty="0" err="1"/>
              <a:t>Technology,Berhampur</a:t>
            </a:r>
            <a:endParaRPr lang="en-US" sz="32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4DCDE5C-8260-4647-A661-0EDFD97FEAF0}"/>
              </a:ext>
            </a:extLst>
          </p:cNvPr>
          <p:cNvSpPr txBox="1">
            <a:spLocks/>
          </p:cNvSpPr>
          <p:nvPr/>
        </p:nvSpPr>
        <p:spPr>
          <a:xfrm>
            <a:off x="952500" y="6002618"/>
            <a:ext cx="11099800" cy="1384300"/>
          </a:xfrm>
          <a:prstGeom prst="rect">
            <a:avLst/>
          </a:prstGeom>
        </p:spPr>
        <p:txBody>
          <a:bodyPr/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228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457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685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9144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11430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1371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1600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1828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hangingPunct="1"/>
            <a:r>
              <a:rPr lang="en-US" sz="3200" dirty="0"/>
              <a:t>Under Mentorship of</a:t>
            </a:r>
          </a:p>
          <a:p>
            <a:pPr hangingPunct="1"/>
            <a:r>
              <a:rPr lang="en-US" sz="4000" dirty="0" err="1"/>
              <a:t>Keivalya</a:t>
            </a:r>
            <a:r>
              <a:rPr lang="en-US" sz="4000" dirty="0"/>
              <a:t> Pandya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AE9F2E-8877-3943-8FBD-6278691405B2}"/>
              </a:ext>
            </a:extLst>
          </p:cNvPr>
          <p:cNvSpPr/>
          <p:nvPr/>
        </p:nvSpPr>
        <p:spPr>
          <a:xfrm>
            <a:off x="776941" y="8279654"/>
            <a:ext cx="11772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IITD-AIA FOUNDATION FOR SMART MANUFACTURING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C32DBBA-1F49-DC45-AE9D-DAE611610300}"/>
              </a:ext>
            </a:extLst>
          </p:cNvPr>
          <p:cNvSpPr txBox="1">
            <a:spLocks/>
          </p:cNvSpPr>
          <p:nvPr/>
        </p:nvSpPr>
        <p:spPr>
          <a:xfrm>
            <a:off x="952500" y="157630"/>
            <a:ext cx="11099800" cy="1178111"/>
          </a:xfrm>
          <a:prstGeom prst="rect">
            <a:avLst/>
          </a:prstGeom>
        </p:spPr>
        <p:txBody>
          <a:bodyPr/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228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457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685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9144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11430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1371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1600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1828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hangingPunct="1"/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FSM Online Internship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25506"/>
            <a:ext cx="8424582" cy="1093694"/>
          </a:xfrm>
        </p:spPr>
        <p:txBody>
          <a:bodyPr/>
          <a:lstStyle/>
          <a:p>
            <a:r>
              <a:rPr lang="en-US" sz="6000"/>
              <a:t>Implementation</a:t>
            </a:r>
            <a:endParaRPr lang="en-US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61E1F-D6D4-25EB-BDFE-F0BD2C89A2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99" y="1464859"/>
            <a:ext cx="6502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0723E5-952D-B7F9-FC8D-46AB653F7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99" y="5368118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149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922" y="143436"/>
            <a:ext cx="9632950" cy="109369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Innovation in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9E394-EB2A-0F40-94BD-97C8B2FFCDB7}"/>
              </a:ext>
            </a:extLst>
          </p:cNvPr>
          <p:cNvSpPr txBox="1"/>
          <p:nvPr/>
        </p:nvSpPr>
        <p:spPr>
          <a:xfrm>
            <a:off x="315565" y="3163510"/>
            <a:ext cx="1244509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Achieving 100% Accuracy: A Remarkable Milestone in Piston Defect Detection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The attainment of 100% accuracy in our piston defect 	detection system represents a significant breakthrough in 	the realm of manufacturing quality control</a:t>
            </a:r>
          </a:p>
          <a:p>
            <a:pPr marL="571500" marR="0" indent="-57150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28495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25506"/>
            <a:ext cx="8424582" cy="1093694"/>
          </a:xfrm>
        </p:spPr>
        <p:txBody>
          <a:bodyPr/>
          <a:lstStyle/>
          <a:p>
            <a:r>
              <a:rPr lang="en-US" sz="6000" dirty="0"/>
              <a:t>Outcome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20834-84E4-D164-45A7-27B6C38E4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16" y="1367452"/>
            <a:ext cx="7194913" cy="774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244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25506"/>
            <a:ext cx="8424582" cy="1093694"/>
          </a:xfrm>
        </p:spPr>
        <p:txBody>
          <a:bodyPr/>
          <a:lstStyle/>
          <a:p>
            <a:r>
              <a:rPr lang="en-US" sz="6000" dirty="0"/>
              <a:t>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CDBBB-B839-2978-F07E-608A9853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7" y="1683224"/>
            <a:ext cx="12293094" cy="691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921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25506"/>
            <a:ext cx="8424582" cy="1093694"/>
          </a:xfrm>
        </p:spPr>
        <p:txBody>
          <a:bodyPr/>
          <a:lstStyle/>
          <a:p>
            <a:r>
              <a:rPr lang="en-US" sz="6000" dirty="0"/>
              <a:t>Outcome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13079-F489-022E-085F-447E0ACED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1" y="1819702"/>
            <a:ext cx="9551412" cy="53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309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43435"/>
            <a:ext cx="8424582" cy="1093694"/>
          </a:xfrm>
        </p:spPr>
        <p:txBody>
          <a:bodyPr>
            <a:normAutofit/>
          </a:bodyPr>
          <a:lstStyle/>
          <a:p>
            <a:r>
              <a:rPr lang="en-IN" sz="6000" dirty="0"/>
              <a:t>Scalability</a:t>
            </a:r>
            <a:endParaRPr lang="en-US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9E394-EB2A-0F40-94BD-97C8B2FFCDB7}"/>
              </a:ext>
            </a:extLst>
          </p:cNvPr>
          <p:cNvSpPr txBox="1"/>
          <p:nvPr/>
        </p:nvSpPr>
        <p:spPr>
          <a:xfrm>
            <a:off x="256191" y="2023679"/>
            <a:ext cx="12492417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In piston defect detection, scalability plays a pivotal role in not only solving immediate industrial problems but also preparing for future challenges.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The scalability inherent in our solution allows for seamless integration into diverse industrial settings, enabling efficient and precise defect detection across various manufacturing processes.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In the future, I will use cloud resources to accommodate larger datasets and real-time processing, ensuring effective defect detection across expanding industrial operations.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386369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BBD4-C738-C043-94E9-4246D129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A965-0CDB-FA4F-A84C-88E5482089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amb120@nist.edu</a:t>
            </a:r>
          </a:p>
        </p:txBody>
      </p:sp>
    </p:spTree>
    <p:extLst>
      <p:ext uri="{BB962C8B-B14F-4D97-AF65-F5344CB8AC3E}">
        <p14:creationId xmlns:p14="http://schemas.microsoft.com/office/powerpoint/2010/main" val="13968242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25506"/>
            <a:ext cx="8424582" cy="1093694"/>
          </a:xfrm>
        </p:spPr>
        <p:txBody>
          <a:bodyPr/>
          <a:lstStyle/>
          <a:p>
            <a:r>
              <a:rPr lang="en-US" sz="6000" dirty="0"/>
              <a:t>Project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9E394-EB2A-0F40-94BD-97C8B2FFCDB7}"/>
              </a:ext>
            </a:extLst>
          </p:cNvPr>
          <p:cNvSpPr txBox="1"/>
          <p:nvPr/>
        </p:nvSpPr>
        <p:spPr>
          <a:xfrm>
            <a:off x="682387" y="1769532"/>
            <a:ext cx="12091916" cy="7858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The project addresses the critical need for an automated </a:t>
            </a:r>
            <a:r>
              <a:rPr lang="en-US" b="1" dirty="0"/>
              <a:t>defect detection </a:t>
            </a:r>
            <a:r>
              <a:rPr lang="en-US" dirty="0"/>
              <a:t>solution in piston manufacturing. Traditional manual inspection methods are time-consuming, subjective, and prone to errors.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By Using </a:t>
            </a: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Machine Learning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and </a:t>
            </a: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Computer Vision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piston defect detection achieves exceptional accuracy in identifying and categorizing defects within pistons.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="1" dirty="0"/>
              <a:t>Unique challenges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R</a:t>
            </a: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eal-time processing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A</a:t>
            </a: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daptability to dynamic manufacturing conditions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Defect Variation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B518F2-6150-09B4-954F-699F1842A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adaptability to dynamic manufacturing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25506"/>
            <a:ext cx="8424582" cy="1093694"/>
          </a:xfrm>
        </p:spPr>
        <p:txBody>
          <a:bodyPr/>
          <a:lstStyle/>
          <a:p>
            <a:r>
              <a:rPr lang="en-US" sz="6000" dirty="0"/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9E394-EB2A-0F40-94BD-97C8B2FFCDB7}"/>
              </a:ext>
            </a:extLst>
          </p:cNvPr>
          <p:cNvSpPr txBox="1"/>
          <p:nvPr/>
        </p:nvSpPr>
        <p:spPr>
          <a:xfrm>
            <a:off x="281970" y="2376425"/>
            <a:ext cx="12519630" cy="5334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Created a robust automated system for detecting and categorizing defects in pistons using Machine Learning and Computer Vision.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800" b="1" dirty="0"/>
              <a:t>Performing Explanatory Data </a:t>
            </a:r>
            <a:r>
              <a:rPr lang="en-IN" sz="2800" b="1" dirty="0" err="1"/>
              <a:t>Analysi</a:t>
            </a:r>
            <a:r>
              <a:rPr lang="en-US" sz="2800" b="1" dirty="0"/>
              <a:t>s on the piston dataset.</a:t>
            </a:r>
          </a:p>
          <a:p>
            <a:pPr marL="571500" marR="0" indent="-57150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/>
              <a:t>Collected a dataset of AC piston images with a diverse range of defect types. Preprocessed the images to ensure </a:t>
            </a:r>
            <a:r>
              <a:rPr lang="en-US" sz="3200" b="1" dirty="0"/>
              <a:t>consistency</a:t>
            </a:r>
            <a:r>
              <a:rPr lang="en-US" sz="2800" b="1" dirty="0"/>
              <a:t> and Complete data augmentation techniques.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/>
              <a:t>Developed a Convolutional Neural Network (CNN) architecture for piston defect detection. Trained the model using the piston dataset to learn the features and patterns of different defects.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Fine-tuned the CNN model using transfer learning to enhance its performance. Experiment with various hyperparameters and architectures to optimize accuracy.</a:t>
            </a:r>
          </a:p>
        </p:txBody>
      </p:sp>
    </p:spTree>
    <p:extLst>
      <p:ext uri="{BB962C8B-B14F-4D97-AF65-F5344CB8AC3E}">
        <p14:creationId xmlns:p14="http://schemas.microsoft.com/office/powerpoint/2010/main" val="28135377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25506"/>
            <a:ext cx="8424582" cy="1093694"/>
          </a:xfrm>
        </p:spPr>
        <p:txBody>
          <a:bodyPr/>
          <a:lstStyle/>
          <a:p>
            <a:r>
              <a:rPr lang="en-US" sz="6000" dirty="0"/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9E394-EB2A-0F40-94BD-97C8B2FFCDB7}"/>
              </a:ext>
            </a:extLst>
          </p:cNvPr>
          <p:cNvSpPr txBox="1"/>
          <p:nvPr/>
        </p:nvSpPr>
        <p:spPr>
          <a:xfrm>
            <a:off x="590525" y="4220210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6D440D3-A1E5-7F2A-F257-5A6DD8A7D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549040"/>
              </p:ext>
            </p:extLst>
          </p:nvPr>
        </p:nvGraphicFramePr>
        <p:xfrm>
          <a:off x="311370" y="2047164"/>
          <a:ext cx="13530176" cy="651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D261FA7-3F4B-350B-263F-265A6771C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632607"/>
              </p:ext>
            </p:extLst>
          </p:nvPr>
        </p:nvGraphicFramePr>
        <p:xfrm>
          <a:off x="7076458" y="5773004"/>
          <a:ext cx="3828103" cy="2785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93389D7-E490-ADE6-9BA7-65595E2C8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192329"/>
              </p:ext>
            </p:extLst>
          </p:nvPr>
        </p:nvGraphicFramePr>
        <p:xfrm>
          <a:off x="311370" y="1440292"/>
          <a:ext cx="6894647" cy="174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142391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25506"/>
            <a:ext cx="8424582" cy="1093694"/>
          </a:xfrm>
        </p:spPr>
        <p:txBody>
          <a:bodyPr/>
          <a:lstStyle/>
          <a:p>
            <a:r>
              <a:rPr lang="en-US" sz="6000" dirty="0"/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9E394-EB2A-0F40-94BD-97C8B2FFCDB7}"/>
              </a:ext>
            </a:extLst>
          </p:cNvPr>
          <p:cNvSpPr txBox="1"/>
          <p:nvPr/>
        </p:nvSpPr>
        <p:spPr>
          <a:xfrm>
            <a:off x="515521" y="3210889"/>
            <a:ext cx="3549176" cy="5843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Piston_Dataset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Defected1/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│   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kumda_component1.png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│   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kumda_component2.png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│   └── 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Defected2/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│   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kumda_component1.png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│   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kumda_component2.png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│   └── 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Normal/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kumda_component1.png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kumda_component2.png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└── ...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24213-9E07-B6BD-30D2-8E21AE231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38" y="2727172"/>
            <a:ext cx="7849041" cy="6177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45D67A-F7C0-9C86-B455-75AB0F9C5F39}"/>
              </a:ext>
            </a:extLst>
          </p:cNvPr>
          <p:cNvSpPr txBox="1"/>
          <p:nvPr/>
        </p:nvSpPr>
        <p:spPr>
          <a:xfrm>
            <a:off x="515521" y="1766942"/>
            <a:ext cx="68511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Explanatory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642799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25506"/>
            <a:ext cx="8424582" cy="1093694"/>
          </a:xfrm>
        </p:spPr>
        <p:txBody>
          <a:bodyPr/>
          <a:lstStyle/>
          <a:p>
            <a:r>
              <a:rPr lang="en-US" sz="6000" dirty="0"/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978B2-F01F-76E1-614E-DAAA027FB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00828"/>
            <a:ext cx="11051722" cy="57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077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25506"/>
            <a:ext cx="8424582" cy="1093694"/>
          </a:xfrm>
        </p:spPr>
        <p:txBody>
          <a:bodyPr/>
          <a:lstStyle/>
          <a:p>
            <a:r>
              <a:rPr lang="en-US" sz="6000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518BB-B410-902E-F2F3-442FA734C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2" y="1811042"/>
            <a:ext cx="6076649" cy="4810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0F9CB3-E7F3-7EE6-B0D4-053EBDDA6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41" y="1619578"/>
            <a:ext cx="6318517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009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25506"/>
            <a:ext cx="8424582" cy="1093694"/>
          </a:xfrm>
        </p:spPr>
        <p:txBody>
          <a:bodyPr/>
          <a:lstStyle/>
          <a:p>
            <a:r>
              <a:rPr lang="en-US" sz="6000" dirty="0"/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2AD8A1-6400-6418-D4B2-6D2B00D79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1725556"/>
            <a:ext cx="8952932" cy="72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009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0F1A4-AA66-E64C-B019-EAA9CE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9" y="125506"/>
            <a:ext cx="8424582" cy="1093694"/>
          </a:xfrm>
        </p:spPr>
        <p:txBody>
          <a:bodyPr/>
          <a:lstStyle/>
          <a:p>
            <a:r>
              <a:rPr lang="en-US" sz="6000"/>
              <a:t>Implementation</a:t>
            </a:r>
            <a:endParaRPr lang="en-US" sz="6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F88944-6E4A-F265-FFB4-3114E2FA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1540245"/>
            <a:ext cx="12596884" cy="69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664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SM_Internship_Presentation" id="{5B94B8DF-535D-4340-98EA-99E0BCE5F0D1}" vid="{96F311AA-212D-264C-B0B5-5530709661DC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FSM_Internship_Presentation</Template>
  <TotalTime>258</TotalTime>
  <Words>530</Words>
  <Application>Microsoft Office PowerPoint</Application>
  <PresentationFormat>Custom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Söhne</vt:lpstr>
      <vt:lpstr>Wingdings</vt:lpstr>
      <vt:lpstr>White</vt:lpstr>
      <vt:lpstr>PowerPoint Presentation</vt:lpstr>
      <vt:lpstr>Project Background</vt:lpstr>
      <vt:lpstr>Objective</vt:lpstr>
      <vt:lpstr>Methodology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Innovation in Implementation</vt:lpstr>
      <vt:lpstr>Outcome</vt:lpstr>
      <vt:lpstr>Outcome</vt:lpstr>
      <vt:lpstr>Outcome</vt:lpstr>
      <vt:lpstr>Scalability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Anand</dc:creator>
  <cp:lastModifiedBy>Ananya</cp:lastModifiedBy>
  <cp:revision>4</cp:revision>
  <dcterms:created xsi:type="dcterms:W3CDTF">2023-07-25T08:34:24Z</dcterms:created>
  <dcterms:modified xsi:type="dcterms:W3CDTF">2023-08-16T17:49:39Z</dcterms:modified>
</cp:coreProperties>
</file>