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6943" y="1401108"/>
            <a:ext cx="14754112" cy="144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24448" y="3124392"/>
            <a:ext cx="13239102" cy="654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areek.ananya1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8626" y="939816"/>
            <a:ext cx="14230985" cy="2046605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3855085" marR="5080" indent="-3843020">
              <a:lnSpc>
                <a:spcPts val="7580"/>
              </a:lnSpc>
              <a:spcBef>
                <a:spcPts val="950"/>
              </a:spcBef>
            </a:pPr>
            <a:r>
              <a:rPr dirty="0" sz="6950" spc="-300" b="0">
                <a:latin typeface="Cambria"/>
                <a:cs typeface="Cambria"/>
              </a:rPr>
              <a:t>Banking</a:t>
            </a:r>
            <a:r>
              <a:rPr dirty="0" sz="6950" spc="85" b="0">
                <a:latin typeface="Cambria"/>
                <a:cs typeface="Cambria"/>
              </a:rPr>
              <a:t> </a:t>
            </a:r>
            <a:r>
              <a:rPr dirty="0" sz="6950" spc="-455" b="0">
                <a:latin typeface="Cambria"/>
                <a:cs typeface="Cambria"/>
              </a:rPr>
              <a:t>Business</a:t>
            </a:r>
            <a:r>
              <a:rPr dirty="0" sz="6950" spc="90" b="0">
                <a:latin typeface="Cambria"/>
                <a:cs typeface="Cambria"/>
              </a:rPr>
              <a:t> </a:t>
            </a:r>
            <a:r>
              <a:rPr dirty="0" sz="6950" spc="-210" b="0">
                <a:latin typeface="Cambria"/>
                <a:cs typeface="Cambria"/>
              </a:rPr>
              <a:t>Case</a:t>
            </a:r>
            <a:r>
              <a:rPr dirty="0" sz="6950" spc="85" b="0">
                <a:latin typeface="Cambria"/>
                <a:cs typeface="Cambria"/>
              </a:rPr>
              <a:t> </a:t>
            </a:r>
            <a:r>
              <a:rPr dirty="0" sz="6950" spc="-270" b="0">
                <a:latin typeface="Cambria"/>
                <a:cs typeface="Cambria"/>
              </a:rPr>
              <a:t>Analysis</a:t>
            </a:r>
            <a:r>
              <a:rPr dirty="0" sz="6950" spc="90" b="0">
                <a:latin typeface="Cambria"/>
                <a:cs typeface="Cambria"/>
              </a:rPr>
              <a:t> </a:t>
            </a:r>
            <a:r>
              <a:rPr dirty="0" sz="6950" spc="-235" b="0">
                <a:latin typeface="Cambria"/>
                <a:cs typeface="Cambria"/>
              </a:rPr>
              <a:t>for</a:t>
            </a:r>
            <a:r>
              <a:rPr dirty="0" sz="6950" spc="90" b="0">
                <a:latin typeface="Cambria"/>
                <a:cs typeface="Cambria"/>
              </a:rPr>
              <a:t> </a:t>
            </a:r>
            <a:r>
              <a:rPr dirty="0" sz="6950" spc="-280" b="0">
                <a:latin typeface="Cambria"/>
                <a:cs typeface="Cambria"/>
              </a:rPr>
              <a:t>Term </a:t>
            </a:r>
            <a:r>
              <a:rPr dirty="0" sz="6950" spc="-1515" b="0">
                <a:latin typeface="Cambria"/>
                <a:cs typeface="Cambria"/>
              </a:rPr>
              <a:t> </a:t>
            </a:r>
            <a:r>
              <a:rPr dirty="0" sz="6950" spc="-250" b="0">
                <a:latin typeface="Cambria"/>
                <a:cs typeface="Cambria"/>
              </a:rPr>
              <a:t>Deposit</a:t>
            </a:r>
            <a:r>
              <a:rPr dirty="0" sz="6950" spc="85" b="0">
                <a:latin typeface="Cambria"/>
                <a:cs typeface="Cambria"/>
              </a:rPr>
              <a:t> </a:t>
            </a:r>
            <a:r>
              <a:rPr dirty="0" sz="6950" spc="-235" b="0">
                <a:latin typeface="Cambria"/>
                <a:cs typeface="Cambria"/>
              </a:rPr>
              <a:t>Prediction</a:t>
            </a:r>
            <a:endParaRPr sz="69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3829" y="4806664"/>
            <a:ext cx="7027545" cy="557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450" spc="175">
                <a:solidFill>
                  <a:srgbClr val="FFFFFF"/>
                </a:solidFill>
                <a:latin typeface="Trebuchet MS"/>
                <a:cs typeface="Trebuchet MS"/>
              </a:rPr>
              <a:t>Case</a:t>
            </a:r>
            <a:r>
              <a:rPr dirty="0" sz="3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114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dirty="0" sz="3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15">
                <a:solidFill>
                  <a:srgbClr val="FFFFFF"/>
                </a:solidFill>
                <a:latin typeface="Trebuchet MS"/>
                <a:cs typeface="Trebuchet MS"/>
              </a:rPr>
              <a:t>presented</a:t>
            </a:r>
            <a:r>
              <a:rPr dirty="0" sz="34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4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450" spc="155">
                <a:solidFill>
                  <a:srgbClr val="FFFFFF"/>
                </a:solidFill>
                <a:latin typeface="Trebuchet MS"/>
                <a:cs typeface="Trebuchet MS"/>
              </a:rPr>
              <a:t>NeoStats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8067" y="7789606"/>
            <a:ext cx="4783455" cy="148272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75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50" spc="5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750" spc="7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7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7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50" spc="-52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15900"/>
              </a:lnSpc>
            </a:pP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50" spc="-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750" spc="-10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4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750" spc="-1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750" spc="-17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  <a:hlinkClick r:id="rId2"/>
              </a:rPr>
              <a:t>pareek.ananya1@gmail.com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86" y="3289152"/>
            <a:ext cx="6943724" cy="1476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8360" y="3289152"/>
            <a:ext cx="6476999" cy="5000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2186" y="5403756"/>
            <a:ext cx="6943724" cy="552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9486" y="1634470"/>
            <a:ext cx="13836015" cy="1445260"/>
          </a:xfrm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20"/>
              </a:spcBef>
            </a:pPr>
            <a:r>
              <a:rPr dirty="0" spc="-235"/>
              <a:t>3.</a:t>
            </a:r>
            <a:r>
              <a:rPr dirty="0" spc="45"/>
              <a:t> </a:t>
            </a:r>
            <a:r>
              <a:rPr dirty="0" spc="105"/>
              <a:t>Loan</a:t>
            </a:r>
            <a:r>
              <a:rPr dirty="0" spc="45"/>
              <a:t> </a:t>
            </a:r>
            <a:r>
              <a:rPr dirty="0" spc="105"/>
              <a:t>and</a:t>
            </a:r>
            <a:r>
              <a:rPr dirty="0" spc="50"/>
              <a:t> </a:t>
            </a:r>
            <a:r>
              <a:rPr dirty="0" spc="90"/>
              <a:t>Insrance</a:t>
            </a:r>
            <a:r>
              <a:rPr dirty="0" spc="45"/>
              <a:t> </a:t>
            </a:r>
            <a:r>
              <a:rPr dirty="0" spc="30"/>
              <a:t>analysis:</a:t>
            </a:r>
            <a:r>
              <a:rPr dirty="0" spc="50"/>
              <a:t> </a:t>
            </a:r>
            <a:r>
              <a:rPr dirty="0" spc="35"/>
              <a:t>Calculate</a:t>
            </a:r>
            <a:r>
              <a:rPr dirty="0" spc="45"/>
              <a:t> </a:t>
            </a:r>
            <a:r>
              <a:rPr dirty="0" spc="-35"/>
              <a:t>the</a:t>
            </a:r>
            <a:r>
              <a:rPr dirty="0" spc="45"/>
              <a:t> </a:t>
            </a:r>
            <a:r>
              <a:rPr dirty="0" spc="55"/>
              <a:t>percentage</a:t>
            </a:r>
            <a:r>
              <a:rPr dirty="0" spc="50"/>
              <a:t> </a:t>
            </a:r>
            <a:r>
              <a:rPr dirty="0" spc="-45"/>
              <a:t>of</a:t>
            </a:r>
            <a:r>
              <a:rPr dirty="0" spc="45"/>
              <a:t> </a:t>
            </a:r>
            <a:r>
              <a:rPr dirty="0" spc="10"/>
              <a:t>customers</a:t>
            </a:r>
            <a:r>
              <a:rPr dirty="0" spc="50"/>
              <a:t> </a:t>
            </a:r>
            <a:r>
              <a:rPr dirty="0" spc="-15"/>
              <a:t>with </a:t>
            </a:r>
            <a:r>
              <a:rPr dirty="0" spc="-910"/>
              <a:t> </a:t>
            </a:r>
            <a:r>
              <a:rPr dirty="0" spc="195"/>
              <a:t>a </a:t>
            </a:r>
            <a:r>
              <a:rPr dirty="0" spc="80"/>
              <a:t>loan </a:t>
            </a:r>
            <a:r>
              <a:rPr dirty="0" spc="70"/>
              <a:t>who </a:t>
            </a:r>
            <a:r>
              <a:rPr dirty="0" spc="75"/>
              <a:t>have </a:t>
            </a:r>
            <a:r>
              <a:rPr dirty="0" spc="35"/>
              <a:t>taken </a:t>
            </a:r>
            <a:r>
              <a:rPr dirty="0" spc="-75"/>
              <a:t>out </a:t>
            </a:r>
            <a:r>
              <a:rPr dirty="0" spc="20"/>
              <a:t>insurance. </a:t>
            </a:r>
            <a:r>
              <a:rPr dirty="0" spc="40"/>
              <a:t>Visualize </a:t>
            </a:r>
            <a:r>
              <a:rPr dirty="0" spc="-20"/>
              <a:t>this </a:t>
            </a:r>
            <a:r>
              <a:rPr dirty="0" spc="45"/>
              <a:t>data </a:t>
            </a:r>
            <a:r>
              <a:rPr dirty="0" spc="105"/>
              <a:t>and </a:t>
            </a:r>
            <a:r>
              <a:rPr dirty="0" spc="10"/>
              <a:t>discuss </a:t>
            </a:r>
            <a:r>
              <a:rPr dirty="0" spc="15"/>
              <a:t> </a:t>
            </a:r>
            <a:r>
              <a:rPr dirty="0" spc="-10"/>
              <a:t>potential</a:t>
            </a:r>
            <a:r>
              <a:rPr dirty="0" spc="35"/>
              <a:t> </a:t>
            </a:r>
            <a:r>
              <a:rPr dirty="0" spc="-10"/>
              <a:t>implications.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9486" y="6528958"/>
            <a:ext cx="7325359" cy="197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100"/>
              </a:spcBef>
            </a:pPr>
            <a:r>
              <a:rPr dirty="0" sz="2550" spc="120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dirty="0" sz="2550" spc="550">
                <a:solidFill>
                  <a:srgbClr val="FFFFFF"/>
                </a:solidFill>
                <a:latin typeface="Trebuchet MS"/>
                <a:cs typeface="Trebuchet MS"/>
              </a:rPr>
              <a:t>4% </a:t>
            </a:r>
            <a:r>
              <a:rPr dirty="0" sz="255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550" spc="-3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550" spc="55">
                <a:solidFill>
                  <a:srgbClr val="FFFFFF"/>
                </a:solidFill>
                <a:latin typeface="Trebuchet MS"/>
                <a:cs typeface="Trebuchet MS"/>
              </a:rPr>
              <a:t>population </a:t>
            </a:r>
            <a:r>
              <a:rPr dirty="0" sz="2550" spc="4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dirty="0" sz="2550" spc="13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dirty="0" sz="2550" spc="7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2550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95">
                <a:solidFill>
                  <a:srgbClr val="FFFFFF"/>
                </a:solidFill>
                <a:latin typeface="Trebuchet MS"/>
                <a:cs typeface="Trebuchet MS"/>
              </a:rPr>
              <a:t>loan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taken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5">
                <a:solidFill>
                  <a:srgbClr val="FFFFFF"/>
                </a:solidFill>
                <a:latin typeface="Trebuchet MS"/>
                <a:cs typeface="Trebuchet MS"/>
              </a:rPr>
              <a:t>insurance,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2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75">
                <a:solidFill>
                  <a:srgbClr val="FFFFFF"/>
                </a:solidFill>
                <a:latin typeface="Trebuchet MS"/>
                <a:cs typeface="Trebuchet MS"/>
              </a:rPr>
              <a:t>also</a:t>
            </a:r>
            <a:r>
              <a:rPr dirty="0" sz="255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50">
                <a:solidFill>
                  <a:srgbClr val="FFFFFF"/>
                </a:solidFill>
                <a:latin typeface="Trebuchet MS"/>
                <a:cs typeface="Trebuchet MS"/>
              </a:rPr>
              <a:t>reflects </a:t>
            </a:r>
            <a:r>
              <a:rPr dirty="0" sz="2550" spc="-7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30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2550" spc="-3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dirty="0" sz="2550" spc="-5">
                <a:solidFill>
                  <a:srgbClr val="FFFFFF"/>
                </a:solidFill>
                <a:latin typeface="Trebuchet MS"/>
                <a:cs typeface="Trebuchet MS"/>
              </a:rPr>
              <a:t>distribution </a:t>
            </a:r>
            <a:r>
              <a:rPr dirty="0" sz="2550" spc="114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dirty="0" sz="2550" spc="-20">
                <a:solidFill>
                  <a:srgbClr val="FFFFFF"/>
                </a:solidFill>
                <a:latin typeface="Trebuchet MS"/>
                <a:cs typeface="Trebuchet MS"/>
              </a:rPr>
              <a:t>affected </a:t>
            </a:r>
            <a:r>
              <a:rPr dirty="0" sz="2550" spc="-2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25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00">
                <a:solidFill>
                  <a:srgbClr val="FFFFFF"/>
                </a:solidFill>
                <a:latin typeface="Trebuchet MS"/>
                <a:cs typeface="Trebuchet MS"/>
              </a:rPr>
              <a:t>huge </a:t>
            </a:r>
            <a:r>
              <a:rPr dirty="0" sz="2550" spc="5">
                <a:solidFill>
                  <a:srgbClr val="FFFFFF"/>
                </a:solidFill>
                <a:latin typeface="Trebuchet MS"/>
                <a:cs typeface="Trebuchet MS"/>
              </a:rPr>
              <a:t>disparity </a:t>
            </a:r>
            <a:r>
              <a:rPr dirty="0" sz="2550" spc="10">
                <a:solidFill>
                  <a:srgbClr val="FFFFFF"/>
                </a:solidFill>
                <a:latin typeface="Trebuchet MS"/>
                <a:cs typeface="Trebuchet MS"/>
              </a:rPr>
              <a:t>in perecentage, </a:t>
            </a:r>
            <a:r>
              <a:rPr dirty="0" sz="2550" spc="15">
                <a:solidFill>
                  <a:srgbClr val="FFFFFF"/>
                </a:solidFill>
                <a:latin typeface="Trebuchet MS"/>
                <a:cs typeface="Trebuchet MS"/>
              </a:rPr>
              <a:t>thus </a:t>
            </a:r>
            <a:r>
              <a:rPr dirty="0" sz="2550" spc="-15">
                <a:solidFill>
                  <a:srgbClr val="FFFFFF"/>
                </a:solidFill>
                <a:latin typeface="Trebuchet MS"/>
                <a:cs typeface="Trebuchet MS"/>
              </a:rPr>
              <a:t>reflecting </a:t>
            </a:r>
            <a:r>
              <a:rPr dirty="0" sz="255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3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2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60">
                <a:solidFill>
                  <a:srgbClr val="FFFFFF"/>
                </a:solidFill>
                <a:latin typeface="Trebuchet MS"/>
                <a:cs typeface="Trebuchet MS"/>
              </a:rPr>
              <a:t>income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5">
                <a:solidFill>
                  <a:srgbClr val="FFFFFF"/>
                </a:solidFill>
                <a:latin typeface="Trebuchet MS"/>
                <a:cs typeface="Trebuchet MS"/>
              </a:rPr>
              <a:t>implication</a:t>
            </a:r>
            <a:r>
              <a:rPr dirty="0" sz="25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5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75">
                <a:solidFill>
                  <a:srgbClr val="FFFFFF"/>
                </a:solidFill>
                <a:latin typeface="Trebuchet MS"/>
                <a:cs typeface="Trebuchet MS"/>
              </a:rPr>
              <a:t>it.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761" y="3884687"/>
            <a:ext cx="7029449" cy="1257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2186" y="5963119"/>
            <a:ext cx="7029449" cy="2409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5515" y="3739803"/>
            <a:ext cx="4952999" cy="46291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4719" marR="5080">
              <a:lnSpc>
                <a:spcPct val="102499"/>
              </a:lnSpc>
              <a:spcBef>
                <a:spcPts val="20"/>
              </a:spcBef>
            </a:pPr>
            <a:r>
              <a:rPr dirty="0" spc="-100"/>
              <a:t>4.</a:t>
            </a:r>
            <a:r>
              <a:rPr dirty="0" spc="40"/>
              <a:t> </a:t>
            </a:r>
            <a:r>
              <a:rPr dirty="0" spc="45"/>
              <a:t>Communication</a:t>
            </a:r>
            <a:r>
              <a:rPr dirty="0" spc="40"/>
              <a:t> </a:t>
            </a:r>
            <a:r>
              <a:rPr dirty="0" spc="90"/>
              <a:t>Strategy</a:t>
            </a:r>
            <a:r>
              <a:rPr dirty="0" spc="45"/>
              <a:t> </a:t>
            </a:r>
            <a:r>
              <a:rPr dirty="0" spc="15"/>
              <a:t>Insights:</a:t>
            </a:r>
            <a:r>
              <a:rPr dirty="0" spc="40"/>
              <a:t> </a:t>
            </a:r>
            <a:r>
              <a:rPr dirty="0" spc="95"/>
              <a:t>Analyse</a:t>
            </a:r>
            <a:r>
              <a:rPr dirty="0" spc="40"/>
              <a:t> </a:t>
            </a:r>
            <a:r>
              <a:rPr dirty="0" spc="105"/>
              <a:t>and</a:t>
            </a:r>
            <a:r>
              <a:rPr dirty="0" spc="45"/>
              <a:t> </a:t>
            </a:r>
            <a:r>
              <a:rPr dirty="0" spc="40"/>
              <a:t>summarize </a:t>
            </a:r>
            <a:r>
              <a:rPr dirty="0" spc="-35"/>
              <a:t>the</a:t>
            </a:r>
            <a:r>
              <a:rPr dirty="0" spc="40"/>
              <a:t> </a:t>
            </a:r>
            <a:r>
              <a:rPr dirty="0" spc="-30"/>
              <a:t>best </a:t>
            </a:r>
            <a:r>
              <a:rPr dirty="0" spc="-25"/>
              <a:t> </a:t>
            </a:r>
            <a:r>
              <a:rPr dirty="0" spc="35"/>
              <a:t>Contact</a:t>
            </a:r>
            <a:r>
              <a:rPr dirty="0" spc="45"/>
              <a:t> </a:t>
            </a:r>
            <a:r>
              <a:rPr dirty="0"/>
              <a:t>method</a:t>
            </a:r>
            <a:r>
              <a:rPr dirty="0" spc="50"/>
              <a:t> </a:t>
            </a:r>
            <a:r>
              <a:rPr dirty="0" spc="-40"/>
              <a:t>(with</a:t>
            </a:r>
            <a:r>
              <a:rPr dirty="0" spc="45"/>
              <a:t> </a:t>
            </a:r>
            <a:r>
              <a:rPr dirty="0" spc="-35"/>
              <a:t>the</a:t>
            </a:r>
            <a:r>
              <a:rPr dirty="0" spc="50"/>
              <a:t> </a:t>
            </a:r>
            <a:r>
              <a:rPr dirty="0" spc="45"/>
              <a:t>highest </a:t>
            </a:r>
            <a:r>
              <a:rPr dirty="0" spc="15"/>
              <a:t>success</a:t>
            </a:r>
            <a:r>
              <a:rPr dirty="0" spc="50"/>
              <a:t> </a:t>
            </a:r>
            <a:r>
              <a:rPr dirty="0" spc="40"/>
              <a:t>percentage)</a:t>
            </a:r>
            <a:r>
              <a:rPr dirty="0" spc="45"/>
              <a:t> </a:t>
            </a:r>
            <a:r>
              <a:rPr dirty="0" spc="-80"/>
              <a:t>to</a:t>
            </a:r>
            <a:r>
              <a:rPr dirty="0" spc="50"/>
              <a:t> </a:t>
            </a:r>
            <a:r>
              <a:rPr dirty="0" spc="-10"/>
              <a:t>contact</a:t>
            </a:r>
            <a:r>
              <a:rPr dirty="0" spc="45"/>
              <a:t> </a:t>
            </a:r>
            <a:r>
              <a:rPr dirty="0" spc="10"/>
              <a:t>people</a:t>
            </a:r>
            <a:r>
              <a:rPr dirty="0" spc="50"/>
              <a:t> </a:t>
            </a:r>
            <a:r>
              <a:rPr dirty="0" spc="-80"/>
              <a:t>to </a:t>
            </a:r>
            <a:r>
              <a:rPr dirty="0" spc="-910"/>
              <a:t> </a:t>
            </a:r>
            <a:r>
              <a:rPr dirty="0" spc="50"/>
              <a:t>ascertain</a:t>
            </a:r>
            <a:r>
              <a:rPr dirty="0" spc="40"/>
              <a:t> </a:t>
            </a:r>
            <a:r>
              <a:rPr dirty="0" spc="-35"/>
              <a:t>the</a:t>
            </a:r>
            <a:r>
              <a:rPr dirty="0" spc="40"/>
              <a:t> </a:t>
            </a:r>
            <a:r>
              <a:rPr dirty="0" spc="-30"/>
              <a:t>status</a:t>
            </a:r>
            <a:r>
              <a:rPr dirty="0" spc="40"/>
              <a:t> </a:t>
            </a:r>
            <a:r>
              <a:rPr dirty="0" spc="-45"/>
              <a:t>of</a:t>
            </a:r>
            <a:r>
              <a:rPr dirty="0" spc="45"/>
              <a:t> </a:t>
            </a:r>
            <a:r>
              <a:rPr dirty="0" spc="-5"/>
              <a:t>term</a:t>
            </a:r>
            <a:r>
              <a:rPr dirty="0" spc="40"/>
              <a:t> </a:t>
            </a:r>
            <a:r>
              <a:rPr dirty="0" spc="-15"/>
              <a:t>deposit</a:t>
            </a:r>
            <a:r>
              <a:rPr dirty="0" spc="40"/>
              <a:t> </a:t>
            </a:r>
            <a:r>
              <a:rPr dirty="0" spc="-10"/>
              <a:t>subscriptions.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708" y="3183859"/>
            <a:ext cx="12896849" cy="196042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2011" y="5788103"/>
            <a:ext cx="2314574" cy="3467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00909" y="5788103"/>
            <a:ext cx="3790949" cy="34670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4719" marR="5080">
              <a:lnSpc>
                <a:spcPct val="102499"/>
              </a:lnSpc>
              <a:spcBef>
                <a:spcPts val="20"/>
              </a:spcBef>
            </a:pPr>
            <a:r>
              <a:rPr dirty="0" spc="-175"/>
              <a:t>5. </a:t>
            </a:r>
            <a:r>
              <a:rPr dirty="0" spc="185"/>
              <a:t>Age </a:t>
            </a:r>
            <a:r>
              <a:rPr dirty="0" spc="105"/>
              <a:t>and </a:t>
            </a:r>
            <a:r>
              <a:rPr dirty="0" spc="95"/>
              <a:t>Home </a:t>
            </a:r>
            <a:r>
              <a:rPr dirty="0" spc="20"/>
              <a:t>Loans: </a:t>
            </a:r>
            <a:r>
              <a:rPr dirty="0" spc="45"/>
              <a:t>Determine </a:t>
            </a:r>
            <a:r>
              <a:rPr dirty="0" spc="50"/>
              <a:t>which </a:t>
            </a:r>
            <a:r>
              <a:rPr dirty="0" spc="160"/>
              <a:t>age </a:t>
            </a:r>
            <a:r>
              <a:rPr dirty="0" spc="90"/>
              <a:t>group </a:t>
            </a:r>
            <a:r>
              <a:rPr dirty="0" spc="120"/>
              <a:t>has </a:t>
            </a:r>
            <a:r>
              <a:rPr dirty="0" spc="-35"/>
              <a:t>the </a:t>
            </a:r>
            <a:r>
              <a:rPr dirty="0" spc="45"/>
              <a:t>highest </a:t>
            </a:r>
            <a:r>
              <a:rPr dirty="0" spc="50"/>
              <a:t> </a:t>
            </a:r>
            <a:r>
              <a:rPr dirty="0" spc="55"/>
              <a:t>percentage</a:t>
            </a:r>
            <a:r>
              <a:rPr dirty="0" spc="45"/>
              <a:t> </a:t>
            </a:r>
            <a:r>
              <a:rPr dirty="0" spc="-45"/>
              <a:t>of</a:t>
            </a:r>
            <a:r>
              <a:rPr dirty="0" spc="45"/>
              <a:t> </a:t>
            </a:r>
            <a:r>
              <a:rPr dirty="0" spc="50"/>
              <a:t>home</a:t>
            </a:r>
            <a:r>
              <a:rPr dirty="0" spc="45"/>
              <a:t> </a:t>
            </a:r>
            <a:r>
              <a:rPr dirty="0" spc="10"/>
              <a:t>loans.</a:t>
            </a:r>
            <a:r>
              <a:rPr dirty="0" spc="45"/>
              <a:t> </a:t>
            </a:r>
            <a:r>
              <a:rPr dirty="0" spc="35"/>
              <a:t>Present</a:t>
            </a:r>
            <a:r>
              <a:rPr dirty="0" spc="45"/>
              <a:t> </a:t>
            </a:r>
            <a:r>
              <a:rPr dirty="0" spc="-20"/>
              <a:t>this</a:t>
            </a:r>
            <a:r>
              <a:rPr dirty="0" spc="45"/>
              <a:t> data </a:t>
            </a:r>
            <a:r>
              <a:rPr dirty="0" spc="20"/>
              <a:t>visually</a:t>
            </a:r>
            <a:r>
              <a:rPr dirty="0" spc="45"/>
              <a:t> </a:t>
            </a:r>
            <a:r>
              <a:rPr dirty="0" spc="105"/>
              <a:t>and</a:t>
            </a:r>
            <a:r>
              <a:rPr dirty="0" spc="45"/>
              <a:t> </a:t>
            </a:r>
            <a:r>
              <a:rPr dirty="0" spc="10"/>
              <a:t>discuss</a:t>
            </a:r>
            <a:r>
              <a:rPr dirty="0" spc="45"/>
              <a:t> </a:t>
            </a:r>
            <a:r>
              <a:rPr dirty="0" spc="20"/>
              <a:t>possible </a:t>
            </a:r>
            <a:r>
              <a:rPr dirty="0" spc="-905"/>
              <a:t> </a:t>
            </a:r>
            <a:r>
              <a:rPr dirty="0" spc="85"/>
              <a:t>reasons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83008" y="5722443"/>
            <a:ext cx="5195570" cy="320611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780"/>
              </a:lnSpc>
              <a:spcBef>
                <a:spcPts val="220"/>
              </a:spcBef>
            </a:pPr>
            <a:r>
              <a:rPr dirty="0" sz="2350" spc="5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350" spc="55">
                <a:solidFill>
                  <a:srgbClr val="FFFFFF"/>
                </a:solidFill>
                <a:latin typeface="Trebuchet MS"/>
                <a:cs typeface="Trebuchet MS"/>
              </a:rPr>
              <a:t>Highest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percentage </a:t>
            </a:r>
            <a:r>
              <a:rPr dirty="0" sz="2350" spc="-2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35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3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Trebuchet MS"/>
                <a:cs typeface="Trebuchet MS"/>
              </a:rPr>
              <a:t>people </a:t>
            </a:r>
            <a:r>
              <a:rPr dirty="0" sz="2350" spc="12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dirty="0" sz="2350" spc="40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235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35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350" spc="120">
                <a:solidFill>
                  <a:srgbClr val="FFFFFF"/>
                </a:solidFill>
                <a:latin typeface="Trebuchet MS"/>
                <a:cs typeface="Trebuchet MS"/>
              </a:rPr>
              <a:t>age </a:t>
            </a:r>
            <a:r>
              <a:rPr dirty="0" sz="2350" spc="105">
                <a:solidFill>
                  <a:srgbClr val="FFFFFF"/>
                </a:solidFill>
                <a:latin typeface="Trebuchet MS"/>
                <a:cs typeface="Trebuchet MS"/>
              </a:rPr>
              <a:t>group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3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434">
                <a:solidFill>
                  <a:srgbClr val="FFFFFF"/>
                </a:solidFill>
                <a:latin typeface="Trebuchet MS"/>
                <a:cs typeface="Trebuchet MS"/>
              </a:rPr>
              <a:t>30-40 </a:t>
            </a:r>
            <a:r>
              <a:rPr dirty="0" sz="2350" spc="15">
                <a:solidFill>
                  <a:srgbClr val="FFFFFF"/>
                </a:solidFill>
                <a:latin typeface="Trebuchet MS"/>
                <a:cs typeface="Trebuchet MS"/>
              </a:rPr>
              <a:t>followed </a:t>
            </a:r>
            <a:r>
              <a:rPr dirty="0" sz="2350" spc="55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2350" spc="320">
                <a:solidFill>
                  <a:srgbClr val="FFFFFF"/>
                </a:solidFill>
                <a:latin typeface="Trebuchet MS"/>
                <a:cs typeface="Trebuchet MS"/>
              </a:rPr>
              <a:t>20-30, </a:t>
            </a:r>
            <a:r>
              <a:rPr dirty="0" sz="2350" spc="-65">
                <a:solidFill>
                  <a:srgbClr val="FFFFFF"/>
                </a:solidFill>
                <a:latin typeface="Trebuchet MS"/>
                <a:cs typeface="Trebuchet MS"/>
              </a:rPr>
              <a:t>its </a:t>
            </a:r>
            <a:r>
              <a:rPr dirty="0" sz="23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45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dirty="0" sz="2350" spc="50">
                <a:solidFill>
                  <a:srgbClr val="FFFFFF"/>
                </a:solidFill>
                <a:latin typeface="Trebuchet MS"/>
                <a:cs typeface="Trebuchet MS"/>
              </a:rPr>
              <a:t>because </a:t>
            </a:r>
            <a:r>
              <a:rPr dirty="0" sz="2350" spc="-10">
                <a:solidFill>
                  <a:srgbClr val="FFFFFF"/>
                </a:solidFill>
                <a:latin typeface="Trebuchet MS"/>
                <a:cs typeface="Trebuchet MS"/>
              </a:rPr>
              <a:t>people’s </a:t>
            </a:r>
            <a:r>
              <a:rPr dirty="0" sz="2350" spc="50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dirty="0" sz="2350" spc="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60">
                <a:solidFill>
                  <a:srgbClr val="FFFFFF"/>
                </a:solidFill>
                <a:latin typeface="Trebuchet MS"/>
                <a:cs typeface="Trebuchet MS"/>
              </a:rPr>
              <a:t>become </a:t>
            </a:r>
            <a:r>
              <a:rPr dirty="0" sz="2350">
                <a:solidFill>
                  <a:srgbClr val="FFFFFF"/>
                </a:solidFill>
                <a:latin typeface="Trebuchet MS"/>
                <a:cs typeface="Trebuchet MS"/>
              </a:rPr>
              <a:t>stable</a:t>
            </a:r>
            <a:r>
              <a:rPr dirty="0" sz="23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55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3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3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50">
                <a:solidFill>
                  <a:srgbClr val="FFFFFF"/>
                </a:solidFill>
                <a:latin typeface="Trebuchet MS"/>
                <a:cs typeface="Trebuchet MS"/>
              </a:rPr>
              <a:t>stage</a:t>
            </a:r>
            <a:r>
              <a:rPr dirty="0" sz="2350" spc="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35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85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dirty="0" sz="2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15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23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70">
                <a:solidFill>
                  <a:srgbClr val="FFFFFF"/>
                </a:solidFill>
                <a:latin typeface="Trebuchet MS"/>
                <a:cs typeface="Trebuchet MS"/>
              </a:rPr>
              <a:t>feel</a:t>
            </a:r>
            <a:r>
              <a:rPr dirty="0" sz="2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30">
                <a:solidFill>
                  <a:srgbClr val="FFFFFF"/>
                </a:solidFill>
                <a:latin typeface="Trebuchet MS"/>
                <a:cs typeface="Trebuchet MS"/>
              </a:rPr>
              <a:t>comfortable </a:t>
            </a:r>
            <a:r>
              <a:rPr dirty="0" sz="2350" spc="1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dirty="0" sz="23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70">
                <a:solidFill>
                  <a:srgbClr val="FFFFFF"/>
                </a:solidFill>
                <a:latin typeface="Trebuchet MS"/>
                <a:cs typeface="Trebuchet MS"/>
              </a:rPr>
              <a:t>buying </a:t>
            </a:r>
            <a:r>
              <a:rPr dirty="0" sz="2350" spc="-40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2350" spc="90">
                <a:solidFill>
                  <a:srgbClr val="FFFFFF"/>
                </a:solidFill>
                <a:latin typeface="Trebuchet MS"/>
                <a:cs typeface="Trebuchet MS"/>
              </a:rPr>
              <a:t>high pay </a:t>
            </a:r>
            <a:r>
              <a:rPr dirty="0" sz="2350" spc="30">
                <a:solidFill>
                  <a:srgbClr val="FFFFFF"/>
                </a:solidFill>
                <a:latin typeface="Trebuchet MS"/>
                <a:cs typeface="Trebuchet MS"/>
              </a:rPr>
              <a:t>needs </a:t>
            </a:r>
            <a:r>
              <a:rPr dirty="0" sz="2350" spc="11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350" spc="-15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350" spc="-6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350" spc="40">
                <a:solidFill>
                  <a:srgbClr val="FFFFFF"/>
                </a:solidFill>
                <a:latin typeface="Trebuchet MS"/>
                <a:cs typeface="Trebuchet MS"/>
              </a:rPr>
              <a:t>ease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2350" spc="15">
                <a:solidFill>
                  <a:srgbClr val="FFFFFF"/>
                </a:solidFill>
                <a:latin typeface="Trebuchet MS"/>
                <a:cs typeface="Trebuchet MS"/>
              </a:rPr>
              <a:t>satisfying </a:t>
            </a:r>
            <a:r>
              <a:rPr dirty="0" sz="2350" spc="11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2350" spc="35">
                <a:solidFill>
                  <a:srgbClr val="FFFFFF"/>
                </a:solidFill>
                <a:latin typeface="Trebuchet MS"/>
                <a:cs typeface="Trebuchet MS"/>
              </a:rPr>
              <a:t>completing </a:t>
            </a:r>
            <a:r>
              <a:rPr dirty="0" sz="2350" spc="-6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3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350" spc="75">
                <a:solidFill>
                  <a:srgbClr val="FFFFFF"/>
                </a:solidFill>
                <a:latin typeface="Trebuchet MS"/>
                <a:cs typeface="Trebuchet MS"/>
              </a:rPr>
              <a:t>loans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86" y="3783656"/>
            <a:ext cx="8458199" cy="1362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6741" y="3783656"/>
            <a:ext cx="5934074" cy="4667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89486" y="1406533"/>
            <a:ext cx="11913235" cy="130746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30"/>
              </a:spcBef>
            </a:pPr>
            <a:r>
              <a:rPr dirty="0" sz="2750" spc="-120"/>
              <a:t>6.</a:t>
            </a:r>
            <a:r>
              <a:rPr dirty="0" sz="2750" spc="45"/>
              <a:t> </a:t>
            </a:r>
            <a:r>
              <a:rPr dirty="0" sz="2750" spc="50"/>
              <a:t>Income </a:t>
            </a:r>
            <a:r>
              <a:rPr dirty="0" sz="2750" spc="95"/>
              <a:t>and</a:t>
            </a:r>
            <a:r>
              <a:rPr dirty="0" sz="2750" spc="50"/>
              <a:t> </a:t>
            </a:r>
            <a:r>
              <a:rPr dirty="0" sz="2750" spc="170"/>
              <a:t>Age</a:t>
            </a:r>
            <a:r>
              <a:rPr dirty="0" sz="2750" spc="50"/>
              <a:t> </a:t>
            </a:r>
            <a:r>
              <a:rPr dirty="0" sz="2750" spc="5"/>
              <a:t>Relationship:</a:t>
            </a:r>
            <a:r>
              <a:rPr dirty="0" sz="2750" spc="50"/>
              <a:t> </a:t>
            </a:r>
            <a:r>
              <a:rPr dirty="0" sz="2750" spc="25"/>
              <a:t>Investigate</a:t>
            </a:r>
            <a:r>
              <a:rPr dirty="0" sz="2750" spc="45"/>
              <a:t> </a:t>
            </a:r>
            <a:r>
              <a:rPr dirty="0" sz="2750" spc="120"/>
              <a:t>any</a:t>
            </a:r>
            <a:r>
              <a:rPr dirty="0" sz="2750" spc="50"/>
              <a:t> </a:t>
            </a:r>
            <a:r>
              <a:rPr dirty="0" sz="2750" spc="30"/>
              <a:t>relationships</a:t>
            </a:r>
            <a:r>
              <a:rPr dirty="0" sz="2750" spc="50"/>
              <a:t> </a:t>
            </a:r>
            <a:r>
              <a:rPr dirty="0" sz="2750"/>
              <a:t>between </a:t>
            </a:r>
            <a:r>
              <a:rPr dirty="0" sz="2750" spc="-815"/>
              <a:t> </a:t>
            </a:r>
            <a:r>
              <a:rPr dirty="0" sz="2750" spc="80"/>
              <a:t>annual </a:t>
            </a:r>
            <a:r>
              <a:rPr dirty="0" sz="2750" spc="30"/>
              <a:t>income </a:t>
            </a:r>
            <a:r>
              <a:rPr dirty="0" sz="2750" spc="95"/>
              <a:t>and </a:t>
            </a:r>
            <a:r>
              <a:rPr dirty="0" sz="2750" spc="145"/>
              <a:t>age </a:t>
            </a:r>
            <a:r>
              <a:rPr dirty="0" sz="2750" spc="20"/>
              <a:t>group. </a:t>
            </a:r>
            <a:r>
              <a:rPr dirty="0" sz="2750" spc="85"/>
              <a:t>Use </a:t>
            </a:r>
            <a:r>
              <a:rPr dirty="0" sz="2750" spc="50"/>
              <a:t>appropriate </a:t>
            </a:r>
            <a:r>
              <a:rPr dirty="0" sz="2750" spc="-20"/>
              <a:t>plots </a:t>
            </a:r>
            <a:r>
              <a:rPr dirty="0" sz="2750" spc="95"/>
              <a:t>and </a:t>
            </a:r>
            <a:r>
              <a:rPr dirty="0" sz="2750" spc="-30"/>
              <a:t>statistics </a:t>
            </a:r>
            <a:r>
              <a:rPr dirty="0" sz="2750" spc="-70"/>
              <a:t>to </a:t>
            </a:r>
            <a:r>
              <a:rPr dirty="0" sz="2750" spc="-65"/>
              <a:t> </a:t>
            </a:r>
            <a:r>
              <a:rPr dirty="0" sz="2750" spc="20"/>
              <a:t>present</a:t>
            </a:r>
            <a:r>
              <a:rPr dirty="0" sz="2750" spc="30"/>
              <a:t> </a:t>
            </a:r>
            <a:r>
              <a:rPr dirty="0" sz="2750" spc="-30"/>
              <a:t>the</a:t>
            </a:r>
            <a:r>
              <a:rPr dirty="0" sz="2750" spc="35"/>
              <a:t> </a:t>
            </a:r>
            <a:r>
              <a:rPr dirty="0" sz="2750" spc="45"/>
              <a:t>findings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2689486" y="5413126"/>
            <a:ext cx="8488680" cy="299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168275">
              <a:lnSpc>
                <a:spcPct val="116100"/>
              </a:lnSpc>
              <a:spcBef>
                <a:spcPts val="95"/>
              </a:spcBef>
            </a:pPr>
            <a:r>
              <a:rPr dirty="0" sz="2800" spc="-14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often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seen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age,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often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annual </a:t>
            </a:r>
            <a:r>
              <a:rPr dirty="0" sz="28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tends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increase, but </a:t>
            </a:r>
            <a:r>
              <a:rPr dirty="0" sz="2800" spc="-15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highly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depends </a:t>
            </a:r>
            <a:r>
              <a:rPr dirty="0" sz="2800" spc="17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28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profession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customer,</a:t>
            </a:r>
            <a:r>
              <a:rPr dirty="0" sz="2800" spc="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dirty="0" sz="2800" spc="8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students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seem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less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income,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blue-collar, 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retired,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self-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employed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are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tending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have more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with </a:t>
            </a:r>
            <a:r>
              <a:rPr dirty="0" sz="2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age.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1513" y="3649047"/>
            <a:ext cx="9124949" cy="3143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9528" y="1827890"/>
            <a:ext cx="1981200" cy="44704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750" spc="210"/>
              <a:t>E</a:t>
            </a:r>
            <a:r>
              <a:rPr dirty="0" sz="2750" spc="355"/>
              <a:t>N</a:t>
            </a:r>
            <a:r>
              <a:rPr dirty="0" sz="2750" spc="265"/>
              <a:t>C</a:t>
            </a:r>
            <a:r>
              <a:rPr dirty="0" sz="2750" spc="425"/>
              <a:t>O</a:t>
            </a:r>
            <a:r>
              <a:rPr dirty="0" sz="2750" spc="290"/>
              <a:t>D</a:t>
            </a:r>
            <a:r>
              <a:rPr dirty="0" sz="2750" spc="85"/>
              <a:t>I</a:t>
            </a:r>
            <a:r>
              <a:rPr dirty="0" sz="2750" spc="355"/>
              <a:t>N</a:t>
            </a:r>
            <a:r>
              <a:rPr dirty="0" sz="2750" spc="160"/>
              <a:t>G</a:t>
            </a:r>
            <a:endParaRPr sz="27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085" y="372421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085" y="521011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085" y="6324539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78165" y="3526729"/>
            <a:ext cx="6333490" cy="374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-35">
                <a:solidFill>
                  <a:srgbClr val="FFFFFF"/>
                </a:solidFill>
                <a:latin typeface="Verdana"/>
                <a:cs typeface="Verdana"/>
              </a:rPr>
              <a:t>Five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Verdana"/>
                <a:cs typeface="Verdana"/>
              </a:rPr>
              <a:t>cols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namely: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FFFFFF"/>
                </a:solidFill>
                <a:latin typeface="Verdana"/>
                <a:cs typeface="Verdana"/>
              </a:rPr>
              <a:t>['contact',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Verdana"/>
                <a:cs typeface="Verdana"/>
              </a:rPr>
              <a:t>'poutcome',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60">
                <a:solidFill>
                  <a:srgbClr val="FFFFFF"/>
                </a:solidFill>
                <a:latin typeface="Verdana"/>
                <a:cs typeface="Verdana"/>
              </a:rPr>
              <a:t>'marital',  </a:t>
            </a:r>
            <a:r>
              <a:rPr dirty="0" sz="2100" spc="-35">
                <a:solidFill>
                  <a:srgbClr val="FFFFFF"/>
                </a:solidFill>
                <a:latin typeface="Verdana"/>
                <a:cs typeface="Verdana"/>
              </a:rPr>
              <a:t>'education',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75">
                <a:solidFill>
                  <a:srgbClr val="FFFFFF"/>
                </a:solidFill>
                <a:latin typeface="Verdana"/>
                <a:cs typeface="Verdana"/>
              </a:rPr>
              <a:t>'Gender'],</a:t>
            </a:r>
            <a:r>
              <a:rPr dirty="0" sz="2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35">
                <a:solidFill>
                  <a:srgbClr val="FFFFFF"/>
                </a:solidFill>
                <a:latin typeface="Verdana"/>
                <a:cs typeface="Verdana"/>
              </a:rPr>
              <a:t>here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dirty="0" sz="2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10">
                <a:solidFill>
                  <a:srgbClr val="FFFFFF"/>
                </a:solidFill>
                <a:latin typeface="Verdana"/>
                <a:cs typeface="Verdana"/>
              </a:rPr>
              <a:t>hot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encoding</a:t>
            </a:r>
            <a:r>
              <a:rPr dirty="0" sz="2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6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2100" spc="-7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</a:rPr>
              <a:t>performed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Verdana"/>
                <a:cs typeface="Verdana"/>
              </a:rPr>
              <a:t>conversing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4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categorical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-65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-14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Verdana"/>
                <a:cs typeface="Verdana"/>
              </a:rPr>
              <a:t>cols: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5">
                <a:solidFill>
                  <a:srgbClr val="FFFFFF"/>
                </a:solidFill>
                <a:latin typeface="Verdana"/>
                <a:cs typeface="Verdana"/>
              </a:rPr>
              <a:t>‘contact’,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</a:rPr>
              <a:t>Label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Encoding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6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been</a:t>
            </a:r>
            <a:endParaRPr sz="2100">
              <a:latin typeface="Verdana"/>
              <a:cs typeface="Verdana"/>
            </a:endParaRPr>
          </a:p>
          <a:p>
            <a:pPr marL="12700" marR="452120">
              <a:lnSpc>
                <a:spcPct val="116100"/>
              </a:lnSpc>
            </a:pP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</a:rPr>
              <a:t>performed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Verdana"/>
                <a:cs typeface="Verdana"/>
              </a:rPr>
              <a:t>converting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categorical</a:t>
            </a:r>
            <a:r>
              <a:rPr dirty="0" sz="21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dirty="0" sz="21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100" spc="-7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5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endParaRPr sz="2100">
              <a:latin typeface="Verdana"/>
              <a:cs typeface="Verdana"/>
            </a:endParaRPr>
          </a:p>
          <a:p>
            <a:pPr marL="12700" marR="70485">
              <a:lnSpc>
                <a:spcPct val="116100"/>
              </a:lnSpc>
            </a:pPr>
            <a:r>
              <a:rPr dirty="0" sz="2100" spc="-14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5">
                <a:solidFill>
                  <a:srgbClr val="FFFFFF"/>
                </a:solidFill>
                <a:latin typeface="Verdana"/>
                <a:cs typeface="Verdana"/>
              </a:rPr>
              <a:t>four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20">
                <a:solidFill>
                  <a:srgbClr val="FFFFFF"/>
                </a:solidFill>
                <a:latin typeface="Verdana"/>
                <a:cs typeface="Verdana"/>
              </a:rPr>
              <a:t>cols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100">
                <a:solidFill>
                  <a:srgbClr val="FFFFFF"/>
                </a:solidFill>
                <a:latin typeface="Verdana"/>
                <a:cs typeface="Verdana"/>
              </a:rPr>
              <a:t>namely: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80">
                <a:solidFill>
                  <a:srgbClr val="FFFFFF"/>
                </a:solidFill>
                <a:latin typeface="Verdana"/>
                <a:cs typeface="Verdana"/>
              </a:rPr>
              <a:t>['Insurance',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65">
                <a:solidFill>
                  <a:srgbClr val="FFFFFF"/>
                </a:solidFill>
                <a:latin typeface="Verdana"/>
                <a:cs typeface="Verdana"/>
              </a:rPr>
              <a:t>'housing',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55">
                <a:solidFill>
                  <a:srgbClr val="FFFFFF"/>
                </a:solidFill>
                <a:latin typeface="Verdana"/>
                <a:cs typeface="Verdana"/>
              </a:rPr>
              <a:t>'loan',  </a:t>
            </a:r>
            <a:r>
              <a:rPr dirty="0" sz="2100" spc="-65">
                <a:solidFill>
                  <a:srgbClr val="FFFFFF"/>
                </a:solidFill>
                <a:latin typeface="Verdana"/>
                <a:cs typeface="Verdana"/>
              </a:rPr>
              <a:t>'Term </a:t>
            </a:r>
            <a:r>
              <a:rPr dirty="0" sz="2100" spc="-55">
                <a:solidFill>
                  <a:srgbClr val="FFFFFF"/>
                </a:solidFill>
                <a:latin typeface="Verdana"/>
                <a:cs typeface="Verdana"/>
              </a:rPr>
              <a:t>Deposit'], </a:t>
            </a:r>
            <a:r>
              <a:rPr dirty="0" sz="2100" spc="-50">
                <a:solidFill>
                  <a:srgbClr val="FFFFFF"/>
                </a:solidFill>
                <a:latin typeface="Verdana"/>
                <a:cs typeface="Verdana"/>
              </a:rPr>
              <a:t>yes </a:t>
            </a:r>
            <a:r>
              <a:rPr dirty="0" sz="210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100" spc="-5">
                <a:solidFill>
                  <a:srgbClr val="FFFFFF"/>
                </a:solidFill>
                <a:latin typeface="Verdana"/>
                <a:cs typeface="Verdana"/>
              </a:rPr>
              <a:t>no </a:t>
            </a:r>
            <a:r>
              <a:rPr dirty="0" sz="2100" spc="-6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dirty="0" sz="2100" spc="-5">
                <a:solidFill>
                  <a:srgbClr val="FFFFFF"/>
                </a:solidFill>
                <a:latin typeface="Verdana"/>
                <a:cs typeface="Verdana"/>
              </a:rPr>
              <a:t>replaced </a:t>
            </a:r>
            <a:r>
              <a:rPr dirty="0" sz="21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2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30">
                <a:solidFill>
                  <a:srgbClr val="FFFFFF"/>
                </a:solidFill>
                <a:latin typeface="Verdana"/>
                <a:cs typeface="Verdana"/>
              </a:rPr>
              <a:t>binary</a:t>
            </a:r>
            <a:r>
              <a:rPr dirty="0" sz="2100" spc="-2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100" spc="-4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endParaRPr sz="2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17" y="3068157"/>
            <a:ext cx="7181849" cy="5676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275" y="907414"/>
            <a:ext cx="15502255" cy="977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635" marR="5080" indent="-750570">
              <a:lnSpc>
                <a:spcPct val="115700"/>
              </a:lnSpc>
              <a:spcBef>
                <a:spcPts val="100"/>
              </a:spcBef>
            </a:pPr>
            <a:r>
              <a:rPr dirty="0" sz="2700" spc="-390" b="0">
                <a:latin typeface="Trebuchet MS"/>
                <a:cs typeface="Trebuchet MS"/>
              </a:rPr>
              <a:t>1.</a:t>
            </a:r>
            <a:r>
              <a:rPr dirty="0" sz="2700" spc="-375" b="0">
                <a:latin typeface="Trebuchet MS"/>
                <a:cs typeface="Trebuchet MS"/>
              </a:rPr>
              <a:t> </a:t>
            </a:r>
            <a:r>
              <a:rPr dirty="0" sz="2700" spc="35" b="0">
                <a:latin typeface="Trebuchet MS"/>
                <a:cs typeface="Trebuchet MS"/>
              </a:rPr>
              <a:t>Term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50" b="0">
                <a:latin typeface="Trebuchet MS"/>
                <a:cs typeface="Trebuchet MS"/>
              </a:rPr>
              <a:t>Deposit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120" b="0">
                <a:latin typeface="Trebuchet MS"/>
                <a:cs typeface="Trebuchet MS"/>
              </a:rPr>
              <a:t>and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10" b="0">
                <a:latin typeface="Trebuchet MS"/>
                <a:cs typeface="Trebuchet MS"/>
              </a:rPr>
              <a:t>Related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25" b="0">
                <a:latin typeface="Trebuchet MS"/>
                <a:cs typeface="Trebuchet MS"/>
              </a:rPr>
              <a:t>Variables:</a:t>
            </a:r>
            <a:r>
              <a:rPr dirty="0" sz="2700" spc="45" b="0">
                <a:latin typeface="Trebuchet MS"/>
                <a:cs typeface="Trebuchet MS"/>
              </a:rPr>
              <a:t> </a:t>
            </a:r>
            <a:r>
              <a:rPr dirty="0" sz="2700" spc="-45" b="0">
                <a:latin typeface="Trebuchet MS"/>
                <a:cs typeface="Trebuchet MS"/>
              </a:rPr>
              <a:t>Identify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25" b="0">
                <a:latin typeface="Trebuchet MS"/>
                <a:cs typeface="Trebuchet MS"/>
              </a:rPr>
              <a:t>variables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35" b="0">
                <a:latin typeface="Trebuchet MS"/>
                <a:cs typeface="Trebuchet MS"/>
              </a:rPr>
              <a:t>strongly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-25" b="0">
                <a:latin typeface="Trebuchet MS"/>
                <a:cs typeface="Trebuchet MS"/>
              </a:rPr>
              <a:t>related</a:t>
            </a:r>
            <a:r>
              <a:rPr dirty="0" sz="2700" spc="45" b="0">
                <a:latin typeface="Trebuchet MS"/>
                <a:cs typeface="Trebuchet MS"/>
              </a:rPr>
              <a:t> </a:t>
            </a:r>
            <a:r>
              <a:rPr dirty="0" sz="2700" spc="5" b="0">
                <a:latin typeface="Trebuchet MS"/>
                <a:cs typeface="Trebuchet MS"/>
              </a:rPr>
              <a:t>to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35" b="0">
                <a:latin typeface="Trebuchet MS"/>
                <a:cs typeface="Trebuchet MS"/>
              </a:rPr>
              <a:t>Term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10" b="0">
                <a:latin typeface="Trebuchet MS"/>
                <a:cs typeface="Trebuchet MS"/>
              </a:rPr>
              <a:t>Deposit.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70" b="0">
                <a:latin typeface="Trebuchet MS"/>
                <a:cs typeface="Trebuchet MS"/>
              </a:rPr>
              <a:t>Discuss </a:t>
            </a:r>
            <a:r>
              <a:rPr dirty="0" sz="2700" spc="-800" b="0">
                <a:latin typeface="Trebuchet MS"/>
                <a:cs typeface="Trebuchet MS"/>
              </a:rPr>
              <a:t> </a:t>
            </a:r>
            <a:r>
              <a:rPr dirty="0" sz="2700" spc="60" b="0">
                <a:latin typeface="Trebuchet MS"/>
                <a:cs typeface="Trebuchet MS"/>
              </a:rPr>
              <a:t>your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110" b="0">
                <a:latin typeface="Trebuchet MS"/>
                <a:cs typeface="Trebuchet MS"/>
              </a:rPr>
              <a:t>approach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70" b="0">
                <a:latin typeface="Trebuchet MS"/>
                <a:cs typeface="Trebuchet MS"/>
              </a:rPr>
              <a:t>when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-35" b="0">
                <a:latin typeface="Trebuchet MS"/>
                <a:cs typeface="Trebuchet MS"/>
              </a:rPr>
              <a:t>the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20" b="0">
                <a:latin typeface="Trebuchet MS"/>
                <a:cs typeface="Trebuchet MS"/>
              </a:rPr>
              <a:t>variable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-25" b="0">
                <a:latin typeface="Trebuchet MS"/>
                <a:cs typeface="Trebuchet MS"/>
              </a:rPr>
              <a:t>is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10" b="0">
                <a:latin typeface="Trebuchet MS"/>
                <a:cs typeface="Trebuchet MS"/>
              </a:rPr>
              <a:t>categorical.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150" b="0">
                <a:latin typeface="Trebuchet MS"/>
                <a:cs typeface="Trebuchet MS"/>
              </a:rPr>
              <a:t>Which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-60" b="0">
                <a:latin typeface="Trebuchet MS"/>
                <a:cs typeface="Trebuchet MS"/>
              </a:rPr>
              <a:t>tests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85" b="0">
                <a:latin typeface="Trebuchet MS"/>
                <a:cs typeface="Trebuchet MS"/>
              </a:rPr>
              <a:t>or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-20" b="0">
                <a:latin typeface="Trebuchet MS"/>
                <a:cs typeface="Trebuchet MS"/>
              </a:rPr>
              <a:t>metrics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-70" b="0">
                <a:latin typeface="Trebuchet MS"/>
                <a:cs typeface="Trebuchet MS"/>
              </a:rPr>
              <a:t>will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90" b="0">
                <a:latin typeface="Trebuchet MS"/>
                <a:cs typeface="Trebuchet MS"/>
              </a:rPr>
              <a:t>you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114" b="0">
                <a:latin typeface="Trebuchet MS"/>
                <a:cs typeface="Trebuchet MS"/>
              </a:rPr>
              <a:t>employ?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49" y="3232616"/>
            <a:ext cx="123825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4449" y="6204416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20539" y="2976705"/>
            <a:ext cx="7536180" cy="448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Heatmap 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been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here,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identify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correlation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matrix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85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800" spc="-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highly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correlated 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values, </a:t>
            </a:r>
            <a:r>
              <a:rPr dirty="0" sz="2800" spc="-105">
                <a:solidFill>
                  <a:srgbClr val="FFFFFF"/>
                </a:solidFill>
                <a:latin typeface="Verdana"/>
                <a:cs typeface="Verdana"/>
              </a:rPr>
              <a:t>taking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term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deposit 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identifier,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calculated</a:t>
            </a:r>
            <a:r>
              <a:rPr dirty="0" sz="28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highly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correlated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9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algn="just" marL="12700" marR="5080">
              <a:lnSpc>
                <a:spcPct val="116100"/>
              </a:lnSpc>
              <a:spcBef>
                <a:spcPts val="5"/>
              </a:spcBef>
            </a:pP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Chi-Square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Cramer’s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two </a:t>
            </a:r>
            <a:r>
              <a:rPr dirty="0" sz="2800" spc="-96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metrics 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used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determining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further </a:t>
            </a:r>
            <a:r>
              <a:rPr dirty="0" sz="2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correlation.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409942"/>
            <a:ext cx="15449549" cy="3467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1520" y="907414"/>
            <a:ext cx="15715615" cy="14541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100"/>
              </a:spcBef>
            </a:pPr>
            <a:r>
              <a:rPr dirty="0" sz="2700" spc="-70" b="0">
                <a:latin typeface="Trebuchet MS"/>
                <a:cs typeface="Trebuchet MS"/>
              </a:rPr>
              <a:t>2·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50" b="0">
                <a:latin typeface="Trebuchet MS"/>
                <a:cs typeface="Trebuchet MS"/>
              </a:rPr>
              <a:t>Train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185" b="0">
                <a:latin typeface="Trebuchet MS"/>
                <a:cs typeface="Trebuchet MS"/>
              </a:rPr>
              <a:t>a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5" b="0">
                <a:latin typeface="Trebuchet MS"/>
                <a:cs typeface="Trebuchet MS"/>
              </a:rPr>
              <a:t>prediction</a:t>
            </a:r>
            <a:r>
              <a:rPr dirty="0" sz="2700" spc="40" b="0">
                <a:latin typeface="Trebuchet MS"/>
                <a:cs typeface="Trebuchet MS"/>
              </a:rPr>
              <a:t> model </a:t>
            </a:r>
            <a:r>
              <a:rPr dirty="0" sz="2700" spc="35" b="0">
                <a:latin typeface="Trebuchet MS"/>
                <a:cs typeface="Trebuchet MS"/>
              </a:rPr>
              <a:t>of </a:t>
            </a:r>
            <a:r>
              <a:rPr dirty="0" sz="2700" spc="60" b="0">
                <a:latin typeface="Trebuchet MS"/>
                <a:cs typeface="Trebuchet MS"/>
              </a:rPr>
              <a:t>your</a:t>
            </a:r>
            <a:r>
              <a:rPr dirty="0" sz="2700" spc="40" b="0">
                <a:latin typeface="Trebuchet MS"/>
                <a:cs typeface="Trebuchet MS"/>
              </a:rPr>
              <a:t> choice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5" b="0">
                <a:latin typeface="Trebuchet MS"/>
                <a:cs typeface="Trebuchet MS"/>
              </a:rPr>
              <a:t>to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-25" b="0">
                <a:latin typeface="Trebuchet MS"/>
                <a:cs typeface="Trebuchet MS"/>
              </a:rPr>
              <a:t>estimate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-35" b="0">
                <a:latin typeface="Trebuchet MS"/>
                <a:cs typeface="Trebuchet MS"/>
              </a:rPr>
              <a:t>the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10" b="0">
                <a:latin typeface="Trebuchet MS"/>
                <a:cs typeface="Trebuchet MS"/>
              </a:rPr>
              <a:t>probability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-20" b="0">
                <a:latin typeface="Trebuchet MS"/>
                <a:cs typeface="Trebuchet MS"/>
              </a:rPr>
              <a:t>that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185" b="0">
                <a:latin typeface="Trebuchet MS"/>
                <a:cs typeface="Trebuchet MS"/>
              </a:rPr>
              <a:t>a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25" b="0">
                <a:latin typeface="Trebuchet MS"/>
                <a:cs typeface="Trebuchet MS"/>
              </a:rPr>
              <a:t>customer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-70" b="0">
                <a:latin typeface="Trebuchet MS"/>
                <a:cs typeface="Trebuchet MS"/>
              </a:rPr>
              <a:t>will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30" b="0">
                <a:latin typeface="Trebuchet MS"/>
                <a:cs typeface="Trebuchet MS"/>
              </a:rPr>
              <a:t>opt</a:t>
            </a:r>
            <a:r>
              <a:rPr dirty="0" sz="2700" spc="40" b="0">
                <a:latin typeface="Trebuchet MS"/>
                <a:cs typeface="Trebuchet MS"/>
              </a:rPr>
              <a:t> </a:t>
            </a:r>
            <a:r>
              <a:rPr dirty="0" sz="2700" spc="15" b="0">
                <a:latin typeface="Trebuchet MS"/>
                <a:cs typeface="Trebuchet MS"/>
              </a:rPr>
              <a:t>for</a:t>
            </a:r>
            <a:r>
              <a:rPr dirty="0" sz="2700" spc="35" b="0">
                <a:latin typeface="Trebuchet MS"/>
                <a:cs typeface="Trebuchet MS"/>
              </a:rPr>
              <a:t> </a:t>
            </a:r>
            <a:r>
              <a:rPr dirty="0" sz="2700" spc="185" b="0">
                <a:latin typeface="Trebuchet MS"/>
                <a:cs typeface="Trebuchet MS"/>
              </a:rPr>
              <a:t>a </a:t>
            </a:r>
            <a:r>
              <a:rPr dirty="0" sz="2700" spc="-795" b="0">
                <a:latin typeface="Trebuchet MS"/>
                <a:cs typeface="Trebuchet MS"/>
              </a:rPr>
              <a:t> </a:t>
            </a:r>
            <a:r>
              <a:rPr dirty="0" sz="2700" spc="-35" b="0">
                <a:latin typeface="Trebuchet MS"/>
                <a:cs typeface="Trebuchet MS"/>
              </a:rPr>
              <a:t>term </a:t>
            </a:r>
            <a:r>
              <a:rPr dirty="0" sz="2700" spc="-25" b="0">
                <a:latin typeface="Trebuchet MS"/>
                <a:cs typeface="Trebuchet MS"/>
              </a:rPr>
              <a:t>deposit. </a:t>
            </a:r>
            <a:r>
              <a:rPr dirty="0" sz="2700" spc="70" b="0">
                <a:latin typeface="Trebuchet MS"/>
                <a:cs typeface="Trebuchet MS"/>
              </a:rPr>
              <a:t>Adhere </a:t>
            </a:r>
            <a:r>
              <a:rPr dirty="0" sz="2700" spc="5" b="0">
                <a:latin typeface="Trebuchet MS"/>
                <a:cs typeface="Trebuchet MS"/>
              </a:rPr>
              <a:t>to </a:t>
            </a:r>
            <a:r>
              <a:rPr dirty="0" sz="2700" spc="150" b="0">
                <a:latin typeface="Trebuchet MS"/>
                <a:cs typeface="Trebuchet MS"/>
              </a:rPr>
              <a:t>an </a:t>
            </a:r>
            <a:r>
              <a:rPr dirty="0" sz="2700" spc="355" b="0">
                <a:latin typeface="Trebuchet MS"/>
                <a:cs typeface="Trebuchet MS"/>
              </a:rPr>
              <a:t>80:20 </a:t>
            </a:r>
            <a:r>
              <a:rPr dirty="0" sz="2700" spc="-70" b="0">
                <a:latin typeface="Trebuchet MS"/>
                <a:cs typeface="Trebuchet MS"/>
              </a:rPr>
              <a:t>train:test </a:t>
            </a:r>
            <a:r>
              <a:rPr dirty="0" sz="2700" spc="-95" b="0">
                <a:latin typeface="Trebuchet MS"/>
                <a:cs typeface="Trebuchet MS"/>
              </a:rPr>
              <a:t>split. </a:t>
            </a:r>
            <a:r>
              <a:rPr dirty="0" sz="2700" spc="45" b="0">
                <a:latin typeface="Trebuchet MS"/>
                <a:cs typeface="Trebuchet MS"/>
              </a:rPr>
              <a:t>Report </a:t>
            </a:r>
            <a:r>
              <a:rPr dirty="0" sz="2700" spc="120" b="0">
                <a:latin typeface="Trebuchet MS"/>
                <a:cs typeface="Trebuchet MS"/>
              </a:rPr>
              <a:t>and </a:t>
            </a:r>
            <a:r>
              <a:rPr dirty="0" sz="2700" spc="-5" b="0">
                <a:latin typeface="Trebuchet MS"/>
                <a:cs typeface="Trebuchet MS"/>
              </a:rPr>
              <a:t>present </a:t>
            </a:r>
            <a:r>
              <a:rPr dirty="0" sz="2700" spc="-35" b="0">
                <a:latin typeface="Trebuchet MS"/>
                <a:cs typeface="Trebuchet MS"/>
              </a:rPr>
              <a:t>the </a:t>
            </a:r>
            <a:r>
              <a:rPr dirty="0" sz="2700" spc="75" b="0">
                <a:latin typeface="Trebuchet MS"/>
                <a:cs typeface="Trebuchet MS"/>
              </a:rPr>
              <a:t>model's </a:t>
            </a:r>
            <a:r>
              <a:rPr dirty="0" sz="2700" spc="45" b="0">
                <a:latin typeface="Trebuchet MS"/>
                <a:cs typeface="Trebuchet MS"/>
              </a:rPr>
              <a:t>performance </a:t>
            </a:r>
            <a:r>
              <a:rPr dirty="0" sz="2700" spc="50" b="0">
                <a:latin typeface="Trebuchet MS"/>
                <a:cs typeface="Trebuchet MS"/>
              </a:rPr>
              <a:t> </a:t>
            </a:r>
            <a:r>
              <a:rPr dirty="0" sz="2700" spc="-20" b="0">
                <a:latin typeface="Trebuchet MS"/>
                <a:cs typeface="Trebuchet MS"/>
              </a:rPr>
              <a:t>metrics</a:t>
            </a:r>
            <a:r>
              <a:rPr dirty="0" sz="2700" spc="25" b="0">
                <a:latin typeface="Trebuchet MS"/>
                <a:cs typeface="Trebuchet MS"/>
              </a:rPr>
              <a:t> </a:t>
            </a:r>
            <a:r>
              <a:rPr dirty="0" sz="2700" spc="155" b="0">
                <a:latin typeface="Trebuchet MS"/>
                <a:cs typeface="Trebuchet MS"/>
              </a:rPr>
              <a:t>on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55" b="0">
                <a:latin typeface="Trebuchet MS"/>
                <a:cs typeface="Trebuchet MS"/>
              </a:rPr>
              <a:t>both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-35" b="0">
                <a:latin typeface="Trebuchet MS"/>
                <a:cs typeface="Trebuchet MS"/>
              </a:rPr>
              <a:t>the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b="0">
                <a:latin typeface="Trebuchet MS"/>
                <a:cs typeface="Trebuchet MS"/>
              </a:rPr>
              <a:t>train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120" b="0">
                <a:latin typeface="Trebuchet MS"/>
                <a:cs typeface="Trebuchet MS"/>
              </a:rPr>
              <a:t>and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-90" b="0">
                <a:latin typeface="Trebuchet MS"/>
                <a:cs typeface="Trebuchet MS"/>
              </a:rPr>
              <a:t>test</a:t>
            </a:r>
            <a:r>
              <a:rPr dirty="0" sz="2700" spc="30" b="0">
                <a:latin typeface="Trebuchet MS"/>
                <a:cs typeface="Trebuchet MS"/>
              </a:rPr>
              <a:t> </a:t>
            </a:r>
            <a:r>
              <a:rPr dirty="0" sz="2700" spc="-20" b="0">
                <a:latin typeface="Trebuchet MS"/>
                <a:cs typeface="Trebuchet MS"/>
              </a:rPr>
              <a:t>datasets.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8838" y="3548793"/>
            <a:ext cx="7753349" cy="5648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8838" y="1028700"/>
            <a:ext cx="7753348" cy="2409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7983" y="2631395"/>
            <a:ext cx="125967" cy="1259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7983" y="4084867"/>
            <a:ext cx="125967" cy="12596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983" y="6507322"/>
            <a:ext cx="125967" cy="12596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4278" y="934605"/>
            <a:ext cx="8288020" cy="777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5375">
              <a:lnSpc>
                <a:spcPct val="115599"/>
              </a:lnSpc>
              <a:spcBef>
                <a:spcPts val="100"/>
              </a:spcBef>
            </a:pP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Here,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3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Forest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Classifier  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because: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Verdana"/>
              <a:cs typeface="Verdana"/>
            </a:endParaRPr>
          </a:p>
          <a:p>
            <a:pPr marL="690880">
              <a:lnSpc>
                <a:spcPct val="100000"/>
              </a:lnSpc>
            </a:pPr>
            <a:r>
              <a:rPr dirty="0" sz="2750" spc="-100">
                <a:solidFill>
                  <a:srgbClr val="FFFFFF"/>
                </a:solidFill>
                <a:latin typeface="Verdana"/>
                <a:cs typeface="Verdana"/>
              </a:rPr>
              <a:t>It’s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quick,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interpretable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endParaRPr sz="2750">
              <a:latin typeface="Verdana"/>
              <a:cs typeface="Verdana"/>
            </a:endParaRPr>
          </a:p>
          <a:p>
            <a:pPr marL="605155">
              <a:lnSpc>
                <a:spcPct val="100000"/>
              </a:lnSpc>
              <a:spcBef>
                <a:spcPts val="515"/>
              </a:spcBef>
            </a:pP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performs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many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types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Verdana"/>
              <a:cs typeface="Verdana"/>
            </a:endParaRPr>
          </a:p>
          <a:p>
            <a:pPr marL="605155" marR="1037590">
              <a:lnSpc>
                <a:spcPct val="115599"/>
              </a:lnSpc>
            </a:pPr>
            <a:r>
              <a:rPr dirty="0" sz="2750" spc="-12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750" spc="3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ensemble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method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combines 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multiple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Verdana"/>
                <a:cs typeface="Verdana"/>
              </a:rPr>
              <a:t>trees,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helps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605155" marR="628650">
              <a:lnSpc>
                <a:spcPct val="115599"/>
              </a:lnSpc>
            </a:pP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dirty="0" sz="2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FFFFFF"/>
                </a:solidFill>
                <a:latin typeface="Verdana"/>
                <a:cs typeface="Verdana"/>
              </a:rPr>
              <a:t>risk</a:t>
            </a:r>
            <a:r>
              <a:rPr dirty="0" sz="2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overfitting,</a:t>
            </a:r>
            <a:r>
              <a:rPr dirty="0" sz="2750" spc="-2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especially</a:t>
            </a:r>
            <a:r>
              <a:rPr dirty="0" sz="2750" spc="-2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2750" spc="-9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comparison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individual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">
                <a:solidFill>
                  <a:srgbClr val="FFFFFF"/>
                </a:solidFill>
                <a:latin typeface="Verdana"/>
                <a:cs typeface="Verdana"/>
              </a:rPr>
              <a:t>decision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FFFFFF"/>
                </a:solidFill>
                <a:latin typeface="Verdana"/>
                <a:cs typeface="Verdana"/>
              </a:rPr>
              <a:t>trees.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Verdana"/>
              <a:cs typeface="Verdana"/>
            </a:endParaRPr>
          </a:p>
          <a:p>
            <a:pPr marL="605155" marR="5080">
              <a:lnSpc>
                <a:spcPct val="115599"/>
              </a:lnSpc>
            </a:pPr>
            <a:r>
              <a:rPr dirty="0" sz="2750" spc="-14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Verdana"/>
                <a:cs typeface="Verdana"/>
              </a:rPr>
              <a:t>usually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requires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FFFFFF"/>
                </a:solidFill>
                <a:latin typeface="Verdana"/>
                <a:cs typeface="Verdana"/>
              </a:rPr>
              <a:t>less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45">
                <a:solidFill>
                  <a:srgbClr val="FFFFFF"/>
                </a:solidFill>
                <a:latin typeface="Verdana"/>
                <a:cs typeface="Verdana"/>
              </a:rPr>
              <a:t>hyperparameter 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compared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3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FFFFFF"/>
                </a:solidFill>
                <a:latin typeface="Verdana"/>
                <a:cs typeface="Verdana"/>
              </a:rPr>
              <a:t>models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XGBoost,  </a:t>
            </a:r>
            <a:r>
              <a:rPr dirty="0" sz="2750" spc="-135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straightforward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FFFFFF"/>
                </a:solidFill>
                <a:latin typeface="Verdana"/>
                <a:cs typeface="Verdana"/>
              </a:rPr>
              <a:t>choice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FFFFFF"/>
                </a:solidFill>
                <a:latin typeface="Verdana"/>
                <a:cs typeface="Verdana"/>
              </a:rPr>
              <a:t>when  </a:t>
            </a:r>
            <a:r>
              <a:rPr dirty="0" sz="2750" spc="-35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85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15">
                <a:solidFill>
                  <a:srgbClr val="FFFFFF"/>
                </a:solidFill>
                <a:latin typeface="Verdana"/>
                <a:cs typeface="Verdana"/>
              </a:rPr>
              <a:t>well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FFFFFF"/>
                </a:solidFill>
                <a:latin typeface="Verdana"/>
                <a:cs typeface="Verdana"/>
              </a:rPr>
              <a:t>out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5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275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750" spc="-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605155">
              <a:lnSpc>
                <a:spcPct val="100000"/>
              </a:lnSpc>
              <a:spcBef>
                <a:spcPts val="515"/>
              </a:spcBef>
            </a:pPr>
            <a:r>
              <a:rPr dirty="0" sz="2750" spc="-114">
                <a:solidFill>
                  <a:srgbClr val="FFFFFF"/>
                </a:solidFill>
                <a:latin typeface="Verdana"/>
                <a:cs typeface="Verdana"/>
              </a:rPr>
              <a:t>box.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2652" y="2008507"/>
            <a:ext cx="6600825" cy="6978015"/>
            <a:chOff x="1762652" y="2008507"/>
            <a:chExt cx="6600825" cy="6978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2652" y="2008507"/>
              <a:ext cx="6600824" cy="67981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2652" y="8757735"/>
              <a:ext cx="6600824" cy="228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58772" y="2133034"/>
            <a:ext cx="73361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440" b="0">
                <a:latin typeface="Trebuchet MS"/>
                <a:cs typeface="Trebuchet MS"/>
              </a:rPr>
              <a:t>HYPER-PARAMTER</a:t>
            </a:r>
            <a:r>
              <a:rPr dirty="0" sz="4200" spc="5" b="0">
                <a:latin typeface="Trebuchet MS"/>
                <a:cs typeface="Trebuchet MS"/>
              </a:rPr>
              <a:t> </a:t>
            </a:r>
            <a:r>
              <a:rPr dirty="0" sz="4200" spc="320" b="0">
                <a:latin typeface="Trebuchet MS"/>
                <a:cs typeface="Trebuchet MS"/>
              </a:rPr>
              <a:t>TUNING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5194" y="463264"/>
            <a:ext cx="14537690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9175" marR="5080" indent="-1007110">
              <a:lnSpc>
                <a:spcPct val="116199"/>
              </a:lnSpc>
              <a:spcBef>
                <a:spcPts val="100"/>
              </a:spcBef>
            </a:pPr>
            <a:r>
              <a:rPr dirty="0" sz="2600" spc="-125">
                <a:solidFill>
                  <a:srgbClr val="FFFFFF"/>
                </a:solidFill>
                <a:latin typeface="Trebuchet MS"/>
                <a:cs typeface="Trebuchet MS"/>
              </a:rPr>
              <a:t>3.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Discuss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methods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approaches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model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2600" spc="45">
                <a:solidFill>
                  <a:srgbClr val="FFFFFF"/>
                </a:solidFill>
                <a:latin typeface="Trebuchet MS"/>
                <a:cs typeface="Trebuchet MS"/>
              </a:rPr>
              <a:t>could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include </a:t>
            </a:r>
            <a:r>
              <a:rPr dirty="0" sz="2600" spc="-7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26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engineering,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0">
                <a:solidFill>
                  <a:srgbClr val="FFFFFF"/>
                </a:solidFill>
                <a:latin typeface="Trebuchet MS"/>
                <a:cs typeface="Trebuchet MS"/>
              </a:rPr>
              <a:t>algorithms,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8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">
                <a:solidFill>
                  <a:srgbClr val="FFFFFF"/>
                </a:solidFill>
                <a:latin typeface="Trebuchet MS"/>
                <a:cs typeface="Trebuchet MS"/>
              </a:rPr>
              <a:t>refining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preprocessing</a:t>
            </a:r>
            <a:r>
              <a:rPr dirty="0" sz="26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Trebuchet MS"/>
                <a:cs typeface="Trebuchet MS"/>
              </a:rPr>
              <a:t>steps.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5797" y="3418569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5797" y="5752194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5797" y="7619093"/>
            <a:ext cx="95250" cy="952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26551" y="3148809"/>
            <a:ext cx="6768465" cy="562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800"/>
              </a:lnSpc>
              <a:spcBef>
                <a:spcPts val="90"/>
              </a:spcBef>
            </a:pPr>
            <a:r>
              <a:rPr dirty="0" sz="2600" spc="-55">
                <a:solidFill>
                  <a:srgbClr val="FFFFFF"/>
                </a:solidFill>
                <a:latin typeface="Cambria"/>
                <a:cs typeface="Cambria"/>
              </a:rPr>
              <a:t>Here,</a:t>
            </a:r>
            <a:r>
              <a:rPr dirty="0" sz="2600" spc="-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Cambria"/>
                <a:cs typeface="Cambria"/>
              </a:rPr>
              <a:t>out</a:t>
            </a:r>
            <a:r>
              <a:rPr dirty="0" sz="26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600" spc="-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65">
                <a:solidFill>
                  <a:srgbClr val="FFFFFF"/>
                </a:solidFill>
                <a:latin typeface="Cambria"/>
                <a:cs typeface="Cambria"/>
              </a:rPr>
              <a:t>45k,</a:t>
            </a:r>
            <a:r>
              <a:rPr dirty="0" sz="2600" spc="-1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30">
                <a:solidFill>
                  <a:srgbClr val="FFFFFF"/>
                </a:solidFill>
                <a:latin typeface="Cambria"/>
                <a:cs typeface="Cambria"/>
              </a:rPr>
              <a:t>I </a:t>
            </a:r>
            <a:r>
              <a:rPr dirty="0" sz="2600" spc="-17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dirty="0" sz="26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Cambria"/>
                <a:cs typeface="Cambria"/>
              </a:rPr>
              <a:t>used</a:t>
            </a:r>
            <a:r>
              <a:rPr dirty="0" sz="26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280">
                <a:solidFill>
                  <a:srgbClr val="FFFFFF"/>
                </a:solidFill>
                <a:latin typeface="Cambria"/>
                <a:cs typeface="Cambria"/>
              </a:rPr>
              <a:t>25k</a:t>
            </a:r>
            <a:r>
              <a:rPr dirty="0" sz="2600" spc="-2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85">
                <a:solidFill>
                  <a:srgbClr val="FFFFFF"/>
                </a:solidFill>
                <a:latin typeface="Cambria"/>
                <a:cs typeface="Cambria"/>
              </a:rPr>
              <a:t>rows</a:t>
            </a:r>
            <a:r>
              <a:rPr dirty="0" sz="2600" spc="-18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2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faster </a:t>
            </a:r>
            <a:r>
              <a:rPr dirty="0" sz="26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35">
                <a:solidFill>
                  <a:srgbClr val="FFFFFF"/>
                </a:solidFill>
                <a:latin typeface="Cambria"/>
                <a:cs typeface="Cambria"/>
              </a:rPr>
              <a:t>hyper-parameter</a:t>
            </a:r>
            <a:r>
              <a:rPr dirty="0" sz="2600" spc="-1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Cambria"/>
                <a:cs typeface="Cambria"/>
              </a:rPr>
              <a:t>Turing,</a:t>
            </a:r>
            <a:r>
              <a:rPr dirty="0" sz="26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dirty="0" sz="2600" spc="-1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Cambria"/>
                <a:cs typeface="Cambria"/>
              </a:rPr>
              <a:t>selected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290">
                <a:solidFill>
                  <a:srgbClr val="FFFFFF"/>
                </a:solidFill>
                <a:latin typeface="Cambria"/>
                <a:cs typeface="Cambria"/>
              </a:rPr>
              <a:t>20 </a:t>
            </a:r>
            <a:r>
              <a:rPr dirty="0" sz="2600" spc="-2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iterations</a:t>
            </a:r>
            <a:r>
              <a:rPr dirty="0" sz="2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2600" spc="-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better</a:t>
            </a:r>
            <a:r>
              <a:rPr dirty="0" sz="2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Cambria"/>
                <a:cs typeface="Cambria"/>
              </a:rPr>
              <a:t>results</a:t>
            </a:r>
            <a:r>
              <a:rPr dirty="0" sz="2600" spc="-1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along</a:t>
            </a:r>
            <a:r>
              <a:rPr dirty="0" sz="26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2600" spc="37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22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r>
              <a:rPr dirty="0" sz="2600" spc="48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Cambria"/>
                <a:cs typeface="Cambria"/>
              </a:rPr>
              <a:t>param </a:t>
            </a:r>
            <a:r>
              <a:rPr dirty="0" sz="2600" spc="-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Cambria"/>
                <a:cs typeface="Cambria"/>
              </a:rPr>
              <a:t>grids.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>
              <a:latin typeface="Cambria"/>
              <a:cs typeface="Cambria"/>
            </a:endParaRPr>
          </a:p>
          <a:p>
            <a:pPr algn="just" marL="12700" marR="5080">
              <a:lnSpc>
                <a:spcPct val="117800"/>
              </a:lnSpc>
              <a:spcBef>
                <a:spcPts val="5"/>
              </a:spcBef>
            </a:pPr>
            <a:r>
              <a:rPr dirty="0" sz="2600" spc="-60">
                <a:solidFill>
                  <a:srgbClr val="FFFFFF"/>
                </a:solidFill>
                <a:latin typeface="Cambria"/>
                <a:cs typeface="Cambria"/>
              </a:rPr>
              <a:t>Since,</a:t>
            </a:r>
            <a:r>
              <a:rPr dirty="0" sz="2600" spc="-5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90">
                <a:solidFill>
                  <a:srgbClr val="FFFFFF"/>
                </a:solidFill>
                <a:latin typeface="Cambria"/>
                <a:cs typeface="Cambria"/>
              </a:rPr>
              <a:t>classification</a:t>
            </a:r>
            <a:r>
              <a:rPr dirty="0" sz="2600" spc="-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dirty="0" sz="2600" spc="2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Cambria"/>
                <a:cs typeface="Cambria"/>
              </a:rPr>
              <a:t>been</a:t>
            </a:r>
            <a:r>
              <a:rPr dirty="0" sz="2600" spc="28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70">
                <a:solidFill>
                  <a:srgbClr val="FFFFFF"/>
                </a:solidFill>
                <a:latin typeface="Cambria"/>
                <a:cs typeface="Cambria"/>
              </a:rPr>
              <a:t>used</a:t>
            </a:r>
            <a:r>
              <a:rPr dirty="0" sz="2600" spc="2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Cambria"/>
                <a:cs typeface="Cambria"/>
              </a:rPr>
              <a:t>so</a:t>
            </a:r>
            <a:r>
              <a:rPr dirty="0" sz="2600" spc="2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220">
                <a:solidFill>
                  <a:srgbClr val="FFFFFF"/>
                </a:solidFill>
                <a:latin typeface="Cambria"/>
                <a:cs typeface="Cambria"/>
              </a:rPr>
              <a:t>F1- </a:t>
            </a:r>
            <a:r>
              <a:rPr dirty="0" sz="2600" spc="-2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50">
                <a:solidFill>
                  <a:srgbClr val="FFFFFF"/>
                </a:solidFill>
                <a:latin typeface="Cambria"/>
                <a:cs typeface="Cambria"/>
              </a:rPr>
              <a:t>score</a:t>
            </a:r>
            <a:r>
              <a:rPr dirty="0" sz="2600" spc="-1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Cambria"/>
                <a:cs typeface="Cambria"/>
              </a:rPr>
              <a:t>has</a:t>
            </a:r>
            <a:r>
              <a:rPr dirty="0" sz="2600" spc="-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Cambria"/>
                <a:cs typeface="Cambria"/>
              </a:rPr>
              <a:t>been</a:t>
            </a:r>
            <a:r>
              <a:rPr dirty="0" sz="2600" spc="-1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taken</a:t>
            </a:r>
            <a:r>
              <a:rPr dirty="0" sz="26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along</a:t>
            </a:r>
            <a:r>
              <a:rPr dirty="0" sz="2600" spc="-10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2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Cambria"/>
                <a:cs typeface="Cambria"/>
              </a:rPr>
              <a:t>different </a:t>
            </a:r>
            <a:r>
              <a:rPr dirty="0" sz="2600" spc="-130">
                <a:solidFill>
                  <a:srgbClr val="FFFFFF"/>
                </a:solidFill>
                <a:latin typeface="Cambria"/>
                <a:cs typeface="Cambria"/>
              </a:rPr>
              <a:t>possible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60">
                <a:solidFill>
                  <a:srgbClr val="FFFFFF"/>
                </a:solidFill>
                <a:latin typeface="Cambria"/>
                <a:cs typeface="Cambria"/>
              </a:rPr>
              <a:t>values</a:t>
            </a:r>
            <a:r>
              <a:rPr dirty="0" sz="2600" spc="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30">
                <a:solidFill>
                  <a:srgbClr val="FFFFFF"/>
                </a:solidFill>
                <a:latin typeface="Cambria"/>
                <a:cs typeface="Cambria"/>
              </a:rPr>
              <a:t>thresholds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8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dirty="0" sz="2600" spc="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better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results.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ambria"/>
              <a:cs typeface="Cambria"/>
            </a:endParaRPr>
          </a:p>
          <a:p>
            <a:pPr algn="just" marL="12700" marR="5080">
              <a:lnSpc>
                <a:spcPct val="117800"/>
              </a:lnSpc>
              <a:spcBef>
                <a:spcPts val="5"/>
              </a:spcBef>
            </a:pPr>
            <a:r>
              <a:rPr dirty="0" sz="2600" spc="-30">
                <a:solidFill>
                  <a:srgbClr val="FFFFFF"/>
                </a:solidFill>
                <a:latin typeface="Cambria"/>
                <a:cs typeface="Cambria"/>
              </a:rPr>
              <a:t>Along</a:t>
            </a:r>
            <a:r>
              <a:rPr dirty="0" sz="2600" spc="-2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dirty="0" sz="2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Hyperparameter</a:t>
            </a:r>
            <a:r>
              <a:rPr dirty="0" sz="2600" spc="-114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50">
                <a:solidFill>
                  <a:srgbClr val="FFFFFF"/>
                </a:solidFill>
                <a:latin typeface="Cambria"/>
                <a:cs typeface="Cambria"/>
              </a:rPr>
              <a:t>Turing,</a:t>
            </a:r>
            <a:r>
              <a:rPr dirty="0" sz="26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outliers</a:t>
            </a:r>
            <a:r>
              <a:rPr dirty="0" sz="2600" spc="35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80">
                <a:solidFill>
                  <a:srgbClr val="FFFFFF"/>
                </a:solidFill>
                <a:latin typeface="Cambria"/>
                <a:cs typeface="Cambria"/>
              </a:rPr>
              <a:t>has </a:t>
            </a:r>
            <a:r>
              <a:rPr dirty="0" sz="2600" spc="-17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40">
                <a:solidFill>
                  <a:srgbClr val="FFFFFF"/>
                </a:solidFill>
                <a:latin typeface="Cambria"/>
                <a:cs typeface="Cambria"/>
              </a:rPr>
              <a:t>also</a:t>
            </a:r>
            <a:r>
              <a:rPr dirty="0" sz="2600" spc="-1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45">
                <a:solidFill>
                  <a:srgbClr val="FFFFFF"/>
                </a:solidFill>
                <a:latin typeface="Cambria"/>
                <a:cs typeface="Cambria"/>
              </a:rPr>
              <a:t>been</a:t>
            </a:r>
            <a:r>
              <a:rPr dirty="0" sz="2600" spc="-1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handled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during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data </a:t>
            </a:r>
            <a:r>
              <a:rPr dirty="0" sz="2600" spc="-130">
                <a:solidFill>
                  <a:srgbClr val="FFFFFF"/>
                </a:solidFill>
                <a:latin typeface="Cambria"/>
                <a:cs typeface="Cambria"/>
              </a:rPr>
              <a:t>pre-processing </a:t>
            </a:r>
            <a:r>
              <a:rPr dirty="0" sz="2600" spc="-100">
                <a:solidFill>
                  <a:srgbClr val="FFFFFF"/>
                </a:solidFill>
                <a:latin typeface="Cambria"/>
                <a:cs typeface="Cambria"/>
              </a:rPr>
              <a:t>step, </a:t>
            </a:r>
            <a:r>
              <a:rPr dirty="0" sz="2600" spc="-9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thus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05">
                <a:solidFill>
                  <a:srgbClr val="FFFFFF"/>
                </a:solidFill>
                <a:latin typeface="Cambria"/>
                <a:cs typeface="Cambria"/>
              </a:rPr>
              <a:t>improving</a:t>
            </a:r>
            <a:r>
              <a:rPr dirty="0" sz="2600" spc="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1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5">
                <a:solidFill>
                  <a:srgbClr val="FFFFFF"/>
                </a:solidFill>
                <a:latin typeface="Cambria"/>
                <a:cs typeface="Cambria"/>
              </a:rPr>
              <a:t>model</a:t>
            </a:r>
            <a:r>
              <a:rPr dirty="0" sz="26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600" spc="-120">
                <a:solidFill>
                  <a:srgbClr val="FFFFFF"/>
                </a:solidFill>
                <a:latin typeface="Cambria"/>
                <a:cs typeface="Cambria"/>
              </a:rPr>
              <a:t>performance.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323104"/>
            <a:ext cx="8115299" cy="37718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6776702"/>
            <a:ext cx="8115299" cy="10763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9852" y="644525"/>
            <a:ext cx="598297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50" b="0">
                <a:latin typeface="Cambria"/>
                <a:cs typeface="Cambria"/>
              </a:rPr>
              <a:t>RESULTS</a:t>
            </a:r>
            <a:r>
              <a:rPr dirty="0" sz="4200" spc="40" b="0">
                <a:latin typeface="Cambria"/>
                <a:cs typeface="Cambria"/>
              </a:rPr>
              <a:t> </a:t>
            </a:r>
            <a:r>
              <a:rPr dirty="0" sz="4200" spc="215" b="0">
                <a:latin typeface="Cambria"/>
                <a:cs typeface="Cambria"/>
              </a:rPr>
              <a:t>AND</a:t>
            </a:r>
            <a:r>
              <a:rPr dirty="0" sz="4200" spc="40" b="0">
                <a:latin typeface="Cambria"/>
                <a:cs typeface="Cambria"/>
              </a:rPr>
              <a:t> </a:t>
            </a:r>
            <a:r>
              <a:rPr dirty="0" sz="4200" spc="105" b="0">
                <a:latin typeface="Cambria"/>
                <a:cs typeface="Cambria"/>
              </a:rPr>
              <a:t>FINDINGS</a:t>
            </a:r>
            <a:endParaRPr sz="4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1617" y="2485351"/>
            <a:ext cx="127392" cy="1273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1617" y="5542761"/>
            <a:ext cx="127392" cy="1273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36076" y="2227772"/>
            <a:ext cx="5216525" cy="563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100"/>
              </a:spcBef>
            </a:pPr>
            <a:r>
              <a:rPr dirty="0" sz="29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85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2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305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dirty="0" sz="29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5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6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findings.</a:t>
            </a:r>
            <a:endParaRPr sz="2900">
              <a:latin typeface="Verdana"/>
              <a:cs typeface="Verdana"/>
            </a:endParaRPr>
          </a:p>
          <a:p>
            <a:pPr marL="12700" marR="17780">
              <a:lnSpc>
                <a:spcPct val="115300"/>
              </a:lnSpc>
            </a:pPr>
            <a:r>
              <a:rPr dirty="0" sz="29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7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1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900" spc="-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2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7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55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900" spc="-16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900" spc="-29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900" spc="-95">
                <a:solidFill>
                  <a:srgbClr val="FFFFFF"/>
                </a:solidFill>
                <a:latin typeface="Verdana"/>
                <a:cs typeface="Verdana"/>
              </a:rPr>
              <a:t>88</a:t>
            </a:r>
            <a:r>
              <a:rPr dirty="0" sz="2900" spc="-165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dirty="0" sz="2900" spc="1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900" spc="15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2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900" spc="1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900" spc="-29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900" spc="-95">
                <a:solidFill>
                  <a:srgbClr val="FFFFFF"/>
                </a:solidFill>
                <a:latin typeface="Verdana"/>
                <a:cs typeface="Verdana"/>
              </a:rPr>
              <a:t>88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r>
              <a:rPr dirty="0" sz="2900" spc="-9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900" spc="-29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900" spc="-3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9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9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9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900" spc="-2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900" spc="4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dirty="0" sz="2900" spc="5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900" spc="-7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9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900" spc="185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dirty="0" sz="2900" spc="-29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900" spc="185">
                <a:solidFill>
                  <a:srgbClr val="FFFFFF"/>
                </a:solidFill>
                <a:latin typeface="Verdana"/>
                <a:cs typeface="Verdana"/>
              </a:rPr>
              <a:t>00</a:t>
            </a:r>
            <a:r>
              <a:rPr dirty="0" sz="2900" spc="1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dirty="0" sz="2900" spc="-415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endParaRPr sz="2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933333"/>
            <a:ext cx="6778625" cy="130556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u="heavy" sz="4100" spc="7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Problem</a:t>
            </a:r>
            <a:r>
              <a:rPr dirty="0" u="heavy" sz="4100" spc="10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4100" spc="6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Statement: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800" spc="3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major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Trebuchet MS"/>
                <a:cs typeface="Trebuchet MS"/>
              </a:rPr>
              <a:t>bank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Trebuchet MS"/>
                <a:cs typeface="Trebuchet MS"/>
              </a:rPr>
              <a:t>Middle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FFFFFF"/>
                </a:solidFill>
                <a:latin typeface="Trebuchet MS"/>
                <a:cs typeface="Trebuchet MS"/>
              </a:rPr>
              <a:t>East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seeks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4213348"/>
            <a:ext cx="768223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5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likely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0">
                <a:solidFill>
                  <a:srgbClr val="FFFFFF"/>
                </a:solidFill>
                <a:latin typeface="Trebuchet MS"/>
                <a:cs typeface="Trebuchet MS"/>
              </a:rPr>
              <a:t>opt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term </a:t>
            </a:r>
            <a:r>
              <a:rPr dirty="0" sz="2800" spc="-8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deposit.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18298" y="927164"/>
            <a:ext cx="781367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40" b="0">
                <a:latin typeface="Cambria"/>
                <a:cs typeface="Cambria"/>
              </a:rPr>
              <a:t>INTRODUCTION</a:t>
            </a:r>
            <a:endParaRPr sz="8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994770"/>
            <a:ext cx="8437245" cy="2293620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u="heavy" sz="4100" spc="18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Ob</a:t>
            </a:r>
            <a:r>
              <a:rPr dirty="0" sz="4100" spc="180" i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u="heavy" sz="4100" spc="18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ective:</a:t>
            </a:r>
            <a:endParaRPr sz="4100">
              <a:latin typeface="Arial"/>
              <a:cs typeface="Arial"/>
            </a:endParaRPr>
          </a:p>
          <a:p>
            <a:pPr marL="12700" marR="5080">
              <a:lnSpc>
                <a:spcPct val="116100"/>
              </a:lnSpc>
              <a:spcBef>
                <a:spcPts val="185"/>
              </a:spcBef>
            </a:pP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800" spc="-5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1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254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1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1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20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provide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actionable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insights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predictive </a:t>
            </a:r>
            <a:r>
              <a:rPr dirty="0" sz="2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modeling.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4447" y="4497828"/>
            <a:ext cx="5701665" cy="242570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L="105410">
              <a:lnSpc>
                <a:spcPct val="100000"/>
              </a:lnSpc>
              <a:spcBef>
                <a:spcPts val="745"/>
              </a:spcBef>
            </a:pPr>
            <a:r>
              <a:rPr dirty="0" sz="3400" spc="-20" b="1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dirty="0" sz="3400" spc="-2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400" spc="-65" b="1">
                <a:solidFill>
                  <a:srgbClr val="FFFFFF"/>
                </a:solidFill>
                <a:latin typeface="Tahoma"/>
                <a:cs typeface="Tahoma"/>
              </a:rPr>
              <a:t>USED:</a:t>
            </a:r>
            <a:endParaRPr sz="3400">
              <a:latin typeface="Tahoma"/>
              <a:cs typeface="Tahoma"/>
            </a:endParaRPr>
          </a:p>
          <a:p>
            <a:pPr algn="ctr" marL="12700" marR="5080">
              <a:lnSpc>
                <a:spcPct val="115799"/>
              </a:lnSpc>
            </a:pPr>
            <a:r>
              <a:rPr dirty="0" sz="3400" spc="15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4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3400" spc="33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4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3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4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400" spc="-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400" spc="6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400" spc="3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dirty="0" sz="3400" spc="-3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3400" spc="-375">
                <a:solidFill>
                  <a:srgbClr val="FFFFFF"/>
                </a:solidFill>
                <a:latin typeface="Verdana"/>
                <a:cs typeface="Verdana"/>
              </a:rPr>
              <a:t>)  </a:t>
            </a:r>
            <a:r>
              <a:rPr dirty="0" sz="3400" spc="-65">
                <a:solidFill>
                  <a:srgbClr val="FFFFFF"/>
                </a:solidFill>
                <a:latin typeface="Verdana"/>
                <a:cs typeface="Verdana"/>
              </a:rPr>
              <a:t>Excel</a:t>
            </a:r>
            <a:endParaRPr sz="3400">
              <a:latin typeface="Verdana"/>
              <a:cs typeface="Verdana"/>
            </a:endParaRPr>
          </a:p>
          <a:p>
            <a:pPr algn="ctr" marL="105410">
              <a:lnSpc>
                <a:spcPct val="100000"/>
              </a:lnSpc>
              <a:spcBef>
                <a:spcPts val="645"/>
              </a:spcBef>
            </a:pPr>
            <a:r>
              <a:rPr dirty="0" sz="3400" spc="10">
                <a:solidFill>
                  <a:srgbClr val="FFFFFF"/>
                </a:solidFill>
                <a:latin typeface="Verdana"/>
                <a:cs typeface="Verdana"/>
              </a:rPr>
              <a:t>PowerPoint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5887" y="2163341"/>
            <a:ext cx="4552315" cy="5960745"/>
            <a:chOff x="1865887" y="2163341"/>
            <a:chExt cx="4552315" cy="5960745"/>
          </a:xfrm>
        </p:grpSpPr>
        <p:sp>
          <p:nvSpPr>
            <p:cNvPr id="3" name="object 3"/>
            <p:cNvSpPr/>
            <p:nvPr/>
          </p:nvSpPr>
          <p:spPr>
            <a:xfrm>
              <a:off x="1865887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7" y="5960316"/>
                  </a:moveTo>
                  <a:lnTo>
                    <a:pt x="160749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8" y="0"/>
                  </a:lnTo>
                  <a:lnTo>
                    <a:pt x="4444018" y="8214"/>
                  </a:lnTo>
                  <a:lnTo>
                    <a:pt x="4488136" y="31073"/>
                  </a:lnTo>
                  <a:lnTo>
                    <a:pt x="4522963" y="65900"/>
                  </a:lnTo>
                  <a:lnTo>
                    <a:pt x="4545822" y="110018"/>
                  </a:lnTo>
                  <a:lnTo>
                    <a:pt x="4552109" y="148845"/>
                  </a:lnTo>
                  <a:lnTo>
                    <a:pt x="4552109" y="5811470"/>
                  </a:lnTo>
                  <a:lnTo>
                    <a:pt x="4545822" y="5850298"/>
                  </a:lnTo>
                  <a:lnTo>
                    <a:pt x="4522963" y="5894415"/>
                  </a:lnTo>
                  <a:lnTo>
                    <a:pt x="4488136" y="5929242"/>
                  </a:lnTo>
                  <a:lnTo>
                    <a:pt x="4444018" y="5952101"/>
                  </a:lnTo>
                  <a:lnTo>
                    <a:pt x="4393287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12220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530686" y="1061371"/>
                  </a:moveTo>
                  <a:lnTo>
                    <a:pt x="482382" y="1059202"/>
                  </a:lnTo>
                  <a:lnTo>
                    <a:pt x="435294" y="1052821"/>
                  </a:lnTo>
                  <a:lnTo>
                    <a:pt x="389608" y="1042414"/>
                  </a:lnTo>
                  <a:lnTo>
                    <a:pt x="345512" y="1028170"/>
                  </a:lnTo>
                  <a:lnTo>
                    <a:pt x="303192" y="1010275"/>
                  </a:lnTo>
                  <a:lnTo>
                    <a:pt x="262838" y="988917"/>
                  </a:lnTo>
                  <a:lnTo>
                    <a:pt x="224635" y="964283"/>
                  </a:lnTo>
                  <a:lnTo>
                    <a:pt x="188771" y="936560"/>
                  </a:lnTo>
                  <a:lnTo>
                    <a:pt x="155433" y="905937"/>
                  </a:lnTo>
                  <a:lnTo>
                    <a:pt x="124810" y="872599"/>
                  </a:lnTo>
                  <a:lnTo>
                    <a:pt x="97087" y="836736"/>
                  </a:lnTo>
                  <a:lnTo>
                    <a:pt x="72453" y="798533"/>
                  </a:lnTo>
                  <a:lnTo>
                    <a:pt x="51095" y="758178"/>
                  </a:lnTo>
                  <a:lnTo>
                    <a:pt x="33200" y="715859"/>
                  </a:lnTo>
                  <a:lnTo>
                    <a:pt x="18956" y="671763"/>
                  </a:lnTo>
                  <a:lnTo>
                    <a:pt x="8549" y="626077"/>
                  </a:lnTo>
                  <a:lnTo>
                    <a:pt x="2168" y="578988"/>
                  </a:lnTo>
                  <a:lnTo>
                    <a:pt x="0" y="530678"/>
                  </a:lnTo>
                  <a:lnTo>
                    <a:pt x="2168" y="482382"/>
                  </a:lnTo>
                  <a:lnTo>
                    <a:pt x="8549" y="435294"/>
                  </a:lnTo>
                  <a:lnTo>
                    <a:pt x="18956" y="389608"/>
                  </a:lnTo>
                  <a:lnTo>
                    <a:pt x="33200" y="345512"/>
                  </a:lnTo>
                  <a:lnTo>
                    <a:pt x="51095" y="303193"/>
                  </a:lnTo>
                  <a:lnTo>
                    <a:pt x="72453" y="262838"/>
                  </a:lnTo>
                  <a:lnTo>
                    <a:pt x="97087" y="224635"/>
                  </a:lnTo>
                  <a:lnTo>
                    <a:pt x="124810" y="188771"/>
                  </a:lnTo>
                  <a:lnTo>
                    <a:pt x="155433" y="155434"/>
                  </a:lnTo>
                  <a:lnTo>
                    <a:pt x="188771" y="124810"/>
                  </a:lnTo>
                  <a:lnTo>
                    <a:pt x="224635" y="97088"/>
                  </a:lnTo>
                  <a:lnTo>
                    <a:pt x="262838" y="72454"/>
                  </a:lnTo>
                  <a:lnTo>
                    <a:pt x="303192" y="51096"/>
                  </a:lnTo>
                  <a:lnTo>
                    <a:pt x="345512" y="33201"/>
                  </a:lnTo>
                  <a:lnTo>
                    <a:pt x="389608" y="18956"/>
                  </a:lnTo>
                  <a:lnTo>
                    <a:pt x="435294" y="8550"/>
                  </a:lnTo>
                  <a:lnTo>
                    <a:pt x="482382" y="2168"/>
                  </a:lnTo>
                  <a:lnTo>
                    <a:pt x="530685" y="0"/>
                  </a:lnTo>
                  <a:lnTo>
                    <a:pt x="578988" y="2168"/>
                  </a:lnTo>
                  <a:lnTo>
                    <a:pt x="626076" y="8550"/>
                  </a:lnTo>
                  <a:lnTo>
                    <a:pt x="671762" y="18956"/>
                  </a:lnTo>
                  <a:lnTo>
                    <a:pt x="715858" y="33201"/>
                  </a:lnTo>
                  <a:lnTo>
                    <a:pt x="758178" y="51096"/>
                  </a:lnTo>
                  <a:lnTo>
                    <a:pt x="798532" y="72454"/>
                  </a:lnTo>
                  <a:lnTo>
                    <a:pt x="836735" y="97088"/>
                  </a:lnTo>
                  <a:lnTo>
                    <a:pt x="872599" y="124810"/>
                  </a:lnTo>
                  <a:lnTo>
                    <a:pt x="905937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70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7" y="905937"/>
                  </a:lnTo>
                  <a:lnTo>
                    <a:pt x="872599" y="936560"/>
                  </a:lnTo>
                  <a:lnTo>
                    <a:pt x="836735" y="964283"/>
                  </a:lnTo>
                  <a:lnTo>
                    <a:pt x="798532" y="988917"/>
                  </a:lnTo>
                  <a:lnTo>
                    <a:pt x="758178" y="1010275"/>
                  </a:lnTo>
                  <a:lnTo>
                    <a:pt x="715858" y="1028170"/>
                  </a:lnTo>
                  <a:lnTo>
                    <a:pt x="671762" y="1042414"/>
                  </a:lnTo>
                  <a:lnTo>
                    <a:pt x="626076" y="1052821"/>
                  </a:lnTo>
                  <a:lnTo>
                    <a:pt x="578988" y="1059202"/>
                  </a:lnTo>
                  <a:lnTo>
                    <a:pt x="530686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054190" y="3419898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6981" y="2163341"/>
            <a:ext cx="4552315" cy="5960745"/>
            <a:chOff x="6866981" y="2163341"/>
            <a:chExt cx="4552315" cy="5960745"/>
          </a:xfrm>
        </p:grpSpPr>
        <p:sp>
          <p:nvSpPr>
            <p:cNvPr id="7" name="object 7"/>
            <p:cNvSpPr/>
            <p:nvPr/>
          </p:nvSpPr>
          <p:spPr>
            <a:xfrm>
              <a:off x="6866981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7" y="5960316"/>
                  </a:moveTo>
                  <a:lnTo>
                    <a:pt x="160748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7" y="0"/>
                  </a:lnTo>
                  <a:lnTo>
                    <a:pt x="4444018" y="8214"/>
                  </a:lnTo>
                  <a:lnTo>
                    <a:pt x="4488135" y="31073"/>
                  </a:lnTo>
                  <a:lnTo>
                    <a:pt x="4522962" y="65900"/>
                  </a:lnTo>
                  <a:lnTo>
                    <a:pt x="4545822" y="110018"/>
                  </a:lnTo>
                  <a:lnTo>
                    <a:pt x="4552109" y="148846"/>
                  </a:lnTo>
                  <a:lnTo>
                    <a:pt x="4552109" y="5811469"/>
                  </a:lnTo>
                  <a:lnTo>
                    <a:pt x="4545822" y="5850298"/>
                  </a:lnTo>
                  <a:lnTo>
                    <a:pt x="4522962" y="5894415"/>
                  </a:lnTo>
                  <a:lnTo>
                    <a:pt x="4488135" y="5929242"/>
                  </a:lnTo>
                  <a:lnTo>
                    <a:pt x="4444018" y="5952101"/>
                  </a:lnTo>
                  <a:lnTo>
                    <a:pt x="4393287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06840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530685" y="1061371"/>
                  </a:moveTo>
                  <a:lnTo>
                    <a:pt x="482383" y="1059202"/>
                  </a:lnTo>
                  <a:lnTo>
                    <a:pt x="435294" y="1052821"/>
                  </a:lnTo>
                  <a:lnTo>
                    <a:pt x="389608" y="1042414"/>
                  </a:lnTo>
                  <a:lnTo>
                    <a:pt x="345512" y="1028170"/>
                  </a:lnTo>
                  <a:lnTo>
                    <a:pt x="303193" y="1010275"/>
                  </a:lnTo>
                  <a:lnTo>
                    <a:pt x="262838" y="988917"/>
                  </a:lnTo>
                  <a:lnTo>
                    <a:pt x="224635" y="964283"/>
                  </a:lnTo>
                  <a:lnTo>
                    <a:pt x="188771" y="936560"/>
                  </a:lnTo>
                  <a:lnTo>
                    <a:pt x="155434" y="905937"/>
                  </a:lnTo>
                  <a:lnTo>
                    <a:pt x="124810" y="872599"/>
                  </a:lnTo>
                  <a:lnTo>
                    <a:pt x="97088" y="836736"/>
                  </a:lnTo>
                  <a:lnTo>
                    <a:pt x="72454" y="798533"/>
                  </a:lnTo>
                  <a:lnTo>
                    <a:pt x="51096" y="758178"/>
                  </a:lnTo>
                  <a:lnTo>
                    <a:pt x="33201" y="715859"/>
                  </a:lnTo>
                  <a:lnTo>
                    <a:pt x="18956" y="671763"/>
                  </a:lnTo>
                  <a:lnTo>
                    <a:pt x="8550" y="626077"/>
                  </a:lnTo>
                  <a:lnTo>
                    <a:pt x="2168" y="578988"/>
                  </a:lnTo>
                  <a:lnTo>
                    <a:pt x="0" y="530685"/>
                  </a:lnTo>
                  <a:lnTo>
                    <a:pt x="2168" y="482382"/>
                  </a:lnTo>
                  <a:lnTo>
                    <a:pt x="8550" y="435294"/>
                  </a:lnTo>
                  <a:lnTo>
                    <a:pt x="18956" y="389608"/>
                  </a:lnTo>
                  <a:lnTo>
                    <a:pt x="33201" y="345512"/>
                  </a:lnTo>
                  <a:lnTo>
                    <a:pt x="51096" y="303193"/>
                  </a:lnTo>
                  <a:lnTo>
                    <a:pt x="72454" y="262838"/>
                  </a:lnTo>
                  <a:lnTo>
                    <a:pt x="97088" y="224635"/>
                  </a:lnTo>
                  <a:lnTo>
                    <a:pt x="124810" y="188771"/>
                  </a:lnTo>
                  <a:lnTo>
                    <a:pt x="155434" y="155434"/>
                  </a:lnTo>
                  <a:lnTo>
                    <a:pt x="188771" y="124810"/>
                  </a:lnTo>
                  <a:lnTo>
                    <a:pt x="224635" y="97088"/>
                  </a:lnTo>
                  <a:lnTo>
                    <a:pt x="262838" y="72454"/>
                  </a:lnTo>
                  <a:lnTo>
                    <a:pt x="303193" y="51096"/>
                  </a:lnTo>
                  <a:lnTo>
                    <a:pt x="345512" y="33201"/>
                  </a:lnTo>
                  <a:lnTo>
                    <a:pt x="389608" y="18956"/>
                  </a:lnTo>
                  <a:lnTo>
                    <a:pt x="435294" y="8550"/>
                  </a:lnTo>
                  <a:lnTo>
                    <a:pt x="482383" y="2168"/>
                  </a:lnTo>
                  <a:lnTo>
                    <a:pt x="530686" y="0"/>
                  </a:lnTo>
                  <a:lnTo>
                    <a:pt x="578989" y="2168"/>
                  </a:lnTo>
                  <a:lnTo>
                    <a:pt x="626077" y="8550"/>
                  </a:lnTo>
                  <a:lnTo>
                    <a:pt x="671763" y="18956"/>
                  </a:lnTo>
                  <a:lnTo>
                    <a:pt x="715859" y="33201"/>
                  </a:lnTo>
                  <a:lnTo>
                    <a:pt x="758178" y="51096"/>
                  </a:lnTo>
                  <a:lnTo>
                    <a:pt x="798533" y="72454"/>
                  </a:lnTo>
                  <a:lnTo>
                    <a:pt x="836736" y="97088"/>
                  </a:lnTo>
                  <a:lnTo>
                    <a:pt x="872600" y="124810"/>
                  </a:lnTo>
                  <a:lnTo>
                    <a:pt x="905937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71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7" y="905937"/>
                  </a:lnTo>
                  <a:lnTo>
                    <a:pt x="872600" y="936560"/>
                  </a:lnTo>
                  <a:lnTo>
                    <a:pt x="836736" y="964283"/>
                  </a:lnTo>
                  <a:lnTo>
                    <a:pt x="798533" y="988917"/>
                  </a:lnTo>
                  <a:lnTo>
                    <a:pt x="758178" y="1010275"/>
                  </a:lnTo>
                  <a:lnTo>
                    <a:pt x="715859" y="1028170"/>
                  </a:lnTo>
                  <a:lnTo>
                    <a:pt x="671763" y="1042414"/>
                  </a:lnTo>
                  <a:lnTo>
                    <a:pt x="626077" y="1052821"/>
                  </a:lnTo>
                  <a:lnTo>
                    <a:pt x="578989" y="1059202"/>
                  </a:lnTo>
                  <a:lnTo>
                    <a:pt x="530687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040400" y="3378565"/>
            <a:ext cx="207010" cy="567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 spc="-54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355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68074" y="2163341"/>
            <a:ext cx="4552315" cy="5960745"/>
            <a:chOff x="11868074" y="2163341"/>
            <a:chExt cx="4552315" cy="5960745"/>
          </a:xfrm>
        </p:grpSpPr>
        <p:sp>
          <p:nvSpPr>
            <p:cNvPr id="11" name="object 11"/>
            <p:cNvSpPr/>
            <p:nvPr/>
          </p:nvSpPr>
          <p:spPr>
            <a:xfrm>
              <a:off x="11868074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8" y="5960316"/>
                  </a:moveTo>
                  <a:lnTo>
                    <a:pt x="160749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8" y="0"/>
                  </a:lnTo>
                  <a:lnTo>
                    <a:pt x="4444018" y="8214"/>
                  </a:lnTo>
                  <a:lnTo>
                    <a:pt x="4488136" y="31073"/>
                  </a:lnTo>
                  <a:lnTo>
                    <a:pt x="4522963" y="65900"/>
                  </a:lnTo>
                  <a:lnTo>
                    <a:pt x="4545822" y="110018"/>
                  </a:lnTo>
                  <a:lnTo>
                    <a:pt x="4552109" y="148842"/>
                  </a:lnTo>
                  <a:lnTo>
                    <a:pt x="4552109" y="5811473"/>
                  </a:lnTo>
                  <a:lnTo>
                    <a:pt x="4545822" y="5850298"/>
                  </a:lnTo>
                  <a:lnTo>
                    <a:pt x="4522963" y="5894415"/>
                  </a:lnTo>
                  <a:lnTo>
                    <a:pt x="4488136" y="5929242"/>
                  </a:lnTo>
                  <a:lnTo>
                    <a:pt x="4444018" y="5952101"/>
                  </a:lnTo>
                  <a:lnTo>
                    <a:pt x="4393288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14407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19" h="1061720">
                  <a:moveTo>
                    <a:pt x="530685" y="1061371"/>
                  </a:moveTo>
                  <a:lnTo>
                    <a:pt x="482381" y="1059202"/>
                  </a:lnTo>
                  <a:lnTo>
                    <a:pt x="435293" y="1052821"/>
                  </a:lnTo>
                  <a:lnTo>
                    <a:pt x="389607" y="1042414"/>
                  </a:lnTo>
                  <a:lnTo>
                    <a:pt x="345511" y="1028170"/>
                  </a:lnTo>
                  <a:lnTo>
                    <a:pt x="303192" y="1010275"/>
                  </a:lnTo>
                  <a:lnTo>
                    <a:pt x="262837" y="988917"/>
                  </a:lnTo>
                  <a:lnTo>
                    <a:pt x="224634" y="964283"/>
                  </a:lnTo>
                  <a:lnTo>
                    <a:pt x="188771" y="936560"/>
                  </a:lnTo>
                  <a:lnTo>
                    <a:pt x="155433" y="905937"/>
                  </a:lnTo>
                  <a:lnTo>
                    <a:pt x="124809" y="872599"/>
                  </a:lnTo>
                  <a:lnTo>
                    <a:pt x="97087" y="836736"/>
                  </a:lnTo>
                  <a:lnTo>
                    <a:pt x="72453" y="798533"/>
                  </a:lnTo>
                  <a:lnTo>
                    <a:pt x="51095" y="758178"/>
                  </a:lnTo>
                  <a:lnTo>
                    <a:pt x="33200" y="715859"/>
                  </a:lnTo>
                  <a:lnTo>
                    <a:pt x="18955" y="671763"/>
                  </a:lnTo>
                  <a:lnTo>
                    <a:pt x="8549" y="626077"/>
                  </a:lnTo>
                  <a:lnTo>
                    <a:pt x="2167" y="578988"/>
                  </a:lnTo>
                  <a:lnTo>
                    <a:pt x="0" y="530667"/>
                  </a:lnTo>
                  <a:lnTo>
                    <a:pt x="2167" y="482382"/>
                  </a:lnTo>
                  <a:lnTo>
                    <a:pt x="8549" y="435294"/>
                  </a:lnTo>
                  <a:lnTo>
                    <a:pt x="18955" y="389608"/>
                  </a:lnTo>
                  <a:lnTo>
                    <a:pt x="33200" y="345512"/>
                  </a:lnTo>
                  <a:lnTo>
                    <a:pt x="51095" y="303193"/>
                  </a:lnTo>
                  <a:lnTo>
                    <a:pt x="72453" y="262838"/>
                  </a:lnTo>
                  <a:lnTo>
                    <a:pt x="97087" y="224635"/>
                  </a:lnTo>
                  <a:lnTo>
                    <a:pt x="124809" y="188771"/>
                  </a:lnTo>
                  <a:lnTo>
                    <a:pt x="155433" y="155434"/>
                  </a:lnTo>
                  <a:lnTo>
                    <a:pt x="188771" y="124810"/>
                  </a:lnTo>
                  <a:lnTo>
                    <a:pt x="224634" y="97088"/>
                  </a:lnTo>
                  <a:lnTo>
                    <a:pt x="262837" y="72454"/>
                  </a:lnTo>
                  <a:lnTo>
                    <a:pt x="303192" y="51096"/>
                  </a:lnTo>
                  <a:lnTo>
                    <a:pt x="345511" y="33201"/>
                  </a:lnTo>
                  <a:lnTo>
                    <a:pt x="389607" y="18956"/>
                  </a:lnTo>
                  <a:lnTo>
                    <a:pt x="435293" y="8550"/>
                  </a:lnTo>
                  <a:lnTo>
                    <a:pt x="482381" y="2168"/>
                  </a:lnTo>
                  <a:lnTo>
                    <a:pt x="530684" y="0"/>
                  </a:lnTo>
                  <a:lnTo>
                    <a:pt x="578987" y="2168"/>
                  </a:lnTo>
                  <a:lnTo>
                    <a:pt x="626076" y="8550"/>
                  </a:lnTo>
                  <a:lnTo>
                    <a:pt x="671762" y="18956"/>
                  </a:lnTo>
                  <a:lnTo>
                    <a:pt x="715858" y="33201"/>
                  </a:lnTo>
                  <a:lnTo>
                    <a:pt x="758177" y="51096"/>
                  </a:lnTo>
                  <a:lnTo>
                    <a:pt x="798532" y="72454"/>
                  </a:lnTo>
                  <a:lnTo>
                    <a:pt x="836735" y="97088"/>
                  </a:lnTo>
                  <a:lnTo>
                    <a:pt x="872599" y="124810"/>
                  </a:lnTo>
                  <a:lnTo>
                    <a:pt x="905936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69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6" y="905937"/>
                  </a:lnTo>
                  <a:lnTo>
                    <a:pt x="872599" y="936560"/>
                  </a:lnTo>
                  <a:lnTo>
                    <a:pt x="836735" y="964283"/>
                  </a:lnTo>
                  <a:lnTo>
                    <a:pt x="798532" y="988917"/>
                  </a:lnTo>
                  <a:lnTo>
                    <a:pt x="758177" y="1010275"/>
                  </a:lnTo>
                  <a:lnTo>
                    <a:pt x="715858" y="1028170"/>
                  </a:lnTo>
                  <a:lnTo>
                    <a:pt x="671762" y="1042414"/>
                  </a:lnTo>
                  <a:lnTo>
                    <a:pt x="626076" y="1052821"/>
                  </a:lnTo>
                  <a:lnTo>
                    <a:pt x="578987" y="1059202"/>
                  </a:lnTo>
                  <a:lnTo>
                    <a:pt x="530685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044469" y="3378565"/>
            <a:ext cx="201295" cy="567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 spc="-585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33482" y="652176"/>
            <a:ext cx="4408170" cy="8350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300" spc="160" b="0">
                <a:latin typeface="Cambria"/>
                <a:cs typeface="Cambria"/>
              </a:rPr>
              <a:t>PROCESS</a:t>
            </a:r>
            <a:r>
              <a:rPr dirty="0" sz="5300" spc="10" b="0">
                <a:latin typeface="Cambria"/>
                <a:cs typeface="Cambria"/>
              </a:rPr>
              <a:t> </a:t>
            </a:r>
            <a:r>
              <a:rPr dirty="0" sz="5300" spc="130" b="0">
                <a:latin typeface="Cambria"/>
                <a:cs typeface="Cambria"/>
              </a:rPr>
              <a:t>MAP</a:t>
            </a:r>
            <a:endParaRPr sz="53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5648" y="4428649"/>
            <a:ext cx="3774440" cy="329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97180" marR="289560">
              <a:lnSpc>
                <a:spcPct val="116100"/>
              </a:lnSpc>
              <a:spcBef>
                <a:spcPts val="95"/>
              </a:spcBef>
            </a:pPr>
            <a:r>
              <a:rPr dirty="0" sz="4200" spc="235">
                <a:latin typeface="Cambria"/>
                <a:cs typeface="Cambria"/>
              </a:rPr>
              <a:t>DATA </a:t>
            </a:r>
            <a:r>
              <a:rPr dirty="0" sz="4200" spc="-25">
                <a:latin typeface="Cambria"/>
                <a:cs typeface="Cambria"/>
              </a:rPr>
              <a:t>PRE- </a:t>
            </a:r>
            <a:r>
              <a:rPr dirty="0" sz="4200" spc="-20">
                <a:latin typeface="Cambria"/>
                <a:cs typeface="Cambria"/>
              </a:rPr>
              <a:t> </a:t>
            </a:r>
            <a:r>
              <a:rPr dirty="0" sz="4200" spc="-105">
                <a:latin typeface="Cambria"/>
                <a:cs typeface="Cambria"/>
              </a:rPr>
              <a:t>P</a:t>
            </a:r>
            <a:r>
              <a:rPr dirty="0" sz="4200" spc="215">
                <a:latin typeface="Cambria"/>
                <a:cs typeface="Cambria"/>
              </a:rPr>
              <a:t>R</a:t>
            </a:r>
            <a:r>
              <a:rPr dirty="0" sz="4200" spc="470">
                <a:latin typeface="Cambria"/>
                <a:cs typeface="Cambria"/>
              </a:rPr>
              <a:t>O</a:t>
            </a:r>
            <a:r>
              <a:rPr dirty="0" sz="4200" spc="175">
                <a:latin typeface="Cambria"/>
                <a:cs typeface="Cambria"/>
              </a:rPr>
              <a:t>CE</a:t>
            </a:r>
            <a:r>
              <a:rPr dirty="0" sz="4200" spc="-25">
                <a:latin typeface="Cambria"/>
                <a:cs typeface="Cambria"/>
              </a:rPr>
              <a:t>SS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190">
                <a:latin typeface="Cambria"/>
                <a:cs typeface="Cambria"/>
              </a:rPr>
              <a:t>N</a:t>
            </a:r>
            <a:r>
              <a:rPr dirty="0" sz="4200" spc="430">
                <a:latin typeface="Cambria"/>
                <a:cs typeface="Cambria"/>
              </a:rPr>
              <a:t>G</a:t>
            </a:r>
            <a:endParaRPr sz="4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2600" spc="-120">
                <a:latin typeface="Cambria"/>
                <a:cs typeface="Cambria"/>
              </a:rPr>
              <a:t>Steps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consists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70">
                <a:latin typeface="Cambria"/>
                <a:cs typeface="Cambria"/>
              </a:rPr>
              <a:t>of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10">
                <a:latin typeface="Cambria"/>
                <a:cs typeface="Cambria"/>
              </a:rPr>
              <a:t>handling</a:t>
            </a:r>
            <a:endParaRPr sz="2600">
              <a:latin typeface="Cambria"/>
              <a:cs typeface="Cambria"/>
            </a:endParaRPr>
          </a:p>
          <a:p>
            <a:pPr algn="ctr" marL="12065" marR="5080">
              <a:lnSpc>
                <a:spcPct val="115399"/>
              </a:lnSpc>
            </a:pPr>
            <a:r>
              <a:rPr dirty="0" sz="2600" spc="-135">
                <a:latin typeface="Cambria"/>
                <a:cs typeface="Cambria"/>
              </a:rPr>
              <a:t>negative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45">
                <a:latin typeface="Cambria"/>
                <a:cs typeface="Cambria"/>
              </a:rPr>
              <a:t>values,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50">
                <a:latin typeface="Cambria"/>
                <a:cs typeface="Cambria"/>
              </a:rPr>
              <a:t>NULL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75">
                <a:latin typeface="Cambria"/>
                <a:cs typeface="Cambria"/>
              </a:rPr>
              <a:t>values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and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130">
                <a:latin typeface="Cambria"/>
                <a:cs typeface="Cambria"/>
              </a:rPr>
              <a:t>other </a:t>
            </a:r>
            <a:r>
              <a:rPr dirty="0" sz="2600" spc="-140">
                <a:latin typeface="Cambria"/>
                <a:cs typeface="Cambria"/>
              </a:rPr>
              <a:t>pre-processing 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165">
                <a:latin typeface="Cambria"/>
                <a:cs typeface="Cambria"/>
              </a:rPr>
              <a:t>steps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27593" y="4428649"/>
            <a:ext cx="3690620" cy="3298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23570" marR="611505" indent="124460">
              <a:lnSpc>
                <a:spcPct val="116100"/>
              </a:lnSpc>
              <a:spcBef>
                <a:spcPts val="95"/>
              </a:spcBef>
            </a:pPr>
            <a:r>
              <a:rPr dirty="0" sz="4200" spc="235">
                <a:latin typeface="Cambria"/>
                <a:cs typeface="Cambria"/>
              </a:rPr>
              <a:t>DATA </a:t>
            </a:r>
            <a:r>
              <a:rPr dirty="0" sz="4200" spc="240">
                <a:latin typeface="Cambria"/>
                <a:cs typeface="Cambria"/>
              </a:rPr>
              <a:t> </a:t>
            </a:r>
            <a:r>
              <a:rPr dirty="0" sz="4200" spc="330">
                <a:latin typeface="Cambria"/>
                <a:cs typeface="Cambria"/>
              </a:rPr>
              <a:t>A</a:t>
            </a:r>
            <a:r>
              <a:rPr dirty="0" sz="4200" spc="190">
                <a:latin typeface="Cambria"/>
                <a:cs typeface="Cambria"/>
              </a:rPr>
              <a:t>N</a:t>
            </a:r>
            <a:r>
              <a:rPr dirty="0" sz="4200" spc="330">
                <a:latin typeface="Cambria"/>
                <a:cs typeface="Cambria"/>
              </a:rPr>
              <a:t>A</a:t>
            </a:r>
            <a:r>
              <a:rPr dirty="0" sz="4200" spc="-20">
                <a:latin typeface="Cambria"/>
                <a:cs typeface="Cambria"/>
              </a:rPr>
              <a:t>L</a:t>
            </a:r>
            <a:r>
              <a:rPr dirty="0" sz="4200" spc="160">
                <a:latin typeface="Cambria"/>
                <a:cs typeface="Cambria"/>
              </a:rPr>
              <a:t>Y</a:t>
            </a:r>
            <a:r>
              <a:rPr dirty="0" sz="4200" spc="-25">
                <a:latin typeface="Cambria"/>
                <a:cs typeface="Cambria"/>
              </a:rPr>
              <a:t>S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-25">
                <a:latin typeface="Cambria"/>
                <a:cs typeface="Cambria"/>
              </a:rPr>
              <a:t>S</a:t>
            </a:r>
            <a:endParaRPr sz="4200">
              <a:latin typeface="Cambria"/>
              <a:cs typeface="Cambria"/>
            </a:endParaRPr>
          </a:p>
          <a:p>
            <a:pPr algn="ctr" marL="12700" marR="5080">
              <a:lnSpc>
                <a:spcPct val="115399"/>
              </a:lnSpc>
              <a:spcBef>
                <a:spcPts val="3275"/>
              </a:spcBef>
            </a:pPr>
            <a:r>
              <a:rPr dirty="0" sz="2600" spc="-120">
                <a:latin typeface="Cambria"/>
                <a:cs typeface="Cambria"/>
              </a:rPr>
              <a:t>Solved</a:t>
            </a:r>
            <a:r>
              <a:rPr dirty="0" sz="2600" spc="-114">
                <a:latin typeface="Cambria"/>
                <a:cs typeface="Cambria"/>
              </a:rPr>
              <a:t> </a:t>
            </a:r>
            <a:r>
              <a:rPr dirty="0" sz="2600" spc="-90">
                <a:latin typeface="Cambria"/>
                <a:cs typeface="Cambria"/>
              </a:rPr>
              <a:t>all </a:t>
            </a:r>
            <a:r>
              <a:rPr dirty="0" sz="2600" spc="-120">
                <a:latin typeface="Cambria"/>
                <a:cs typeface="Cambria"/>
              </a:rPr>
              <a:t>the</a:t>
            </a:r>
            <a:r>
              <a:rPr dirty="0" sz="2600" spc="-114">
                <a:latin typeface="Cambria"/>
                <a:cs typeface="Cambria"/>
              </a:rPr>
              <a:t> </a:t>
            </a:r>
            <a:r>
              <a:rPr dirty="0" sz="2600" spc="-155">
                <a:latin typeface="Cambria"/>
                <a:cs typeface="Cambria"/>
              </a:rPr>
              <a:t>analysis </a:t>
            </a:r>
            <a:r>
              <a:rPr dirty="0" sz="2600" spc="-150">
                <a:latin typeface="Cambria"/>
                <a:cs typeface="Cambria"/>
              </a:rPr>
              <a:t> </a:t>
            </a:r>
            <a:r>
              <a:rPr dirty="0" sz="2600" spc="-145">
                <a:latin typeface="Cambria"/>
                <a:cs typeface="Cambria"/>
              </a:rPr>
              <a:t>questions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50">
                <a:latin typeface="Cambria"/>
                <a:cs typeface="Cambria"/>
              </a:rPr>
              <a:t>present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65">
                <a:latin typeface="Cambria"/>
                <a:cs typeface="Cambria"/>
              </a:rPr>
              <a:t>in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20">
                <a:latin typeface="Cambria"/>
                <a:cs typeface="Cambria"/>
              </a:rPr>
              <a:t>the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80">
                <a:latin typeface="Cambria"/>
                <a:cs typeface="Cambria"/>
              </a:rPr>
              <a:t>case </a:t>
            </a:r>
            <a:r>
              <a:rPr dirty="0" sz="2600" spc="-555">
                <a:latin typeface="Cambria"/>
                <a:cs typeface="Cambria"/>
              </a:rPr>
              <a:t> </a:t>
            </a:r>
            <a:r>
              <a:rPr dirty="0" sz="2600" spc="-145">
                <a:latin typeface="Cambria"/>
                <a:cs typeface="Cambria"/>
              </a:rPr>
              <a:t>study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90">
                <a:latin typeface="Cambria"/>
                <a:cs typeface="Cambria"/>
              </a:rPr>
              <a:t>for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14">
                <a:latin typeface="Cambria"/>
                <a:cs typeface="Cambria"/>
              </a:rPr>
              <a:t>further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60">
                <a:latin typeface="Cambria"/>
                <a:cs typeface="Cambria"/>
              </a:rPr>
              <a:t>work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29318" y="4428649"/>
            <a:ext cx="4031615" cy="3527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95"/>
              </a:spcBef>
            </a:pPr>
            <a:r>
              <a:rPr dirty="0" sz="4200" spc="235">
                <a:latin typeface="Cambria"/>
                <a:cs typeface="Cambria"/>
              </a:rPr>
              <a:t>DATA </a:t>
            </a:r>
            <a:r>
              <a:rPr dirty="0" sz="4200" spc="240">
                <a:latin typeface="Cambria"/>
                <a:cs typeface="Cambria"/>
              </a:rPr>
              <a:t> </a:t>
            </a:r>
            <a:r>
              <a:rPr dirty="0" sz="4200" spc="260">
                <a:latin typeface="Cambria"/>
                <a:cs typeface="Cambria"/>
              </a:rPr>
              <a:t>V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-25">
                <a:latin typeface="Cambria"/>
                <a:cs typeface="Cambria"/>
              </a:rPr>
              <a:t>S</a:t>
            </a:r>
            <a:r>
              <a:rPr dirty="0" sz="4200" spc="210">
                <a:latin typeface="Cambria"/>
                <a:cs typeface="Cambria"/>
              </a:rPr>
              <a:t>U</a:t>
            </a:r>
            <a:r>
              <a:rPr dirty="0" sz="4200" spc="330">
                <a:latin typeface="Cambria"/>
                <a:cs typeface="Cambria"/>
              </a:rPr>
              <a:t>A</a:t>
            </a:r>
            <a:r>
              <a:rPr dirty="0" sz="4200" spc="-20">
                <a:latin typeface="Cambria"/>
                <a:cs typeface="Cambria"/>
              </a:rPr>
              <a:t>L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240">
                <a:latin typeface="Cambria"/>
                <a:cs typeface="Cambria"/>
              </a:rPr>
              <a:t>Z</a:t>
            </a:r>
            <a:r>
              <a:rPr dirty="0" sz="4200" spc="330">
                <a:latin typeface="Cambria"/>
                <a:cs typeface="Cambria"/>
              </a:rPr>
              <a:t>A</a:t>
            </a:r>
            <a:r>
              <a:rPr dirty="0" sz="4200" spc="170">
                <a:latin typeface="Cambria"/>
                <a:cs typeface="Cambria"/>
              </a:rPr>
              <a:t>T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470">
                <a:latin typeface="Cambria"/>
                <a:cs typeface="Cambria"/>
              </a:rPr>
              <a:t>O</a:t>
            </a:r>
            <a:r>
              <a:rPr dirty="0" sz="4200" spc="190">
                <a:latin typeface="Cambria"/>
                <a:cs typeface="Cambria"/>
              </a:rPr>
              <a:t>N</a:t>
            </a:r>
            <a:endParaRPr sz="4200">
              <a:latin typeface="Cambria"/>
              <a:cs typeface="Cambria"/>
            </a:endParaRPr>
          </a:p>
          <a:p>
            <a:pPr algn="ctr" marL="140970" marR="133350" indent="-635">
              <a:lnSpc>
                <a:spcPct val="115399"/>
              </a:lnSpc>
              <a:spcBef>
                <a:spcPts val="1475"/>
              </a:spcBef>
            </a:pPr>
            <a:r>
              <a:rPr dirty="0" sz="2600" spc="-120">
                <a:latin typeface="Cambria"/>
                <a:cs typeface="Cambria"/>
              </a:rPr>
              <a:t>Steps </a:t>
            </a:r>
            <a:r>
              <a:rPr dirty="0" sz="2600" spc="-140">
                <a:latin typeface="Cambria"/>
                <a:cs typeface="Cambria"/>
              </a:rPr>
              <a:t>consists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70">
                <a:latin typeface="Cambria"/>
                <a:cs typeface="Cambria"/>
              </a:rPr>
              <a:t>of </a:t>
            </a:r>
            <a:r>
              <a:rPr dirty="0" sz="2600" spc="-110">
                <a:latin typeface="Cambria"/>
                <a:cs typeface="Cambria"/>
              </a:rPr>
              <a:t>handling </a:t>
            </a:r>
            <a:r>
              <a:rPr dirty="0" sz="2600" spc="-105">
                <a:latin typeface="Cambria"/>
                <a:cs typeface="Cambria"/>
              </a:rPr>
              <a:t> </a:t>
            </a:r>
            <a:r>
              <a:rPr dirty="0" sz="2600" spc="-135">
                <a:latin typeface="Cambria"/>
                <a:cs typeface="Cambria"/>
              </a:rPr>
              <a:t>negative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45">
                <a:latin typeface="Cambria"/>
                <a:cs typeface="Cambria"/>
              </a:rPr>
              <a:t>values,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50">
                <a:latin typeface="Cambria"/>
                <a:cs typeface="Cambria"/>
              </a:rPr>
              <a:t>NULL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75">
                <a:latin typeface="Cambria"/>
                <a:cs typeface="Cambria"/>
              </a:rPr>
              <a:t>values </a:t>
            </a:r>
            <a:r>
              <a:rPr dirty="0" sz="2600" spc="-560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and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130">
                <a:latin typeface="Cambria"/>
                <a:cs typeface="Cambria"/>
              </a:rPr>
              <a:t>other </a:t>
            </a:r>
            <a:r>
              <a:rPr dirty="0" sz="2600" spc="-140">
                <a:latin typeface="Cambria"/>
                <a:cs typeface="Cambria"/>
              </a:rPr>
              <a:t>pre-processing 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165">
                <a:latin typeface="Cambria"/>
                <a:cs typeface="Cambria"/>
              </a:rPr>
              <a:t>steps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5887" y="2163341"/>
            <a:ext cx="4552315" cy="5960745"/>
            <a:chOff x="1865887" y="2163341"/>
            <a:chExt cx="4552315" cy="5960745"/>
          </a:xfrm>
        </p:grpSpPr>
        <p:sp>
          <p:nvSpPr>
            <p:cNvPr id="3" name="object 3"/>
            <p:cNvSpPr/>
            <p:nvPr/>
          </p:nvSpPr>
          <p:spPr>
            <a:xfrm>
              <a:off x="1865887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7" y="5960316"/>
                  </a:moveTo>
                  <a:lnTo>
                    <a:pt x="160749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8" y="0"/>
                  </a:lnTo>
                  <a:lnTo>
                    <a:pt x="4444018" y="8214"/>
                  </a:lnTo>
                  <a:lnTo>
                    <a:pt x="4488136" y="31073"/>
                  </a:lnTo>
                  <a:lnTo>
                    <a:pt x="4522963" y="65900"/>
                  </a:lnTo>
                  <a:lnTo>
                    <a:pt x="4545822" y="110018"/>
                  </a:lnTo>
                  <a:lnTo>
                    <a:pt x="4552109" y="148845"/>
                  </a:lnTo>
                  <a:lnTo>
                    <a:pt x="4552109" y="5811470"/>
                  </a:lnTo>
                  <a:lnTo>
                    <a:pt x="4545822" y="5850298"/>
                  </a:lnTo>
                  <a:lnTo>
                    <a:pt x="4522963" y="5894415"/>
                  </a:lnTo>
                  <a:lnTo>
                    <a:pt x="4488136" y="5929242"/>
                  </a:lnTo>
                  <a:lnTo>
                    <a:pt x="4444018" y="5952101"/>
                  </a:lnTo>
                  <a:lnTo>
                    <a:pt x="4393287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12220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530686" y="1061371"/>
                  </a:moveTo>
                  <a:lnTo>
                    <a:pt x="482382" y="1059202"/>
                  </a:lnTo>
                  <a:lnTo>
                    <a:pt x="435294" y="1052821"/>
                  </a:lnTo>
                  <a:lnTo>
                    <a:pt x="389608" y="1042414"/>
                  </a:lnTo>
                  <a:lnTo>
                    <a:pt x="345512" y="1028170"/>
                  </a:lnTo>
                  <a:lnTo>
                    <a:pt x="303192" y="1010275"/>
                  </a:lnTo>
                  <a:lnTo>
                    <a:pt x="262838" y="988917"/>
                  </a:lnTo>
                  <a:lnTo>
                    <a:pt x="224635" y="964283"/>
                  </a:lnTo>
                  <a:lnTo>
                    <a:pt x="188771" y="936560"/>
                  </a:lnTo>
                  <a:lnTo>
                    <a:pt x="155433" y="905937"/>
                  </a:lnTo>
                  <a:lnTo>
                    <a:pt x="124810" y="872599"/>
                  </a:lnTo>
                  <a:lnTo>
                    <a:pt x="97087" y="836736"/>
                  </a:lnTo>
                  <a:lnTo>
                    <a:pt x="72453" y="798533"/>
                  </a:lnTo>
                  <a:lnTo>
                    <a:pt x="51095" y="758178"/>
                  </a:lnTo>
                  <a:lnTo>
                    <a:pt x="33200" y="715859"/>
                  </a:lnTo>
                  <a:lnTo>
                    <a:pt x="18956" y="671763"/>
                  </a:lnTo>
                  <a:lnTo>
                    <a:pt x="8549" y="626077"/>
                  </a:lnTo>
                  <a:lnTo>
                    <a:pt x="2168" y="578988"/>
                  </a:lnTo>
                  <a:lnTo>
                    <a:pt x="0" y="530678"/>
                  </a:lnTo>
                  <a:lnTo>
                    <a:pt x="2168" y="482382"/>
                  </a:lnTo>
                  <a:lnTo>
                    <a:pt x="8549" y="435294"/>
                  </a:lnTo>
                  <a:lnTo>
                    <a:pt x="18956" y="389608"/>
                  </a:lnTo>
                  <a:lnTo>
                    <a:pt x="33200" y="345512"/>
                  </a:lnTo>
                  <a:lnTo>
                    <a:pt x="51095" y="303193"/>
                  </a:lnTo>
                  <a:lnTo>
                    <a:pt x="72453" y="262838"/>
                  </a:lnTo>
                  <a:lnTo>
                    <a:pt x="97087" y="224635"/>
                  </a:lnTo>
                  <a:lnTo>
                    <a:pt x="124810" y="188771"/>
                  </a:lnTo>
                  <a:lnTo>
                    <a:pt x="155433" y="155434"/>
                  </a:lnTo>
                  <a:lnTo>
                    <a:pt x="188771" y="124810"/>
                  </a:lnTo>
                  <a:lnTo>
                    <a:pt x="224635" y="97088"/>
                  </a:lnTo>
                  <a:lnTo>
                    <a:pt x="262838" y="72454"/>
                  </a:lnTo>
                  <a:lnTo>
                    <a:pt x="303192" y="51096"/>
                  </a:lnTo>
                  <a:lnTo>
                    <a:pt x="345512" y="33201"/>
                  </a:lnTo>
                  <a:lnTo>
                    <a:pt x="389608" y="18956"/>
                  </a:lnTo>
                  <a:lnTo>
                    <a:pt x="435294" y="8550"/>
                  </a:lnTo>
                  <a:lnTo>
                    <a:pt x="482382" y="2168"/>
                  </a:lnTo>
                  <a:lnTo>
                    <a:pt x="530685" y="0"/>
                  </a:lnTo>
                  <a:lnTo>
                    <a:pt x="578988" y="2168"/>
                  </a:lnTo>
                  <a:lnTo>
                    <a:pt x="626076" y="8550"/>
                  </a:lnTo>
                  <a:lnTo>
                    <a:pt x="671762" y="18956"/>
                  </a:lnTo>
                  <a:lnTo>
                    <a:pt x="715858" y="33201"/>
                  </a:lnTo>
                  <a:lnTo>
                    <a:pt x="758178" y="51096"/>
                  </a:lnTo>
                  <a:lnTo>
                    <a:pt x="798532" y="72454"/>
                  </a:lnTo>
                  <a:lnTo>
                    <a:pt x="836735" y="97088"/>
                  </a:lnTo>
                  <a:lnTo>
                    <a:pt x="872599" y="124810"/>
                  </a:lnTo>
                  <a:lnTo>
                    <a:pt x="905937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70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7" y="905937"/>
                  </a:lnTo>
                  <a:lnTo>
                    <a:pt x="872599" y="936560"/>
                  </a:lnTo>
                  <a:lnTo>
                    <a:pt x="836735" y="964283"/>
                  </a:lnTo>
                  <a:lnTo>
                    <a:pt x="798532" y="988917"/>
                  </a:lnTo>
                  <a:lnTo>
                    <a:pt x="758178" y="1010275"/>
                  </a:lnTo>
                  <a:lnTo>
                    <a:pt x="715858" y="1028170"/>
                  </a:lnTo>
                  <a:lnTo>
                    <a:pt x="671762" y="1042414"/>
                  </a:lnTo>
                  <a:lnTo>
                    <a:pt x="626076" y="1052821"/>
                  </a:lnTo>
                  <a:lnTo>
                    <a:pt x="578988" y="1059202"/>
                  </a:lnTo>
                  <a:lnTo>
                    <a:pt x="530686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054190" y="3419898"/>
            <a:ext cx="177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0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66981" y="2163341"/>
            <a:ext cx="4552315" cy="5960745"/>
            <a:chOff x="6866981" y="2163341"/>
            <a:chExt cx="4552315" cy="5960745"/>
          </a:xfrm>
        </p:grpSpPr>
        <p:sp>
          <p:nvSpPr>
            <p:cNvPr id="7" name="object 7"/>
            <p:cNvSpPr/>
            <p:nvPr/>
          </p:nvSpPr>
          <p:spPr>
            <a:xfrm>
              <a:off x="6866981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7" y="5960316"/>
                  </a:moveTo>
                  <a:lnTo>
                    <a:pt x="160748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7" y="0"/>
                  </a:lnTo>
                  <a:lnTo>
                    <a:pt x="4444018" y="8214"/>
                  </a:lnTo>
                  <a:lnTo>
                    <a:pt x="4488135" y="31073"/>
                  </a:lnTo>
                  <a:lnTo>
                    <a:pt x="4522962" y="65900"/>
                  </a:lnTo>
                  <a:lnTo>
                    <a:pt x="4545822" y="110018"/>
                  </a:lnTo>
                  <a:lnTo>
                    <a:pt x="4552109" y="148846"/>
                  </a:lnTo>
                  <a:lnTo>
                    <a:pt x="4552109" y="5811469"/>
                  </a:lnTo>
                  <a:lnTo>
                    <a:pt x="4545822" y="5850298"/>
                  </a:lnTo>
                  <a:lnTo>
                    <a:pt x="4522962" y="5894415"/>
                  </a:lnTo>
                  <a:lnTo>
                    <a:pt x="4488135" y="5929242"/>
                  </a:lnTo>
                  <a:lnTo>
                    <a:pt x="4444018" y="5952101"/>
                  </a:lnTo>
                  <a:lnTo>
                    <a:pt x="4393287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606840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530685" y="1061371"/>
                  </a:moveTo>
                  <a:lnTo>
                    <a:pt x="482383" y="1059202"/>
                  </a:lnTo>
                  <a:lnTo>
                    <a:pt x="435294" y="1052821"/>
                  </a:lnTo>
                  <a:lnTo>
                    <a:pt x="389608" y="1042414"/>
                  </a:lnTo>
                  <a:lnTo>
                    <a:pt x="345512" y="1028170"/>
                  </a:lnTo>
                  <a:lnTo>
                    <a:pt x="303193" y="1010275"/>
                  </a:lnTo>
                  <a:lnTo>
                    <a:pt x="262838" y="988917"/>
                  </a:lnTo>
                  <a:lnTo>
                    <a:pt x="224635" y="964283"/>
                  </a:lnTo>
                  <a:lnTo>
                    <a:pt x="188771" y="936560"/>
                  </a:lnTo>
                  <a:lnTo>
                    <a:pt x="155434" y="905937"/>
                  </a:lnTo>
                  <a:lnTo>
                    <a:pt x="124810" y="872599"/>
                  </a:lnTo>
                  <a:lnTo>
                    <a:pt x="97088" y="836736"/>
                  </a:lnTo>
                  <a:lnTo>
                    <a:pt x="72454" y="798533"/>
                  </a:lnTo>
                  <a:lnTo>
                    <a:pt x="51096" y="758178"/>
                  </a:lnTo>
                  <a:lnTo>
                    <a:pt x="33201" y="715859"/>
                  </a:lnTo>
                  <a:lnTo>
                    <a:pt x="18956" y="671763"/>
                  </a:lnTo>
                  <a:lnTo>
                    <a:pt x="8550" y="626077"/>
                  </a:lnTo>
                  <a:lnTo>
                    <a:pt x="2168" y="578988"/>
                  </a:lnTo>
                  <a:lnTo>
                    <a:pt x="0" y="530685"/>
                  </a:lnTo>
                  <a:lnTo>
                    <a:pt x="2168" y="482382"/>
                  </a:lnTo>
                  <a:lnTo>
                    <a:pt x="8550" y="435294"/>
                  </a:lnTo>
                  <a:lnTo>
                    <a:pt x="18956" y="389608"/>
                  </a:lnTo>
                  <a:lnTo>
                    <a:pt x="33201" y="345512"/>
                  </a:lnTo>
                  <a:lnTo>
                    <a:pt x="51096" y="303193"/>
                  </a:lnTo>
                  <a:lnTo>
                    <a:pt x="72454" y="262838"/>
                  </a:lnTo>
                  <a:lnTo>
                    <a:pt x="97088" y="224635"/>
                  </a:lnTo>
                  <a:lnTo>
                    <a:pt x="124810" y="188771"/>
                  </a:lnTo>
                  <a:lnTo>
                    <a:pt x="155434" y="155434"/>
                  </a:lnTo>
                  <a:lnTo>
                    <a:pt x="188771" y="124810"/>
                  </a:lnTo>
                  <a:lnTo>
                    <a:pt x="224635" y="97088"/>
                  </a:lnTo>
                  <a:lnTo>
                    <a:pt x="262838" y="72454"/>
                  </a:lnTo>
                  <a:lnTo>
                    <a:pt x="303193" y="51096"/>
                  </a:lnTo>
                  <a:lnTo>
                    <a:pt x="345512" y="33201"/>
                  </a:lnTo>
                  <a:lnTo>
                    <a:pt x="389608" y="18956"/>
                  </a:lnTo>
                  <a:lnTo>
                    <a:pt x="435294" y="8550"/>
                  </a:lnTo>
                  <a:lnTo>
                    <a:pt x="482383" y="2168"/>
                  </a:lnTo>
                  <a:lnTo>
                    <a:pt x="530686" y="0"/>
                  </a:lnTo>
                  <a:lnTo>
                    <a:pt x="578989" y="2168"/>
                  </a:lnTo>
                  <a:lnTo>
                    <a:pt x="626077" y="8550"/>
                  </a:lnTo>
                  <a:lnTo>
                    <a:pt x="671763" y="18956"/>
                  </a:lnTo>
                  <a:lnTo>
                    <a:pt x="715859" y="33201"/>
                  </a:lnTo>
                  <a:lnTo>
                    <a:pt x="758178" y="51096"/>
                  </a:lnTo>
                  <a:lnTo>
                    <a:pt x="798533" y="72454"/>
                  </a:lnTo>
                  <a:lnTo>
                    <a:pt x="836736" y="97088"/>
                  </a:lnTo>
                  <a:lnTo>
                    <a:pt x="872600" y="124810"/>
                  </a:lnTo>
                  <a:lnTo>
                    <a:pt x="905937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71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7" y="905937"/>
                  </a:lnTo>
                  <a:lnTo>
                    <a:pt x="872600" y="936560"/>
                  </a:lnTo>
                  <a:lnTo>
                    <a:pt x="836736" y="964283"/>
                  </a:lnTo>
                  <a:lnTo>
                    <a:pt x="798533" y="988917"/>
                  </a:lnTo>
                  <a:lnTo>
                    <a:pt x="758178" y="1010275"/>
                  </a:lnTo>
                  <a:lnTo>
                    <a:pt x="715859" y="1028170"/>
                  </a:lnTo>
                  <a:lnTo>
                    <a:pt x="671763" y="1042414"/>
                  </a:lnTo>
                  <a:lnTo>
                    <a:pt x="626077" y="1052821"/>
                  </a:lnTo>
                  <a:lnTo>
                    <a:pt x="578989" y="1059202"/>
                  </a:lnTo>
                  <a:lnTo>
                    <a:pt x="530687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040400" y="3378565"/>
            <a:ext cx="207010" cy="567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 spc="-54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355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68074" y="2163341"/>
            <a:ext cx="4552315" cy="5960745"/>
            <a:chOff x="11868074" y="2163341"/>
            <a:chExt cx="4552315" cy="5960745"/>
          </a:xfrm>
        </p:grpSpPr>
        <p:sp>
          <p:nvSpPr>
            <p:cNvPr id="11" name="object 11"/>
            <p:cNvSpPr/>
            <p:nvPr/>
          </p:nvSpPr>
          <p:spPr>
            <a:xfrm>
              <a:off x="11868074" y="2163341"/>
              <a:ext cx="4552315" cy="5960745"/>
            </a:xfrm>
            <a:custGeom>
              <a:avLst/>
              <a:gdLst/>
              <a:ahLst/>
              <a:cxnLst/>
              <a:rect l="l" t="t" r="r" b="b"/>
              <a:pathLst>
                <a:path w="4552315" h="5960745">
                  <a:moveTo>
                    <a:pt x="4393288" y="5960316"/>
                  </a:moveTo>
                  <a:lnTo>
                    <a:pt x="160749" y="5960316"/>
                  </a:lnTo>
                  <a:lnTo>
                    <a:pt x="110018" y="5952101"/>
                  </a:lnTo>
                  <a:lnTo>
                    <a:pt x="65900" y="5929242"/>
                  </a:lnTo>
                  <a:lnTo>
                    <a:pt x="31073" y="5894415"/>
                  </a:lnTo>
                  <a:lnTo>
                    <a:pt x="8214" y="5850298"/>
                  </a:lnTo>
                  <a:lnTo>
                    <a:pt x="0" y="5799566"/>
                  </a:lnTo>
                  <a:lnTo>
                    <a:pt x="0" y="160749"/>
                  </a:lnTo>
                  <a:lnTo>
                    <a:pt x="8214" y="110018"/>
                  </a:lnTo>
                  <a:lnTo>
                    <a:pt x="31073" y="65900"/>
                  </a:lnTo>
                  <a:lnTo>
                    <a:pt x="65900" y="31073"/>
                  </a:lnTo>
                  <a:lnTo>
                    <a:pt x="110018" y="8214"/>
                  </a:lnTo>
                  <a:lnTo>
                    <a:pt x="160748" y="0"/>
                  </a:lnTo>
                  <a:lnTo>
                    <a:pt x="4393288" y="0"/>
                  </a:lnTo>
                  <a:lnTo>
                    <a:pt x="4444018" y="8214"/>
                  </a:lnTo>
                  <a:lnTo>
                    <a:pt x="4488136" y="31073"/>
                  </a:lnTo>
                  <a:lnTo>
                    <a:pt x="4522963" y="65900"/>
                  </a:lnTo>
                  <a:lnTo>
                    <a:pt x="4545822" y="110018"/>
                  </a:lnTo>
                  <a:lnTo>
                    <a:pt x="4552109" y="148842"/>
                  </a:lnTo>
                  <a:lnTo>
                    <a:pt x="4552109" y="5811473"/>
                  </a:lnTo>
                  <a:lnTo>
                    <a:pt x="4545822" y="5850298"/>
                  </a:lnTo>
                  <a:lnTo>
                    <a:pt x="4522963" y="5894415"/>
                  </a:lnTo>
                  <a:lnTo>
                    <a:pt x="4488136" y="5929242"/>
                  </a:lnTo>
                  <a:lnTo>
                    <a:pt x="4444018" y="5952101"/>
                  </a:lnTo>
                  <a:lnTo>
                    <a:pt x="4393288" y="59603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14407" y="3221000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19" h="1061720">
                  <a:moveTo>
                    <a:pt x="530685" y="1061371"/>
                  </a:moveTo>
                  <a:lnTo>
                    <a:pt x="482381" y="1059202"/>
                  </a:lnTo>
                  <a:lnTo>
                    <a:pt x="435293" y="1052821"/>
                  </a:lnTo>
                  <a:lnTo>
                    <a:pt x="389607" y="1042414"/>
                  </a:lnTo>
                  <a:lnTo>
                    <a:pt x="345511" y="1028170"/>
                  </a:lnTo>
                  <a:lnTo>
                    <a:pt x="303192" y="1010275"/>
                  </a:lnTo>
                  <a:lnTo>
                    <a:pt x="262837" y="988917"/>
                  </a:lnTo>
                  <a:lnTo>
                    <a:pt x="224634" y="964283"/>
                  </a:lnTo>
                  <a:lnTo>
                    <a:pt x="188771" y="936560"/>
                  </a:lnTo>
                  <a:lnTo>
                    <a:pt x="155433" y="905937"/>
                  </a:lnTo>
                  <a:lnTo>
                    <a:pt x="124809" y="872599"/>
                  </a:lnTo>
                  <a:lnTo>
                    <a:pt x="97087" y="836736"/>
                  </a:lnTo>
                  <a:lnTo>
                    <a:pt x="72453" y="798533"/>
                  </a:lnTo>
                  <a:lnTo>
                    <a:pt x="51095" y="758178"/>
                  </a:lnTo>
                  <a:lnTo>
                    <a:pt x="33200" y="715859"/>
                  </a:lnTo>
                  <a:lnTo>
                    <a:pt x="18955" y="671763"/>
                  </a:lnTo>
                  <a:lnTo>
                    <a:pt x="8549" y="626077"/>
                  </a:lnTo>
                  <a:lnTo>
                    <a:pt x="2167" y="578988"/>
                  </a:lnTo>
                  <a:lnTo>
                    <a:pt x="0" y="530667"/>
                  </a:lnTo>
                  <a:lnTo>
                    <a:pt x="2167" y="482382"/>
                  </a:lnTo>
                  <a:lnTo>
                    <a:pt x="8549" y="435294"/>
                  </a:lnTo>
                  <a:lnTo>
                    <a:pt x="18955" y="389608"/>
                  </a:lnTo>
                  <a:lnTo>
                    <a:pt x="33200" y="345512"/>
                  </a:lnTo>
                  <a:lnTo>
                    <a:pt x="51095" y="303193"/>
                  </a:lnTo>
                  <a:lnTo>
                    <a:pt x="72453" y="262838"/>
                  </a:lnTo>
                  <a:lnTo>
                    <a:pt x="97087" y="224635"/>
                  </a:lnTo>
                  <a:lnTo>
                    <a:pt x="124809" y="188771"/>
                  </a:lnTo>
                  <a:lnTo>
                    <a:pt x="155433" y="155434"/>
                  </a:lnTo>
                  <a:lnTo>
                    <a:pt x="188771" y="124810"/>
                  </a:lnTo>
                  <a:lnTo>
                    <a:pt x="224634" y="97088"/>
                  </a:lnTo>
                  <a:lnTo>
                    <a:pt x="262837" y="72454"/>
                  </a:lnTo>
                  <a:lnTo>
                    <a:pt x="303192" y="51096"/>
                  </a:lnTo>
                  <a:lnTo>
                    <a:pt x="345511" y="33201"/>
                  </a:lnTo>
                  <a:lnTo>
                    <a:pt x="389607" y="18956"/>
                  </a:lnTo>
                  <a:lnTo>
                    <a:pt x="435293" y="8550"/>
                  </a:lnTo>
                  <a:lnTo>
                    <a:pt x="482381" y="2168"/>
                  </a:lnTo>
                  <a:lnTo>
                    <a:pt x="530684" y="0"/>
                  </a:lnTo>
                  <a:lnTo>
                    <a:pt x="578987" y="2168"/>
                  </a:lnTo>
                  <a:lnTo>
                    <a:pt x="626076" y="8550"/>
                  </a:lnTo>
                  <a:lnTo>
                    <a:pt x="671762" y="18956"/>
                  </a:lnTo>
                  <a:lnTo>
                    <a:pt x="715858" y="33201"/>
                  </a:lnTo>
                  <a:lnTo>
                    <a:pt x="758177" y="51096"/>
                  </a:lnTo>
                  <a:lnTo>
                    <a:pt x="798532" y="72454"/>
                  </a:lnTo>
                  <a:lnTo>
                    <a:pt x="836735" y="97088"/>
                  </a:lnTo>
                  <a:lnTo>
                    <a:pt x="872599" y="124810"/>
                  </a:lnTo>
                  <a:lnTo>
                    <a:pt x="905936" y="155434"/>
                  </a:lnTo>
                  <a:lnTo>
                    <a:pt x="936560" y="188771"/>
                  </a:lnTo>
                  <a:lnTo>
                    <a:pt x="964283" y="224635"/>
                  </a:lnTo>
                  <a:lnTo>
                    <a:pt x="988917" y="262838"/>
                  </a:lnTo>
                  <a:lnTo>
                    <a:pt x="1010275" y="303193"/>
                  </a:lnTo>
                  <a:lnTo>
                    <a:pt x="1028170" y="345512"/>
                  </a:lnTo>
                  <a:lnTo>
                    <a:pt x="1042414" y="389608"/>
                  </a:lnTo>
                  <a:lnTo>
                    <a:pt x="1052821" y="435294"/>
                  </a:lnTo>
                  <a:lnTo>
                    <a:pt x="1059202" y="482382"/>
                  </a:lnTo>
                  <a:lnTo>
                    <a:pt x="1061369" y="530685"/>
                  </a:lnTo>
                  <a:lnTo>
                    <a:pt x="1059202" y="578988"/>
                  </a:lnTo>
                  <a:lnTo>
                    <a:pt x="1052821" y="626077"/>
                  </a:lnTo>
                  <a:lnTo>
                    <a:pt x="1042414" y="671763"/>
                  </a:lnTo>
                  <a:lnTo>
                    <a:pt x="1028170" y="715859"/>
                  </a:lnTo>
                  <a:lnTo>
                    <a:pt x="1010275" y="758178"/>
                  </a:lnTo>
                  <a:lnTo>
                    <a:pt x="988917" y="798533"/>
                  </a:lnTo>
                  <a:lnTo>
                    <a:pt x="964283" y="836736"/>
                  </a:lnTo>
                  <a:lnTo>
                    <a:pt x="936560" y="872599"/>
                  </a:lnTo>
                  <a:lnTo>
                    <a:pt x="905936" y="905937"/>
                  </a:lnTo>
                  <a:lnTo>
                    <a:pt x="872599" y="936560"/>
                  </a:lnTo>
                  <a:lnTo>
                    <a:pt x="836735" y="964283"/>
                  </a:lnTo>
                  <a:lnTo>
                    <a:pt x="798532" y="988917"/>
                  </a:lnTo>
                  <a:lnTo>
                    <a:pt x="758177" y="1010275"/>
                  </a:lnTo>
                  <a:lnTo>
                    <a:pt x="715858" y="1028170"/>
                  </a:lnTo>
                  <a:lnTo>
                    <a:pt x="671762" y="1042414"/>
                  </a:lnTo>
                  <a:lnTo>
                    <a:pt x="626076" y="1052821"/>
                  </a:lnTo>
                  <a:lnTo>
                    <a:pt x="578987" y="1059202"/>
                  </a:lnTo>
                  <a:lnTo>
                    <a:pt x="530685" y="10613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4044469" y="3378565"/>
            <a:ext cx="201295" cy="567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50" spc="-585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6325" y="4428649"/>
            <a:ext cx="3413125" cy="2661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3505" marR="95885">
              <a:lnSpc>
                <a:spcPct val="116100"/>
              </a:lnSpc>
              <a:spcBef>
                <a:spcPts val="95"/>
              </a:spcBef>
            </a:pPr>
            <a:r>
              <a:rPr dirty="0" sz="4200" spc="170">
                <a:latin typeface="Cambria"/>
                <a:cs typeface="Cambria"/>
              </a:rPr>
              <a:t>T</a:t>
            </a:r>
            <a:r>
              <a:rPr dirty="0" sz="4200" spc="-165">
                <a:latin typeface="Cambria"/>
                <a:cs typeface="Cambria"/>
              </a:rPr>
              <a:t>E</a:t>
            </a:r>
            <a:r>
              <a:rPr dirty="0" sz="4200" spc="-25">
                <a:latin typeface="Cambria"/>
                <a:cs typeface="Cambria"/>
              </a:rPr>
              <a:t>S</a:t>
            </a:r>
            <a:r>
              <a:rPr dirty="0" sz="4200" spc="170">
                <a:latin typeface="Cambria"/>
                <a:cs typeface="Cambria"/>
              </a:rPr>
              <a:t>T</a:t>
            </a:r>
            <a:r>
              <a:rPr dirty="0" sz="4200" spc="-40">
                <a:latin typeface="Cambria"/>
                <a:cs typeface="Cambria"/>
              </a:rPr>
              <a:t>-</a:t>
            </a:r>
            <a:r>
              <a:rPr dirty="0" sz="4200" spc="170">
                <a:latin typeface="Cambria"/>
                <a:cs typeface="Cambria"/>
              </a:rPr>
              <a:t>T</a:t>
            </a:r>
            <a:r>
              <a:rPr dirty="0" sz="4200" spc="215">
                <a:latin typeface="Cambria"/>
                <a:cs typeface="Cambria"/>
              </a:rPr>
              <a:t>R</a:t>
            </a:r>
            <a:r>
              <a:rPr dirty="0" sz="4200" spc="330">
                <a:latin typeface="Cambria"/>
                <a:cs typeface="Cambria"/>
              </a:rPr>
              <a:t>A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190">
                <a:latin typeface="Cambria"/>
                <a:cs typeface="Cambria"/>
              </a:rPr>
              <a:t>N</a:t>
            </a:r>
            <a:r>
              <a:rPr dirty="0" sz="4200" spc="-30">
                <a:latin typeface="Cambria"/>
                <a:cs typeface="Cambria"/>
              </a:rPr>
              <a:t>-  </a:t>
            </a:r>
            <a:r>
              <a:rPr dirty="0" sz="4200" spc="10">
                <a:latin typeface="Cambria"/>
                <a:cs typeface="Cambria"/>
              </a:rPr>
              <a:t>SPLIT</a:t>
            </a:r>
            <a:endParaRPr sz="4200">
              <a:latin typeface="Cambria"/>
              <a:cs typeface="Cambria"/>
            </a:endParaRPr>
          </a:p>
          <a:p>
            <a:pPr algn="ctr" marL="12700" marR="5080">
              <a:lnSpc>
                <a:spcPct val="115399"/>
              </a:lnSpc>
              <a:spcBef>
                <a:spcPts val="1855"/>
              </a:spcBef>
            </a:pPr>
            <a:r>
              <a:rPr dirty="0" sz="2600" spc="-20">
                <a:latin typeface="Cambria"/>
                <a:cs typeface="Cambria"/>
              </a:rPr>
              <a:t>S</a:t>
            </a:r>
            <a:r>
              <a:rPr dirty="0" sz="2600" spc="-125">
                <a:latin typeface="Cambria"/>
                <a:cs typeface="Cambria"/>
              </a:rPr>
              <a:t>p</a:t>
            </a:r>
            <a:r>
              <a:rPr dirty="0" sz="2600" spc="-45">
                <a:latin typeface="Cambria"/>
                <a:cs typeface="Cambria"/>
              </a:rPr>
              <a:t>l</a:t>
            </a:r>
            <a:r>
              <a:rPr dirty="0" sz="2600" spc="-20">
                <a:latin typeface="Cambria"/>
                <a:cs typeface="Cambria"/>
              </a:rPr>
              <a:t>i</a:t>
            </a:r>
            <a:r>
              <a:rPr dirty="0" sz="2600" spc="-5">
                <a:latin typeface="Cambria"/>
                <a:cs typeface="Cambria"/>
              </a:rPr>
              <a:t>t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</a:t>
            </a:r>
            <a:r>
              <a:rPr dirty="0" sz="2600" spc="-145">
                <a:latin typeface="Cambria"/>
                <a:cs typeface="Cambria"/>
              </a:rPr>
              <a:t>h</a:t>
            </a:r>
            <a:r>
              <a:rPr dirty="0" sz="2600" spc="-210">
                <a:latin typeface="Cambria"/>
                <a:cs typeface="Cambria"/>
              </a:rPr>
              <a:t>e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20">
                <a:latin typeface="Cambria"/>
                <a:cs typeface="Cambria"/>
              </a:rPr>
              <a:t>d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10">
                <a:latin typeface="Cambria"/>
                <a:cs typeface="Cambria"/>
              </a:rPr>
              <a:t>t</a:t>
            </a:r>
            <a:r>
              <a:rPr dirty="0" sz="2600" spc="-185">
                <a:latin typeface="Cambria"/>
                <a:cs typeface="Cambria"/>
              </a:rPr>
              <a:t>a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20">
                <a:latin typeface="Cambria"/>
                <a:cs typeface="Cambria"/>
              </a:rPr>
              <a:t>i</a:t>
            </a:r>
            <a:r>
              <a:rPr dirty="0" sz="2600" spc="-110">
                <a:latin typeface="Cambria"/>
                <a:cs typeface="Cambria"/>
              </a:rPr>
              <a:t>n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75">
                <a:latin typeface="Cambria"/>
                <a:cs typeface="Cambria"/>
              </a:rPr>
              <a:t>8</a:t>
            </a:r>
            <a:r>
              <a:rPr dirty="0" sz="2600" spc="-204">
                <a:latin typeface="Cambria"/>
                <a:cs typeface="Cambria"/>
              </a:rPr>
              <a:t>0</a:t>
            </a:r>
            <a:r>
              <a:rPr dirty="0" sz="2600" spc="-180">
                <a:latin typeface="Cambria"/>
                <a:cs typeface="Cambria"/>
              </a:rPr>
              <a:t>:</a:t>
            </a:r>
            <a:r>
              <a:rPr dirty="0" sz="2600" spc="-400">
                <a:latin typeface="Cambria"/>
                <a:cs typeface="Cambria"/>
              </a:rPr>
              <a:t>2</a:t>
            </a:r>
            <a:r>
              <a:rPr dirty="0" sz="2600" spc="-200">
                <a:latin typeface="Cambria"/>
                <a:cs typeface="Cambria"/>
              </a:rPr>
              <a:t>0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f</a:t>
            </a:r>
            <a:r>
              <a:rPr dirty="0" sz="2600" spc="-140">
                <a:latin typeface="Cambria"/>
                <a:cs typeface="Cambria"/>
              </a:rPr>
              <a:t>o</a:t>
            </a:r>
            <a:r>
              <a:rPr dirty="0" sz="2600" spc="-90">
                <a:latin typeface="Cambria"/>
                <a:cs typeface="Cambria"/>
              </a:rPr>
              <a:t>r  </a:t>
            </a:r>
            <a:r>
              <a:rPr dirty="0" sz="2600" spc="-90">
                <a:latin typeface="Cambria"/>
                <a:cs typeface="Cambria"/>
              </a:rPr>
              <a:t>training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45">
                <a:latin typeface="Cambria"/>
                <a:cs typeface="Cambria"/>
              </a:rPr>
              <a:t>our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model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75">
                <a:latin typeface="Cambria"/>
                <a:cs typeface="Cambria"/>
              </a:rPr>
              <a:t>to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60">
                <a:latin typeface="Cambria"/>
                <a:cs typeface="Cambria"/>
              </a:rPr>
              <a:t>find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2428" y="4428649"/>
            <a:ext cx="3510279" cy="2661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6690" marR="290830" indent="846455">
              <a:lnSpc>
                <a:spcPct val="116100"/>
              </a:lnSpc>
              <a:spcBef>
                <a:spcPts val="95"/>
              </a:spcBef>
            </a:pPr>
            <a:r>
              <a:rPr dirty="0" sz="4200" spc="235">
                <a:latin typeface="Cambria"/>
                <a:cs typeface="Cambria"/>
              </a:rPr>
              <a:t>DATA </a:t>
            </a:r>
            <a:r>
              <a:rPr dirty="0" sz="4200" spc="240">
                <a:latin typeface="Cambria"/>
                <a:cs typeface="Cambria"/>
              </a:rPr>
              <a:t> </a:t>
            </a:r>
            <a:r>
              <a:rPr dirty="0" sz="4200" spc="85">
                <a:latin typeface="Cambria"/>
                <a:cs typeface="Cambria"/>
              </a:rPr>
              <a:t>M</a:t>
            </a:r>
            <a:r>
              <a:rPr dirty="0" sz="4200" spc="470">
                <a:latin typeface="Cambria"/>
                <a:cs typeface="Cambria"/>
              </a:rPr>
              <a:t>O</a:t>
            </a:r>
            <a:r>
              <a:rPr dirty="0" sz="4200" spc="120">
                <a:latin typeface="Cambria"/>
                <a:cs typeface="Cambria"/>
              </a:rPr>
              <a:t>D</a:t>
            </a:r>
            <a:r>
              <a:rPr dirty="0" sz="4200" spc="-165">
                <a:latin typeface="Cambria"/>
                <a:cs typeface="Cambria"/>
              </a:rPr>
              <a:t>E</a:t>
            </a:r>
            <a:r>
              <a:rPr dirty="0" sz="4200" spc="-20">
                <a:latin typeface="Cambria"/>
                <a:cs typeface="Cambria"/>
              </a:rPr>
              <a:t>LL</a:t>
            </a:r>
            <a:r>
              <a:rPr dirty="0" sz="4200" spc="30">
                <a:latin typeface="Cambria"/>
                <a:cs typeface="Cambria"/>
              </a:rPr>
              <a:t>I</a:t>
            </a:r>
            <a:r>
              <a:rPr dirty="0" sz="4200" spc="190">
                <a:latin typeface="Cambria"/>
                <a:cs typeface="Cambria"/>
              </a:rPr>
              <a:t>N</a:t>
            </a:r>
            <a:r>
              <a:rPr dirty="0" sz="4200" spc="430">
                <a:latin typeface="Cambria"/>
                <a:cs typeface="Cambria"/>
              </a:rPr>
              <a:t>G</a:t>
            </a:r>
            <a:endParaRPr sz="4200">
              <a:latin typeface="Cambria"/>
              <a:cs typeface="Cambria"/>
            </a:endParaRPr>
          </a:p>
          <a:p>
            <a:pPr marL="12700" marR="5080" indent="212725">
              <a:lnSpc>
                <a:spcPct val="115399"/>
              </a:lnSpc>
              <a:spcBef>
                <a:spcPts val="1855"/>
              </a:spcBef>
            </a:pPr>
            <a:r>
              <a:rPr dirty="0" sz="2600" spc="-95">
                <a:latin typeface="Cambria"/>
                <a:cs typeface="Cambria"/>
              </a:rPr>
              <a:t>Selecting </a:t>
            </a:r>
            <a:r>
              <a:rPr dirty="0" sz="2600" spc="-140">
                <a:latin typeface="Cambria"/>
                <a:cs typeface="Cambria"/>
              </a:rPr>
              <a:t>and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90">
                <a:latin typeface="Cambria"/>
                <a:cs typeface="Cambria"/>
              </a:rPr>
              <a:t>training </a:t>
            </a:r>
            <a:r>
              <a:rPr dirty="0" sz="2600" spc="-185">
                <a:latin typeface="Cambria"/>
                <a:cs typeface="Cambria"/>
              </a:rPr>
              <a:t>a </a:t>
            </a:r>
            <a:r>
              <a:rPr dirty="0" sz="2600" spc="-180">
                <a:latin typeface="Cambria"/>
                <a:cs typeface="Cambria"/>
              </a:rPr>
              <a:t> </a:t>
            </a:r>
            <a:r>
              <a:rPr dirty="0" sz="2600" spc="-185">
                <a:latin typeface="Cambria"/>
                <a:cs typeface="Cambria"/>
              </a:rPr>
              <a:t>m</a:t>
            </a:r>
            <a:r>
              <a:rPr dirty="0" sz="2600" spc="-140">
                <a:latin typeface="Cambria"/>
                <a:cs typeface="Cambria"/>
              </a:rPr>
              <a:t>o</a:t>
            </a:r>
            <a:r>
              <a:rPr dirty="0" sz="2600" spc="-120">
                <a:latin typeface="Cambria"/>
                <a:cs typeface="Cambria"/>
              </a:rPr>
              <a:t>d</a:t>
            </a:r>
            <a:r>
              <a:rPr dirty="0" sz="2600" spc="-215">
                <a:latin typeface="Cambria"/>
                <a:cs typeface="Cambria"/>
              </a:rPr>
              <a:t>e</a:t>
            </a:r>
            <a:r>
              <a:rPr dirty="0" sz="2600" spc="-40">
                <a:latin typeface="Cambria"/>
                <a:cs typeface="Cambria"/>
              </a:rPr>
              <a:t>l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05">
                <a:latin typeface="Cambria"/>
                <a:cs typeface="Cambria"/>
              </a:rPr>
              <a:t>b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245">
                <a:latin typeface="Cambria"/>
                <a:cs typeface="Cambria"/>
              </a:rPr>
              <a:t>s</a:t>
            </a:r>
            <a:r>
              <a:rPr dirty="0" sz="2600" spc="-215">
                <a:latin typeface="Cambria"/>
                <a:cs typeface="Cambria"/>
              </a:rPr>
              <a:t>e</a:t>
            </a:r>
            <a:r>
              <a:rPr dirty="0" sz="2600" spc="-114">
                <a:latin typeface="Cambria"/>
                <a:cs typeface="Cambria"/>
              </a:rPr>
              <a:t>d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40">
                <a:latin typeface="Cambria"/>
                <a:cs typeface="Cambria"/>
              </a:rPr>
              <a:t>o</a:t>
            </a:r>
            <a:r>
              <a:rPr dirty="0" sz="2600" spc="-110">
                <a:latin typeface="Cambria"/>
                <a:cs typeface="Cambria"/>
              </a:rPr>
              <a:t>n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0">
                <a:latin typeface="Cambria"/>
                <a:cs typeface="Cambria"/>
              </a:rPr>
              <a:t>t</a:t>
            </a:r>
            <a:r>
              <a:rPr dirty="0" sz="2600" spc="-145">
                <a:latin typeface="Cambria"/>
                <a:cs typeface="Cambria"/>
              </a:rPr>
              <a:t>h</a:t>
            </a:r>
            <a:r>
              <a:rPr dirty="0" sz="2600" spc="-210">
                <a:latin typeface="Cambria"/>
                <a:cs typeface="Cambria"/>
              </a:rPr>
              <a:t>e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20">
                <a:latin typeface="Cambria"/>
                <a:cs typeface="Cambria"/>
              </a:rPr>
              <a:t>d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10">
                <a:latin typeface="Cambria"/>
                <a:cs typeface="Cambria"/>
              </a:rPr>
              <a:t>t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245">
                <a:latin typeface="Cambria"/>
                <a:cs typeface="Cambria"/>
              </a:rPr>
              <a:t>s</a:t>
            </a:r>
            <a:r>
              <a:rPr dirty="0" sz="2600" spc="-215">
                <a:latin typeface="Cambria"/>
                <a:cs typeface="Cambria"/>
              </a:rPr>
              <a:t>e</a:t>
            </a:r>
            <a:r>
              <a:rPr dirty="0" sz="2600" spc="-5">
                <a:latin typeface="Cambria"/>
                <a:cs typeface="Cambria"/>
              </a:rPr>
              <a:t>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15121" y="4441189"/>
            <a:ext cx="3859529" cy="2681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4200" spc="180">
                <a:latin typeface="Cambria"/>
                <a:cs typeface="Cambria"/>
              </a:rPr>
              <a:t>EVALUATION</a:t>
            </a:r>
            <a:endParaRPr sz="4200">
              <a:latin typeface="Cambria"/>
              <a:cs typeface="Cambria"/>
            </a:endParaRPr>
          </a:p>
          <a:p>
            <a:pPr algn="ctr" marL="12700" marR="5080">
              <a:lnSpc>
                <a:spcPct val="115399"/>
              </a:lnSpc>
              <a:spcBef>
                <a:spcPts val="1475"/>
              </a:spcBef>
            </a:pPr>
            <a:r>
              <a:rPr dirty="0" sz="2600" spc="-60">
                <a:latin typeface="Cambria"/>
                <a:cs typeface="Cambria"/>
              </a:rPr>
              <a:t>Calculating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114">
                <a:latin typeface="Cambria"/>
                <a:cs typeface="Cambria"/>
              </a:rPr>
              <a:t>confusion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90">
                <a:latin typeface="Cambria"/>
                <a:cs typeface="Cambria"/>
              </a:rPr>
              <a:t>matrix, </a:t>
            </a:r>
            <a:r>
              <a:rPr dirty="0" sz="2600" spc="-555">
                <a:latin typeface="Cambria"/>
                <a:cs typeface="Cambria"/>
              </a:rPr>
              <a:t> </a:t>
            </a:r>
            <a:r>
              <a:rPr dirty="0" sz="2600">
                <a:latin typeface="Cambria"/>
                <a:cs typeface="Cambria"/>
              </a:rPr>
              <a:t>f</a:t>
            </a:r>
            <a:r>
              <a:rPr dirty="0" sz="2600" spc="-580">
                <a:latin typeface="Cambria"/>
                <a:cs typeface="Cambria"/>
              </a:rPr>
              <a:t>1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245">
                <a:latin typeface="Cambria"/>
                <a:cs typeface="Cambria"/>
              </a:rPr>
              <a:t>s</a:t>
            </a:r>
            <a:r>
              <a:rPr dirty="0" sz="2600" spc="-85">
                <a:latin typeface="Cambria"/>
                <a:cs typeface="Cambria"/>
              </a:rPr>
              <a:t>c</a:t>
            </a:r>
            <a:r>
              <a:rPr dirty="0" sz="2600" spc="-140">
                <a:latin typeface="Cambria"/>
                <a:cs typeface="Cambria"/>
              </a:rPr>
              <a:t>o</a:t>
            </a:r>
            <a:r>
              <a:rPr dirty="0" sz="2600" spc="-135">
                <a:latin typeface="Cambria"/>
                <a:cs typeface="Cambria"/>
              </a:rPr>
              <a:t>r</a:t>
            </a:r>
            <a:r>
              <a:rPr dirty="0" sz="2600" spc="-215">
                <a:latin typeface="Cambria"/>
                <a:cs typeface="Cambria"/>
              </a:rPr>
              <a:t>e</a:t>
            </a:r>
            <a:r>
              <a:rPr dirty="0" sz="2600" spc="40">
                <a:latin typeface="Cambria"/>
                <a:cs typeface="Cambria"/>
              </a:rPr>
              <a:t>,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85">
                <a:latin typeface="Cambria"/>
                <a:cs typeface="Cambria"/>
              </a:rPr>
              <a:t>cc</a:t>
            </a:r>
            <a:r>
              <a:rPr dirty="0" sz="2600" spc="-160">
                <a:latin typeface="Cambria"/>
                <a:cs typeface="Cambria"/>
              </a:rPr>
              <a:t>u</a:t>
            </a:r>
            <a:r>
              <a:rPr dirty="0" sz="2600" spc="-135">
                <a:latin typeface="Cambria"/>
                <a:cs typeface="Cambria"/>
              </a:rPr>
              <a:t>r</a:t>
            </a:r>
            <a:r>
              <a:rPr dirty="0" sz="2600" spc="-190">
                <a:latin typeface="Cambria"/>
                <a:cs typeface="Cambria"/>
              </a:rPr>
              <a:t>a</a:t>
            </a:r>
            <a:r>
              <a:rPr dirty="0" sz="2600" spc="-85">
                <a:latin typeface="Cambria"/>
                <a:cs typeface="Cambria"/>
              </a:rPr>
              <a:t>c</a:t>
            </a:r>
            <a:r>
              <a:rPr dirty="0" sz="2600" spc="-185">
                <a:latin typeface="Cambria"/>
                <a:cs typeface="Cambria"/>
              </a:rPr>
              <a:t>y</a:t>
            </a:r>
            <a:r>
              <a:rPr dirty="0" sz="2600" spc="40">
                <a:latin typeface="Cambria"/>
                <a:cs typeface="Cambria"/>
              </a:rPr>
              <a:t>,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25">
                <a:latin typeface="Cambria"/>
                <a:cs typeface="Cambria"/>
              </a:rPr>
              <a:t>p</a:t>
            </a:r>
            <a:r>
              <a:rPr dirty="0" sz="2600" spc="-135">
                <a:latin typeface="Cambria"/>
                <a:cs typeface="Cambria"/>
              </a:rPr>
              <a:t>r</a:t>
            </a:r>
            <a:r>
              <a:rPr dirty="0" sz="2600" spc="-215">
                <a:latin typeface="Cambria"/>
                <a:cs typeface="Cambria"/>
              </a:rPr>
              <a:t>e</a:t>
            </a:r>
            <a:r>
              <a:rPr dirty="0" sz="2600" spc="-85">
                <a:latin typeface="Cambria"/>
                <a:cs typeface="Cambria"/>
              </a:rPr>
              <a:t>c</a:t>
            </a:r>
            <a:r>
              <a:rPr dirty="0" sz="2600" spc="-20">
                <a:latin typeface="Cambria"/>
                <a:cs typeface="Cambria"/>
              </a:rPr>
              <a:t>i</a:t>
            </a:r>
            <a:r>
              <a:rPr dirty="0" sz="2600" spc="-245">
                <a:latin typeface="Cambria"/>
                <a:cs typeface="Cambria"/>
              </a:rPr>
              <a:t>s</a:t>
            </a:r>
            <a:r>
              <a:rPr dirty="0" sz="2600" spc="-20">
                <a:latin typeface="Cambria"/>
                <a:cs typeface="Cambria"/>
              </a:rPr>
              <a:t>i</a:t>
            </a:r>
            <a:r>
              <a:rPr dirty="0" sz="2600" spc="-140">
                <a:latin typeface="Cambria"/>
                <a:cs typeface="Cambria"/>
              </a:rPr>
              <a:t>o</a:t>
            </a:r>
            <a:r>
              <a:rPr dirty="0" sz="2600" spc="-65">
                <a:latin typeface="Cambria"/>
                <a:cs typeface="Cambria"/>
              </a:rPr>
              <a:t>n  </a:t>
            </a:r>
            <a:r>
              <a:rPr dirty="0" sz="2600" spc="-140">
                <a:latin typeface="Cambria"/>
                <a:cs typeface="Cambria"/>
              </a:rPr>
              <a:t>and</a:t>
            </a:r>
            <a:r>
              <a:rPr dirty="0" sz="2600" spc="20">
                <a:latin typeface="Cambria"/>
                <a:cs typeface="Cambria"/>
              </a:rPr>
              <a:t> </a:t>
            </a:r>
            <a:r>
              <a:rPr dirty="0" sz="2600" spc="-135">
                <a:latin typeface="Cambria"/>
                <a:cs typeface="Cambria"/>
              </a:rPr>
              <a:t>using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130">
                <a:latin typeface="Cambria"/>
                <a:cs typeface="Cambria"/>
              </a:rPr>
              <a:t>feature</a:t>
            </a:r>
            <a:r>
              <a:rPr dirty="0" sz="2600" spc="25">
                <a:latin typeface="Cambria"/>
                <a:cs typeface="Cambria"/>
              </a:rPr>
              <a:t> </a:t>
            </a:r>
            <a:r>
              <a:rPr dirty="0" sz="2600" spc="-130">
                <a:latin typeface="Cambria"/>
                <a:cs typeface="Cambria"/>
              </a:rPr>
              <a:t>engineering </a:t>
            </a:r>
            <a:r>
              <a:rPr dirty="0" sz="2600" spc="-555">
                <a:latin typeface="Cambria"/>
                <a:cs typeface="Cambria"/>
              </a:rPr>
              <a:t> </a:t>
            </a:r>
            <a:r>
              <a:rPr dirty="0" sz="2600" spc="-75">
                <a:latin typeface="Cambria"/>
                <a:cs typeface="Cambria"/>
              </a:rPr>
              <a:t>to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10">
                <a:latin typeface="Cambria"/>
                <a:cs typeface="Cambria"/>
              </a:rPr>
              <a:t>modify</a:t>
            </a:r>
            <a:r>
              <a:rPr dirty="0" sz="2600" spc="35">
                <a:latin typeface="Cambria"/>
                <a:cs typeface="Cambria"/>
              </a:rPr>
              <a:t> </a:t>
            </a:r>
            <a:r>
              <a:rPr dirty="0" sz="2600" spc="-120">
                <a:latin typeface="Cambria"/>
                <a:cs typeface="Cambria"/>
              </a:rPr>
              <a:t>the</a:t>
            </a:r>
            <a:r>
              <a:rPr dirty="0" sz="2600" spc="30">
                <a:latin typeface="Cambria"/>
                <a:cs typeface="Cambria"/>
              </a:rPr>
              <a:t> </a:t>
            </a:r>
            <a:r>
              <a:rPr dirty="0" sz="2600" spc="-150">
                <a:latin typeface="Cambria"/>
                <a:cs typeface="Cambria"/>
              </a:rPr>
              <a:t>results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6050" y="758661"/>
            <a:ext cx="10182225" cy="11671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0" spc="415" b="0">
                <a:latin typeface="Cambria"/>
                <a:cs typeface="Cambria"/>
              </a:rPr>
              <a:t>DATA</a:t>
            </a:r>
            <a:r>
              <a:rPr dirty="0" sz="7500" spc="60" b="0">
                <a:latin typeface="Cambria"/>
                <a:cs typeface="Cambria"/>
              </a:rPr>
              <a:t> </a:t>
            </a:r>
            <a:r>
              <a:rPr dirty="0" sz="7500" spc="195" b="0">
                <a:latin typeface="Cambria"/>
                <a:cs typeface="Cambria"/>
              </a:rPr>
              <a:t>PREPROCESSING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2016" y="3261067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498" y="375158"/>
                </a:lnTo>
                <a:lnTo>
                  <a:pt x="752894" y="324078"/>
                </a:lnTo>
                <a:lnTo>
                  <a:pt x="735749" y="275818"/>
                </a:lnTo>
                <a:lnTo>
                  <a:pt x="712533" y="230593"/>
                </a:lnTo>
                <a:lnTo>
                  <a:pt x="683679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595" y="321919"/>
                </a:lnTo>
                <a:lnTo>
                  <a:pt x="707758" y="372859"/>
                </a:lnTo>
                <a:lnTo>
                  <a:pt x="711276" y="428802"/>
                </a:lnTo>
                <a:lnTo>
                  <a:pt x="707732" y="477266"/>
                </a:lnTo>
                <a:lnTo>
                  <a:pt x="697420" y="523506"/>
                </a:lnTo>
                <a:lnTo>
                  <a:pt x="680847" y="567029"/>
                </a:lnTo>
                <a:lnTo>
                  <a:pt x="658533" y="607301"/>
                </a:lnTo>
                <a:lnTo>
                  <a:pt x="630961" y="643851"/>
                </a:lnTo>
                <a:lnTo>
                  <a:pt x="598652" y="676148"/>
                </a:lnTo>
                <a:lnTo>
                  <a:pt x="562089" y="703707"/>
                </a:lnTo>
                <a:lnTo>
                  <a:pt x="521804" y="726020"/>
                </a:lnTo>
                <a:lnTo>
                  <a:pt x="478282" y="742581"/>
                </a:lnTo>
                <a:lnTo>
                  <a:pt x="432041" y="752881"/>
                </a:lnTo>
                <a:lnTo>
                  <a:pt x="383565" y="756424"/>
                </a:lnTo>
                <a:lnTo>
                  <a:pt x="335089" y="752881"/>
                </a:lnTo>
                <a:lnTo>
                  <a:pt x="288848" y="742581"/>
                </a:lnTo>
                <a:lnTo>
                  <a:pt x="245325" y="726020"/>
                </a:lnTo>
                <a:lnTo>
                  <a:pt x="205028" y="703707"/>
                </a:lnTo>
                <a:lnTo>
                  <a:pt x="168478" y="676148"/>
                </a:lnTo>
                <a:lnTo>
                  <a:pt x="136169" y="643851"/>
                </a:lnTo>
                <a:lnTo>
                  <a:pt x="108597" y="607301"/>
                </a:lnTo>
                <a:lnTo>
                  <a:pt x="86271" y="567029"/>
                </a:lnTo>
                <a:lnTo>
                  <a:pt x="69710" y="523506"/>
                </a:lnTo>
                <a:lnTo>
                  <a:pt x="59397" y="477266"/>
                </a:lnTo>
                <a:lnTo>
                  <a:pt x="55841" y="428802"/>
                </a:lnTo>
                <a:lnTo>
                  <a:pt x="59397" y="380326"/>
                </a:lnTo>
                <a:lnTo>
                  <a:pt x="69710" y="334086"/>
                </a:lnTo>
                <a:lnTo>
                  <a:pt x="86271" y="290563"/>
                </a:lnTo>
                <a:lnTo>
                  <a:pt x="108597" y="250266"/>
                </a:lnTo>
                <a:lnTo>
                  <a:pt x="136169" y="213715"/>
                </a:lnTo>
                <a:lnTo>
                  <a:pt x="168478" y="181406"/>
                </a:lnTo>
                <a:lnTo>
                  <a:pt x="205028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089" y="104635"/>
                </a:lnTo>
                <a:lnTo>
                  <a:pt x="383565" y="101079"/>
                </a:lnTo>
                <a:lnTo>
                  <a:pt x="424192" y="102781"/>
                </a:lnTo>
                <a:lnTo>
                  <a:pt x="461137" y="108445"/>
                </a:lnTo>
                <a:lnTo>
                  <a:pt x="496087" y="118973"/>
                </a:lnTo>
                <a:lnTo>
                  <a:pt x="530796" y="135229"/>
                </a:lnTo>
                <a:lnTo>
                  <a:pt x="556806" y="101079"/>
                </a:lnTo>
                <a:lnTo>
                  <a:pt x="523011" y="70358"/>
                </a:lnTo>
                <a:lnTo>
                  <a:pt x="478878" y="56324"/>
                </a:lnTo>
                <a:lnTo>
                  <a:pt x="432473" y="47980"/>
                </a:lnTo>
                <a:lnTo>
                  <a:pt x="383565" y="45224"/>
                </a:lnTo>
                <a:lnTo>
                  <a:pt x="335534" y="48221"/>
                </a:lnTo>
                <a:lnTo>
                  <a:pt x="289255" y="56972"/>
                </a:lnTo>
                <a:lnTo>
                  <a:pt x="245097" y="71094"/>
                </a:lnTo>
                <a:lnTo>
                  <a:pt x="203428" y="90246"/>
                </a:lnTo>
                <a:lnTo>
                  <a:pt x="164604" y="114058"/>
                </a:lnTo>
                <a:lnTo>
                  <a:pt x="128981" y="142176"/>
                </a:lnTo>
                <a:lnTo>
                  <a:pt x="96939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34" y="334492"/>
                </a:lnTo>
                <a:lnTo>
                  <a:pt x="2984" y="380771"/>
                </a:lnTo>
                <a:lnTo>
                  <a:pt x="0" y="428802"/>
                </a:lnTo>
                <a:lnTo>
                  <a:pt x="2984" y="476834"/>
                </a:lnTo>
                <a:lnTo>
                  <a:pt x="11734" y="523113"/>
                </a:lnTo>
                <a:lnTo>
                  <a:pt x="25869" y="567270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39" y="683374"/>
                </a:lnTo>
                <a:lnTo>
                  <a:pt x="128981" y="715429"/>
                </a:lnTo>
                <a:lnTo>
                  <a:pt x="164604" y="743534"/>
                </a:lnTo>
                <a:lnTo>
                  <a:pt x="203428" y="767346"/>
                </a:lnTo>
                <a:lnTo>
                  <a:pt x="245097" y="786498"/>
                </a:lnTo>
                <a:lnTo>
                  <a:pt x="289255" y="800633"/>
                </a:lnTo>
                <a:lnTo>
                  <a:pt x="335534" y="809371"/>
                </a:lnTo>
                <a:lnTo>
                  <a:pt x="339547" y="809625"/>
                </a:lnTo>
                <a:lnTo>
                  <a:pt x="427596" y="809625"/>
                </a:lnTo>
                <a:lnTo>
                  <a:pt x="477875" y="800633"/>
                </a:lnTo>
                <a:lnTo>
                  <a:pt x="522033" y="786498"/>
                </a:lnTo>
                <a:lnTo>
                  <a:pt x="563702" y="767346"/>
                </a:lnTo>
                <a:lnTo>
                  <a:pt x="581507" y="756424"/>
                </a:lnTo>
                <a:lnTo>
                  <a:pt x="602526" y="743534"/>
                </a:lnTo>
                <a:lnTo>
                  <a:pt x="638149" y="715429"/>
                </a:lnTo>
                <a:lnTo>
                  <a:pt x="670191" y="683374"/>
                </a:lnTo>
                <a:lnTo>
                  <a:pt x="698296" y="647763"/>
                </a:lnTo>
                <a:lnTo>
                  <a:pt x="722122" y="608939"/>
                </a:lnTo>
                <a:lnTo>
                  <a:pt x="741273" y="567270"/>
                </a:lnTo>
                <a:lnTo>
                  <a:pt x="755396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42" y="8928"/>
                </a:moveTo>
                <a:lnTo>
                  <a:pt x="753224" y="0"/>
                </a:lnTo>
                <a:lnTo>
                  <a:pt x="715772" y="2679"/>
                </a:lnTo>
                <a:lnTo>
                  <a:pt x="657174" y="24091"/>
                </a:lnTo>
                <a:lnTo>
                  <a:pt x="607339" y="76936"/>
                </a:lnTo>
                <a:lnTo>
                  <a:pt x="578154" y="113080"/>
                </a:lnTo>
                <a:lnTo>
                  <a:pt x="548462" y="151269"/>
                </a:lnTo>
                <a:lnTo>
                  <a:pt x="518287" y="191503"/>
                </a:lnTo>
                <a:lnTo>
                  <a:pt x="487591" y="233794"/>
                </a:lnTo>
                <a:lnTo>
                  <a:pt x="456412" y="278130"/>
                </a:lnTo>
                <a:lnTo>
                  <a:pt x="424726" y="324510"/>
                </a:lnTo>
                <a:lnTo>
                  <a:pt x="392544" y="372935"/>
                </a:lnTo>
                <a:lnTo>
                  <a:pt x="359854" y="423405"/>
                </a:lnTo>
                <a:lnTo>
                  <a:pt x="326669" y="475919"/>
                </a:lnTo>
                <a:lnTo>
                  <a:pt x="321119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698" y="483349"/>
                </a:lnTo>
                <a:lnTo>
                  <a:pt x="297078" y="469963"/>
                </a:lnTo>
                <a:lnTo>
                  <a:pt x="287743" y="447662"/>
                </a:lnTo>
                <a:lnTo>
                  <a:pt x="276707" y="416433"/>
                </a:lnTo>
                <a:lnTo>
                  <a:pt x="270052" y="399770"/>
                </a:lnTo>
                <a:lnTo>
                  <a:pt x="261975" y="387870"/>
                </a:lnTo>
                <a:lnTo>
                  <a:pt x="252501" y="380733"/>
                </a:lnTo>
                <a:lnTo>
                  <a:pt x="241604" y="378358"/>
                </a:lnTo>
                <a:lnTo>
                  <a:pt x="231419" y="379247"/>
                </a:lnTo>
                <a:lnTo>
                  <a:pt x="178168" y="404342"/>
                </a:lnTo>
                <a:lnTo>
                  <a:pt x="154749" y="440817"/>
                </a:lnTo>
                <a:lnTo>
                  <a:pt x="156679" y="456653"/>
                </a:lnTo>
                <a:lnTo>
                  <a:pt x="172148" y="513765"/>
                </a:lnTo>
                <a:lnTo>
                  <a:pt x="185686" y="555040"/>
                </a:lnTo>
                <a:lnTo>
                  <a:pt x="198920" y="591515"/>
                </a:lnTo>
                <a:lnTo>
                  <a:pt x="222719" y="637032"/>
                </a:lnTo>
                <a:lnTo>
                  <a:pt x="264617" y="649401"/>
                </a:lnTo>
                <a:lnTo>
                  <a:pt x="283845" y="649630"/>
                </a:lnTo>
                <a:lnTo>
                  <a:pt x="303174" y="648296"/>
                </a:lnTo>
                <a:lnTo>
                  <a:pt x="318947" y="644271"/>
                </a:lnTo>
                <a:lnTo>
                  <a:pt x="331139" y="637578"/>
                </a:lnTo>
                <a:lnTo>
                  <a:pt x="339763" y="628218"/>
                </a:lnTo>
                <a:lnTo>
                  <a:pt x="367982" y="584517"/>
                </a:lnTo>
                <a:lnTo>
                  <a:pt x="396532" y="541134"/>
                </a:lnTo>
                <a:lnTo>
                  <a:pt x="425424" y="498081"/>
                </a:lnTo>
                <a:lnTo>
                  <a:pt x="454660" y="455333"/>
                </a:lnTo>
                <a:lnTo>
                  <a:pt x="484238" y="412902"/>
                </a:lnTo>
                <a:lnTo>
                  <a:pt x="514159" y="370776"/>
                </a:lnTo>
                <a:lnTo>
                  <a:pt x="544410" y="328980"/>
                </a:lnTo>
                <a:lnTo>
                  <a:pt x="575005" y="287489"/>
                </a:lnTo>
                <a:lnTo>
                  <a:pt x="605942" y="246329"/>
                </a:lnTo>
                <a:lnTo>
                  <a:pt x="637209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08" y="45212"/>
                </a:lnTo>
                <a:lnTo>
                  <a:pt x="774306" y="34023"/>
                </a:lnTo>
                <a:lnTo>
                  <a:pt x="780440" y="24841"/>
                </a:lnTo>
                <a:lnTo>
                  <a:pt x="784110" y="17665"/>
                </a:lnTo>
                <a:lnTo>
                  <a:pt x="785342" y="12496"/>
                </a:lnTo>
                <a:lnTo>
                  <a:pt x="785342" y="8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02016" y="479958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790"/>
                </a:moveTo>
                <a:lnTo>
                  <a:pt x="763498" y="375158"/>
                </a:lnTo>
                <a:lnTo>
                  <a:pt x="752894" y="324078"/>
                </a:lnTo>
                <a:lnTo>
                  <a:pt x="735749" y="275805"/>
                </a:lnTo>
                <a:lnTo>
                  <a:pt x="712533" y="230593"/>
                </a:lnTo>
                <a:lnTo>
                  <a:pt x="683679" y="188683"/>
                </a:lnTo>
                <a:lnTo>
                  <a:pt x="647573" y="231482"/>
                </a:lnTo>
                <a:lnTo>
                  <a:pt x="676846" y="275082"/>
                </a:lnTo>
                <a:lnTo>
                  <a:pt x="696595" y="321906"/>
                </a:lnTo>
                <a:lnTo>
                  <a:pt x="707758" y="372846"/>
                </a:lnTo>
                <a:lnTo>
                  <a:pt x="711276" y="428790"/>
                </a:lnTo>
                <a:lnTo>
                  <a:pt x="707732" y="477266"/>
                </a:lnTo>
                <a:lnTo>
                  <a:pt x="697420" y="523506"/>
                </a:lnTo>
                <a:lnTo>
                  <a:pt x="680847" y="567016"/>
                </a:lnTo>
                <a:lnTo>
                  <a:pt x="658533" y="607301"/>
                </a:lnTo>
                <a:lnTo>
                  <a:pt x="630961" y="643839"/>
                </a:lnTo>
                <a:lnTo>
                  <a:pt x="598652" y="676148"/>
                </a:lnTo>
                <a:lnTo>
                  <a:pt x="562089" y="703707"/>
                </a:lnTo>
                <a:lnTo>
                  <a:pt x="521804" y="726008"/>
                </a:lnTo>
                <a:lnTo>
                  <a:pt x="478282" y="742569"/>
                </a:lnTo>
                <a:lnTo>
                  <a:pt x="432041" y="752881"/>
                </a:lnTo>
                <a:lnTo>
                  <a:pt x="383565" y="756424"/>
                </a:lnTo>
                <a:lnTo>
                  <a:pt x="335089" y="752881"/>
                </a:lnTo>
                <a:lnTo>
                  <a:pt x="288848" y="742569"/>
                </a:lnTo>
                <a:lnTo>
                  <a:pt x="245325" y="726008"/>
                </a:lnTo>
                <a:lnTo>
                  <a:pt x="205028" y="703707"/>
                </a:lnTo>
                <a:lnTo>
                  <a:pt x="168478" y="676148"/>
                </a:lnTo>
                <a:lnTo>
                  <a:pt x="136169" y="643839"/>
                </a:lnTo>
                <a:lnTo>
                  <a:pt x="108597" y="607301"/>
                </a:lnTo>
                <a:lnTo>
                  <a:pt x="86271" y="567016"/>
                </a:lnTo>
                <a:lnTo>
                  <a:pt x="69710" y="523506"/>
                </a:lnTo>
                <a:lnTo>
                  <a:pt x="59397" y="477266"/>
                </a:lnTo>
                <a:lnTo>
                  <a:pt x="55841" y="428790"/>
                </a:lnTo>
                <a:lnTo>
                  <a:pt x="59397" y="380326"/>
                </a:lnTo>
                <a:lnTo>
                  <a:pt x="69710" y="334073"/>
                </a:lnTo>
                <a:lnTo>
                  <a:pt x="86271" y="290550"/>
                </a:lnTo>
                <a:lnTo>
                  <a:pt x="108597" y="250266"/>
                </a:lnTo>
                <a:lnTo>
                  <a:pt x="136169" y="213715"/>
                </a:lnTo>
                <a:lnTo>
                  <a:pt x="168478" y="181394"/>
                </a:lnTo>
                <a:lnTo>
                  <a:pt x="205028" y="153822"/>
                </a:lnTo>
                <a:lnTo>
                  <a:pt x="245325" y="131508"/>
                </a:lnTo>
                <a:lnTo>
                  <a:pt x="288848" y="114935"/>
                </a:lnTo>
                <a:lnTo>
                  <a:pt x="335089" y="104635"/>
                </a:lnTo>
                <a:lnTo>
                  <a:pt x="383565" y="101079"/>
                </a:lnTo>
                <a:lnTo>
                  <a:pt x="424192" y="102768"/>
                </a:lnTo>
                <a:lnTo>
                  <a:pt x="461137" y="108445"/>
                </a:lnTo>
                <a:lnTo>
                  <a:pt x="496087" y="118960"/>
                </a:lnTo>
                <a:lnTo>
                  <a:pt x="530796" y="135229"/>
                </a:lnTo>
                <a:lnTo>
                  <a:pt x="556806" y="101079"/>
                </a:lnTo>
                <a:lnTo>
                  <a:pt x="523011" y="70358"/>
                </a:lnTo>
                <a:lnTo>
                  <a:pt x="478878" y="56324"/>
                </a:lnTo>
                <a:lnTo>
                  <a:pt x="432473" y="47980"/>
                </a:lnTo>
                <a:lnTo>
                  <a:pt x="383565" y="45224"/>
                </a:lnTo>
                <a:lnTo>
                  <a:pt x="335534" y="48221"/>
                </a:lnTo>
                <a:lnTo>
                  <a:pt x="289255" y="56959"/>
                </a:lnTo>
                <a:lnTo>
                  <a:pt x="245097" y="71094"/>
                </a:lnTo>
                <a:lnTo>
                  <a:pt x="203428" y="90246"/>
                </a:lnTo>
                <a:lnTo>
                  <a:pt x="164604" y="114058"/>
                </a:lnTo>
                <a:lnTo>
                  <a:pt x="128981" y="142176"/>
                </a:lnTo>
                <a:lnTo>
                  <a:pt x="96939" y="174218"/>
                </a:lnTo>
                <a:lnTo>
                  <a:pt x="68834" y="209829"/>
                </a:lnTo>
                <a:lnTo>
                  <a:pt x="45021" y="248653"/>
                </a:lnTo>
                <a:lnTo>
                  <a:pt x="25869" y="290334"/>
                </a:lnTo>
                <a:lnTo>
                  <a:pt x="11734" y="334492"/>
                </a:lnTo>
                <a:lnTo>
                  <a:pt x="2984" y="380758"/>
                </a:lnTo>
                <a:lnTo>
                  <a:pt x="0" y="428790"/>
                </a:lnTo>
                <a:lnTo>
                  <a:pt x="2984" y="476834"/>
                </a:lnTo>
                <a:lnTo>
                  <a:pt x="11734" y="523100"/>
                </a:lnTo>
                <a:lnTo>
                  <a:pt x="25869" y="567258"/>
                </a:lnTo>
                <a:lnTo>
                  <a:pt x="45021" y="608926"/>
                </a:lnTo>
                <a:lnTo>
                  <a:pt x="68834" y="647763"/>
                </a:lnTo>
                <a:lnTo>
                  <a:pt x="96939" y="683374"/>
                </a:lnTo>
                <a:lnTo>
                  <a:pt x="128981" y="715416"/>
                </a:lnTo>
                <a:lnTo>
                  <a:pt x="164604" y="743534"/>
                </a:lnTo>
                <a:lnTo>
                  <a:pt x="203428" y="767346"/>
                </a:lnTo>
                <a:lnTo>
                  <a:pt x="245097" y="786498"/>
                </a:lnTo>
                <a:lnTo>
                  <a:pt x="289255" y="800633"/>
                </a:lnTo>
                <a:lnTo>
                  <a:pt x="335534" y="809371"/>
                </a:lnTo>
                <a:lnTo>
                  <a:pt x="339547" y="809625"/>
                </a:lnTo>
                <a:lnTo>
                  <a:pt x="427583" y="809625"/>
                </a:lnTo>
                <a:lnTo>
                  <a:pt x="477875" y="800633"/>
                </a:lnTo>
                <a:lnTo>
                  <a:pt x="522033" y="786498"/>
                </a:lnTo>
                <a:lnTo>
                  <a:pt x="563702" y="767346"/>
                </a:lnTo>
                <a:lnTo>
                  <a:pt x="581507" y="756424"/>
                </a:lnTo>
                <a:lnTo>
                  <a:pt x="602526" y="743534"/>
                </a:lnTo>
                <a:lnTo>
                  <a:pt x="638149" y="715416"/>
                </a:lnTo>
                <a:lnTo>
                  <a:pt x="670191" y="683374"/>
                </a:lnTo>
                <a:lnTo>
                  <a:pt x="698296" y="647763"/>
                </a:lnTo>
                <a:lnTo>
                  <a:pt x="722122" y="608926"/>
                </a:lnTo>
                <a:lnTo>
                  <a:pt x="741273" y="567258"/>
                </a:lnTo>
                <a:lnTo>
                  <a:pt x="755396" y="523100"/>
                </a:lnTo>
                <a:lnTo>
                  <a:pt x="764146" y="476834"/>
                </a:lnTo>
                <a:lnTo>
                  <a:pt x="767143" y="428790"/>
                </a:lnTo>
                <a:close/>
              </a:path>
              <a:path w="785494" h="809625">
                <a:moveTo>
                  <a:pt x="785342" y="8915"/>
                </a:moveTo>
                <a:lnTo>
                  <a:pt x="753224" y="0"/>
                </a:lnTo>
                <a:lnTo>
                  <a:pt x="715772" y="2667"/>
                </a:lnTo>
                <a:lnTo>
                  <a:pt x="657174" y="24091"/>
                </a:lnTo>
                <a:lnTo>
                  <a:pt x="607339" y="76923"/>
                </a:lnTo>
                <a:lnTo>
                  <a:pt x="578154" y="113068"/>
                </a:lnTo>
                <a:lnTo>
                  <a:pt x="548462" y="151269"/>
                </a:lnTo>
                <a:lnTo>
                  <a:pt x="518287" y="191503"/>
                </a:lnTo>
                <a:lnTo>
                  <a:pt x="487591" y="233794"/>
                </a:lnTo>
                <a:lnTo>
                  <a:pt x="456412" y="278117"/>
                </a:lnTo>
                <a:lnTo>
                  <a:pt x="424726" y="324497"/>
                </a:lnTo>
                <a:lnTo>
                  <a:pt x="392544" y="372922"/>
                </a:lnTo>
                <a:lnTo>
                  <a:pt x="359854" y="423392"/>
                </a:lnTo>
                <a:lnTo>
                  <a:pt x="326669" y="475907"/>
                </a:lnTo>
                <a:lnTo>
                  <a:pt x="321119" y="483844"/>
                </a:lnTo>
                <a:lnTo>
                  <a:pt x="315772" y="487807"/>
                </a:lnTo>
                <a:lnTo>
                  <a:pt x="310616" y="487807"/>
                </a:lnTo>
                <a:lnTo>
                  <a:pt x="304698" y="483349"/>
                </a:lnTo>
                <a:lnTo>
                  <a:pt x="297078" y="469963"/>
                </a:lnTo>
                <a:lnTo>
                  <a:pt x="287743" y="447649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75" y="387870"/>
                </a:lnTo>
                <a:lnTo>
                  <a:pt x="252501" y="380733"/>
                </a:lnTo>
                <a:lnTo>
                  <a:pt x="241604" y="378345"/>
                </a:lnTo>
                <a:lnTo>
                  <a:pt x="231419" y="379234"/>
                </a:lnTo>
                <a:lnTo>
                  <a:pt x="178168" y="404342"/>
                </a:lnTo>
                <a:lnTo>
                  <a:pt x="154749" y="440817"/>
                </a:lnTo>
                <a:lnTo>
                  <a:pt x="156679" y="456653"/>
                </a:lnTo>
                <a:lnTo>
                  <a:pt x="172148" y="513765"/>
                </a:lnTo>
                <a:lnTo>
                  <a:pt x="185686" y="555040"/>
                </a:lnTo>
                <a:lnTo>
                  <a:pt x="198920" y="591515"/>
                </a:lnTo>
                <a:lnTo>
                  <a:pt x="222719" y="637019"/>
                </a:lnTo>
                <a:lnTo>
                  <a:pt x="264617" y="649401"/>
                </a:lnTo>
                <a:lnTo>
                  <a:pt x="283845" y="649630"/>
                </a:lnTo>
                <a:lnTo>
                  <a:pt x="303174" y="648284"/>
                </a:lnTo>
                <a:lnTo>
                  <a:pt x="318947" y="644271"/>
                </a:lnTo>
                <a:lnTo>
                  <a:pt x="331139" y="637578"/>
                </a:lnTo>
                <a:lnTo>
                  <a:pt x="339763" y="628205"/>
                </a:lnTo>
                <a:lnTo>
                  <a:pt x="367982" y="584517"/>
                </a:lnTo>
                <a:lnTo>
                  <a:pt x="396532" y="541134"/>
                </a:lnTo>
                <a:lnTo>
                  <a:pt x="425424" y="498068"/>
                </a:lnTo>
                <a:lnTo>
                  <a:pt x="454660" y="455320"/>
                </a:lnTo>
                <a:lnTo>
                  <a:pt x="484238" y="412889"/>
                </a:lnTo>
                <a:lnTo>
                  <a:pt x="514159" y="370776"/>
                </a:lnTo>
                <a:lnTo>
                  <a:pt x="544410" y="328980"/>
                </a:lnTo>
                <a:lnTo>
                  <a:pt x="575005" y="287489"/>
                </a:lnTo>
                <a:lnTo>
                  <a:pt x="605942" y="246316"/>
                </a:lnTo>
                <a:lnTo>
                  <a:pt x="637209" y="205460"/>
                </a:lnTo>
                <a:lnTo>
                  <a:pt x="668832" y="164922"/>
                </a:lnTo>
                <a:lnTo>
                  <a:pt x="700786" y="124701"/>
                </a:lnTo>
                <a:lnTo>
                  <a:pt x="733082" y="84797"/>
                </a:lnTo>
                <a:lnTo>
                  <a:pt x="765708" y="45212"/>
                </a:lnTo>
                <a:lnTo>
                  <a:pt x="774306" y="34010"/>
                </a:lnTo>
                <a:lnTo>
                  <a:pt x="780440" y="24828"/>
                </a:lnTo>
                <a:lnTo>
                  <a:pt x="784110" y="17653"/>
                </a:lnTo>
                <a:lnTo>
                  <a:pt x="785342" y="12484"/>
                </a:lnTo>
                <a:lnTo>
                  <a:pt x="785342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2016" y="6336207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498" y="375158"/>
                </a:lnTo>
                <a:lnTo>
                  <a:pt x="752894" y="324078"/>
                </a:lnTo>
                <a:lnTo>
                  <a:pt x="735749" y="275818"/>
                </a:lnTo>
                <a:lnTo>
                  <a:pt x="712533" y="230606"/>
                </a:lnTo>
                <a:lnTo>
                  <a:pt x="683679" y="188696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595" y="321919"/>
                </a:lnTo>
                <a:lnTo>
                  <a:pt x="707758" y="372859"/>
                </a:lnTo>
                <a:lnTo>
                  <a:pt x="711276" y="428802"/>
                </a:lnTo>
                <a:lnTo>
                  <a:pt x="707732" y="477278"/>
                </a:lnTo>
                <a:lnTo>
                  <a:pt x="697420" y="523519"/>
                </a:lnTo>
                <a:lnTo>
                  <a:pt x="680847" y="567029"/>
                </a:lnTo>
                <a:lnTo>
                  <a:pt x="658533" y="607314"/>
                </a:lnTo>
                <a:lnTo>
                  <a:pt x="630961" y="643851"/>
                </a:lnTo>
                <a:lnTo>
                  <a:pt x="598652" y="676148"/>
                </a:lnTo>
                <a:lnTo>
                  <a:pt x="562089" y="703707"/>
                </a:lnTo>
                <a:lnTo>
                  <a:pt x="521804" y="726020"/>
                </a:lnTo>
                <a:lnTo>
                  <a:pt x="478282" y="742581"/>
                </a:lnTo>
                <a:lnTo>
                  <a:pt x="432041" y="752881"/>
                </a:lnTo>
                <a:lnTo>
                  <a:pt x="383565" y="756424"/>
                </a:lnTo>
                <a:lnTo>
                  <a:pt x="335089" y="752881"/>
                </a:lnTo>
                <a:lnTo>
                  <a:pt x="288848" y="742581"/>
                </a:lnTo>
                <a:lnTo>
                  <a:pt x="245325" y="726020"/>
                </a:lnTo>
                <a:lnTo>
                  <a:pt x="205028" y="703707"/>
                </a:lnTo>
                <a:lnTo>
                  <a:pt x="168478" y="676148"/>
                </a:lnTo>
                <a:lnTo>
                  <a:pt x="136169" y="643851"/>
                </a:lnTo>
                <a:lnTo>
                  <a:pt x="108597" y="607314"/>
                </a:lnTo>
                <a:lnTo>
                  <a:pt x="86271" y="567029"/>
                </a:lnTo>
                <a:lnTo>
                  <a:pt x="69710" y="523519"/>
                </a:lnTo>
                <a:lnTo>
                  <a:pt x="59397" y="477278"/>
                </a:lnTo>
                <a:lnTo>
                  <a:pt x="55841" y="428802"/>
                </a:lnTo>
                <a:lnTo>
                  <a:pt x="59397" y="380326"/>
                </a:lnTo>
                <a:lnTo>
                  <a:pt x="69710" y="334086"/>
                </a:lnTo>
                <a:lnTo>
                  <a:pt x="86271" y="290563"/>
                </a:lnTo>
                <a:lnTo>
                  <a:pt x="108597" y="250266"/>
                </a:lnTo>
                <a:lnTo>
                  <a:pt x="136169" y="213715"/>
                </a:lnTo>
                <a:lnTo>
                  <a:pt x="168478" y="181406"/>
                </a:lnTo>
                <a:lnTo>
                  <a:pt x="205028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089" y="104635"/>
                </a:lnTo>
                <a:lnTo>
                  <a:pt x="383565" y="101092"/>
                </a:lnTo>
                <a:lnTo>
                  <a:pt x="424192" y="102781"/>
                </a:lnTo>
                <a:lnTo>
                  <a:pt x="461137" y="108445"/>
                </a:lnTo>
                <a:lnTo>
                  <a:pt x="496087" y="118973"/>
                </a:lnTo>
                <a:lnTo>
                  <a:pt x="530796" y="135229"/>
                </a:lnTo>
                <a:lnTo>
                  <a:pt x="556806" y="101092"/>
                </a:lnTo>
                <a:lnTo>
                  <a:pt x="523011" y="70358"/>
                </a:lnTo>
                <a:lnTo>
                  <a:pt x="478878" y="56337"/>
                </a:lnTo>
                <a:lnTo>
                  <a:pt x="432473" y="47993"/>
                </a:lnTo>
                <a:lnTo>
                  <a:pt x="383565" y="45237"/>
                </a:lnTo>
                <a:lnTo>
                  <a:pt x="335534" y="48221"/>
                </a:lnTo>
                <a:lnTo>
                  <a:pt x="289255" y="56972"/>
                </a:lnTo>
                <a:lnTo>
                  <a:pt x="245097" y="71107"/>
                </a:lnTo>
                <a:lnTo>
                  <a:pt x="203428" y="90258"/>
                </a:lnTo>
                <a:lnTo>
                  <a:pt x="164604" y="114071"/>
                </a:lnTo>
                <a:lnTo>
                  <a:pt x="128981" y="142176"/>
                </a:lnTo>
                <a:lnTo>
                  <a:pt x="96939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34" y="334492"/>
                </a:lnTo>
                <a:lnTo>
                  <a:pt x="2984" y="380771"/>
                </a:lnTo>
                <a:lnTo>
                  <a:pt x="0" y="428802"/>
                </a:lnTo>
                <a:lnTo>
                  <a:pt x="2984" y="476834"/>
                </a:lnTo>
                <a:lnTo>
                  <a:pt x="11734" y="523113"/>
                </a:lnTo>
                <a:lnTo>
                  <a:pt x="25869" y="567270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39" y="683387"/>
                </a:lnTo>
                <a:lnTo>
                  <a:pt x="128981" y="715429"/>
                </a:lnTo>
                <a:lnTo>
                  <a:pt x="164604" y="743534"/>
                </a:lnTo>
                <a:lnTo>
                  <a:pt x="203428" y="767359"/>
                </a:lnTo>
                <a:lnTo>
                  <a:pt x="245097" y="786511"/>
                </a:lnTo>
                <a:lnTo>
                  <a:pt x="289255" y="800633"/>
                </a:lnTo>
                <a:lnTo>
                  <a:pt x="335534" y="809383"/>
                </a:lnTo>
                <a:lnTo>
                  <a:pt x="339534" y="809625"/>
                </a:lnTo>
                <a:lnTo>
                  <a:pt x="427596" y="809625"/>
                </a:lnTo>
                <a:lnTo>
                  <a:pt x="477875" y="800633"/>
                </a:lnTo>
                <a:lnTo>
                  <a:pt x="522033" y="786511"/>
                </a:lnTo>
                <a:lnTo>
                  <a:pt x="563702" y="767359"/>
                </a:lnTo>
                <a:lnTo>
                  <a:pt x="581507" y="756424"/>
                </a:lnTo>
                <a:lnTo>
                  <a:pt x="602526" y="743534"/>
                </a:lnTo>
                <a:lnTo>
                  <a:pt x="638149" y="715429"/>
                </a:lnTo>
                <a:lnTo>
                  <a:pt x="670191" y="683387"/>
                </a:lnTo>
                <a:lnTo>
                  <a:pt x="698296" y="647763"/>
                </a:lnTo>
                <a:lnTo>
                  <a:pt x="722122" y="608939"/>
                </a:lnTo>
                <a:lnTo>
                  <a:pt x="741273" y="567270"/>
                </a:lnTo>
                <a:lnTo>
                  <a:pt x="755396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42" y="8928"/>
                </a:moveTo>
                <a:lnTo>
                  <a:pt x="753224" y="0"/>
                </a:lnTo>
                <a:lnTo>
                  <a:pt x="715772" y="2679"/>
                </a:lnTo>
                <a:lnTo>
                  <a:pt x="657174" y="24091"/>
                </a:lnTo>
                <a:lnTo>
                  <a:pt x="607339" y="76936"/>
                </a:lnTo>
                <a:lnTo>
                  <a:pt x="578154" y="113080"/>
                </a:lnTo>
                <a:lnTo>
                  <a:pt x="548462" y="151269"/>
                </a:lnTo>
                <a:lnTo>
                  <a:pt x="518287" y="191516"/>
                </a:lnTo>
                <a:lnTo>
                  <a:pt x="487591" y="233794"/>
                </a:lnTo>
                <a:lnTo>
                  <a:pt x="456412" y="278130"/>
                </a:lnTo>
                <a:lnTo>
                  <a:pt x="424726" y="324510"/>
                </a:lnTo>
                <a:lnTo>
                  <a:pt x="392544" y="372935"/>
                </a:lnTo>
                <a:lnTo>
                  <a:pt x="359854" y="423405"/>
                </a:lnTo>
                <a:lnTo>
                  <a:pt x="326669" y="475919"/>
                </a:lnTo>
                <a:lnTo>
                  <a:pt x="321119" y="483857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698" y="483362"/>
                </a:lnTo>
                <a:lnTo>
                  <a:pt x="297078" y="469976"/>
                </a:lnTo>
                <a:lnTo>
                  <a:pt x="287743" y="447662"/>
                </a:lnTo>
                <a:lnTo>
                  <a:pt x="276707" y="416433"/>
                </a:lnTo>
                <a:lnTo>
                  <a:pt x="270052" y="399770"/>
                </a:lnTo>
                <a:lnTo>
                  <a:pt x="261975" y="387870"/>
                </a:lnTo>
                <a:lnTo>
                  <a:pt x="252501" y="380733"/>
                </a:lnTo>
                <a:lnTo>
                  <a:pt x="241604" y="378358"/>
                </a:lnTo>
                <a:lnTo>
                  <a:pt x="231419" y="379247"/>
                </a:lnTo>
                <a:lnTo>
                  <a:pt x="178168" y="404342"/>
                </a:lnTo>
                <a:lnTo>
                  <a:pt x="154749" y="440817"/>
                </a:lnTo>
                <a:lnTo>
                  <a:pt x="156679" y="456653"/>
                </a:lnTo>
                <a:lnTo>
                  <a:pt x="172148" y="513765"/>
                </a:lnTo>
                <a:lnTo>
                  <a:pt x="185686" y="555040"/>
                </a:lnTo>
                <a:lnTo>
                  <a:pt x="198920" y="591515"/>
                </a:lnTo>
                <a:lnTo>
                  <a:pt x="222719" y="637032"/>
                </a:lnTo>
                <a:lnTo>
                  <a:pt x="264617" y="649414"/>
                </a:lnTo>
                <a:lnTo>
                  <a:pt x="283845" y="649630"/>
                </a:lnTo>
                <a:lnTo>
                  <a:pt x="303174" y="648296"/>
                </a:lnTo>
                <a:lnTo>
                  <a:pt x="318947" y="644283"/>
                </a:lnTo>
                <a:lnTo>
                  <a:pt x="331139" y="637590"/>
                </a:lnTo>
                <a:lnTo>
                  <a:pt x="339763" y="628218"/>
                </a:lnTo>
                <a:lnTo>
                  <a:pt x="367982" y="584517"/>
                </a:lnTo>
                <a:lnTo>
                  <a:pt x="396532" y="541147"/>
                </a:lnTo>
                <a:lnTo>
                  <a:pt x="425424" y="498081"/>
                </a:lnTo>
                <a:lnTo>
                  <a:pt x="454660" y="455333"/>
                </a:lnTo>
                <a:lnTo>
                  <a:pt x="484238" y="412902"/>
                </a:lnTo>
                <a:lnTo>
                  <a:pt x="514159" y="370789"/>
                </a:lnTo>
                <a:lnTo>
                  <a:pt x="544410" y="328980"/>
                </a:lnTo>
                <a:lnTo>
                  <a:pt x="575005" y="287502"/>
                </a:lnTo>
                <a:lnTo>
                  <a:pt x="605942" y="246329"/>
                </a:lnTo>
                <a:lnTo>
                  <a:pt x="637209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810"/>
                </a:lnTo>
                <a:lnTo>
                  <a:pt x="765708" y="45212"/>
                </a:lnTo>
                <a:lnTo>
                  <a:pt x="774306" y="34023"/>
                </a:lnTo>
                <a:lnTo>
                  <a:pt x="780440" y="24841"/>
                </a:lnTo>
                <a:lnTo>
                  <a:pt x="784110" y="17665"/>
                </a:lnTo>
                <a:lnTo>
                  <a:pt x="785342" y="12496"/>
                </a:lnTo>
                <a:lnTo>
                  <a:pt x="785342" y="8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2016" y="8270404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498" y="375158"/>
                </a:lnTo>
                <a:lnTo>
                  <a:pt x="752894" y="324078"/>
                </a:lnTo>
                <a:lnTo>
                  <a:pt x="735749" y="275805"/>
                </a:lnTo>
                <a:lnTo>
                  <a:pt x="712533" y="230593"/>
                </a:lnTo>
                <a:lnTo>
                  <a:pt x="683679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595" y="321906"/>
                </a:lnTo>
                <a:lnTo>
                  <a:pt x="707758" y="372846"/>
                </a:lnTo>
                <a:lnTo>
                  <a:pt x="711276" y="428802"/>
                </a:lnTo>
                <a:lnTo>
                  <a:pt x="707732" y="477266"/>
                </a:lnTo>
                <a:lnTo>
                  <a:pt x="697420" y="523506"/>
                </a:lnTo>
                <a:lnTo>
                  <a:pt x="680847" y="567029"/>
                </a:lnTo>
                <a:lnTo>
                  <a:pt x="658533" y="607301"/>
                </a:lnTo>
                <a:lnTo>
                  <a:pt x="630961" y="643851"/>
                </a:lnTo>
                <a:lnTo>
                  <a:pt x="598652" y="676148"/>
                </a:lnTo>
                <a:lnTo>
                  <a:pt x="562089" y="703707"/>
                </a:lnTo>
                <a:lnTo>
                  <a:pt x="521804" y="726020"/>
                </a:lnTo>
                <a:lnTo>
                  <a:pt x="478282" y="742569"/>
                </a:lnTo>
                <a:lnTo>
                  <a:pt x="432041" y="752881"/>
                </a:lnTo>
                <a:lnTo>
                  <a:pt x="383565" y="756424"/>
                </a:lnTo>
                <a:lnTo>
                  <a:pt x="335089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28" y="703707"/>
                </a:lnTo>
                <a:lnTo>
                  <a:pt x="168478" y="676148"/>
                </a:lnTo>
                <a:lnTo>
                  <a:pt x="136169" y="643851"/>
                </a:lnTo>
                <a:lnTo>
                  <a:pt x="108597" y="607301"/>
                </a:lnTo>
                <a:lnTo>
                  <a:pt x="86271" y="567029"/>
                </a:lnTo>
                <a:lnTo>
                  <a:pt x="69710" y="523506"/>
                </a:lnTo>
                <a:lnTo>
                  <a:pt x="59397" y="477266"/>
                </a:lnTo>
                <a:lnTo>
                  <a:pt x="55841" y="428802"/>
                </a:lnTo>
                <a:lnTo>
                  <a:pt x="59397" y="380326"/>
                </a:lnTo>
                <a:lnTo>
                  <a:pt x="69710" y="334073"/>
                </a:lnTo>
                <a:lnTo>
                  <a:pt x="86271" y="290563"/>
                </a:lnTo>
                <a:lnTo>
                  <a:pt x="108597" y="250266"/>
                </a:lnTo>
                <a:lnTo>
                  <a:pt x="136169" y="213715"/>
                </a:lnTo>
                <a:lnTo>
                  <a:pt x="168478" y="181394"/>
                </a:lnTo>
                <a:lnTo>
                  <a:pt x="205028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089" y="104635"/>
                </a:lnTo>
                <a:lnTo>
                  <a:pt x="383565" y="101079"/>
                </a:lnTo>
                <a:lnTo>
                  <a:pt x="424192" y="102781"/>
                </a:lnTo>
                <a:lnTo>
                  <a:pt x="461137" y="108445"/>
                </a:lnTo>
                <a:lnTo>
                  <a:pt x="496087" y="118973"/>
                </a:lnTo>
                <a:lnTo>
                  <a:pt x="530796" y="135229"/>
                </a:lnTo>
                <a:lnTo>
                  <a:pt x="556806" y="101079"/>
                </a:lnTo>
                <a:lnTo>
                  <a:pt x="523011" y="70358"/>
                </a:lnTo>
                <a:lnTo>
                  <a:pt x="478878" y="56324"/>
                </a:lnTo>
                <a:lnTo>
                  <a:pt x="432473" y="47980"/>
                </a:lnTo>
                <a:lnTo>
                  <a:pt x="383565" y="45224"/>
                </a:lnTo>
                <a:lnTo>
                  <a:pt x="335534" y="48221"/>
                </a:lnTo>
                <a:lnTo>
                  <a:pt x="289255" y="56972"/>
                </a:lnTo>
                <a:lnTo>
                  <a:pt x="245097" y="71094"/>
                </a:lnTo>
                <a:lnTo>
                  <a:pt x="203428" y="90246"/>
                </a:lnTo>
                <a:lnTo>
                  <a:pt x="164604" y="114058"/>
                </a:lnTo>
                <a:lnTo>
                  <a:pt x="128981" y="142176"/>
                </a:lnTo>
                <a:lnTo>
                  <a:pt x="96939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34" y="334492"/>
                </a:lnTo>
                <a:lnTo>
                  <a:pt x="2984" y="380771"/>
                </a:lnTo>
                <a:lnTo>
                  <a:pt x="0" y="428802"/>
                </a:lnTo>
                <a:lnTo>
                  <a:pt x="2984" y="476834"/>
                </a:lnTo>
                <a:lnTo>
                  <a:pt x="11734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39" y="683374"/>
                </a:lnTo>
                <a:lnTo>
                  <a:pt x="128981" y="715429"/>
                </a:lnTo>
                <a:lnTo>
                  <a:pt x="164604" y="743534"/>
                </a:lnTo>
                <a:lnTo>
                  <a:pt x="203428" y="767346"/>
                </a:lnTo>
                <a:lnTo>
                  <a:pt x="245097" y="786498"/>
                </a:lnTo>
                <a:lnTo>
                  <a:pt x="289255" y="800633"/>
                </a:lnTo>
                <a:lnTo>
                  <a:pt x="335534" y="809371"/>
                </a:lnTo>
                <a:lnTo>
                  <a:pt x="339534" y="809625"/>
                </a:lnTo>
                <a:lnTo>
                  <a:pt x="427596" y="809625"/>
                </a:lnTo>
                <a:lnTo>
                  <a:pt x="477875" y="800633"/>
                </a:lnTo>
                <a:lnTo>
                  <a:pt x="522033" y="786498"/>
                </a:lnTo>
                <a:lnTo>
                  <a:pt x="563702" y="767346"/>
                </a:lnTo>
                <a:lnTo>
                  <a:pt x="581507" y="756424"/>
                </a:lnTo>
                <a:lnTo>
                  <a:pt x="602526" y="743534"/>
                </a:lnTo>
                <a:lnTo>
                  <a:pt x="638149" y="715429"/>
                </a:lnTo>
                <a:lnTo>
                  <a:pt x="670191" y="683374"/>
                </a:lnTo>
                <a:lnTo>
                  <a:pt x="698296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396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42" y="8928"/>
                </a:moveTo>
                <a:lnTo>
                  <a:pt x="753224" y="0"/>
                </a:lnTo>
                <a:lnTo>
                  <a:pt x="715772" y="2679"/>
                </a:lnTo>
                <a:lnTo>
                  <a:pt x="657174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62" y="151269"/>
                </a:lnTo>
                <a:lnTo>
                  <a:pt x="518287" y="191503"/>
                </a:lnTo>
                <a:lnTo>
                  <a:pt x="487591" y="233794"/>
                </a:lnTo>
                <a:lnTo>
                  <a:pt x="456412" y="278130"/>
                </a:lnTo>
                <a:lnTo>
                  <a:pt x="424726" y="324497"/>
                </a:lnTo>
                <a:lnTo>
                  <a:pt x="392544" y="372922"/>
                </a:lnTo>
                <a:lnTo>
                  <a:pt x="359854" y="423392"/>
                </a:lnTo>
                <a:lnTo>
                  <a:pt x="326669" y="475919"/>
                </a:lnTo>
                <a:lnTo>
                  <a:pt x="321119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698" y="483349"/>
                </a:lnTo>
                <a:lnTo>
                  <a:pt x="297078" y="469963"/>
                </a:lnTo>
                <a:lnTo>
                  <a:pt x="287743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75" y="387870"/>
                </a:lnTo>
                <a:lnTo>
                  <a:pt x="252501" y="380733"/>
                </a:lnTo>
                <a:lnTo>
                  <a:pt x="241604" y="378358"/>
                </a:lnTo>
                <a:lnTo>
                  <a:pt x="231419" y="379247"/>
                </a:lnTo>
                <a:lnTo>
                  <a:pt x="178168" y="404342"/>
                </a:lnTo>
                <a:lnTo>
                  <a:pt x="154749" y="440817"/>
                </a:lnTo>
                <a:lnTo>
                  <a:pt x="156679" y="456653"/>
                </a:lnTo>
                <a:lnTo>
                  <a:pt x="172148" y="513765"/>
                </a:lnTo>
                <a:lnTo>
                  <a:pt x="185686" y="555040"/>
                </a:lnTo>
                <a:lnTo>
                  <a:pt x="198920" y="591515"/>
                </a:lnTo>
                <a:lnTo>
                  <a:pt x="222719" y="637019"/>
                </a:lnTo>
                <a:lnTo>
                  <a:pt x="264617" y="649401"/>
                </a:lnTo>
                <a:lnTo>
                  <a:pt x="283845" y="649630"/>
                </a:lnTo>
                <a:lnTo>
                  <a:pt x="303174" y="648296"/>
                </a:lnTo>
                <a:lnTo>
                  <a:pt x="318947" y="644271"/>
                </a:lnTo>
                <a:lnTo>
                  <a:pt x="331139" y="637578"/>
                </a:lnTo>
                <a:lnTo>
                  <a:pt x="339763" y="628218"/>
                </a:lnTo>
                <a:lnTo>
                  <a:pt x="367982" y="584517"/>
                </a:lnTo>
                <a:lnTo>
                  <a:pt x="396532" y="541134"/>
                </a:lnTo>
                <a:lnTo>
                  <a:pt x="425424" y="498068"/>
                </a:lnTo>
                <a:lnTo>
                  <a:pt x="454660" y="455333"/>
                </a:lnTo>
                <a:lnTo>
                  <a:pt x="484238" y="412889"/>
                </a:lnTo>
                <a:lnTo>
                  <a:pt x="514159" y="370776"/>
                </a:lnTo>
                <a:lnTo>
                  <a:pt x="544410" y="328980"/>
                </a:lnTo>
                <a:lnTo>
                  <a:pt x="575005" y="287489"/>
                </a:lnTo>
                <a:lnTo>
                  <a:pt x="605942" y="246329"/>
                </a:lnTo>
                <a:lnTo>
                  <a:pt x="637209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08" y="45212"/>
                </a:lnTo>
                <a:lnTo>
                  <a:pt x="774306" y="34023"/>
                </a:lnTo>
                <a:lnTo>
                  <a:pt x="780440" y="24841"/>
                </a:lnTo>
                <a:lnTo>
                  <a:pt x="784110" y="17653"/>
                </a:lnTo>
                <a:lnTo>
                  <a:pt x="785342" y="12484"/>
                </a:lnTo>
                <a:lnTo>
                  <a:pt x="785342" y="89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650"/>
              </a:spcBef>
            </a:pPr>
            <a:r>
              <a:rPr dirty="0" spc="160"/>
              <a:t>Data</a:t>
            </a:r>
            <a:r>
              <a:rPr dirty="0" spc="5"/>
              <a:t> </a:t>
            </a:r>
            <a:r>
              <a:rPr dirty="0" spc="35"/>
              <a:t>Collection</a:t>
            </a:r>
          </a:p>
          <a:p>
            <a:pPr marL="480695">
              <a:lnSpc>
                <a:spcPct val="100000"/>
              </a:lnSpc>
              <a:spcBef>
                <a:spcPts val="455"/>
              </a:spcBef>
            </a:pPr>
            <a:r>
              <a:rPr dirty="0" sz="2350" spc="75"/>
              <a:t>Step</a:t>
            </a:r>
            <a:r>
              <a:rPr dirty="0" sz="2350" spc="40"/>
              <a:t> </a:t>
            </a:r>
            <a:r>
              <a:rPr dirty="0" sz="2350" spc="-350"/>
              <a:t>1:</a:t>
            </a:r>
            <a:r>
              <a:rPr dirty="0" sz="2350" spc="40"/>
              <a:t> </a:t>
            </a:r>
            <a:r>
              <a:rPr dirty="0" sz="2350" spc="130"/>
              <a:t>Data</a:t>
            </a:r>
            <a:r>
              <a:rPr dirty="0" sz="2350" spc="40"/>
              <a:t> </a:t>
            </a:r>
            <a:r>
              <a:rPr dirty="0" sz="2350" spc="10"/>
              <a:t>collection</a:t>
            </a:r>
            <a:r>
              <a:rPr dirty="0" sz="2350" spc="40"/>
              <a:t> </a:t>
            </a:r>
            <a:r>
              <a:rPr dirty="0" sz="2350" spc="120"/>
              <a:t>and</a:t>
            </a:r>
            <a:r>
              <a:rPr dirty="0" sz="2350" spc="40"/>
              <a:t> </a:t>
            </a:r>
            <a:r>
              <a:rPr dirty="0" sz="2350" spc="50"/>
              <a:t>analysis</a:t>
            </a:r>
            <a:r>
              <a:rPr dirty="0" sz="2350" spc="40"/>
              <a:t> </a:t>
            </a:r>
            <a:r>
              <a:rPr dirty="0" sz="2350" spc="60"/>
              <a:t>process</a:t>
            </a:r>
            <a:r>
              <a:rPr dirty="0" sz="2350" spc="40"/>
              <a:t> perfomed </a:t>
            </a:r>
            <a:r>
              <a:rPr dirty="0" sz="2350" spc="155"/>
              <a:t>on</a:t>
            </a:r>
            <a:r>
              <a:rPr dirty="0" sz="2350" spc="40"/>
              <a:t> </a:t>
            </a:r>
            <a:r>
              <a:rPr dirty="0" sz="2350" spc="-20"/>
              <a:t>the</a:t>
            </a:r>
            <a:r>
              <a:rPr dirty="0" sz="2350" spc="40"/>
              <a:t> </a:t>
            </a:r>
            <a:r>
              <a:rPr dirty="0" sz="2350" spc="20"/>
              <a:t>dataset</a:t>
            </a:r>
            <a:r>
              <a:rPr dirty="0" sz="2350" spc="40"/>
              <a:t> provided </a:t>
            </a:r>
            <a:r>
              <a:rPr dirty="0" sz="2350" spc="65"/>
              <a:t>by</a:t>
            </a:r>
            <a:r>
              <a:rPr dirty="0" sz="2350" spc="40"/>
              <a:t> </a:t>
            </a:r>
            <a:r>
              <a:rPr dirty="0" sz="2350" spc="105"/>
              <a:t>NeoStats</a:t>
            </a:r>
            <a:endParaRPr sz="2350"/>
          </a:p>
          <a:p>
            <a:pPr marL="467995">
              <a:lnSpc>
                <a:spcPct val="100000"/>
              </a:lnSpc>
              <a:spcBef>
                <a:spcPts val="45"/>
              </a:spcBef>
            </a:pPr>
            <a:endParaRPr sz="2200"/>
          </a:p>
          <a:p>
            <a:pPr marL="480695">
              <a:lnSpc>
                <a:spcPct val="100000"/>
              </a:lnSpc>
              <a:spcBef>
                <a:spcPts val="5"/>
              </a:spcBef>
            </a:pPr>
            <a:r>
              <a:rPr dirty="0" spc="175"/>
              <a:t>Merging</a:t>
            </a:r>
            <a:r>
              <a:rPr dirty="0" spc="25"/>
              <a:t> </a:t>
            </a:r>
            <a:r>
              <a:rPr dirty="0" spc="-35"/>
              <a:t>the</a:t>
            </a:r>
            <a:r>
              <a:rPr dirty="0" spc="25"/>
              <a:t> </a:t>
            </a:r>
            <a:r>
              <a:rPr dirty="0" spc="65"/>
              <a:t>Dataset</a:t>
            </a:r>
          </a:p>
          <a:p>
            <a:pPr marL="480695" marR="248920">
              <a:lnSpc>
                <a:spcPct val="101099"/>
              </a:lnSpc>
              <a:spcBef>
                <a:spcPts val="434"/>
              </a:spcBef>
            </a:pPr>
            <a:r>
              <a:rPr dirty="0" sz="2350" spc="75"/>
              <a:t>Step </a:t>
            </a:r>
            <a:r>
              <a:rPr dirty="0" sz="2350" spc="-25"/>
              <a:t>2: </a:t>
            </a:r>
            <a:r>
              <a:rPr dirty="0" sz="2350" spc="130"/>
              <a:t>Merged </a:t>
            </a:r>
            <a:r>
              <a:rPr dirty="0" sz="2350" spc="-20"/>
              <a:t>the </a:t>
            </a:r>
            <a:r>
              <a:rPr dirty="0" sz="2350" spc="40"/>
              <a:t>two </a:t>
            </a:r>
            <a:r>
              <a:rPr dirty="0" sz="2350" spc="25"/>
              <a:t>datasets </a:t>
            </a:r>
            <a:r>
              <a:rPr dirty="0" sz="2350" spc="75"/>
              <a:t>based </a:t>
            </a:r>
            <a:r>
              <a:rPr dirty="0" sz="2350" spc="155"/>
              <a:t>on </a:t>
            </a:r>
            <a:r>
              <a:rPr dirty="0" sz="2350" spc="-20"/>
              <a:t>the </a:t>
            </a:r>
            <a:r>
              <a:rPr dirty="0" sz="2350" spc="70"/>
              <a:t>'Customer_number' column </a:t>
            </a:r>
            <a:r>
              <a:rPr dirty="0" sz="2350" spc="25"/>
              <a:t>for </a:t>
            </a:r>
            <a:r>
              <a:rPr dirty="0" sz="2350" spc="-20"/>
              <a:t>futher </a:t>
            </a:r>
            <a:r>
              <a:rPr dirty="0" sz="2350" spc="105"/>
              <a:t>pre- </a:t>
            </a:r>
            <a:r>
              <a:rPr dirty="0" sz="2350" spc="-695"/>
              <a:t> </a:t>
            </a:r>
            <a:r>
              <a:rPr dirty="0" sz="2350" spc="65"/>
              <a:t>processing</a:t>
            </a:r>
            <a:r>
              <a:rPr dirty="0" sz="2350" spc="30"/>
              <a:t> </a:t>
            </a:r>
            <a:r>
              <a:rPr dirty="0" sz="2350" spc="45"/>
              <a:t>of</a:t>
            </a:r>
            <a:r>
              <a:rPr dirty="0" sz="2350" spc="35"/>
              <a:t> </a:t>
            </a:r>
            <a:r>
              <a:rPr dirty="0" sz="2350" spc="-20"/>
              <a:t>the</a:t>
            </a:r>
            <a:r>
              <a:rPr dirty="0" sz="2350" spc="35"/>
              <a:t> </a:t>
            </a:r>
            <a:r>
              <a:rPr dirty="0" sz="2350" spc="65"/>
              <a:t>data</a:t>
            </a:r>
            <a:endParaRPr sz="2350"/>
          </a:p>
          <a:p>
            <a:pPr marL="467995">
              <a:lnSpc>
                <a:spcPct val="100000"/>
              </a:lnSpc>
              <a:spcBef>
                <a:spcPts val="50"/>
              </a:spcBef>
            </a:pPr>
            <a:endParaRPr sz="2350"/>
          </a:p>
          <a:p>
            <a:pPr marL="480695">
              <a:lnSpc>
                <a:spcPct val="100000"/>
              </a:lnSpc>
            </a:pPr>
            <a:r>
              <a:rPr dirty="0" spc="100"/>
              <a:t>Studying</a:t>
            </a:r>
            <a:r>
              <a:rPr dirty="0" spc="20"/>
              <a:t> </a:t>
            </a:r>
            <a:r>
              <a:rPr dirty="0" spc="-35"/>
              <a:t>the</a:t>
            </a:r>
            <a:r>
              <a:rPr dirty="0" spc="20"/>
              <a:t> </a:t>
            </a:r>
            <a:r>
              <a:rPr dirty="0" spc="65"/>
              <a:t>Datasets</a:t>
            </a:r>
          </a:p>
          <a:p>
            <a:pPr marL="480695" marR="116839">
              <a:lnSpc>
                <a:spcPct val="101099"/>
              </a:lnSpc>
              <a:spcBef>
                <a:spcPts val="434"/>
              </a:spcBef>
            </a:pPr>
            <a:r>
              <a:rPr dirty="0" sz="2350" spc="75"/>
              <a:t>Step </a:t>
            </a:r>
            <a:r>
              <a:rPr dirty="0" sz="2350" spc="-120"/>
              <a:t>3: </a:t>
            </a:r>
            <a:r>
              <a:rPr dirty="0" sz="2350" spc="5"/>
              <a:t>Identifying </a:t>
            </a:r>
            <a:r>
              <a:rPr dirty="0" sz="2350" spc="245"/>
              <a:t>NULL </a:t>
            </a:r>
            <a:r>
              <a:rPr dirty="0" sz="2350" spc="-10"/>
              <a:t>values, </a:t>
            </a:r>
            <a:r>
              <a:rPr dirty="0" sz="2350" spc="15"/>
              <a:t>skewness, </a:t>
            </a:r>
            <a:r>
              <a:rPr dirty="0" sz="2350" spc="50"/>
              <a:t>replacing </a:t>
            </a:r>
            <a:r>
              <a:rPr dirty="0" sz="2350" spc="20"/>
              <a:t>special </a:t>
            </a:r>
            <a:r>
              <a:rPr dirty="0" sz="2350" spc="40"/>
              <a:t>characters </a:t>
            </a:r>
            <a:r>
              <a:rPr dirty="0" sz="2350" spc="-40"/>
              <a:t>like </a:t>
            </a:r>
            <a:r>
              <a:rPr dirty="0" sz="2350" spc="35"/>
              <a:t>(['?', </a:t>
            </a:r>
            <a:r>
              <a:rPr dirty="0" sz="2350" spc="250"/>
              <a:t>' </a:t>
            </a:r>
            <a:r>
              <a:rPr dirty="0" sz="2350" spc="5"/>
              <a:t>', </a:t>
            </a:r>
            <a:r>
              <a:rPr dirty="0" sz="2350" spc="10"/>
              <a:t> </a:t>
            </a:r>
            <a:r>
              <a:rPr dirty="0" sz="2350" spc="225"/>
              <a:t>'\\','??','??//','????','//??','???'] </a:t>
            </a:r>
            <a:r>
              <a:rPr dirty="0" sz="2350" spc="-10"/>
              <a:t>with </a:t>
            </a:r>
            <a:r>
              <a:rPr dirty="0" sz="2350" spc="310"/>
              <a:t>NaN </a:t>
            </a:r>
            <a:r>
              <a:rPr dirty="0" sz="2350" spc="120"/>
              <a:t>and </a:t>
            </a:r>
            <a:r>
              <a:rPr dirty="0" sz="2350" spc="-20"/>
              <a:t>further </a:t>
            </a:r>
            <a:r>
              <a:rPr dirty="0" sz="2350" spc="25"/>
              <a:t>replaced </a:t>
            </a:r>
            <a:r>
              <a:rPr dirty="0" sz="2350" spc="-120"/>
              <a:t>it </a:t>
            </a:r>
            <a:r>
              <a:rPr dirty="0" sz="2350" spc="-10"/>
              <a:t>with </a:t>
            </a:r>
            <a:r>
              <a:rPr dirty="0" sz="2350" spc="30"/>
              <a:t>mean, </a:t>
            </a:r>
            <a:r>
              <a:rPr dirty="0" sz="2350" spc="60"/>
              <a:t>median </a:t>
            </a:r>
            <a:r>
              <a:rPr dirty="0" sz="2350" spc="120"/>
              <a:t>and </a:t>
            </a:r>
            <a:r>
              <a:rPr dirty="0" sz="2350" spc="-695"/>
              <a:t> </a:t>
            </a:r>
            <a:r>
              <a:rPr dirty="0" sz="2350" spc="90"/>
              <a:t>mode</a:t>
            </a:r>
            <a:r>
              <a:rPr dirty="0" sz="2350" spc="30"/>
              <a:t> </a:t>
            </a:r>
            <a:r>
              <a:rPr dirty="0" sz="2350" spc="120"/>
              <a:t>and</a:t>
            </a:r>
            <a:r>
              <a:rPr dirty="0" sz="2350" spc="35"/>
              <a:t> </a:t>
            </a:r>
            <a:r>
              <a:rPr dirty="0" sz="2350" spc="-20"/>
              <a:t>further</a:t>
            </a:r>
            <a:r>
              <a:rPr dirty="0" sz="2350" spc="35"/>
              <a:t> </a:t>
            </a:r>
            <a:r>
              <a:rPr dirty="0" sz="2350"/>
              <a:t>studied</a:t>
            </a:r>
            <a:r>
              <a:rPr dirty="0" sz="2350" spc="35"/>
              <a:t> </a:t>
            </a:r>
            <a:r>
              <a:rPr dirty="0" sz="2350" spc="-20"/>
              <a:t>the</a:t>
            </a:r>
            <a:r>
              <a:rPr dirty="0" sz="2350" spc="35"/>
              <a:t> </a:t>
            </a:r>
            <a:r>
              <a:rPr dirty="0" sz="2350" spc="65"/>
              <a:t>data</a:t>
            </a:r>
            <a:r>
              <a:rPr dirty="0" sz="2350" spc="35"/>
              <a:t> </a:t>
            </a:r>
            <a:r>
              <a:rPr dirty="0" sz="2350" spc="-40"/>
              <a:t>types.</a:t>
            </a:r>
            <a:endParaRPr sz="2350"/>
          </a:p>
          <a:p>
            <a:pPr marL="467995">
              <a:lnSpc>
                <a:spcPct val="100000"/>
              </a:lnSpc>
            </a:pPr>
            <a:endParaRPr sz="2400"/>
          </a:p>
          <a:p>
            <a:pPr marL="467995">
              <a:lnSpc>
                <a:spcPct val="100000"/>
              </a:lnSpc>
              <a:spcBef>
                <a:spcPts val="5"/>
              </a:spcBef>
            </a:pPr>
            <a:endParaRPr sz="2950"/>
          </a:p>
          <a:p>
            <a:pPr marL="577215">
              <a:lnSpc>
                <a:spcPct val="100000"/>
              </a:lnSpc>
            </a:pPr>
            <a:r>
              <a:rPr dirty="0" spc="90"/>
              <a:t>Replacing</a:t>
            </a:r>
            <a:r>
              <a:rPr dirty="0" spc="25"/>
              <a:t> </a:t>
            </a:r>
            <a:r>
              <a:rPr dirty="0" spc="5"/>
              <a:t>certain</a:t>
            </a:r>
            <a:r>
              <a:rPr dirty="0" spc="25"/>
              <a:t> </a:t>
            </a:r>
            <a:r>
              <a:rPr dirty="0" spc="95"/>
              <a:t>Values</a:t>
            </a:r>
          </a:p>
          <a:p>
            <a:pPr marL="577215" marR="816610">
              <a:lnSpc>
                <a:spcPct val="101099"/>
              </a:lnSpc>
              <a:spcBef>
                <a:spcPts val="439"/>
              </a:spcBef>
            </a:pPr>
            <a:r>
              <a:rPr dirty="0" sz="2350" spc="75"/>
              <a:t>Step</a:t>
            </a:r>
            <a:r>
              <a:rPr dirty="0" sz="2350" spc="40"/>
              <a:t> </a:t>
            </a:r>
            <a:r>
              <a:rPr dirty="0" sz="2350" spc="-15"/>
              <a:t>4:</a:t>
            </a:r>
            <a:r>
              <a:rPr dirty="0" sz="2350" spc="40"/>
              <a:t> </a:t>
            </a:r>
            <a:r>
              <a:rPr dirty="0" sz="2350" spc="20"/>
              <a:t>Included</a:t>
            </a:r>
            <a:r>
              <a:rPr dirty="0" sz="2350" spc="45"/>
              <a:t> </a:t>
            </a:r>
            <a:r>
              <a:rPr dirty="0" sz="2350" spc="30"/>
              <a:t>mobile</a:t>
            </a:r>
            <a:r>
              <a:rPr dirty="0" sz="2350" spc="40"/>
              <a:t> </a:t>
            </a:r>
            <a:r>
              <a:rPr dirty="0" sz="2350" spc="120"/>
              <a:t>and</a:t>
            </a:r>
            <a:r>
              <a:rPr dirty="0" sz="2350" spc="40"/>
              <a:t> </a:t>
            </a:r>
            <a:r>
              <a:rPr dirty="0" sz="2350" spc="-10"/>
              <a:t>cellular</a:t>
            </a:r>
            <a:r>
              <a:rPr dirty="0" sz="2350" spc="45"/>
              <a:t> </a:t>
            </a:r>
            <a:r>
              <a:rPr dirty="0" sz="2350" spc="20"/>
              <a:t>in</a:t>
            </a:r>
            <a:r>
              <a:rPr dirty="0" sz="2350" spc="40"/>
              <a:t> </a:t>
            </a:r>
            <a:r>
              <a:rPr dirty="0" sz="2350" spc="-20"/>
              <a:t>the</a:t>
            </a:r>
            <a:r>
              <a:rPr dirty="0" sz="2350" spc="40"/>
              <a:t> </a:t>
            </a:r>
            <a:r>
              <a:rPr dirty="0" sz="2350" spc="85"/>
              <a:t>same</a:t>
            </a:r>
            <a:r>
              <a:rPr dirty="0" sz="2350" spc="45"/>
              <a:t> </a:t>
            </a:r>
            <a:r>
              <a:rPr dirty="0" sz="2350" spc="25"/>
              <a:t>category,</a:t>
            </a:r>
            <a:r>
              <a:rPr dirty="0" sz="2350" spc="40"/>
              <a:t> </a:t>
            </a:r>
            <a:r>
              <a:rPr dirty="0" sz="2350" spc="-95"/>
              <a:t>tel</a:t>
            </a:r>
            <a:r>
              <a:rPr dirty="0" sz="2350" spc="45"/>
              <a:t> </a:t>
            </a:r>
            <a:r>
              <a:rPr dirty="0" sz="2350" spc="120"/>
              <a:t>and</a:t>
            </a:r>
            <a:r>
              <a:rPr dirty="0" sz="2350" spc="40"/>
              <a:t> </a:t>
            </a:r>
            <a:r>
              <a:rPr dirty="0" sz="2350" spc="20"/>
              <a:t>telephone</a:t>
            </a:r>
            <a:r>
              <a:rPr dirty="0" sz="2350" spc="40"/>
              <a:t> </a:t>
            </a:r>
            <a:r>
              <a:rPr dirty="0" sz="2350" spc="20"/>
              <a:t>in</a:t>
            </a:r>
            <a:r>
              <a:rPr dirty="0" sz="2350" spc="45"/>
              <a:t> </a:t>
            </a:r>
            <a:r>
              <a:rPr dirty="0" sz="2350" spc="85"/>
              <a:t>same </a:t>
            </a:r>
            <a:r>
              <a:rPr dirty="0" sz="2350" spc="-695"/>
              <a:t> </a:t>
            </a:r>
            <a:r>
              <a:rPr dirty="0" sz="2350" spc="60"/>
              <a:t>category</a:t>
            </a:r>
            <a:r>
              <a:rPr dirty="0" sz="2350" spc="30"/>
              <a:t> </a:t>
            </a:r>
            <a:r>
              <a:rPr dirty="0" sz="2350" spc="120"/>
              <a:t>and</a:t>
            </a:r>
            <a:r>
              <a:rPr dirty="0" sz="2350" spc="35"/>
              <a:t> </a:t>
            </a:r>
            <a:r>
              <a:rPr dirty="0" sz="2350" spc="85"/>
              <a:t>some</a:t>
            </a:r>
            <a:r>
              <a:rPr dirty="0" sz="2350" spc="35"/>
              <a:t> </a:t>
            </a:r>
            <a:r>
              <a:rPr dirty="0" sz="2350" spc="25"/>
              <a:t>other</a:t>
            </a:r>
            <a:r>
              <a:rPr dirty="0" sz="2350" spc="35"/>
              <a:t> </a:t>
            </a:r>
            <a:r>
              <a:rPr dirty="0" sz="2350" spc="114"/>
              <a:t>known</a:t>
            </a:r>
            <a:r>
              <a:rPr dirty="0" sz="2350" spc="35"/>
              <a:t> </a:t>
            </a:r>
            <a:r>
              <a:rPr dirty="0" sz="2350" spc="-10"/>
              <a:t>details</a:t>
            </a:r>
            <a:endParaRPr sz="23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8264" y="2641180"/>
            <a:ext cx="1019810" cy="1054735"/>
          </a:xfrm>
          <a:custGeom>
            <a:avLst/>
            <a:gdLst/>
            <a:ahLst/>
            <a:cxnLst/>
            <a:rect l="l" t="t" r="r" b="b"/>
            <a:pathLst>
              <a:path w="1019810" h="1054735">
                <a:moveTo>
                  <a:pt x="995730" y="556577"/>
                </a:moveTo>
                <a:lnTo>
                  <a:pt x="993317" y="506526"/>
                </a:lnTo>
                <a:lnTo>
                  <a:pt x="986180" y="458114"/>
                </a:lnTo>
                <a:lnTo>
                  <a:pt x="974572" y="411480"/>
                </a:lnTo>
                <a:lnTo>
                  <a:pt x="958672" y="366725"/>
                </a:lnTo>
                <a:lnTo>
                  <a:pt x="938707" y="323964"/>
                </a:lnTo>
                <a:lnTo>
                  <a:pt x="914882" y="283324"/>
                </a:lnTo>
                <a:lnTo>
                  <a:pt x="887412" y="244919"/>
                </a:lnTo>
                <a:lnTo>
                  <a:pt x="840536" y="300482"/>
                </a:lnTo>
                <a:lnTo>
                  <a:pt x="867295" y="337794"/>
                </a:lnTo>
                <a:lnTo>
                  <a:pt x="888390" y="376809"/>
                </a:lnTo>
                <a:lnTo>
                  <a:pt x="904176" y="417842"/>
                </a:lnTo>
                <a:lnTo>
                  <a:pt x="914996" y="461264"/>
                </a:lnTo>
                <a:lnTo>
                  <a:pt x="921232" y="507390"/>
                </a:lnTo>
                <a:lnTo>
                  <a:pt x="923226" y="556577"/>
                </a:lnTo>
                <a:lnTo>
                  <a:pt x="920737" y="602970"/>
                </a:lnTo>
                <a:lnTo>
                  <a:pt x="913434" y="647903"/>
                </a:lnTo>
                <a:lnTo>
                  <a:pt x="901573" y="691121"/>
                </a:lnTo>
                <a:lnTo>
                  <a:pt x="885405" y="732358"/>
                </a:lnTo>
                <a:lnTo>
                  <a:pt x="865212" y="771359"/>
                </a:lnTo>
                <a:lnTo>
                  <a:pt x="841235" y="807872"/>
                </a:lnTo>
                <a:lnTo>
                  <a:pt x="813727" y="841629"/>
                </a:lnTo>
                <a:lnTo>
                  <a:pt x="782967" y="872388"/>
                </a:lnTo>
                <a:lnTo>
                  <a:pt x="749185" y="899883"/>
                </a:lnTo>
                <a:lnTo>
                  <a:pt x="712660" y="923848"/>
                </a:lnTo>
                <a:lnTo>
                  <a:pt x="673658" y="944041"/>
                </a:lnTo>
                <a:lnTo>
                  <a:pt x="632409" y="960183"/>
                </a:lnTo>
                <a:lnTo>
                  <a:pt x="589191" y="972045"/>
                </a:lnTo>
                <a:lnTo>
                  <a:pt x="544258" y="979347"/>
                </a:lnTo>
                <a:lnTo>
                  <a:pt x="497865" y="981837"/>
                </a:lnTo>
                <a:lnTo>
                  <a:pt x="451472" y="979347"/>
                </a:lnTo>
                <a:lnTo>
                  <a:pt x="406527" y="972045"/>
                </a:lnTo>
                <a:lnTo>
                  <a:pt x="363308" y="960183"/>
                </a:lnTo>
                <a:lnTo>
                  <a:pt x="322072" y="944041"/>
                </a:lnTo>
                <a:lnTo>
                  <a:pt x="283057" y="923848"/>
                </a:lnTo>
                <a:lnTo>
                  <a:pt x="246532" y="899883"/>
                </a:lnTo>
                <a:lnTo>
                  <a:pt x="212763" y="872388"/>
                </a:lnTo>
                <a:lnTo>
                  <a:pt x="181991" y="841629"/>
                </a:lnTo>
                <a:lnTo>
                  <a:pt x="154482" y="807872"/>
                </a:lnTo>
                <a:lnTo>
                  <a:pt x="130505" y="771359"/>
                </a:lnTo>
                <a:lnTo>
                  <a:pt x="110312" y="732358"/>
                </a:lnTo>
                <a:lnTo>
                  <a:pt x="94157" y="691121"/>
                </a:lnTo>
                <a:lnTo>
                  <a:pt x="82283" y="647903"/>
                </a:lnTo>
                <a:lnTo>
                  <a:pt x="74980" y="602970"/>
                </a:lnTo>
                <a:lnTo>
                  <a:pt x="72491" y="556577"/>
                </a:lnTo>
                <a:lnTo>
                  <a:pt x="74980" y="510184"/>
                </a:lnTo>
                <a:lnTo>
                  <a:pt x="82283" y="465251"/>
                </a:lnTo>
                <a:lnTo>
                  <a:pt x="94157" y="422033"/>
                </a:lnTo>
                <a:lnTo>
                  <a:pt x="110312" y="380784"/>
                </a:lnTo>
                <a:lnTo>
                  <a:pt x="130505" y="341782"/>
                </a:lnTo>
                <a:lnTo>
                  <a:pt x="154482" y="305257"/>
                </a:lnTo>
                <a:lnTo>
                  <a:pt x="181991" y="271475"/>
                </a:lnTo>
                <a:lnTo>
                  <a:pt x="212763" y="240715"/>
                </a:lnTo>
                <a:lnTo>
                  <a:pt x="246532" y="213207"/>
                </a:lnTo>
                <a:lnTo>
                  <a:pt x="283057" y="189230"/>
                </a:lnTo>
                <a:lnTo>
                  <a:pt x="322072" y="169037"/>
                </a:lnTo>
                <a:lnTo>
                  <a:pt x="363308" y="152869"/>
                </a:lnTo>
                <a:lnTo>
                  <a:pt x="406527" y="141008"/>
                </a:lnTo>
                <a:lnTo>
                  <a:pt x="451472" y="133705"/>
                </a:lnTo>
                <a:lnTo>
                  <a:pt x="497865" y="131216"/>
                </a:lnTo>
                <a:lnTo>
                  <a:pt x="550608" y="133413"/>
                </a:lnTo>
                <a:lnTo>
                  <a:pt x="598538" y="140766"/>
                </a:lnTo>
                <a:lnTo>
                  <a:pt x="643915" y="154432"/>
                </a:lnTo>
                <a:lnTo>
                  <a:pt x="688975" y="175526"/>
                </a:lnTo>
                <a:lnTo>
                  <a:pt x="733513" y="117043"/>
                </a:lnTo>
                <a:lnTo>
                  <a:pt x="689991" y="95872"/>
                </a:lnTo>
                <a:lnTo>
                  <a:pt x="644829" y="79514"/>
                </a:lnTo>
                <a:lnTo>
                  <a:pt x="597852" y="67906"/>
                </a:lnTo>
                <a:lnTo>
                  <a:pt x="548919" y="60998"/>
                </a:lnTo>
                <a:lnTo>
                  <a:pt x="497865" y="58712"/>
                </a:lnTo>
                <a:lnTo>
                  <a:pt x="449999" y="60998"/>
                </a:lnTo>
                <a:lnTo>
                  <a:pt x="403402" y="67703"/>
                </a:lnTo>
                <a:lnTo>
                  <a:pt x="358292" y="78638"/>
                </a:lnTo>
                <a:lnTo>
                  <a:pt x="314858" y="93573"/>
                </a:lnTo>
                <a:lnTo>
                  <a:pt x="273342" y="112306"/>
                </a:lnTo>
                <a:lnTo>
                  <a:pt x="233934" y="134632"/>
                </a:lnTo>
                <a:lnTo>
                  <a:pt x="196837" y="160324"/>
                </a:lnTo>
                <a:lnTo>
                  <a:pt x="162280" y="189179"/>
                </a:lnTo>
                <a:lnTo>
                  <a:pt x="130467" y="220992"/>
                </a:lnTo>
                <a:lnTo>
                  <a:pt x="101612" y="255549"/>
                </a:lnTo>
                <a:lnTo>
                  <a:pt x="75907" y="292646"/>
                </a:lnTo>
                <a:lnTo>
                  <a:pt x="53594" y="332054"/>
                </a:lnTo>
                <a:lnTo>
                  <a:pt x="34861" y="373583"/>
                </a:lnTo>
                <a:lnTo>
                  <a:pt x="19926" y="417004"/>
                </a:lnTo>
                <a:lnTo>
                  <a:pt x="8991" y="462127"/>
                </a:lnTo>
                <a:lnTo>
                  <a:pt x="2273" y="508723"/>
                </a:lnTo>
                <a:lnTo>
                  <a:pt x="0" y="556577"/>
                </a:lnTo>
                <a:lnTo>
                  <a:pt x="2273" y="604443"/>
                </a:lnTo>
                <a:lnTo>
                  <a:pt x="8991" y="651040"/>
                </a:lnTo>
                <a:lnTo>
                  <a:pt x="19926" y="696163"/>
                </a:lnTo>
                <a:lnTo>
                  <a:pt x="34861" y="739584"/>
                </a:lnTo>
                <a:lnTo>
                  <a:pt x="53594" y="781100"/>
                </a:lnTo>
                <a:lnTo>
                  <a:pt x="75907" y="820521"/>
                </a:lnTo>
                <a:lnTo>
                  <a:pt x="101612" y="857605"/>
                </a:lnTo>
                <a:lnTo>
                  <a:pt x="130467" y="892162"/>
                </a:lnTo>
                <a:lnTo>
                  <a:pt x="162280" y="923975"/>
                </a:lnTo>
                <a:lnTo>
                  <a:pt x="196837" y="952842"/>
                </a:lnTo>
                <a:lnTo>
                  <a:pt x="233934" y="978535"/>
                </a:lnTo>
                <a:lnTo>
                  <a:pt x="273342" y="1000848"/>
                </a:lnTo>
                <a:lnTo>
                  <a:pt x="314858" y="1019594"/>
                </a:lnTo>
                <a:lnTo>
                  <a:pt x="358292" y="1034529"/>
                </a:lnTo>
                <a:lnTo>
                  <a:pt x="403402" y="1045451"/>
                </a:lnTo>
                <a:lnTo>
                  <a:pt x="449999" y="1052169"/>
                </a:lnTo>
                <a:lnTo>
                  <a:pt x="497865" y="1054455"/>
                </a:lnTo>
                <a:lnTo>
                  <a:pt x="545731" y="1052169"/>
                </a:lnTo>
                <a:lnTo>
                  <a:pt x="592328" y="1045451"/>
                </a:lnTo>
                <a:lnTo>
                  <a:pt x="637438" y="1034529"/>
                </a:lnTo>
                <a:lnTo>
                  <a:pt x="680859" y="1019594"/>
                </a:lnTo>
                <a:lnTo>
                  <a:pt x="722388" y="1000848"/>
                </a:lnTo>
                <a:lnTo>
                  <a:pt x="761796" y="978535"/>
                </a:lnTo>
                <a:lnTo>
                  <a:pt x="798893" y="952842"/>
                </a:lnTo>
                <a:lnTo>
                  <a:pt x="833450" y="923975"/>
                </a:lnTo>
                <a:lnTo>
                  <a:pt x="865263" y="892162"/>
                </a:lnTo>
                <a:lnTo>
                  <a:pt x="894118" y="857605"/>
                </a:lnTo>
                <a:lnTo>
                  <a:pt x="919822" y="820521"/>
                </a:lnTo>
                <a:lnTo>
                  <a:pt x="942136" y="781100"/>
                </a:lnTo>
                <a:lnTo>
                  <a:pt x="960869" y="739584"/>
                </a:lnTo>
                <a:lnTo>
                  <a:pt x="975804" y="696163"/>
                </a:lnTo>
                <a:lnTo>
                  <a:pt x="986739" y="651040"/>
                </a:lnTo>
                <a:lnTo>
                  <a:pt x="993457" y="604443"/>
                </a:lnTo>
                <a:lnTo>
                  <a:pt x="995730" y="556577"/>
                </a:lnTo>
                <a:close/>
              </a:path>
              <a:path w="1019810" h="1054735">
                <a:moveTo>
                  <a:pt x="1019365" y="11582"/>
                </a:moveTo>
                <a:lnTo>
                  <a:pt x="977671" y="0"/>
                </a:lnTo>
                <a:lnTo>
                  <a:pt x="929068" y="3479"/>
                </a:lnTo>
                <a:lnTo>
                  <a:pt x="887514" y="13906"/>
                </a:lnTo>
                <a:lnTo>
                  <a:pt x="853008" y="31280"/>
                </a:lnTo>
                <a:lnTo>
                  <a:pt x="799020" y="86944"/>
                </a:lnTo>
                <a:lnTo>
                  <a:pt x="772160" y="119646"/>
                </a:lnTo>
                <a:lnTo>
                  <a:pt x="744969" y="153695"/>
                </a:lnTo>
                <a:lnTo>
                  <a:pt x="717448" y="189103"/>
                </a:lnTo>
                <a:lnTo>
                  <a:pt x="689597" y="225869"/>
                </a:lnTo>
                <a:lnTo>
                  <a:pt x="661403" y="263994"/>
                </a:lnTo>
                <a:lnTo>
                  <a:pt x="632891" y="303466"/>
                </a:lnTo>
                <a:lnTo>
                  <a:pt x="604050" y="344297"/>
                </a:lnTo>
                <a:lnTo>
                  <a:pt x="574865" y="386486"/>
                </a:lnTo>
                <a:lnTo>
                  <a:pt x="545363" y="430022"/>
                </a:lnTo>
                <a:lnTo>
                  <a:pt x="515518" y="474916"/>
                </a:lnTo>
                <a:lnTo>
                  <a:pt x="485355" y="521169"/>
                </a:lnTo>
                <a:lnTo>
                  <a:pt x="454850" y="568782"/>
                </a:lnTo>
                <a:lnTo>
                  <a:pt x="424014" y="617740"/>
                </a:lnTo>
                <a:lnTo>
                  <a:pt x="418668" y="624497"/>
                </a:lnTo>
                <a:lnTo>
                  <a:pt x="413397" y="629323"/>
                </a:lnTo>
                <a:lnTo>
                  <a:pt x="408241" y="632218"/>
                </a:lnTo>
                <a:lnTo>
                  <a:pt x="403174" y="633183"/>
                </a:lnTo>
                <a:lnTo>
                  <a:pt x="395503" y="627392"/>
                </a:lnTo>
                <a:lnTo>
                  <a:pt x="385597" y="610019"/>
                </a:lnTo>
                <a:lnTo>
                  <a:pt x="373494" y="581063"/>
                </a:lnTo>
                <a:lnTo>
                  <a:pt x="359156" y="540524"/>
                </a:lnTo>
                <a:lnTo>
                  <a:pt x="350520" y="518896"/>
                </a:lnTo>
                <a:lnTo>
                  <a:pt x="340042" y="503453"/>
                </a:lnTo>
                <a:lnTo>
                  <a:pt x="327736" y="494195"/>
                </a:lnTo>
                <a:lnTo>
                  <a:pt x="313601" y="491109"/>
                </a:lnTo>
                <a:lnTo>
                  <a:pt x="300380" y="492264"/>
                </a:lnTo>
                <a:lnTo>
                  <a:pt x="254914" y="509638"/>
                </a:lnTo>
                <a:lnTo>
                  <a:pt x="214376" y="540334"/>
                </a:lnTo>
                <a:lnTo>
                  <a:pt x="200863" y="572185"/>
                </a:lnTo>
                <a:lnTo>
                  <a:pt x="203365" y="592734"/>
                </a:lnTo>
                <a:lnTo>
                  <a:pt x="223443" y="666864"/>
                </a:lnTo>
                <a:lnTo>
                  <a:pt x="241020" y="720432"/>
                </a:lnTo>
                <a:lnTo>
                  <a:pt x="258191" y="767778"/>
                </a:lnTo>
                <a:lnTo>
                  <a:pt x="274218" y="803262"/>
                </a:lnTo>
                <a:lnTo>
                  <a:pt x="302793" y="838581"/>
                </a:lnTo>
                <a:lnTo>
                  <a:pt x="343471" y="842924"/>
                </a:lnTo>
                <a:lnTo>
                  <a:pt x="368427" y="843216"/>
                </a:lnTo>
                <a:lnTo>
                  <a:pt x="393522" y="841476"/>
                </a:lnTo>
                <a:lnTo>
                  <a:pt x="413981" y="836269"/>
                </a:lnTo>
                <a:lnTo>
                  <a:pt x="429806" y="827582"/>
                </a:lnTo>
                <a:lnTo>
                  <a:pt x="441007" y="815416"/>
                </a:lnTo>
                <a:lnTo>
                  <a:pt x="469455" y="771271"/>
                </a:lnTo>
                <a:lnTo>
                  <a:pt x="498170" y="727367"/>
                </a:lnTo>
                <a:lnTo>
                  <a:pt x="527151" y="683717"/>
                </a:lnTo>
                <a:lnTo>
                  <a:pt x="556399" y="640321"/>
                </a:lnTo>
                <a:lnTo>
                  <a:pt x="585914" y="597154"/>
                </a:lnTo>
                <a:lnTo>
                  <a:pt x="615696" y="554253"/>
                </a:lnTo>
                <a:lnTo>
                  <a:pt x="645744" y="511594"/>
                </a:lnTo>
                <a:lnTo>
                  <a:pt x="676059" y="469176"/>
                </a:lnTo>
                <a:lnTo>
                  <a:pt x="706640" y="427012"/>
                </a:lnTo>
                <a:lnTo>
                  <a:pt x="737489" y="385102"/>
                </a:lnTo>
                <a:lnTo>
                  <a:pt x="768604" y="343433"/>
                </a:lnTo>
                <a:lnTo>
                  <a:pt x="799985" y="302006"/>
                </a:lnTo>
                <a:lnTo>
                  <a:pt x="831634" y="260832"/>
                </a:lnTo>
                <a:lnTo>
                  <a:pt x="863549" y="219913"/>
                </a:lnTo>
                <a:lnTo>
                  <a:pt x="895731" y="179235"/>
                </a:lnTo>
                <a:lnTo>
                  <a:pt x="928179" y="138798"/>
                </a:lnTo>
                <a:lnTo>
                  <a:pt x="960894" y="98628"/>
                </a:lnTo>
                <a:lnTo>
                  <a:pt x="993889" y="58686"/>
                </a:lnTo>
                <a:lnTo>
                  <a:pt x="1005027" y="44157"/>
                </a:lnTo>
                <a:lnTo>
                  <a:pt x="1012990" y="32245"/>
                </a:lnTo>
                <a:lnTo>
                  <a:pt x="1017778" y="22923"/>
                </a:lnTo>
                <a:lnTo>
                  <a:pt x="1019365" y="16217"/>
                </a:lnTo>
                <a:lnTo>
                  <a:pt x="1019365" y="115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766" y="5143500"/>
            <a:ext cx="13058774" cy="2905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3066" y="2495743"/>
            <a:ext cx="12926060" cy="2234565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pc="125" b="0">
                <a:latin typeface="Trebuchet MS"/>
                <a:cs typeface="Trebuchet MS"/>
              </a:rPr>
              <a:t>Handling</a:t>
            </a:r>
            <a:r>
              <a:rPr dirty="0" spc="20" b="0">
                <a:latin typeface="Trebuchet MS"/>
                <a:cs typeface="Trebuchet MS"/>
              </a:rPr>
              <a:t> </a:t>
            </a:r>
            <a:r>
              <a:rPr dirty="0" spc="75" b="0">
                <a:latin typeface="Trebuchet MS"/>
                <a:cs typeface="Trebuchet MS"/>
              </a:rPr>
              <a:t>Negative</a:t>
            </a:r>
            <a:r>
              <a:rPr dirty="0" spc="25" b="0">
                <a:latin typeface="Trebuchet MS"/>
                <a:cs typeface="Trebuchet MS"/>
              </a:rPr>
              <a:t> </a:t>
            </a:r>
            <a:r>
              <a:rPr dirty="0" spc="95" b="0">
                <a:latin typeface="Trebuchet MS"/>
                <a:cs typeface="Trebuchet MS"/>
              </a:rPr>
              <a:t>Values</a:t>
            </a:r>
          </a:p>
          <a:p>
            <a:pPr marL="12700" marR="5080">
              <a:lnSpc>
                <a:spcPts val="3300"/>
              </a:lnSpc>
              <a:spcBef>
                <a:spcPts val="80"/>
              </a:spcBef>
            </a:pPr>
            <a:r>
              <a:rPr dirty="0" sz="2350" spc="75" b="0">
                <a:latin typeface="Trebuchet MS"/>
                <a:cs typeface="Trebuchet MS"/>
              </a:rPr>
              <a:t>Step </a:t>
            </a:r>
            <a:r>
              <a:rPr dirty="0" sz="2350" spc="-75" b="0">
                <a:latin typeface="Trebuchet MS"/>
                <a:cs typeface="Trebuchet MS"/>
              </a:rPr>
              <a:t>5: </a:t>
            </a:r>
            <a:r>
              <a:rPr dirty="0" sz="2350" spc="30" b="0">
                <a:latin typeface="Trebuchet MS"/>
                <a:cs typeface="Trebuchet MS"/>
              </a:rPr>
              <a:t>There </a:t>
            </a:r>
            <a:r>
              <a:rPr dirty="0" sz="2350" spc="10" b="0">
                <a:latin typeface="Trebuchet MS"/>
                <a:cs typeface="Trebuchet MS"/>
              </a:rPr>
              <a:t>were </a:t>
            </a:r>
            <a:r>
              <a:rPr dirty="0" sz="2350" spc="-10" b="0">
                <a:latin typeface="Trebuchet MS"/>
                <a:cs typeface="Trebuchet MS"/>
              </a:rPr>
              <a:t>total </a:t>
            </a:r>
            <a:r>
              <a:rPr dirty="0" sz="2350" spc="245" b="0">
                <a:latin typeface="Trebuchet MS"/>
                <a:cs typeface="Trebuchet MS"/>
              </a:rPr>
              <a:t>4 </a:t>
            </a:r>
            <a:r>
              <a:rPr dirty="0" sz="2350" spc="70" b="0">
                <a:latin typeface="Trebuchet MS"/>
                <a:cs typeface="Trebuchet MS"/>
              </a:rPr>
              <a:t>columns </a:t>
            </a:r>
            <a:r>
              <a:rPr dirty="0" sz="2350" spc="55" b="0">
                <a:latin typeface="Trebuchet MS"/>
                <a:cs typeface="Trebuchet MS"/>
              </a:rPr>
              <a:t>which </a:t>
            </a:r>
            <a:r>
              <a:rPr dirty="0" sz="2350" spc="120" b="0">
                <a:latin typeface="Trebuchet MS"/>
                <a:cs typeface="Trebuchet MS"/>
              </a:rPr>
              <a:t>had </a:t>
            </a:r>
            <a:r>
              <a:rPr dirty="0" sz="2350" spc="30" b="0">
                <a:latin typeface="Trebuchet MS"/>
                <a:cs typeface="Trebuchet MS"/>
              </a:rPr>
              <a:t>negative values </a:t>
            </a:r>
            <a:r>
              <a:rPr dirty="0" sz="2350" spc="5" b="0">
                <a:latin typeface="Trebuchet MS"/>
                <a:cs typeface="Trebuchet MS"/>
              </a:rPr>
              <a:t>namely: </a:t>
            </a:r>
            <a:r>
              <a:rPr dirty="0" sz="2350" spc="55" b="0">
                <a:latin typeface="Trebuchet MS"/>
                <a:cs typeface="Trebuchet MS"/>
              </a:rPr>
              <a:t>Balance, </a:t>
            </a:r>
            <a:r>
              <a:rPr dirty="0" sz="2350" spc="40" b="0">
                <a:latin typeface="Trebuchet MS"/>
                <a:cs typeface="Trebuchet MS"/>
              </a:rPr>
              <a:t>Duration, 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50" b="0">
                <a:latin typeface="Trebuchet MS"/>
                <a:cs typeface="Trebuchet MS"/>
              </a:rPr>
              <a:t>Count_Txn </a:t>
            </a:r>
            <a:r>
              <a:rPr dirty="0" sz="2350" spc="120" b="0">
                <a:latin typeface="Trebuchet MS"/>
                <a:cs typeface="Trebuchet MS"/>
              </a:rPr>
              <a:t>and </a:t>
            </a:r>
            <a:r>
              <a:rPr dirty="0" sz="2350" spc="-5" b="0">
                <a:latin typeface="Trebuchet MS"/>
                <a:cs typeface="Trebuchet MS"/>
              </a:rPr>
              <a:t>last_contact_day, </a:t>
            </a:r>
            <a:r>
              <a:rPr dirty="0" sz="2350" spc="25" b="0">
                <a:latin typeface="Trebuchet MS"/>
                <a:cs typeface="Trebuchet MS"/>
              </a:rPr>
              <a:t>since </a:t>
            </a:r>
            <a:r>
              <a:rPr dirty="0" sz="2350" spc="30" b="0">
                <a:latin typeface="Trebuchet MS"/>
                <a:cs typeface="Trebuchet MS"/>
              </a:rPr>
              <a:t>negative </a:t>
            </a:r>
            <a:r>
              <a:rPr dirty="0" sz="2350" spc="70" b="0">
                <a:latin typeface="Trebuchet MS"/>
                <a:cs typeface="Trebuchet MS"/>
              </a:rPr>
              <a:t>balance </a:t>
            </a:r>
            <a:r>
              <a:rPr dirty="0" sz="2350" spc="-15" b="0">
                <a:latin typeface="Trebuchet MS"/>
                <a:cs typeface="Trebuchet MS"/>
              </a:rPr>
              <a:t>is </a:t>
            </a:r>
            <a:r>
              <a:rPr dirty="0" sz="2350" spc="35" b="0">
                <a:latin typeface="Trebuchet MS"/>
                <a:cs typeface="Trebuchet MS"/>
              </a:rPr>
              <a:t>possible </a:t>
            </a:r>
            <a:r>
              <a:rPr dirty="0" sz="2350" spc="20" b="0">
                <a:latin typeface="Trebuchet MS"/>
                <a:cs typeface="Trebuchet MS"/>
              </a:rPr>
              <a:t>in </a:t>
            </a:r>
            <a:r>
              <a:rPr dirty="0" sz="2350" spc="100" b="0">
                <a:latin typeface="Trebuchet MS"/>
                <a:cs typeface="Trebuchet MS"/>
              </a:rPr>
              <a:t>banks </a:t>
            </a:r>
            <a:r>
              <a:rPr dirty="0" sz="2350" spc="55" b="0">
                <a:latin typeface="Trebuchet MS"/>
                <a:cs typeface="Trebuchet MS"/>
              </a:rPr>
              <a:t>because </a:t>
            </a:r>
            <a:r>
              <a:rPr dirty="0" sz="2350" spc="45" b="0">
                <a:latin typeface="Trebuchet MS"/>
                <a:cs typeface="Trebuchet MS"/>
              </a:rPr>
              <a:t>of </a:t>
            </a:r>
            <a:r>
              <a:rPr dirty="0" sz="2350" spc="50" b="0">
                <a:latin typeface="Trebuchet MS"/>
                <a:cs typeface="Trebuchet MS"/>
              </a:rPr>
              <a:t> </a:t>
            </a:r>
            <a:r>
              <a:rPr dirty="0" sz="2350" spc="35" b="0">
                <a:latin typeface="Trebuchet MS"/>
                <a:cs typeface="Trebuchet MS"/>
              </a:rPr>
              <a:t>overdrafting </a:t>
            </a:r>
            <a:r>
              <a:rPr dirty="0" sz="2350" spc="120" b="0">
                <a:latin typeface="Trebuchet MS"/>
                <a:cs typeface="Trebuchet MS"/>
              </a:rPr>
              <a:t>and </a:t>
            </a:r>
            <a:r>
              <a:rPr dirty="0" sz="2350" spc="-25" b="0">
                <a:latin typeface="Trebuchet MS"/>
                <a:cs typeface="Trebuchet MS"/>
              </a:rPr>
              <a:t>multiple </a:t>
            </a:r>
            <a:r>
              <a:rPr dirty="0" sz="2350" spc="25" b="0">
                <a:latin typeface="Trebuchet MS"/>
                <a:cs typeface="Trebuchet MS"/>
              </a:rPr>
              <a:t>other </a:t>
            </a:r>
            <a:r>
              <a:rPr dirty="0" sz="2350" spc="80" b="0">
                <a:latin typeface="Trebuchet MS"/>
                <a:cs typeface="Trebuchet MS"/>
              </a:rPr>
              <a:t>reasons </a:t>
            </a:r>
            <a:r>
              <a:rPr dirty="0" sz="2350" spc="120" b="0">
                <a:latin typeface="Trebuchet MS"/>
                <a:cs typeface="Trebuchet MS"/>
              </a:rPr>
              <a:t>so </a:t>
            </a:r>
            <a:r>
              <a:rPr dirty="0" sz="2350" spc="-5" b="0">
                <a:latin typeface="Trebuchet MS"/>
                <a:cs typeface="Trebuchet MS"/>
              </a:rPr>
              <a:t>kept </a:t>
            </a:r>
            <a:r>
              <a:rPr dirty="0" sz="2350" spc="-120" b="0">
                <a:latin typeface="Trebuchet MS"/>
                <a:cs typeface="Trebuchet MS"/>
              </a:rPr>
              <a:t>it </a:t>
            </a:r>
            <a:r>
              <a:rPr dirty="0" sz="2350" spc="25" b="0">
                <a:latin typeface="Trebuchet MS"/>
                <a:cs typeface="Trebuchet MS"/>
              </a:rPr>
              <a:t>untouched, </a:t>
            </a:r>
            <a:r>
              <a:rPr dirty="0" sz="2350" spc="120" b="0">
                <a:latin typeface="Trebuchet MS"/>
                <a:cs typeface="Trebuchet MS"/>
              </a:rPr>
              <a:t>and </a:t>
            </a:r>
            <a:r>
              <a:rPr dirty="0" sz="2350" spc="25" b="0">
                <a:latin typeface="Trebuchet MS"/>
                <a:cs typeface="Trebuchet MS"/>
              </a:rPr>
              <a:t>replaced </a:t>
            </a:r>
            <a:r>
              <a:rPr dirty="0" sz="2350" spc="-20" b="0">
                <a:latin typeface="Trebuchet MS"/>
                <a:cs typeface="Trebuchet MS"/>
              </a:rPr>
              <a:t>the </a:t>
            </a:r>
            <a:r>
              <a:rPr dirty="0" sz="2350" spc="229" b="0">
                <a:latin typeface="Trebuchet MS"/>
                <a:cs typeface="Trebuchet MS"/>
              </a:rPr>
              <a:t>6-7 </a:t>
            </a:r>
            <a:r>
              <a:rPr dirty="0" sz="2350" spc="30" b="0">
                <a:latin typeface="Trebuchet MS"/>
                <a:cs typeface="Trebuchet MS"/>
              </a:rPr>
              <a:t>negative </a:t>
            </a:r>
            <a:r>
              <a:rPr dirty="0" sz="2350" spc="-695" b="0">
                <a:latin typeface="Trebuchet MS"/>
                <a:cs typeface="Trebuchet MS"/>
              </a:rPr>
              <a:t> </a:t>
            </a:r>
            <a:r>
              <a:rPr dirty="0" sz="2350" spc="30" b="0">
                <a:latin typeface="Trebuchet MS"/>
                <a:cs typeface="Trebuchet MS"/>
              </a:rPr>
              <a:t>values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55" b="0">
                <a:latin typeface="Trebuchet MS"/>
                <a:cs typeface="Trebuchet MS"/>
              </a:rPr>
              <a:t>which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50" b="0">
                <a:latin typeface="Trebuchet MS"/>
                <a:cs typeface="Trebuchet MS"/>
              </a:rPr>
              <a:t>are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50" b="0">
                <a:latin typeface="Trebuchet MS"/>
                <a:cs typeface="Trebuchet MS"/>
              </a:rPr>
              <a:t>not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25" b="0">
                <a:latin typeface="Trebuchet MS"/>
                <a:cs typeface="Trebuchet MS"/>
              </a:rPr>
              <a:t>usually</a:t>
            </a:r>
            <a:r>
              <a:rPr dirty="0" sz="2350" spc="35" b="0">
                <a:latin typeface="Trebuchet MS"/>
                <a:cs typeface="Trebuchet MS"/>
              </a:rPr>
              <a:t> possible </a:t>
            </a:r>
            <a:r>
              <a:rPr dirty="0" sz="2350" spc="-10" b="0">
                <a:latin typeface="Trebuchet MS"/>
                <a:cs typeface="Trebuchet MS"/>
              </a:rPr>
              <a:t>with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800" b="0">
                <a:latin typeface="Trebuchet MS"/>
                <a:cs typeface="Trebuchet MS"/>
              </a:rPr>
              <a:t>0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65" b="0">
                <a:latin typeface="Trebuchet MS"/>
                <a:cs typeface="Trebuchet MS"/>
              </a:rPr>
              <a:t>by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75" b="0">
                <a:latin typeface="Trebuchet MS"/>
                <a:cs typeface="Trebuchet MS"/>
              </a:rPr>
              <a:t>using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-20" b="0">
                <a:latin typeface="Trebuchet MS"/>
                <a:cs typeface="Trebuchet MS"/>
              </a:rPr>
              <a:t>the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90" b="0">
                <a:latin typeface="Trebuchet MS"/>
                <a:cs typeface="Trebuchet MS"/>
              </a:rPr>
              <a:t>lambda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25" b="0">
                <a:latin typeface="Trebuchet MS"/>
                <a:cs typeface="Trebuchet MS"/>
              </a:rPr>
              <a:t>function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2229" y="1355356"/>
            <a:ext cx="1019810" cy="1054735"/>
          </a:xfrm>
          <a:custGeom>
            <a:avLst/>
            <a:gdLst/>
            <a:ahLst/>
            <a:cxnLst/>
            <a:rect l="l" t="t" r="r" b="b"/>
            <a:pathLst>
              <a:path w="1019810" h="1054735">
                <a:moveTo>
                  <a:pt x="995743" y="556590"/>
                </a:moveTo>
                <a:lnTo>
                  <a:pt x="993317" y="506526"/>
                </a:lnTo>
                <a:lnTo>
                  <a:pt x="986193" y="458114"/>
                </a:lnTo>
                <a:lnTo>
                  <a:pt x="974572" y="411480"/>
                </a:lnTo>
                <a:lnTo>
                  <a:pt x="958672" y="366725"/>
                </a:lnTo>
                <a:lnTo>
                  <a:pt x="938707" y="323964"/>
                </a:lnTo>
                <a:lnTo>
                  <a:pt x="914882" y="283324"/>
                </a:lnTo>
                <a:lnTo>
                  <a:pt x="887425" y="244919"/>
                </a:lnTo>
                <a:lnTo>
                  <a:pt x="840536" y="300482"/>
                </a:lnTo>
                <a:lnTo>
                  <a:pt x="867308" y="337807"/>
                </a:lnTo>
                <a:lnTo>
                  <a:pt x="888403" y="376809"/>
                </a:lnTo>
                <a:lnTo>
                  <a:pt x="904176" y="417842"/>
                </a:lnTo>
                <a:lnTo>
                  <a:pt x="915009" y="461264"/>
                </a:lnTo>
                <a:lnTo>
                  <a:pt x="921245" y="507390"/>
                </a:lnTo>
                <a:lnTo>
                  <a:pt x="923239" y="556590"/>
                </a:lnTo>
                <a:lnTo>
                  <a:pt x="920750" y="602970"/>
                </a:lnTo>
                <a:lnTo>
                  <a:pt x="913434" y="647903"/>
                </a:lnTo>
                <a:lnTo>
                  <a:pt x="901573" y="691121"/>
                </a:lnTo>
                <a:lnTo>
                  <a:pt x="885418" y="732358"/>
                </a:lnTo>
                <a:lnTo>
                  <a:pt x="865212" y="771359"/>
                </a:lnTo>
                <a:lnTo>
                  <a:pt x="841235" y="807872"/>
                </a:lnTo>
                <a:lnTo>
                  <a:pt x="813739" y="841629"/>
                </a:lnTo>
                <a:lnTo>
                  <a:pt x="782967" y="872388"/>
                </a:lnTo>
                <a:lnTo>
                  <a:pt x="749198" y="899883"/>
                </a:lnTo>
                <a:lnTo>
                  <a:pt x="712673" y="923848"/>
                </a:lnTo>
                <a:lnTo>
                  <a:pt x="673658" y="944041"/>
                </a:lnTo>
                <a:lnTo>
                  <a:pt x="632421" y="960196"/>
                </a:lnTo>
                <a:lnTo>
                  <a:pt x="589191" y="972045"/>
                </a:lnTo>
                <a:lnTo>
                  <a:pt x="544258" y="979347"/>
                </a:lnTo>
                <a:lnTo>
                  <a:pt x="497865" y="981837"/>
                </a:lnTo>
                <a:lnTo>
                  <a:pt x="451472" y="979347"/>
                </a:lnTo>
                <a:lnTo>
                  <a:pt x="406539" y="972045"/>
                </a:lnTo>
                <a:lnTo>
                  <a:pt x="363321" y="960196"/>
                </a:lnTo>
                <a:lnTo>
                  <a:pt x="322072" y="944041"/>
                </a:lnTo>
                <a:lnTo>
                  <a:pt x="283057" y="923848"/>
                </a:lnTo>
                <a:lnTo>
                  <a:pt x="246545" y="899883"/>
                </a:lnTo>
                <a:lnTo>
                  <a:pt x="212763" y="872388"/>
                </a:lnTo>
                <a:lnTo>
                  <a:pt x="182003" y="841629"/>
                </a:lnTo>
                <a:lnTo>
                  <a:pt x="154495" y="807872"/>
                </a:lnTo>
                <a:lnTo>
                  <a:pt x="130517" y="771359"/>
                </a:lnTo>
                <a:lnTo>
                  <a:pt x="110324" y="732358"/>
                </a:lnTo>
                <a:lnTo>
                  <a:pt x="94157" y="691121"/>
                </a:lnTo>
                <a:lnTo>
                  <a:pt x="82296" y="647903"/>
                </a:lnTo>
                <a:lnTo>
                  <a:pt x="74993" y="602970"/>
                </a:lnTo>
                <a:lnTo>
                  <a:pt x="72504" y="556590"/>
                </a:lnTo>
                <a:lnTo>
                  <a:pt x="74993" y="510197"/>
                </a:lnTo>
                <a:lnTo>
                  <a:pt x="82296" y="465251"/>
                </a:lnTo>
                <a:lnTo>
                  <a:pt x="94157" y="422033"/>
                </a:lnTo>
                <a:lnTo>
                  <a:pt x="110324" y="380796"/>
                </a:lnTo>
                <a:lnTo>
                  <a:pt x="130517" y="341782"/>
                </a:lnTo>
                <a:lnTo>
                  <a:pt x="154495" y="305257"/>
                </a:lnTo>
                <a:lnTo>
                  <a:pt x="182003" y="271487"/>
                </a:lnTo>
                <a:lnTo>
                  <a:pt x="212763" y="240715"/>
                </a:lnTo>
                <a:lnTo>
                  <a:pt x="246545" y="213207"/>
                </a:lnTo>
                <a:lnTo>
                  <a:pt x="283057" y="189230"/>
                </a:lnTo>
                <a:lnTo>
                  <a:pt x="322072" y="169037"/>
                </a:lnTo>
                <a:lnTo>
                  <a:pt x="363321" y="152869"/>
                </a:lnTo>
                <a:lnTo>
                  <a:pt x="406539" y="141008"/>
                </a:lnTo>
                <a:lnTo>
                  <a:pt x="451472" y="133705"/>
                </a:lnTo>
                <a:lnTo>
                  <a:pt x="497865" y="131216"/>
                </a:lnTo>
                <a:lnTo>
                  <a:pt x="550608" y="133413"/>
                </a:lnTo>
                <a:lnTo>
                  <a:pt x="598551" y="140766"/>
                </a:lnTo>
                <a:lnTo>
                  <a:pt x="643928" y="154432"/>
                </a:lnTo>
                <a:lnTo>
                  <a:pt x="688987" y="175539"/>
                </a:lnTo>
                <a:lnTo>
                  <a:pt x="733513" y="117043"/>
                </a:lnTo>
                <a:lnTo>
                  <a:pt x="690003" y="95872"/>
                </a:lnTo>
                <a:lnTo>
                  <a:pt x="644829" y="79514"/>
                </a:lnTo>
                <a:lnTo>
                  <a:pt x="597865" y="67906"/>
                </a:lnTo>
                <a:lnTo>
                  <a:pt x="548932" y="60998"/>
                </a:lnTo>
                <a:lnTo>
                  <a:pt x="497865" y="58712"/>
                </a:lnTo>
                <a:lnTo>
                  <a:pt x="450011" y="60998"/>
                </a:lnTo>
                <a:lnTo>
                  <a:pt x="403415" y="67716"/>
                </a:lnTo>
                <a:lnTo>
                  <a:pt x="358292" y="78638"/>
                </a:lnTo>
                <a:lnTo>
                  <a:pt x="314871" y="93573"/>
                </a:lnTo>
                <a:lnTo>
                  <a:pt x="273342" y="112306"/>
                </a:lnTo>
                <a:lnTo>
                  <a:pt x="233934" y="134632"/>
                </a:lnTo>
                <a:lnTo>
                  <a:pt x="196850" y="160324"/>
                </a:lnTo>
                <a:lnTo>
                  <a:pt x="162293" y="189191"/>
                </a:lnTo>
                <a:lnTo>
                  <a:pt x="130479" y="221005"/>
                </a:lnTo>
                <a:lnTo>
                  <a:pt x="101612" y="255562"/>
                </a:lnTo>
                <a:lnTo>
                  <a:pt x="75920" y="292646"/>
                </a:lnTo>
                <a:lnTo>
                  <a:pt x="53606" y="332054"/>
                </a:lnTo>
                <a:lnTo>
                  <a:pt x="34861" y="373583"/>
                </a:lnTo>
                <a:lnTo>
                  <a:pt x="19926" y="417004"/>
                </a:lnTo>
                <a:lnTo>
                  <a:pt x="9004" y="462127"/>
                </a:lnTo>
                <a:lnTo>
                  <a:pt x="2286" y="508723"/>
                </a:lnTo>
                <a:lnTo>
                  <a:pt x="0" y="556590"/>
                </a:lnTo>
                <a:lnTo>
                  <a:pt x="2286" y="604443"/>
                </a:lnTo>
                <a:lnTo>
                  <a:pt x="9004" y="651040"/>
                </a:lnTo>
                <a:lnTo>
                  <a:pt x="19926" y="696163"/>
                </a:lnTo>
                <a:lnTo>
                  <a:pt x="34861" y="739584"/>
                </a:lnTo>
                <a:lnTo>
                  <a:pt x="53606" y="781113"/>
                </a:lnTo>
                <a:lnTo>
                  <a:pt x="75920" y="820521"/>
                </a:lnTo>
                <a:lnTo>
                  <a:pt x="101612" y="857605"/>
                </a:lnTo>
                <a:lnTo>
                  <a:pt x="130479" y="892175"/>
                </a:lnTo>
                <a:lnTo>
                  <a:pt x="162293" y="923988"/>
                </a:lnTo>
                <a:lnTo>
                  <a:pt x="196850" y="952842"/>
                </a:lnTo>
                <a:lnTo>
                  <a:pt x="233934" y="978535"/>
                </a:lnTo>
                <a:lnTo>
                  <a:pt x="273342" y="1000861"/>
                </a:lnTo>
                <a:lnTo>
                  <a:pt x="314871" y="1019594"/>
                </a:lnTo>
                <a:lnTo>
                  <a:pt x="358292" y="1034529"/>
                </a:lnTo>
                <a:lnTo>
                  <a:pt x="403415" y="1045464"/>
                </a:lnTo>
                <a:lnTo>
                  <a:pt x="450011" y="1052169"/>
                </a:lnTo>
                <a:lnTo>
                  <a:pt x="497878" y="1054455"/>
                </a:lnTo>
                <a:lnTo>
                  <a:pt x="545731" y="1052169"/>
                </a:lnTo>
                <a:lnTo>
                  <a:pt x="592328" y="1045464"/>
                </a:lnTo>
                <a:lnTo>
                  <a:pt x="637451" y="1034529"/>
                </a:lnTo>
                <a:lnTo>
                  <a:pt x="680872" y="1019594"/>
                </a:lnTo>
                <a:lnTo>
                  <a:pt x="722401" y="1000861"/>
                </a:lnTo>
                <a:lnTo>
                  <a:pt x="761809" y="978535"/>
                </a:lnTo>
                <a:lnTo>
                  <a:pt x="798906" y="952842"/>
                </a:lnTo>
                <a:lnTo>
                  <a:pt x="833462" y="923988"/>
                </a:lnTo>
                <a:lnTo>
                  <a:pt x="865276" y="892175"/>
                </a:lnTo>
                <a:lnTo>
                  <a:pt x="894130" y="857605"/>
                </a:lnTo>
                <a:lnTo>
                  <a:pt x="919822" y="820521"/>
                </a:lnTo>
                <a:lnTo>
                  <a:pt x="942149" y="781113"/>
                </a:lnTo>
                <a:lnTo>
                  <a:pt x="960882" y="739584"/>
                </a:lnTo>
                <a:lnTo>
                  <a:pt x="975817" y="696163"/>
                </a:lnTo>
                <a:lnTo>
                  <a:pt x="986751" y="651040"/>
                </a:lnTo>
                <a:lnTo>
                  <a:pt x="993457" y="604443"/>
                </a:lnTo>
                <a:lnTo>
                  <a:pt x="995743" y="556590"/>
                </a:lnTo>
                <a:close/>
              </a:path>
              <a:path w="1019810" h="1054735">
                <a:moveTo>
                  <a:pt x="1019378" y="11595"/>
                </a:moveTo>
                <a:lnTo>
                  <a:pt x="977671" y="0"/>
                </a:lnTo>
                <a:lnTo>
                  <a:pt x="929081" y="3479"/>
                </a:lnTo>
                <a:lnTo>
                  <a:pt x="887526" y="13906"/>
                </a:lnTo>
                <a:lnTo>
                  <a:pt x="853020" y="31280"/>
                </a:lnTo>
                <a:lnTo>
                  <a:pt x="799033" y="86944"/>
                </a:lnTo>
                <a:lnTo>
                  <a:pt x="772172" y="119646"/>
                </a:lnTo>
                <a:lnTo>
                  <a:pt x="744969" y="153695"/>
                </a:lnTo>
                <a:lnTo>
                  <a:pt x="717448" y="189103"/>
                </a:lnTo>
                <a:lnTo>
                  <a:pt x="689597" y="225869"/>
                </a:lnTo>
                <a:lnTo>
                  <a:pt x="661416" y="263994"/>
                </a:lnTo>
                <a:lnTo>
                  <a:pt x="632904" y="303466"/>
                </a:lnTo>
                <a:lnTo>
                  <a:pt x="604050" y="344297"/>
                </a:lnTo>
                <a:lnTo>
                  <a:pt x="574878" y="386486"/>
                </a:lnTo>
                <a:lnTo>
                  <a:pt x="545363" y="430022"/>
                </a:lnTo>
                <a:lnTo>
                  <a:pt x="515531" y="474916"/>
                </a:lnTo>
                <a:lnTo>
                  <a:pt x="485355" y="521169"/>
                </a:lnTo>
                <a:lnTo>
                  <a:pt x="454863" y="568782"/>
                </a:lnTo>
                <a:lnTo>
                  <a:pt x="424027" y="617740"/>
                </a:lnTo>
                <a:lnTo>
                  <a:pt x="418668" y="624497"/>
                </a:lnTo>
                <a:lnTo>
                  <a:pt x="413410" y="629323"/>
                </a:lnTo>
                <a:lnTo>
                  <a:pt x="408241" y="632218"/>
                </a:lnTo>
                <a:lnTo>
                  <a:pt x="403174" y="633183"/>
                </a:lnTo>
                <a:lnTo>
                  <a:pt x="395503" y="627392"/>
                </a:lnTo>
                <a:lnTo>
                  <a:pt x="385610" y="610019"/>
                </a:lnTo>
                <a:lnTo>
                  <a:pt x="373494" y="581063"/>
                </a:lnTo>
                <a:lnTo>
                  <a:pt x="359168" y="540524"/>
                </a:lnTo>
                <a:lnTo>
                  <a:pt x="350532" y="518909"/>
                </a:lnTo>
                <a:lnTo>
                  <a:pt x="340055" y="503466"/>
                </a:lnTo>
                <a:lnTo>
                  <a:pt x="327748" y="494195"/>
                </a:lnTo>
                <a:lnTo>
                  <a:pt x="313601" y="491109"/>
                </a:lnTo>
                <a:lnTo>
                  <a:pt x="300380" y="492264"/>
                </a:lnTo>
                <a:lnTo>
                  <a:pt x="254927" y="509638"/>
                </a:lnTo>
                <a:lnTo>
                  <a:pt x="214388" y="540334"/>
                </a:lnTo>
                <a:lnTo>
                  <a:pt x="200875" y="572185"/>
                </a:lnTo>
                <a:lnTo>
                  <a:pt x="203377" y="592747"/>
                </a:lnTo>
                <a:lnTo>
                  <a:pt x="223456" y="666877"/>
                </a:lnTo>
                <a:lnTo>
                  <a:pt x="241020" y="720445"/>
                </a:lnTo>
                <a:lnTo>
                  <a:pt x="258203" y="767791"/>
                </a:lnTo>
                <a:lnTo>
                  <a:pt x="274231" y="803262"/>
                </a:lnTo>
                <a:lnTo>
                  <a:pt x="302793" y="838581"/>
                </a:lnTo>
                <a:lnTo>
                  <a:pt x="343484" y="842924"/>
                </a:lnTo>
                <a:lnTo>
                  <a:pt x="368427" y="843216"/>
                </a:lnTo>
                <a:lnTo>
                  <a:pt x="393522" y="841476"/>
                </a:lnTo>
                <a:lnTo>
                  <a:pt x="413994" y="836269"/>
                </a:lnTo>
                <a:lnTo>
                  <a:pt x="429818" y="827582"/>
                </a:lnTo>
                <a:lnTo>
                  <a:pt x="441020" y="815416"/>
                </a:lnTo>
                <a:lnTo>
                  <a:pt x="469468" y="771271"/>
                </a:lnTo>
                <a:lnTo>
                  <a:pt x="498170" y="727379"/>
                </a:lnTo>
                <a:lnTo>
                  <a:pt x="527151" y="683717"/>
                </a:lnTo>
                <a:lnTo>
                  <a:pt x="556399" y="640321"/>
                </a:lnTo>
                <a:lnTo>
                  <a:pt x="585914" y="597166"/>
                </a:lnTo>
                <a:lnTo>
                  <a:pt x="615696" y="554253"/>
                </a:lnTo>
                <a:lnTo>
                  <a:pt x="645744" y="511594"/>
                </a:lnTo>
                <a:lnTo>
                  <a:pt x="676059" y="469176"/>
                </a:lnTo>
                <a:lnTo>
                  <a:pt x="706640" y="427012"/>
                </a:lnTo>
                <a:lnTo>
                  <a:pt x="737489" y="385102"/>
                </a:lnTo>
                <a:lnTo>
                  <a:pt x="768604" y="343433"/>
                </a:lnTo>
                <a:lnTo>
                  <a:pt x="799985" y="302006"/>
                </a:lnTo>
                <a:lnTo>
                  <a:pt x="831634" y="260832"/>
                </a:lnTo>
                <a:lnTo>
                  <a:pt x="863561" y="219913"/>
                </a:lnTo>
                <a:lnTo>
                  <a:pt x="895743" y="179235"/>
                </a:lnTo>
                <a:lnTo>
                  <a:pt x="928192" y="138811"/>
                </a:lnTo>
                <a:lnTo>
                  <a:pt x="960907" y="98628"/>
                </a:lnTo>
                <a:lnTo>
                  <a:pt x="993889" y="58686"/>
                </a:lnTo>
                <a:lnTo>
                  <a:pt x="1005039" y="44170"/>
                </a:lnTo>
                <a:lnTo>
                  <a:pt x="1013002" y="32245"/>
                </a:lnTo>
                <a:lnTo>
                  <a:pt x="1017778" y="22936"/>
                </a:lnTo>
                <a:lnTo>
                  <a:pt x="1019378" y="16217"/>
                </a:lnTo>
                <a:lnTo>
                  <a:pt x="1019378" y="11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2171" y="3066870"/>
            <a:ext cx="6534149" cy="2686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3825" y="3066870"/>
            <a:ext cx="5181599" cy="2686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2171" y="6085336"/>
            <a:ext cx="6534149" cy="3352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41450" y="6085336"/>
            <a:ext cx="6524624" cy="33527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93066" y="892030"/>
            <a:ext cx="12865100" cy="1815464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pc="125" b="0">
                <a:latin typeface="Trebuchet MS"/>
                <a:cs typeface="Trebuchet MS"/>
              </a:rPr>
              <a:t>Handling</a:t>
            </a:r>
            <a:r>
              <a:rPr dirty="0" spc="10" b="0">
                <a:latin typeface="Trebuchet MS"/>
                <a:cs typeface="Trebuchet MS"/>
              </a:rPr>
              <a:t> </a:t>
            </a:r>
            <a:r>
              <a:rPr dirty="0" spc="20" b="0">
                <a:latin typeface="Trebuchet MS"/>
                <a:cs typeface="Trebuchet MS"/>
              </a:rPr>
              <a:t>Outliers</a:t>
            </a:r>
          </a:p>
          <a:p>
            <a:pPr marL="12700" marR="5080">
              <a:lnSpc>
                <a:spcPts val="3300"/>
              </a:lnSpc>
              <a:spcBef>
                <a:spcPts val="80"/>
              </a:spcBef>
            </a:pPr>
            <a:r>
              <a:rPr dirty="0" sz="2350" spc="75" b="0">
                <a:latin typeface="Trebuchet MS"/>
                <a:cs typeface="Trebuchet MS"/>
              </a:rPr>
              <a:t>Step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-45" b="0">
                <a:latin typeface="Trebuchet MS"/>
                <a:cs typeface="Trebuchet MS"/>
              </a:rPr>
              <a:t>6: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30" b="0">
                <a:latin typeface="Trebuchet MS"/>
                <a:cs typeface="Trebuchet MS"/>
              </a:rPr>
              <a:t>There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50" b="0">
                <a:latin typeface="Trebuchet MS"/>
                <a:cs typeface="Trebuchet MS"/>
              </a:rPr>
              <a:t>are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10" b="0">
                <a:latin typeface="Trebuchet MS"/>
                <a:cs typeface="Trebuchet MS"/>
              </a:rPr>
              <a:t>several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-10" b="0">
                <a:latin typeface="Trebuchet MS"/>
                <a:cs typeface="Trebuchet MS"/>
              </a:rPr>
              <a:t>outliers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20" b="0">
                <a:latin typeface="Trebuchet MS"/>
                <a:cs typeface="Trebuchet MS"/>
              </a:rPr>
              <a:t>in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-20" b="0">
                <a:latin typeface="Trebuchet MS"/>
                <a:cs typeface="Trebuchet MS"/>
              </a:rPr>
              <a:t>the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20" b="0">
                <a:latin typeface="Trebuchet MS"/>
                <a:cs typeface="Trebuchet MS"/>
              </a:rPr>
              <a:t>dataset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5" b="0">
                <a:latin typeface="Trebuchet MS"/>
                <a:cs typeface="Trebuchet MS"/>
              </a:rPr>
              <a:t>provided,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120" b="0">
                <a:latin typeface="Trebuchet MS"/>
                <a:cs typeface="Trebuchet MS"/>
              </a:rPr>
              <a:t>so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-10" b="0">
                <a:latin typeface="Trebuchet MS"/>
                <a:cs typeface="Trebuchet MS"/>
              </a:rPr>
              <a:t>outliers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40" b="0">
                <a:latin typeface="Trebuchet MS"/>
                <a:cs typeface="Trebuchet MS"/>
              </a:rPr>
              <a:t>needs </a:t>
            </a:r>
            <a:r>
              <a:rPr dirty="0" sz="2350" spc="15" b="0">
                <a:latin typeface="Trebuchet MS"/>
                <a:cs typeface="Trebuchet MS"/>
              </a:rPr>
              <a:t>to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40" b="0">
                <a:latin typeface="Trebuchet MS"/>
                <a:cs typeface="Trebuchet MS"/>
              </a:rPr>
              <a:t>be </a:t>
            </a:r>
            <a:r>
              <a:rPr dirty="0" sz="2350" spc="60" b="0">
                <a:latin typeface="Trebuchet MS"/>
                <a:cs typeface="Trebuchet MS"/>
              </a:rPr>
              <a:t>handled</a:t>
            </a:r>
            <a:r>
              <a:rPr dirty="0" sz="2350" spc="45" b="0">
                <a:latin typeface="Trebuchet MS"/>
                <a:cs typeface="Trebuchet MS"/>
              </a:rPr>
              <a:t> </a:t>
            </a:r>
            <a:r>
              <a:rPr dirty="0" sz="2350" spc="120" b="0">
                <a:latin typeface="Trebuchet MS"/>
                <a:cs typeface="Trebuchet MS"/>
              </a:rPr>
              <a:t>so </a:t>
            </a:r>
            <a:r>
              <a:rPr dirty="0" sz="2350" spc="-695" b="0">
                <a:latin typeface="Trebuchet MS"/>
                <a:cs typeface="Trebuchet MS"/>
              </a:rPr>
              <a:t> </a:t>
            </a:r>
            <a:r>
              <a:rPr dirty="0" sz="2350" spc="-5" b="0">
                <a:latin typeface="Trebuchet MS"/>
                <a:cs typeface="Trebuchet MS"/>
              </a:rPr>
              <a:t>that </a:t>
            </a:r>
            <a:r>
              <a:rPr dirty="0" sz="2350" spc="50" b="0">
                <a:latin typeface="Trebuchet MS"/>
                <a:cs typeface="Trebuchet MS"/>
              </a:rPr>
              <a:t>model </a:t>
            </a:r>
            <a:r>
              <a:rPr dirty="0" sz="2350" spc="114" b="0">
                <a:latin typeface="Trebuchet MS"/>
                <a:cs typeface="Trebuchet MS"/>
              </a:rPr>
              <a:t>can </a:t>
            </a:r>
            <a:r>
              <a:rPr dirty="0" sz="2350" spc="40" b="0">
                <a:latin typeface="Trebuchet MS"/>
                <a:cs typeface="Trebuchet MS"/>
              </a:rPr>
              <a:t>be </a:t>
            </a:r>
            <a:r>
              <a:rPr dirty="0" sz="2350" spc="10" b="0">
                <a:latin typeface="Trebuchet MS"/>
                <a:cs typeface="Trebuchet MS"/>
              </a:rPr>
              <a:t>trained </a:t>
            </a:r>
            <a:r>
              <a:rPr dirty="0" sz="2350" spc="-10" b="0">
                <a:latin typeface="Trebuchet MS"/>
                <a:cs typeface="Trebuchet MS"/>
              </a:rPr>
              <a:t>with </a:t>
            </a:r>
            <a:r>
              <a:rPr dirty="0" sz="2350" spc="55" b="0">
                <a:latin typeface="Trebuchet MS"/>
                <a:cs typeface="Trebuchet MS"/>
              </a:rPr>
              <a:t>proper </a:t>
            </a:r>
            <a:r>
              <a:rPr dirty="0" sz="2350" spc="25" b="0">
                <a:latin typeface="Trebuchet MS"/>
                <a:cs typeface="Trebuchet MS"/>
              </a:rPr>
              <a:t>outcome, for </a:t>
            </a:r>
            <a:r>
              <a:rPr dirty="0" sz="2350" spc="-15" b="0">
                <a:latin typeface="Trebuchet MS"/>
                <a:cs typeface="Trebuchet MS"/>
              </a:rPr>
              <a:t>this </a:t>
            </a:r>
            <a:r>
              <a:rPr dirty="0" sz="2350" spc="200" b="0">
                <a:latin typeface="Trebuchet MS"/>
                <a:cs typeface="Trebuchet MS"/>
              </a:rPr>
              <a:t>IQR </a:t>
            </a:r>
            <a:r>
              <a:rPr dirty="0" sz="2350" spc="-275" b="0">
                <a:latin typeface="Trebuchet MS"/>
                <a:cs typeface="Trebuchet MS"/>
              </a:rPr>
              <a:t>(</a:t>
            </a:r>
            <a:r>
              <a:rPr dirty="0" sz="2350" spc="-270" b="0">
                <a:latin typeface="Trebuchet MS"/>
                <a:cs typeface="Trebuchet MS"/>
              </a:rPr>
              <a:t> </a:t>
            </a:r>
            <a:r>
              <a:rPr dirty="0" sz="2350" spc="-30" b="0">
                <a:latin typeface="Trebuchet MS"/>
                <a:cs typeface="Trebuchet MS"/>
              </a:rPr>
              <a:t>Inter </a:t>
            </a:r>
            <a:r>
              <a:rPr dirty="0" sz="2350" spc="35" b="0">
                <a:latin typeface="Trebuchet MS"/>
                <a:cs typeface="Trebuchet MS"/>
              </a:rPr>
              <a:t>Quartile </a:t>
            </a:r>
            <a:r>
              <a:rPr dirty="0" sz="2350" spc="145" b="0">
                <a:latin typeface="Trebuchet MS"/>
                <a:cs typeface="Trebuchet MS"/>
              </a:rPr>
              <a:t>Range </a:t>
            </a:r>
            <a:r>
              <a:rPr dirty="0" sz="2350" spc="-275" b="0">
                <a:latin typeface="Trebuchet MS"/>
                <a:cs typeface="Trebuchet MS"/>
              </a:rPr>
              <a:t>)</a:t>
            </a:r>
            <a:r>
              <a:rPr dirty="0" sz="2350" spc="-270" b="0">
                <a:latin typeface="Trebuchet MS"/>
                <a:cs typeface="Trebuchet MS"/>
              </a:rPr>
              <a:t> </a:t>
            </a:r>
            <a:r>
              <a:rPr dirty="0" sz="2350" spc="114" b="0">
                <a:latin typeface="Trebuchet MS"/>
                <a:cs typeface="Trebuchet MS"/>
              </a:rPr>
              <a:t>has </a:t>
            </a:r>
            <a:r>
              <a:rPr dirty="0" sz="2350" spc="120" b="0">
                <a:latin typeface="Trebuchet MS"/>
                <a:cs typeface="Trebuchet MS"/>
              </a:rPr>
              <a:t> </a:t>
            </a:r>
            <a:r>
              <a:rPr dirty="0" sz="2350" spc="45" b="0">
                <a:latin typeface="Trebuchet MS"/>
                <a:cs typeface="Trebuchet MS"/>
              </a:rPr>
              <a:t>been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-15" b="0">
                <a:latin typeface="Trebuchet MS"/>
                <a:cs typeface="Trebuchet MS"/>
              </a:rPr>
              <a:t>used,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120" b="0">
                <a:latin typeface="Trebuchet MS"/>
                <a:cs typeface="Trebuchet MS"/>
              </a:rPr>
              <a:t>and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-15" b="0">
                <a:latin typeface="Trebuchet MS"/>
                <a:cs typeface="Trebuchet MS"/>
              </a:rPr>
              <a:t>all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-20" b="0">
                <a:latin typeface="Trebuchet MS"/>
                <a:cs typeface="Trebuchet MS"/>
              </a:rPr>
              <a:t>the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-10" b="0">
                <a:latin typeface="Trebuchet MS"/>
                <a:cs typeface="Trebuchet MS"/>
              </a:rPr>
              <a:t>outliers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114" b="0">
                <a:latin typeface="Trebuchet MS"/>
                <a:cs typeface="Trebuchet MS"/>
              </a:rPr>
              <a:t>has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45" b="0">
                <a:latin typeface="Trebuchet MS"/>
                <a:cs typeface="Trebuchet MS"/>
              </a:rPr>
              <a:t>been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25" b="0">
                <a:latin typeface="Trebuchet MS"/>
                <a:cs typeface="Trebuchet MS"/>
              </a:rPr>
              <a:t>replaced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-10" b="0">
                <a:latin typeface="Trebuchet MS"/>
                <a:cs typeface="Trebuchet MS"/>
              </a:rPr>
              <a:t>with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200" b="0">
                <a:latin typeface="Trebuchet MS"/>
                <a:cs typeface="Trebuchet MS"/>
              </a:rPr>
              <a:t>IQR</a:t>
            </a:r>
            <a:r>
              <a:rPr dirty="0" sz="2350" spc="35" b="0">
                <a:latin typeface="Trebuchet MS"/>
                <a:cs typeface="Trebuchet MS"/>
              </a:rPr>
              <a:t> </a:t>
            </a:r>
            <a:r>
              <a:rPr dirty="0" sz="2350" spc="80" b="0">
                <a:latin typeface="Trebuchet MS"/>
                <a:cs typeface="Trebuchet MS"/>
              </a:rPr>
              <a:t>meadian</a:t>
            </a:r>
            <a:r>
              <a:rPr dirty="0" sz="2350" spc="40" b="0">
                <a:latin typeface="Trebuchet MS"/>
                <a:cs typeface="Trebuchet MS"/>
              </a:rPr>
              <a:t> </a:t>
            </a:r>
            <a:r>
              <a:rPr dirty="0" sz="2350" spc="-10" b="0">
                <a:latin typeface="Trebuchet MS"/>
                <a:cs typeface="Trebuchet MS"/>
              </a:rPr>
              <a:t>values.</a:t>
            </a:r>
            <a:endParaRPr sz="2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8938" y="2387980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56" y="428802"/>
                </a:moveTo>
                <a:lnTo>
                  <a:pt x="763511" y="375158"/>
                </a:lnTo>
                <a:lnTo>
                  <a:pt x="752906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85" y="231495"/>
                </a:lnTo>
                <a:lnTo>
                  <a:pt x="676846" y="275082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790"/>
                </a:lnTo>
                <a:lnTo>
                  <a:pt x="707745" y="477266"/>
                </a:lnTo>
                <a:lnTo>
                  <a:pt x="697433" y="523506"/>
                </a:lnTo>
                <a:lnTo>
                  <a:pt x="680859" y="567016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65" y="676148"/>
                </a:lnTo>
                <a:lnTo>
                  <a:pt x="562102" y="703707"/>
                </a:lnTo>
                <a:lnTo>
                  <a:pt x="521817" y="726008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38" y="726008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82" y="643839"/>
                </a:lnTo>
                <a:lnTo>
                  <a:pt x="108610" y="607301"/>
                </a:lnTo>
                <a:lnTo>
                  <a:pt x="86283" y="567016"/>
                </a:lnTo>
                <a:lnTo>
                  <a:pt x="69723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23" y="334073"/>
                </a:lnTo>
                <a:lnTo>
                  <a:pt x="86283" y="290550"/>
                </a:lnTo>
                <a:lnTo>
                  <a:pt x="108610" y="250266"/>
                </a:lnTo>
                <a:lnTo>
                  <a:pt x="136182" y="213715"/>
                </a:lnTo>
                <a:lnTo>
                  <a:pt x="168490" y="181394"/>
                </a:lnTo>
                <a:lnTo>
                  <a:pt x="205041" y="153822"/>
                </a:lnTo>
                <a:lnTo>
                  <a:pt x="245338" y="131508"/>
                </a:lnTo>
                <a:lnTo>
                  <a:pt x="288848" y="114935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49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18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59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46" y="209829"/>
                </a:lnTo>
                <a:lnTo>
                  <a:pt x="45034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58"/>
                </a:lnTo>
                <a:lnTo>
                  <a:pt x="0" y="428790"/>
                </a:lnTo>
                <a:lnTo>
                  <a:pt x="2997" y="476834"/>
                </a:lnTo>
                <a:lnTo>
                  <a:pt x="11747" y="523100"/>
                </a:lnTo>
                <a:lnTo>
                  <a:pt x="25869" y="567258"/>
                </a:lnTo>
                <a:lnTo>
                  <a:pt x="45034" y="608939"/>
                </a:lnTo>
                <a:lnTo>
                  <a:pt x="68846" y="647763"/>
                </a:lnTo>
                <a:lnTo>
                  <a:pt x="96951" y="683374"/>
                </a:lnTo>
                <a:lnTo>
                  <a:pt x="128993" y="715416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47" y="809625"/>
                </a:lnTo>
                <a:lnTo>
                  <a:pt x="427609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62" y="715416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86" y="567258"/>
                </a:lnTo>
                <a:lnTo>
                  <a:pt x="755408" y="523100"/>
                </a:lnTo>
                <a:lnTo>
                  <a:pt x="764159" y="476834"/>
                </a:lnTo>
                <a:lnTo>
                  <a:pt x="767156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67"/>
                </a:lnTo>
                <a:lnTo>
                  <a:pt x="657186" y="24091"/>
                </a:lnTo>
                <a:lnTo>
                  <a:pt x="607352" y="76923"/>
                </a:lnTo>
                <a:lnTo>
                  <a:pt x="578167" y="113068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17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07"/>
                </a:lnTo>
                <a:lnTo>
                  <a:pt x="321132" y="483844"/>
                </a:lnTo>
                <a:lnTo>
                  <a:pt x="315785" y="487807"/>
                </a:lnTo>
                <a:lnTo>
                  <a:pt x="310629" y="487807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49"/>
                </a:lnTo>
                <a:lnTo>
                  <a:pt x="276720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14" y="380733"/>
                </a:lnTo>
                <a:lnTo>
                  <a:pt x="241617" y="378345"/>
                </a:lnTo>
                <a:lnTo>
                  <a:pt x="231432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99" y="555040"/>
                </a:lnTo>
                <a:lnTo>
                  <a:pt x="198932" y="591515"/>
                </a:lnTo>
                <a:lnTo>
                  <a:pt x="222732" y="637019"/>
                </a:lnTo>
                <a:lnTo>
                  <a:pt x="264629" y="649401"/>
                </a:lnTo>
                <a:lnTo>
                  <a:pt x="283857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05"/>
                </a:lnTo>
                <a:lnTo>
                  <a:pt x="367995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55" y="246316"/>
                </a:lnTo>
                <a:lnTo>
                  <a:pt x="637222" y="205460"/>
                </a:lnTo>
                <a:lnTo>
                  <a:pt x="668845" y="164934"/>
                </a:lnTo>
                <a:lnTo>
                  <a:pt x="700798" y="124701"/>
                </a:lnTo>
                <a:lnTo>
                  <a:pt x="733094" y="84797"/>
                </a:lnTo>
                <a:lnTo>
                  <a:pt x="765721" y="45212"/>
                </a:lnTo>
                <a:lnTo>
                  <a:pt x="774306" y="34010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694702" y="3870186"/>
            <a:ext cx="15187930" cy="4622165"/>
            <a:chOff x="1694702" y="3870186"/>
            <a:chExt cx="15187930" cy="46221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4702" y="3870186"/>
              <a:ext cx="11725273" cy="3114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81613" y="4996387"/>
              <a:ext cx="5600699" cy="34956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08081" y="2319456"/>
            <a:ext cx="13837919" cy="96901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20"/>
              </a:spcBef>
            </a:pPr>
            <a:r>
              <a:rPr dirty="0" sz="3050" spc="-530" b="1">
                <a:solidFill>
                  <a:srgbClr val="FFFFFF"/>
                </a:solidFill>
                <a:latin typeface="Trebuchet MS"/>
                <a:cs typeface="Trebuchet MS"/>
              </a:rPr>
              <a:t>1.</a:t>
            </a:r>
            <a:r>
              <a:rPr dirty="0" sz="3050" spc="-5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50" b="1">
                <a:solidFill>
                  <a:srgbClr val="FFFFFF"/>
                </a:solidFill>
                <a:latin typeface="Trebuchet MS"/>
                <a:cs typeface="Trebuchet MS"/>
              </a:rPr>
              <a:t>Income </a:t>
            </a:r>
            <a:r>
              <a:rPr dirty="0" sz="3050" spc="15" b="1">
                <a:solidFill>
                  <a:srgbClr val="FFFFFF"/>
                </a:solidFill>
                <a:latin typeface="Trebuchet MS"/>
                <a:cs typeface="Trebuchet MS"/>
              </a:rPr>
              <a:t>Insights: </a:t>
            </a:r>
            <a:r>
              <a:rPr dirty="0" sz="3050" spc="130" b="1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3050" spc="110" b="1">
                <a:solidFill>
                  <a:srgbClr val="FFFFFF"/>
                </a:solidFill>
                <a:latin typeface="Trebuchet MS"/>
                <a:cs typeface="Trebuchet MS"/>
              </a:rPr>
              <a:t>many </a:t>
            </a:r>
            <a:r>
              <a:rPr dirty="0" sz="3050" spc="10" b="1">
                <a:solidFill>
                  <a:srgbClr val="FFFFFF"/>
                </a:solidFill>
                <a:latin typeface="Trebuchet MS"/>
                <a:cs typeface="Trebuchet MS"/>
              </a:rPr>
              <a:t>customers </a:t>
            </a:r>
            <a:r>
              <a:rPr dirty="0" sz="3050" spc="75" b="1">
                <a:solidFill>
                  <a:srgbClr val="FFFFFF"/>
                </a:solidFill>
                <a:latin typeface="Trebuchet MS"/>
                <a:cs typeface="Trebuchet MS"/>
              </a:rPr>
              <a:t>have </a:t>
            </a:r>
            <a:r>
              <a:rPr dirty="0" sz="3050" spc="80" b="1">
                <a:solidFill>
                  <a:srgbClr val="FFFFFF"/>
                </a:solidFill>
                <a:latin typeface="Trebuchet MS"/>
                <a:cs typeface="Trebuchet MS"/>
              </a:rPr>
              <a:t>no </a:t>
            </a:r>
            <a:r>
              <a:rPr dirty="0" sz="3050" spc="85" b="1">
                <a:solidFill>
                  <a:srgbClr val="FFFFFF"/>
                </a:solidFill>
                <a:latin typeface="Trebuchet MS"/>
                <a:cs typeface="Trebuchet MS"/>
              </a:rPr>
              <a:t>annual income? </a:t>
            </a:r>
            <a:r>
              <a:rPr dirty="0" sz="3050" spc="-15" b="1">
                <a:solidFill>
                  <a:srgbClr val="FFFFFF"/>
                </a:solidFill>
                <a:latin typeface="Trebuchet MS"/>
                <a:cs typeface="Trebuchet MS"/>
              </a:rPr>
              <a:t>Plot </a:t>
            </a:r>
            <a:r>
              <a:rPr dirty="0" sz="3050" spc="105" b="1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050" spc="-9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20" b="1">
                <a:solidFill>
                  <a:srgbClr val="FFFFFF"/>
                </a:solidFill>
                <a:latin typeface="Trebuchet MS"/>
                <a:cs typeface="Trebuchet MS"/>
              </a:rPr>
              <a:t>present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3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4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5" b="1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45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-10" b="1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dirty="0" sz="305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50" spc="10" b="1">
                <a:solidFill>
                  <a:srgbClr val="FFFFFF"/>
                </a:solidFill>
                <a:latin typeface="Trebuchet MS"/>
                <a:cs typeface="Trebuchet MS"/>
              </a:rPr>
              <a:t>customers</a:t>
            </a:r>
            <a:endParaRPr sz="3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7792" y="758661"/>
            <a:ext cx="13996035" cy="116713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7500" spc="210" b="0">
                <a:latin typeface="Cambria"/>
                <a:cs typeface="Cambria"/>
              </a:rPr>
              <a:t>ANALYSIS</a:t>
            </a:r>
            <a:r>
              <a:rPr dirty="0" sz="7500" spc="85" b="0">
                <a:latin typeface="Cambria"/>
                <a:cs typeface="Cambria"/>
              </a:rPr>
              <a:t> </a:t>
            </a:r>
            <a:r>
              <a:rPr dirty="0" sz="7500" spc="375" b="0">
                <a:latin typeface="Cambria"/>
                <a:cs typeface="Cambria"/>
              </a:rPr>
              <a:t>AND</a:t>
            </a:r>
            <a:r>
              <a:rPr dirty="0" sz="7500" spc="85" b="0">
                <a:latin typeface="Cambria"/>
                <a:cs typeface="Cambria"/>
              </a:rPr>
              <a:t> </a:t>
            </a:r>
            <a:r>
              <a:rPr dirty="0" sz="7500" spc="300" b="0">
                <a:latin typeface="Cambria"/>
                <a:cs typeface="Cambria"/>
              </a:rPr>
              <a:t>VISUALIZATION</a:t>
            </a:r>
            <a:endParaRPr sz="7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2001" y="7483137"/>
            <a:ext cx="7938770" cy="101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-3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5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4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2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16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8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6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35">
                <a:solidFill>
                  <a:srgbClr val="FFFFFF"/>
                </a:solidFill>
                <a:latin typeface="Verdana"/>
                <a:cs typeface="Verdana"/>
              </a:rPr>
              <a:t>’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NULL/0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Verdana"/>
                <a:cs typeface="Verdana"/>
              </a:rPr>
              <a:t>values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28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75">
                <a:solidFill>
                  <a:srgbClr val="FFFFFF"/>
                </a:solidFill>
                <a:latin typeface="Verdana"/>
                <a:cs typeface="Verdana"/>
              </a:rPr>
              <a:t>graph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empty</a:t>
            </a:r>
            <a:r>
              <a:rPr dirty="0" sz="28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0">
                <a:solidFill>
                  <a:srgbClr val="FFFFFF"/>
                </a:solidFill>
                <a:latin typeface="Verdana"/>
                <a:cs typeface="Verdana"/>
              </a:rPr>
              <a:t>here.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841" y="1702993"/>
            <a:ext cx="785495" cy="809625"/>
          </a:xfrm>
          <a:custGeom>
            <a:avLst/>
            <a:gdLst/>
            <a:ahLst/>
            <a:cxnLst/>
            <a:rect l="l" t="t" r="r" b="b"/>
            <a:pathLst>
              <a:path w="785494" h="809625">
                <a:moveTo>
                  <a:pt x="767143" y="428802"/>
                </a:moveTo>
                <a:lnTo>
                  <a:pt x="763511" y="375158"/>
                </a:lnTo>
                <a:lnTo>
                  <a:pt x="752894" y="324078"/>
                </a:lnTo>
                <a:lnTo>
                  <a:pt x="735761" y="275805"/>
                </a:lnTo>
                <a:lnTo>
                  <a:pt x="712546" y="230593"/>
                </a:lnTo>
                <a:lnTo>
                  <a:pt x="683691" y="188683"/>
                </a:lnTo>
                <a:lnTo>
                  <a:pt x="647573" y="231495"/>
                </a:lnTo>
                <a:lnTo>
                  <a:pt x="676846" y="275094"/>
                </a:lnTo>
                <a:lnTo>
                  <a:pt x="696607" y="321906"/>
                </a:lnTo>
                <a:lnTo>
                  <a:pt x="707771" y="372846"/>
                </a:lnTo>
                <a:lnTo>
                  <a:pt x="711288" y="428802"/>
                </a:lnTo>
                <a:lnTo>
                  <a:pt x="707732" y="477266"/>
                </a:lnTo>
                <a:lnTo>
                  <a:pt x="697433" y="523506"/>
                </a:lnTo>
                <a:lnTo>
                  <a:pt x="680859" y="567029"/>
                </a:lnTo>
                <a:lnTo>
                  <a:pt x="658545" y="607301"/>
                </a:lnTo>
                <a:lnTo>
                  <a:pt x="630974" y="643839"/>
                </a:lnTo>
                <a:lnTo>
                  <a:pt x="598652" y="676148"/>
                </a:lnTo>
                <a:lnTo>
                  <a:pt x="562102" y="703707"/>
                </a:lnTo>
                <a:lnTo>
                  <a:pt x="521817" y="726020"/>
                </a:lnTo>
                <a:lnTo>
                  <a:pt x="478294" y="742569"/>
                </a:lnTo>
                <a:lnTo>
                  <a:pt x="432041" y="752881"/>
                </a:lnTo>
                <a:lnTo>
                  <a:pt x="383578" y="756424"/>
                </a:lnTo>
                <a:lnTo>
                  <a:pt x="335102" y="752881"/>
                </a:lnTo>
                <a:lnTo>
                  <a:pt x="288848" y="742569"/>
                </a:lnTo>
                <a:lnTo>
                  <a:pt x="245325" y="726020"/>
                </a:lnTo>
                <a:lnTo>
                  <a:pt x="205041" y="703707"/>
                </a:lnTo>
                <a:lnTo>
                  <a:pt x="168490" y="676148"/>
                </a:lnTo>
                <a:lnTo>
                  <a:pt x="136169" y="643839"/>
                </a:lnTo>
                <a:lnTo>
                  <a:pt x="108610" y="607301"/>
                </a:lnTo>
                <a:lnTo>
                  <a:pt x="86283" y="567029"/>
                </a:lnTo>
                <a:lnTo>
                  <a:pt x="69710" y="523506"/>
                </a:lnTo>
                <a:lnTo>
                  <a:pt x="59410" y="477266"/>
                </a:lnTo>
                <a:lnTo>
                  <a:pt x="55854" y="428802"/>
                </a:lnTo>
                <a:lnTo>
                  <a:pt x="59410" y="380326"/>
                </a:lnTo>
                <a:lnTo>
                  <a:pt x="69710" y="334073"/>
                </a:lnTo>
                <a:lnTo>
                  <a:pt x="86283" y="290563"/>
                </a:lnTo>
                <a:lnTo>
                  <a:pt x="108610" y="250266"/>
                </a:lnTo>
                <a:lnTo>
                  <a:pt x="136169" y="213715"/>
                </a:lnTo>
                <a:lnTo>
                  <a:pt x="168490" y="181394"/>
                </a:lnTo>
                <a:lnTo>
                  <a:pt x="205041" y="153835"/>
                </a:lnTo>
                <a:lnTo>
                  <a:pt x="245325" y="131508"/>
                </a:lnTo>
                <a:lnTo>
                  <a:pt x="288848" y="114947"/>
                </a:lnTo>
                <a:lnTo>
                  <a:pt x="335102" y="104635"/>
                </a:lnTo>
                <a:lnTo>
                  <a:pt x="383578" y="101079"/>
                </a:lnTo>
                <a:lnTo>
                  <a:pt x="424205" y="102781"/>
                </a:lnTo>
                <a:lnTo>
                  <a:pt x="461137" y="108445"/>
                </a:lnTo>
                <a:lnTo>
                  <a:pt x="496100" y="118973"/>
                </a:lnTo>
                <a:lnTo>
                  <a:pt x="530809" y="135229"/>
                </a:lnTo>
                <a:lnTo>
                  <a:pt x="556806" y="101079"/>
                </a:lnTo>
                <a:lnTo>
                  <a:pt x="523024" y="70358"/>
                </a:lnTo>
                <a:lnTo>
                  <a:pt x="478891" y="56324"/>
                </a:lnTo>
                <a:lnTo>
                  <a:pt x="432485" y="47980"/>
                </a:lnTo>
                <a:lnTo>
                  <a:pt x="383578" y="45224"/>
                </a:lnTo>
                <a:lnTo>
                  <a:pt x="335546" y="48221"/>
                </a:lnTo>
                <a:lnTo>
                  <a:pt x="289267" y="56972"/>
                </a:lnTo>
                <a:lnTo>
                  <a:pt x="245110" y="71094"/>
                </a:lnTo>
                <a:lnTo>
                  <a:pt x="203441" y="90246"/>
                </a:lnTo>
                <a:lnTo>
                  <a:pt x="164617" y="114058"/>
                </a:lnTo>
                <a:lnTo>
                  <a:pt x="128993" y="142176"/>
                </a:lnTo>
                <a:lnTo>
                  <a:pt x="96951" y="174218"/>
                </a:lnTo>
                <a:lnTo>
                  <a:pt x="68834" y="209842"/>
                </a:lnTo>
                <a:lnTo>
                  <a:pt x="45021" y="248666"/>
                </a:lnTo>
                <a:lnTo>
                  <a:pt x="25869" y="290334"/>
                </a:lnTo>
                <a:lnTo>
                  <a:pt x="11747" y="334492"/>
                </a:lnTo>
                <a:lnTo>
                  <a:pt x="2997" y="380771"/>
                </a:lnTo>
                <a:lnTo>
                  <a:pt x="0" y="428802"/>
                </a:lnTo>
                <a:lnTo>
                  <a:pt x="2997" y="476834"/>
                </a:lnTo>
                <a:lnTo>
                  <a:pt x="11747" y="523113"/>
                </a:lnTo>
                <a:lnTo>
                  <a:pt x="25869" y="567258"/>
                </a:lnTo>
                <a:lnTo>
                  <a:pt x="45021" y="608939"/>
                </a:lnTo>
                <a:lnTo>
                  <a:pt x="68834" y="647763"/>
                </a:lnTo>
                <a:lnTo>
                  <a:pt x="96951" y="683374"/>
                </a:lnTo>
                <a:lnTo>
                  <a:pt x="128993" y="715429"/>
                </a:lnTo>
                <a:lnTo>
                  <a:pt x="164617" y="743534"/>
                </a:lnTo>
                <a:lnTo>
                  <a:pt x="203441" y="767346"/>
                </a:lnTo>
                <a:lnTo>
                  <a:pt x="245110" y="786498"/>
                </a:lnTo>
                <a:lnTo>
                  <a:pt x="289267" y="800633"/>
                </a:lnTo>
                <a:lnTo>
                  <a:pt x="335546" y="809371"/>
                </a:lnTo>
                <a:lnTo>
                  <a:pt x="339559" y="809625"/>
                </a:lnTo>
                <a:lnTo>
                  <a:pt x="427596" y="809625"/>
                </a:lnTo>
                <a:lnTo>
                  <a:pt x="477888" y="800633"/>
                </a:lnTo>
                <a:lnTo>
                  <a:pt x="522046" y="786498"/>
                </a:lnTo>
                <a:lnTo>
                  <a:pt x="563714" y="767346"/>
                </a:lnTo>
                <a:lnTo>
                  <a:pt x="581520" y="756424"/>
                </a:lnTo>
                <a:lnTo>
                  <a:pt x="602538" y="743534"/>
                </a:lnTo>
                <a:lnTo>
                  <a:pt x="638149" y="715429"/>
                </a:lnTo>
                <a:lnTo>
                  <a:pt x="670204" y="683374"/>
                </a:lnTo>
                <a:lnTo>
                  <a:pt x="698309" y="647763"/>
                </a:lnTo>
                <a:lnTo>
                  <a:pt x="722122" y="608939"/>
                </a:lnTo>
                <a:lnTo>
                  <a:pt x="741273" y="567258"/>
                </a:lnTo>
                <a:lnTo>
                  <a:pt x="755408" y="523113"/>
                </a:lnTo>
                <a:lnTo>
                  <a:pt x="764146" y="476834"/>
                </a:lnTo>
                <a:lnTo>
                  <a:pt x="767143" y="428802"/>
                </a:lnTo>
                <a:close/>
              </a:path>
              <a:path w="785494" h="809625">
                <a:moveTo>
                  <a:pt x="785355" y="8915"/>
                </a:moveTo>
                <a:lnTo>
                  <a:pt x="753224" y="0"/>
                </a:lnTo>
                <a:lnTo>
                  <a:pt x="715784" y="2679"/>
                </a:lnTo>
                <a:lnTo>
                  <a:pt x="657186" y="24091"/>
                </a:lnTo>
                <a:lnTo>
                  <a:pt x="607339" y="76923"/>
                </a:lnTo>
                <a:lnTo>
                  <a:pt x="578154" y="113080"/>
                </a:lnTo>
                <a:lnTo>
                  <a:pt x="548474" y="151269"/>
                </a:lnTo>
                <a:lnTo>
                  <a:pt x="518287" y="191503"/>
                </a:lnTo>
                <a:lnTo>
                  <a:pt x="487603" y="233794"/>
                </a:lnTo>
                <a:lnTo>
                  <a:pt x="456425" y="278130"/>
                </a:lnTo>
                <a:lnTo>
                  <a:pt x="424738" y="324497"/>
                </a:lnTo>
                <a:lnTo>
                  <a:pt x="392557" y="372922"/>
                </a:lnTo>
                <a:lnTo>
                  <a:pt x="359867" y="423392"/>
                </a:lnTo>
                <a:lnTo>
                  <a:pt x="326682" y="475919"/>
                </a:lnTo>
                <a:lnTo>
                  <a:pt x="321132" y="483844"/>
                </a:lnTo>
                <a:lnTo>
                  <a:pt x="315772" y="487819"/>
                </a:lnTo>
                <a:lnTo>
                  <a:pt x="310616" y="487819"/>
                </a:lnTo>
                <a:lnTo>
                  <a:pt x="304711" y="483349"/>
                </a:lnTo>
                <a:lnTo>
                  <a:pt x="297091" y="469963"/>
                </a:lnTo>
                <a:lnTo>
                  <a:pt x="287756" y="447662"/>
                </a:lnTo>
                <a:lnTo>
                  <a:pt x="276707" y="416420"/>
                </a:lnTo>
                <a:lnTo>
                  <a:pt x="270052" y="399770"/>
                </a:lnTo>
                <a:lnTo>
                  <a:pt x="261988" y="387870"/>
                </a:lnTo>
                <a:lnTo>
                  <a:pt x="252501" y="380733"/>
                </a:lnTo>
                <a:lnTo>
                  <a:pt x="241617" y="378345"/>
                </a:lnTo>
                <a:lnTo>
                  <a:pt x="231419" y="379247"/>
                </a:lnTo>
                <a:lnTo>
                  <a:pt x="178181" y="404342"/>
                </a:lnTo>
                <a:lnTo>
                  <a:pt x="154762" y="440817"/>
                </a:lnTo>
                <a:lnTo>
                  <a:pt x="156692" y="456653"/>
                </a:lnTo>
                <a:lnTo>
                  <a:pt x="172161" y="513765"/>
                </a:lnTo>
                <a:lnTo>
                  <a:pt x="185686" y="555040"/>
                </a:lnTo>
                <a:lnTo>
                  <a:pt x="198932" y="591515"/>
                </a:lnTo>
                <a:lnTo>
                  <a:pt x="222719" y="637019"/>
                </a:lnTo>
                <a:lnTo>
                  <a:pt x="264629" y="649401"/>
                </a:lnTo>
                <a:lnTo>
                  <a:pt x="283845" y="649630"/>
                </a:lnTo>
                <a:lnTo>
                  <a:pt x="303187" y="648284"/>
                </a:lnTo>
                <a:lnTo>
                  <a:pt x="318947" y="644271"/>
                </a:lnTo>
                <a:lnTo>
                  <a:pt x="331152" y="637578"/>
                </a:lnTo>
                <a:lnTo>
                  <a:pt x="339775" y="628218"/>
                </a:lnTo>
                <a:lnTo>
                  <a:pt x="367982" y="584517"/>
                </a:lnTo>
                <a:lnTo>
                  <a:pt x="396544" y="541134"/>
                </a:lnTo>
                <a:lnTo>
                  <a:pt x="425437" y="498068"/>
                </a:lnTo>
                <a:lnTo>
                  <a:pt x="454672" y="455320"/>
                </a:lnTo>
                <a:lnTo>
                  <a:pt x="484251" y="412889"/>
                </a:lnTo>
                <a:lnTo>
                  <a:pt x="514159" y="370776"/>
                </a:lnTo>
                <a:lnTo>
                  <a:pt x="544423" y="328980"/>
                </a:lnTo>
                <a:lnTo>
                  <a:pt x="575017" y="287489"/>
                </a:lnTo>
                <a:lnTo>
                  <a:pt x="605942" y="246316"/>
                </a:lnTo>
                <a:lnTo>
                  <a:pt x="637222" y="205473"/>
                </a:lnTo>
                <a:lnTo>
                  <a:pt x="668832" y="164934"/>
                </a:lnTo>
                <a:lnTo>
                  <a:pt x="700786" y="124714"/>
                </a:lnTo>
                <a:lnTo>
                  <a:pt x="733082" y="84797"/>
                </a:lnTo>
                <a:lnTo>
                  <a:pt x="765721" y="45212"/>
                </a:lnTo>
                <a:lnTo>
                  <a:pt x="774306" y="34023"/>
                </a:lnTo>
                <a:lnTo>
                  <a:pt x="780440" y="24828"/>
                </a:lnTo>
                <a:lnTo>
                  <a:pt x="784123" y="17653"/>
                </a:lnTo>
                <a:lnTo>
                  <a:pt x="785355" y="12484"/>
                </a:lnTo>
                <a:lnTo>
                  <a:pt x="785355" y="8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356935"/>
            <a:ext cx="6800849" cy="27662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2001" y="3356935"/>
            <a:ext cx="3733799" cy="2771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3859" y="3356935"/>
            <a:ext cx="3619499" cy="2771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089" y="6967404"/>
            <a:ext cx="2933699" cy="2295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0218" y="6967404"/>
            <a:ext cx="2933699" cy="2295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976138" y="6967404"/>
            <a:ext cx="3248024" cy="22955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76348" y="6967404"/>
            <a:ext cx="3257549" cy="22955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934719" marR="5080">
              <a:lnSpc>
                <a:spcPct val="102499"/>
              </a:lnSpc>
              <a:spcBef>
                <a:spcPts val="20"/>
              </a:spcBef>
            </a:pPr>
            <a:r>
              <a:rPr dirty="0" spc="-110"/>
              <a:t>2.</a:t>
            </a:r>
            <a:r>
              <a:rPr dirty="0" spc="45"/>
              <a:t> </a:t>
            </a:r>
            <a:r>
              <a:rPr dirty="0" spc="114"/>
              <a:t>Loan-Less</a:t>
            </a:r>
            <a:r>
              <a:rPr dirty="0" spc="45"/>
              <a:t> </a:t>
            </a:r>
            <a:r>
              <a:rPr dirty="0" spc="40"/>
              <a:t>Customer</a:t>
            </a:r>
            <a:r>
              <a:rPr dirty="0" spc="45"/>
              <a:t> </a:t>
            </a:r>
            <a:r>
              <a:rPr dirty="0" spc="-30"/>
              <a:t>Profile:</a:t>
            </a:r>
            <a:r>
              <a:rPr dirty="0" spc="45"/>
              <a:t> </a:t>
            </a:r>
            <a:r>
              <a:rPr dirty="0"/>
              <a:t>Filter</a:t>
            </a:r>
            <a:r>
              <a:rPr dirty="0" spc="45"/>
              <a:t> </a:t>
            </a:r>
            <a:r>
              <a:rPr dirty="0" spc="-75"/>
              <a:t>out</a:t>
            </a:r>
            <a:r>
              <a:rPr dirty="0" spc="45"/>
              <a:t> </a:t>
            </a:r>
            <a:r>
              <a:rPr dirty="0" spc="10"/>
              <a:t>customers</a:t>
            </a:r>
            <a:r>
              <a:rPr dirty="0" spc="45"/>
              <a:t> </a:t>
            </a:r>
            <a:r>
              <a:rPr dirty="0" spc="70"/>
              <a:t>who</a:t>
            </a:r>
            <a:r>
              <a:rPr dirty="0" spc="45"/>
              <a:t> </a:t>
            </a:r>
            <a:r>
              <a:rPr dirty="0" spc="-70"/>
              <a:t>don’t</a:t>
            </a:r>
            <a:r>
              <a:rPr dirty="0" spc="45"/>
              <a:t> </a:t>
            </a:r>
            <a:r>
              <a:rPr dirty="0" spc="75"/>
              <a:t>have</a:t>
            </a:r>
            <a:r>
              <a:rPr dirty="0" spc="45"/>
              <a:t> </a:t>
            </a:r>
            <a:r>
              <a:rPr dirty="0" spc="130"/>
              <a:t>any </a:t>
            </a:r>
            <a:r>
              <a:rPr dirty="0" spc="135"/>
              <a:t> </a:t>
            </a:r>
            <a:r>
              <a:rPr dirty="0" spc="-25"/>
              <a:t>type</a:t>
            </a:r>
            <a:r>
              <a:rPr dirty="0" spc="45"/>
              <a:t> </a:t>
            </a:r>
            <a:r>
              <a:rPr dirty="0" spc="-45"/>
              <a:t>of</a:t>
            </a:r>
            <a:r>
              <a:rPr dirty="0" spc="45"/>
              <a:t> </a:t>
            </a:r>
            <a:r>
              <a:rPr dirty="0"/>
              <a:t>loan.</a:t>
            </a:r>
            <a:r>
              <a:rPr dirty="0" spc="45"/>
              <a:t> </a:t>
            </a:r>
            <a:r>
              <a:rPr dirty="0" spc="-15"/>
              <a:t>Plot</a:t>
            </a:r>
            <a:r>
              <a:rPr dirty="0" spc="45"/>
              <a:t> </a:t>
            </a:r>
            <a:r>
              <a:rPr dirty="0" spc="-35"/>
              <a:t>the</a:t>
            </a:r>
            <a:r>
              <a:rPr dirty="0" spc="45"/>
              <a:t> </a:t>
            </a:r>
            <a:r>
              <a:rPr dirty="0" spc="-15"/>
              <a:t>distribution</a:t>
            </a:r>
            <a:r>
              <a:rPr dirty="0" spc="45"/>
              <a:t> </a:t>
            </a:r>
            <a:r>
              <a:rPr dirty="0" spc="-45"/>
              <a:t>of</a:t>
            </a:r>
            <a:r>
              <a:rPr dirty="0" spc="45"/>
              <a:t> </a:t>
            </a:r>
            <a:r>
              <a:rPr dirty="0" spc="5"/>
              <a:t>their</a:t>
            </a:r>
            <a:r>
              <a:rPr dirty="0" spc="50"/>
              <a:t> </a:t>
            </a:r>
            <a:r>
              <a:rPr dirty="0"/>
              <a:t>Income,</a:t>
            </a:r>
            <a:r>
              <a:rPr dirty="0" spc="45"/>
              <a:t> </a:t>
            </a:r>
            <a:r>
              <a:rPr dirty="0" spc="25"/>
              <a:t>balance,</a:t>
            </a:r>
            <a:r>
              <a:rPr dirty="0" spc="45"/>
              <a:t> </a:t>
            </a:r>
            <a:r>
              <a:rPr dirty="0" spc="105"/>
              <a:t>and</a:t>
            </a:r>
            <a:r>
              <a:rPr dirty="0" spc="45"/>
              <a:t> </a:t>
            </a:r>
            <a:r>
              <a:rPr dirty="0"/>
              <a:t>profession. </a:t>
            </a:r>
            <a:r>
              <a:rPr dirty="0" spc="-905"/>
              <a:t> </a:t>
            </a:r>
            <a:r>
              <a:rPr dirty="0" spc="130"/>
              <a:t>How</a:t>
            </a:r>
            <a:r>
              <a:rPr dirty="0" spc="40"/>
              <a:t> </a:t>
            </a:r>
            <a:r>
              <a:rPr dirty="0" spc="20"/>
              <a:t>do</a:t>
            </a:r>
            <a:r>
              <a:rPr dirty="0" spc="40"/>
              <a:t> </a:t>
            </a:r>
            <a:r>
              <a:rPr dirty="0" spc="-10"/>
              <a:t>these</a:t>
            </a:r>
            <a:r>
              <a:rPr dirty="0" spc="40"/>
              <a:t> </a:t>
            </a:r>
            <a:r>
              <a:rPr dirty="0"/>
              <a:t>metrics</a:t>
            </a:r>
            <a:r>
              <a:rPr dirty="0" spc="40"/>
              <a:t> </a:t>
            </a:r>
            <a:r>
              <a:rPr dirty="0" spc="-25"/>
              <a:t>differ</a:t>
            </a:r>
            <a:r>
              <a:rPr dirty="0" spc="40"/>
              <a:t> </a:t>
            </a:r>
            <a:r>
              <a:rPr dirty="0" spc="25"/>
              <a:t>from</a:t>
            </a:r>
            <a:r>
              <a:rPr dirty="0" spc="40"/>
              <a:t> </a:t>
            </a:r>
            <a:r>
              <a:rPr dirty="0"/>
              <a:t>those</a:t>
            </a:r>
            <a:r>
              <a:rPr dirty="0" spc="40"/>
              <a:t> </a:t>
            </a:r>
            <a:r>
              <a:rPr dirty="0" spc="-15"/>
              <a:t>with</a:t>
            </a:r>
            <a:r>
              <a:rPr dirty="0" spc="40"/>
              <a:t> </a:t>
            </a:r>
            <a:r>
              <a:rPr dirty="0" spc="130"/>
              <a:t>loans?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Ananya Pareek</dc:creator>
  <cp:keywords>DAGOM3-3cn8,BAGOM-yjbzo</cp:keywords>
  <dc:title>Banking Business Case Analysis for Term Deposit Prediction</dc:title>
  <dcterms:created xsi:type="dcterms:W3CDTF">2024-08-18T17:48:04Z</dcterms:created>
  <dcterms:modified xsi:type="dcterms:W3CDTF">2024-08-18T17:48:04Z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2024-08-18T00:00:00Z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2024-08-18T00:00:00Z</vt:filetime>
  </property>
</Properties>
</file>