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e6314c93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e6314c93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e6314c93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e6314c93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e6314c93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e6314c93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e6314c93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e6314c93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e6314c93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e6314c93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e6314c93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e6314c93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e6314c931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e6314c931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e6314c931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e6314c93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Data Science Presentation</a:t>
            </a:r>
            <a:endParaRPr/>
          </a:p>
        </p:txBody>
      </p:sp>
      <p:sp>
        <p:nvSpPr>
          <p:cNvPr id="135" name="Google Shape;135;p13"/>
          <p:cNvSpPr txBox="1"/>
          <p:nvPr>
            <p:ph idx="1" type="subTitle"/>
          </p:nvPr>
        </p:nvSpPr>
        <p:spPr>
          <a:xfrm>
            <a:off x="4233325" y="3924925"/>
            <a:ext cx="43212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Ananya Gangavarapu</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 for the project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 intend to find the means to find which stocks are profitable and which stocks aren’t using regression analysis and time series analysis. </a:t>
            </a:r>
            <a:endParaRPr/>
          </a:p>
          <a:p>
            <a:pPr indent="-311150" lvl="0" marL="457200" rtl="0" algn="l">
              <a:spcBef>
                <a:spcPts val="0"/>
              </a:spcBef>
              <a:spcAft>
                <a:spcPts val="0"/>
              </a:spcAft>
              <a:buSzPts val="1300"/>
              <a:buChar char="●"/>
            </a:pPr>
            <a:r>
              <a:rPr lang="en"/>
              <a:t>With the pandemic and the resultant financial crisis as a result of the stock </a:t>
            </a:r>
            <a:r>
              <a:rPr lang="en"/>
              <a:t>market crash, it is imperative that in current rise of the market that we find various means in which to buy stocks from companies as well as to see the trends of these stocks.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5 different csv files: fundamental.csv, prices.csv, prices2-adjusted-split.csv, prices3.csv, securities.csv</a:t>
            </a:r>
            <a:endParaRPr/>
          </a:p>
          <a:p>
            <a:pPr indent="-311150" lvl="0" marL="457200" rtl="0" algn="l">
              <a:spcBef>
                <a:spcPts val="0"/>
              </a:spcBef>
              <a:spcAft>
                <a:spcPts val="0"/>
              </a:spcAft>
              <a:buSzPts val="1300"/>
              <a:buChar char="●"/>
            </a:pPr>
            <a:r>
              <a:rPr lang="en"/>
              <a:t>Fundamental.csv - general information about stocks</a:t>
            </a:r>
            <a:endParaRPr/>
          </a:p>
          <a:p>
            <a:pPr indent="-311150" lvl="0" marL="457200" rtl="0" algn="l">
              <a:spcBef>
                <a:spcPts val="0"/>
              </a:spcBef>
              <a:spcAft>
                <a:spcPts val="0"/>
              </a:spcAft>
              <a:buSzPts val="1300"/>
              <a:buChar char="●"/>
            </a:pPr>
            <a:r>
              <a:rPr lang="en"/>
              <a:t>Prices.csv (all variants) - high, low, open, close values of stocks.</a:t>
            </a:r>
            <a:endParaRPr/>
          </a:p>
          <a:p>
            <a:pPr indent="-311150" lvl="0" marL="457200" rtl="0" algn="l">
              <a:spcBef>
                <a:spcPts val="0"/>
              </a:spcBef>
              <a:spcAft>
                <a:spcPts val="0"/>
              </a:spcAft>
              <a:buSzPts val="1300"/>
              <a:buChar char="●"/>
            </a:pPr>
            <a:r>
              <a:rPr lang="en"/>
              <a:t>Securities.csv - All the details about each stock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Done</a:t>
            </a:r>
            <a:endParaRPr/>
          </a:p>
        </p:txBody>
      </p:sp>
      <p:sp>
        <p:nvSpPr>
          <p:cNvPr id="153" name="Google Shape;153;p16"/>
          <p:cNvSpPr txBox="1"/>
          <p:nvPr>
            <p:ph idx="1" type="body"/>
          </p:nvPr>
        </p:nvSpPr>
        <p:spPr>
          <a:xfrm>
            <a:off x="1202250" y="1307850"/>
            <a:ext cx="7038900" cy="236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Generated two models: one for revenue and </a:t>
            </a:r>
            <a:r>
              <a:rPr lang="en"/>
              <a:t>another for loss</a:t>
            </a:r>
            <a:endParaRPr/>
          </a:p>
          <a:p>
            <a:pPr indent="-311150" lvl="0" marL="457200" rtl="0" algn="l">
              <a:spcBef>
                <a:spcPts val="0"/>
              </a:spcBef>
              <a:spcAft>
                <a:spcPts val="0"/>
              </a:spcAft>
              <a:buSzPts val="1300"/>
              <a:buChar char="●"/>
            </a:pPr>
            <a:r>
              <a:rPr lang="en"/>
              <a:t>Utilized forward selection for choosing variables</a:t>
            </a:r>
            <a:endParaRPr/>
          </a:p>
          <a:p>
            <a:pPr indent="-311150" lvl="0" marL="457200" rtl="0" algn="l">
              <a:spcBef>
                <a:spcPts val="0"/>
              </a:spcBef>
              <a:spcAft>
                <a:spcPts val="0"/>
              </a:spcAft>
              <a:buSzPts val="1300"/>
              <a:buChar char="●"/>
            </a:pPr>
            <a:r>
              <a:rPr lang="en"/>
              <a:t>Picked 4 profitable companies and did time series analysis with them: Microsoft, Apple, Facebook, Amazon</a:t>
            </a:r>
            <a:endParaRPr/>
          </a:p>
          <a:p>
            <a:pPr indent="-298450" lvl="1" marL="914400" rtl="0" algn="l">
              <a:spcBef>
                <a:spcPts val="0"/>
              </a:spcBef>
              <a:spcAft>
                <a:spcPts val="0"/>
              </a:spcAft>
              <a:buSzPts val="1100"/>
              <a:buChar char="○"/>
            </a:pPr>
            <a:r>
              <a:rPr lang="en"/>
              <a:t>Generated Trend Equations for them respectively</a:t>
            </a:r>
            <a:endParaRPr/>
          </a:p>
          <a:p>
            <a:pPr indent="0" lvl="0" marL="0" rtl="0" algn="l">
              <a:spcBef>
                <a:spcPts val="1200"/>
              </a:spcBef>
              <a:spcAft>
                <a:spcPts val="1200"/>
              </a:spcAft>
              <a:buNone/>
            </a:pPr>
            <a:r>
              <a:t/>
            </a:r>
            <a:endParaRPr/>
          </a:p>
        </p:txBody>
      </p:sp>
      <p:pic>
        <p:nvPicPr>
          <p:cNvPr id="154" name="Google Shape;154;p16"/>
          <p:cNvPicPr preferRelativeResize="0"/>
          <p:nvPr/>
        </p:nvPicPr>
        <p:blipFill rotWithShape="1">
          <a:blip r:embed="rId3">
            <a:alphaModFix/>
          </a:blip>
          <a:srcRect b="10825" l="3042" r="35739" t="79487"/>
          <a:stretch/>
        </p:blipFill>
        <p:spPr>
          <a:xfrm>
            <a:off x="889000" y="3672425"/>
            <a:ext cx="7715251" cy="101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60" name="Google Shape;160;p17"/>
          <p:cNvPicPr preferRelativeResize="0"/>
          <p:nvPr/>
        </p:nvPicPr>
        <p:blipFill rotWithShape="1">
          <a:blip r:embed="rId3">
            <a:alphaModFix/>
          </a:blip>
          <a:srcRect b="6071" l="0" r="47624" t="62886"/>
          <a:stretch/>
        </p:blipFill>
        <p:spPr>
          <a:xfrm>
            <a:off x="1185325" y="1481675"/>
            <a:ext cx="7228425" cy="291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66" name="Google Shape;166;p18"/>
          <p:cNvPicPr preferRelativeResize="0"/>
          <p:nvPr/>
        </p:nvPicPr>
        <p:blipFill rotWithShape="1">
          <a:blip r:embed="rId3">
            <a:alphaModFix/>
          </a:blip>
          <a:srcRect b="16436" l="0" r="40543" t="63247"/>
          <a:stretch/>
        </p:blipFill>
        <p:spPr>
          <a:xfrm>
            <a:off x="1761075" y="1307850"/>
            <a:ext cx="6451600" cy="1733550"/>
          </a:xfrm>
          <a:prstGeom prst="rect">
            <a:avLst/>
          </a:prstGeom>
          <a:noFill/>
          <a:ln>
            <a:noFill/>
          </a:ln>
        </p:spPr>
      </p:pic>
      <p:pic>
        <p:nvPicPr>
          <p:cNvPr id="167" name="Google Shape;167;p18"/>
          <p:cNvPicPr preferRelativeResize="0"/>
          <p:nvPr/>
        </p:nvPicPr>
        <p:blipFill rotWithShape="1">
          <a:blip r:embed="rId4">
            <a:alphaModFix/>
          </a:blip>
          <a:srcRect b="6552" l="0" r="53205" t="71795"/>
          <a:stretch/>
        </p:blipFill>
        <p:spPr>
          <a:xfrm>
            <a:off x="1761075" y="3041400"/>
            <a:ext cx="6451599" cy="210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73" name="Google Shape;173;p19"/>
          <p:cNvPicPr preferRelativeResize="0"/>
          <p:nvPr/>
        </p:nvPicPr>
        <p:blipFill>
          <a:blip r:embed="rId3">
            <a:alphaModFix/>
          </a:blip>
          <a:stretch>
            <a:fillRect/>
          </a:stretch>
        </p:blipFill>
        <p:spPr>
          <a:xfrm>
            <a:off x="6032500" y="2838750"/>
            <a:ext cx="2715700" cy="2280950"/>
          </a:xfrm>
          <a:prstGeom prst="rect">
            <a:avLst/>
          </a:prstGeom>
          <a:noFill/>
          <a:ln>
            <a:noFill/>
          </a:ln>
        </p:spPr>
      </p:pic>
      <p:pic>
        <p:nvPicPr>
          <p:cNvPr id="174" name="Google Shape;174;p19"/>
          <p:cNvPicPr preferRelativeResize="0"/>
          <p:nvPr/>
        </p:nvPicPr>
        <p:blipFill>
          <a:blip r:embed="rId4">
            <a:alphaModFix/>
          </a:blip>
          <a:stretch>
            <a:fillRect/>
          </a:stretch>
        </p:blipFill>
        <p:spPr>
          <a:xfrm>
            <a:off x="4328575" y="126750"/>
            <a:ext cx="3291425" cy="2445000"/>
          </a:xfrm>
          <a:prstGeom prst="rect">
            <a:avLst/>
          </a:prstGeom>
          <a:noFill/>
          <a:ln>
            <a:noFill/>
          </a:ln>
        </p:spPr>
      </p:pic>
      <p:pic>
        <p:nvPicPr>
          <p:cNvPr id="175" name="Google Shape;175;p19"/>
          <p:cNvPicPr preferRelativeResize="0"/>
          <p:nvPr/>
        </p:nvPicPr>
        <p:blipFill>
          <a:blip r:embed="rId5">
            <a:alphaModFix/>
          </a:blip>
          <a:stretch>
            <a:fillRect/>
          </a:stretch>
        </p:blipFill>
        <p:spPr>
          <a:xfrm>
            <a:off x="321750" y="2479675"/>
            <a:ext cx="2933700" cy="2514600"/>
          </a:xfrm>
          <a:prstGeom prst="rect">
            <a:avLst/>
          </a:prstGeom>
          <a:noFill/>
          <a:ln>
            <a:noFill/>
          </a:ln>
        </p:spPr>
      </p:pic>
      <p:pic>
        <p:nvPicPr>
          <p:cNvPr id="176" name="Google Shape;176;p19"/>
          <p:cNvPicPr preferRelativeResize="0"/>
          <p:nvPr/>
        </p:nvPicPr>
        <p:blipFill>
          <a:blip r:embed="rId6">
            <a:alphaModFix/>
          </a:blip>
          <a:stretch>
            <a:fillRect/>
          </a:stretch>
        </p:blipFill>
        <p:spPr>
          <a:xfrm>
            <a:off x="3286125" y="2571750"/>
            <a:ext cx="2715700" cy="256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and Improvement</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Forward selection wasn’t most optimal approach, still had lot of error (Best Subsets Regression?)</a:t>
            </a:r>
            <a:endParaRPr/>
          </a:p>
          <a:p>
            <a:pPr indent="-311150" lvl="0" marL="457200" rtl="0" algn="l">
              <a:spcBef>
                <a:spcPts val="0"/>
              </a:spcBef>
              <a:spcAft>
                <a:spcPts val="0"/>
              </a:spcAft>
              <a:buSzPts val="1300"/>
              <a:buChar char="●"/>
            </a:pPr>
            <a:r>
              <a:rPr lang="en"/>
              <a:t>Was able to get somewhat decent fit thanks to adj-R-squared value</a:t>
            </a:r>
            <a:endParaRPr/>
          </a:p>
          <a:p>
            <a:pPr indent="-311150" lvl="0" marL="457200" rtl="0" algn="l">
              <a:spcBef>
                <a:spcPts val="0"/>
              </a:spcBef>
              <a:spcAft>
                <a:spcPts val="0"/>
              </a:spcAft>
              <a:buSzPts val="1300"/>
              <a:buChar char="●"/>
            </a:pPr>
            <a:r>
              <a:rPr lang="en"/>
              <a:t>Lot of error within the intercept parameter in both functions.</a:t>
            </a:r>
            <a:endParaRPr/>
          </a:p>
          <a:p>
            <a:pPr indent="-311150" lvl="0" marL="457200" rtl="0" algn="l">
              <a:spcBef>
                <a:spcPts val="0"/>
              </a:spcBef>
              <a:spcAft>
                <a:spcPts val="0"/>
              </a:spcAft>
              <a:buSzPts val="1300"/>
              <a:buChar char="●"/>
            </a:pPr>
            <a:r>
              <a:rPr lang="en"/>
              <a:t>Apple seemed to plateau in stock price, while Amazon seemed to be consistently the most profitable.</a:t>
            </a:r>
            <a:endParaRPr/>
          </a:p>
          <a:p>
            <a:pPr indent="-311150" lvl="0" marL="457200" rtl="0" algn="l">
              <a:spcBef>
                <a:spcPts val="0"/>
              </a:spcBef>
              <a:spcAft>
                <a:spcPts val="0"/>
              </a:spcAft>
              <a:buSzPts val="1300"/>
              <a:buChar char="●"/>
            </a:pPr>
            <a:r>
              <a:rPr lang="en"/>
              <a:t>Would try with other various models (Polynomial Regression?)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