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Dosis Light"/>
      <p:regular r:id="rId23"/>
      <p:bold r:id="rId24"/>
    </p:embeddedFont>
    <p:embeddedFont>
      <p:font typeface="Dosis"/>
      <p:regular r:id="rId25"/>
      <p:bold r:id="rId26"/>
    </p:embeddedFont>
    <p:embeddedFont>
      <p:font typeface="Titillium Web"/>
      <p:regular r:id="rId27"/>
      <p:bold r:id="rId28"/>
      <p:italic r:id="rId29"/>
      <p:boldItalic r:id="rId30"/>
    </p:embeddedFont>
    <p:embeddedFont>
      <p:font typeface="Titillium Web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DosisLight-bold.fntdata"/><Relationship Id="rId23" Type="http://schemas.openxmlformats.org/officeDocument/2006/relationships/font" Target="fonts/Dosis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osis-bold.fntdata"/><Relationship Id="rId25" Type="http://schemas.openxmlformats.org/officeDocument/2006/relationships/font" Target="fonts/Dosis-regular.fntdata"/><Relationship Id="rId28" Type="http://schemas.openxmlformats.org/officeDocument/2006/relationships/font" Target="fonts/TitilliumWeb-bold.fntdata"/><Relationship Id="rId27" Type="http://schemas.openxmlformats.org/officeDocument/2006/relationships/font" Target="fonts/TitilliumWe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Light-regular.fntdata"/><Relationship Id="rId30" Type="http://schemas.openxmlformats.org/officeDocument/2006/relationships/font" Target="fonts/TitilliumWeb-boldItalic.fntdata"/><Relationship Id="rId11" Type="http://schemas.openxmlformats.org/officeDocument/2006/relationships/slide" Target="slides/slide7.xml"/><Relationship Id="rId33" Type="http://schemas.openxmlformats.org/officeDocument/2006/relationships/font" Target="fonts/TitilliumWebLight-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TitilliumWeb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286473a24d9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286473a24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286473a24d9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Google Shape;3906;g286473a24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g286473a24d9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5" name="Google Shape;3915;g286473a24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g286473a24d9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3" name="Google Shape;3923;g286473a24d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286473a24d9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Google Shape;3932;g286473a24d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8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g286473a24d9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0" name="Google Shape;3940;g286473a24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6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Google Shape;3947;g286473a24d9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8" name="Google Shape;3948;g286473a24d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5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Google Shape;3956;g286473a24d9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7" name="Google Shape;3957;g286473a24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24ffb3a99f1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24ffb3a99f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24ffb3a99f1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24ffb3a99f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24ffb3a99f1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24ffb3a99f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2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4" name="Google Shape;38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g286473a24d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1" name="Google Shape;3861;g286473a2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g286473a24d9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g286473a24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url?sa=i&amp;url=https%3A%2F%2Fwww.linkedin.com%2Fpulse%2Fsupervised-vs-unsupervised-learning-whats-difference-smriti-saini&amp;psig=AOvVaw1MemC1Mykcq0fNW7xHHpwK&amp;ust=1696207990949000&amp;source=images&amp;cd=vfe&amp;opi=89978449&amp;ved=0CBAQjRxqFwoTCND2mKjR04EDFQAAAAAdAAAAABAJ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g286473a24d9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4" name="Google Shape;3874;g286473a24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g286473a24d9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4" name="Google Shape;3884;g286473a24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9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Google Shape;3890;g286473a24d9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1" name="Google Shape;3891;g286473a24d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116575" y="696425"/>
            <a:ext cx="75780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1: What is AI?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ML &amp; Deep Learning - SAILea</a:t>
            </a:r>
            <a:endParaRPr/>
          </a:p>
        </p:txBody>
      </p:sp>
      <p:sp>
        <p:nvSpPr>
          <p:cNvPr id="3837" name="Google Shape;3837;p13"/>
          <p:cNvSpPr txBox="1"/>
          <p:nvPr/>
        </p:nvSpPr>
        <p:spPr>
          <a:xfrm>
            <a:off x="61050" y="4548250"/>
            <a:ext cx="49755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Anisha Raghu and Ananya Raghu</a:t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3902" name="Google Shape;3902;p22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After training our model, how can we evaluate its performance?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Basic metric: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accuracy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(number of </a:t>
            </a:r>
            <a:r>
              <a:rPr lang="en"/>
              <a:t>correct decisions)/total decisions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3" name="Google Shape;3903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23"/>
          <p:cNvSpPr txBox="1"/>
          <p:nvPr>
            <p:ph type="title"/>
          </p:nvPr>
        </p:nvSpPr>
        <p:spPr>
          <a:xfrm>
            <a:off x="640225" y="1450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 - Confusion Matrices</a:t>
            </a:r>
            <a:endParaRPr/>
          </a:p>
        </p:txBody>
      </p:sp>
      <p:sp>
        <p:nvSpPr>
          <p:cNvPr id="3909" name="Google Shape;3909;p23"/>
          <p:cNvSpPr txBox="1"/>
          <p:nvPr>
            <p:ph idx="1" type="body"/>
          </p:nvPr>
        </p:nvSpPr>
        <p:spPr>
          <a:xfrm>
            <a:off x="4665725" y="1109650"/>
            <a:ext cx="28137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Way to visualize the performance of an </a:t>
            </a:r>
            <a:r>
              <a:rPr lang="en"/>
              <a:t>algorithm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Summarizes performance of a classification algorithm</a:t>
            </a:r>
            <a:endParaRPr/>
          </a:p>
        </p:txBody>
      </p:sp>
      <p:sp>
        <p:nvSpPr>
          <p:cNvPr id="3910" name="Google Shape;3910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1" name="Google Shape;39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5" y="1333965"/>
            <a:ext cx="4072875" cy="30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2" name="Google Shape;3912;p23"/>
          <p:cNvSpPr txBox="1"/>
          <p:nvPr/>
        </p:nvSpPr>
        <p:spPr>
          <a:xfrm>
            <a:off x="390900" y="4405125"/>
            <a:ext cx="717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Source of Image: https://towardsdatascience.com/understanding-confusion-matrix-a9ad42dcfd62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4"/>
          <p:cNvSpPr txBox="1"/>
          <p:nvPr>
            <p:ph type="title"/>
          </p:nvPr>
        </p:nvSpPr>
        <p:spPr>
          <a:xfrm>
            <a:off x="832600" y="362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versus Underfitting</a:t>
            </a:r>
            <a:endParaRPr/>
          </a:p>
        </p:txBody>
      </p:sp>
      <p:sp>
        <p:nvSpPr>
          <p:cNvPr id="3918" name="Google Shape;3918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9" name="Google Shape;39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872" y="1157475"/>
            <a:ext cx="6273818" cy="35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0" name="Google Shape;3920;p24"/>
          <p:cNvSpPr txBox="1"/>
          <p:nvPr/>
        </p:nvSpPr>
        <p:spPr>
          <a:xfrm>
            <a:off x="832600" y="4819800"/>
            <a:ext cx="81027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Source: https://www.linkedin.com/pulse/underfitting-vs-overfitting-simplified-jon-bonso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p25"/>
          <p:cNvSpPr txBox="1"/>
          <p:nvPr>
            <p:ph type="title"/>
          </p:nvPr>
        </p:nvSpPr>
        <p:spPr>
          <a:xfrm>
            <a:off x="718300" y="2707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3926" name="Google Shape;3926;p25"/>
          <p:cNvSpPr txBox="1"/>
          <p:nvPr>
            <p:ph idx="1" type="body"/>
          </p:nvPr>
        </p:nvSpPr>
        <p:spPr>
          <a:xfrm>
            <a:off x="718300" y="1354500"/>
            <a:ext cx="3879000" cy="24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Indicates how much each feature contributes to the overall prediction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Permutation Feature Importance: </a:t>
            </a:r>
            <a:r>
              <a:rPr lang="en"/>
              <a:t>Permute one feature in the dataset and see how it affects the prediction.</a:t>
            </a:r>
            <a:endParaRPr/>
          </a:p>
        </p:txBody>
      </p:sp>
      <p:sp>
        <p:nvSpPr>
          <p:cNvPr id="3927" name="Google Shape;3927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8" name="Google Shape;39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974" y="1264975"/>
            <a:ext cx="4015826" cy="3049051"/>
          </a:xfrm>
          <a:prstGeom prst="rect">
            <a:avLst/>
          </a:prstGeom>
          <a:noFill/>
          <a:ln>
            <a:noFill/>
          </a:ln>
        </p:spPr>
      </p:pic>
      <p:sp>
        <p:nvSpPr>
          <p:cNvPr id="3929" name="Google Shape;3929;p25"/>
          <p:cNvSpPr txBox="1"/>
          <p:nvPr/>
        </p:nvSpPr>
        <p:spPr>
          <a:xfrm>
            <a:off x="4414250" y="4314025"/>
            <a:ext cx="4092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Source:https://towardsdatascience.com/feature-importance-in-machine-learning-explained-443e35b1b284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2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3935" name="Google Shape;3935;p26"/>
          <p:cNvSpPr txBox="1"/>
          <p:nvPr>
            <p:ph idx="1" type="body"/>
          </p:nvPr>
        </p:nvSpPr>
        <p:spPr>
          <a:xfrm>
            <a:off x="173725" y="1733550"/>
            <a:ext cx="3189000" cy="28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</a:pPr>
            <a:r>
              <a:rPr lang="en" sz="140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A decision tree is </a:t>
            </a:r>
            <a:r>
              <a:rPr lang="en" sz="1400">
                <a:latin typeface="Titillium Web"/>
                <a:ea typeface="Titillium Web"/>
                <a:cs typeface="Titillium Web"/>
                <a:sym typeface="Titillium Web"/>
              </a:rPr>
              <a:t>a  supervised learning algorithm</a:t>
            </a:r>
            <a:endParaRPr sz="1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</a:pPr>
            <a:r>
              <a:rPr lang="en" sz="1400">
                <a:latin typeface="Titillium Web"/>
                <a:ea typeface="Titillium Web"/>
                <a:cs typeface="Titillium Web"/>
                <a:sym typeface="Titillium Web"/>
              </a:rPr>
              <a:t>Used for both classification and regression tasks</a:t>
            </a:r>
            <a:r>
              <a:rPr lang="en" sz="140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40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</a:pPr>
            <a:r>
              <a:rPr lang="en" sz="140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Tree structure, which consists of a root node, branches, internal nodes and leaf nodes.</a:t>
            </a:r>
            <a:endParaRPr sz="140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▪"/>
            </a:pPr>
            <a:r>
              <a:t/>
            </a:r>
            <a:endParaRPr sz="140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36" name="Google Shape;3936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7" name="Google Shape;39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275" y="1796849"/>
            <a:ext cx="5476226" cy="27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" name="Google Shape;3942;p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Explained</a:t>
            </a:r>
            <a:endParaRPr/>
          </a:p>
        </p:txBody>
      </p:sp>
      <p:sp>
        <p:nvSpPr>
          <p:cNvPr id="3943" name="Google Shape;3943;p27"/>
          <p:cNvSpPr txBox="1"/>
          <p:nvPr>
            <p:ph idx="1" type="body"/>
          </p:nvPr>
        </p:nvSpPr>
        <p:spPr>
          <a:xfrm>
            <a:off x="0" y="1733550"/>
            <a:ext cx="80262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How does a decision tree decide what is the condition at each node?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 commonly used method is via the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gini</a:t>
            </a:r>
            <a:r>
              <a:rPr lang="en"/>
              <a:t> calculation, which measures “impurity” in a distribution: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                              Where p</a:t>
            </a:r>
            <a:r>
              <a:rPr baseline="-25000" lang="en"/>
              <a:t>i</a:t>
            </a:r>
            <a:r>
              <a:rPr lang="en"/>
              <a:t> is the probability of an object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being classified to a particular class</a:t>
            </a:r>
            <a:endParaRPr/>
          </a:p>
        </p:txBody>
      </p:sp>
      <p:sp>
        <p:nvSpPr>
          <p:cNvPr id="3944" name="Google Shape;3944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5" name="Google Shape;3945;p27"/>
          <p:cNvPicPr preferRelativeResize="0"/>
          <p:nvPr/>
        </p:nvPicPr>
        <p:blipFill rotWithShape="1">
          <a:blip r:embed="rId3">
            <a:alphaModFix/>
          </a:blip>
          <a:srcRect b="25172" l="0" r="16282" t="0"/>
          <a:stretch/>
        </p:blipFill>
        <p:spPr>
          <a:xfrm>
            <a:off x="1053850" y="3344775"/>
            <a:ext cx="1927200" cy="4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p28"/>
          <p:cNvSpPr txBox="1"/>
          <p:nvPr>
            <p:ph type="title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Gini Calculation</a:t>
            </a:r>
            <a:endParaRPr/>
          </a:p>
        </p:txBody>
      </p:sp>
      <p:sp>
        <p:nvSpPr>
          <p:cNvPr id="3951" name="Google Shape;3951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2" name="Google Shape;39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846608"/>
            <a:ext cx="7338998" cy="28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3953" name="Google Shape;3953;p28"/>
          <p:cNvSpPr txBox="1"/>
          <p:nvPr/>
        </p:nvSpPr>
        <p:spPr>
          <a:xfrm>
            <a:off x="448050" y="3833625"/>
            <a:ext cx="74067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In the second layer, the gini value for the blue box is 0.052 because it is 1 - (6/225)^2 - (219/225)^2. This can be thought of as a collection of 6 blue marbles, 219 red marbles, which is close to being very pure.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54" name="Google Shape;3954;p28"/>
          <p:cNvSpPr txBox="1"/>
          <p:nvPr/>
        </p:nvSpPr>
        <p:spPr>
          <a:xfrm>
            <a:off x="-2043675" y="262205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p29"/>
          <p:cNvSpPr txBox="1"/>
          <p:nvPr>
            <p:ph type="title"/>
          </p:nvPr>
        </p:nvSpPr>
        <p:spPr>
          <a:xfrm>
            <a:off x="525925" y="565200"/>
            <a:ext cx="761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Decision Trees use the Gini Index?</a:t>
            </a:r>
            <a:endParaRPr/>
          </a:p>
        </p:txBody>
      </p:sp>
      <p:sp>
        <p:nvSpPr>
          <p:cNvPr id="3960" name="Google Shape;3960;p29"/>
          <p:cNvSpPr txBox="1"/>
          <p:nvPr>
            <p:ph idx="1" type="body"/>
          </p:nvPr>
        </p:nvSpPr>
        <p:spPr>
          <a:xfrm>
            <a:off x="390900" y="1581150"/>
            <a:ext cx="70884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First, the decision tree will choose a split function.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Based on split function, finds probability of going to left node or going to right node (P</a:t>
            </a:r>
            <a:r>
              <a:rPr baseline="-25000" lang="en"/>
              <a:t>R  </a:t>
            </a:r>
            <a:r>
              <a:rPr lang="en"/>
              <a:t>, P</a:t>
            </a:r>
            <a:r>
              <a:rPr baseline="-25000" lang="en"/>
              <a:t>L</a:t>
            </a:r>
            <a:r>
              <a:rPr lang="en"/>
              <a:t>)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Then, can compute gini for left node and gini for right node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 decision will try to pick the split </a:t>
            </a:r>
            <a:r>
              <a:rPr lang="en"/>
              <a:t>function</a:t>
            </a:r>
            <a:r>
              <a:rPr lang="en"/>
              <a:t> that minimizes </a:t>
            </a:r>
            <a:r>
              <a:rPr lang="en">
                <a:solidFill>
                  <a:srgbClr val="0B87A1"/>
                </a:solidFill>
              </a:rPr>
              <a:t>P</a:t>
            </a:r>
            <a:r>
              <a:rPr baseline="-25000" lang="en">
                <a:solidFill>
                  <a:srgbClr val="0B87A1"/>
                </a:solidFill>
              </a:rPr>
              <a:t>L</a:t>
            </a:r>
            <a:r>
              <a:rPr lang="en">
                <a:solidFill>
                  <a:srgbClr val="0B87A1"/>
                </a:solidFill>
              </a:rPr>
              <a:t>*Gini</a:t>
            </a:r>
            <a:r>
              <a:rPr baseline="-25000" lang="en">
                <a:solidFill>
                  <a:srgbClr val="0B87A1"/>
                </a:solidFill>
              </a:rPr>
              <a:t>L</a:t>
            </a:r>
            <a:r>
              <a:rPr lang="en">
                <a:solidFill>
                  <a:srgbClr val="0B87A1"/>
                </a:solidFill>
              </a:rPr>
              <a:t> + P</a:t>
            </a:r>
            <a:r>
              <a:rPr baseline="-25000" lang="en">
                <a:solidFill>
                  <a:srgbClr val="0B87A1"/>
                </a:solidFill>
              </a:rPr>
              <a:t>R</a:t>
            </a:r>
            <a:r>
              <a:rPr lang="en">
                <a:solidFill>
                  <a:srgbClr val="0B87A1"/>
                </a:solidFill>
              </a:rPr>
              <a:t>*Gini</a:t>
            </a:r>
            <a:r>
              <a:rPr baseline="-25000" lang="en">
                <a:solidFill>
                  <a:srgbClr val="0B87A1"/>
                </a:solidFill>
              </a:rPr>
              <a:t>R</a:t>
            </a:r>
            <a:endParaRPr>
              <a:solidFill>
                <a:srgbClr val="0B87A1"/>
              </a:solidFill>
            </a:endParaRPr>
          </a:p>
        </p:txBody>
      </p:sp>
      <p:sp>
        <p:nvSpPr>
          <p:cNvPr id="3961" name="Google Shape;3961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p3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Icebreakers</a:t>
            </a:r>
            <a:endParaRPr/>
          </a:p>
        </p:txBody>
      </p:sp>
      <p:sp>
        <p:nvSpPr>
          <p:cNvPr id="3843" name="Google Shape;3843;p14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Name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Grade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 fun fact about yourself :)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How much do you know about AI? (it’s ok if you do not have much past experience)</a:t>
            </a:r>
            <a:endParaRPr/>
          </a:p>
        </p:txBody>
      </p:sp>
      <p:sp>
        <p:nvSpPr>
          <p:cNvPr id="3844" name="Google Shape;3844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850" name="Google Shape;3850;p1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Decision Trees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Random Forest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Linear &amp; Logistic Regression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K-nearest neighbors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Etc…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1" name="Google Shape;3851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p16"/>
          <p:cNvSpPr txBox="1"/>
          <p:nvPr>
            <p:ph type="title"/>
          </p:nvPr>
        </p:nvSpPr>
        <p:spPr>
          <a:xfrm>
            <a:off x="640225" y="362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AI?</a:t>
            </a:r>
            <a:endParaRPr/>
          </a:p>
        </p:txBody>
      </p:sp>
      <p:sp>
        <p:nvSpPr>
          <p:cNvPr id="3857" name="Google Shape;3857;p16"/>
          <p:cNvSpPr txBox="1"/>
          <p:nvPr>
            <p:ph idx="1" type="body"/>
          </p:nvPr>
        </p:nvSpPr>
        <p:spPr>
          <a:xfrm>
            <a:off x="398250" y="121957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Based on patterns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Process large amounts of data and make predictions from it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Traditional programming: does step by step commands - like a recipe using ingredients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AI: Give computer various ingredients, and various outputs, and have it build or </a:t>
            </a:r>
            <a:r>
              <a:rPr i="1" lang="en"/>
              <a:t>learn </a:t>
            </a:r>
            <a:r>
              <a:rPr lang="en"/>
              <a:t>the recipe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8" name="Google Shape;3858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Supervised, Unsupervised Learning, Reinforcement</a:t>
            </a:r>
            <a:endParaRPr/>
          </a:p>
        </p:txBody>
      </p:sp>
      <p:sp>
        <p:nvSpPr>
          <p:cNvPr id="3864" name="Google Shape;3864;p17"/>
          <p:cNvSpPr txBox="1"/>
          <p:nvPr>
            <p:ph idx="1" type="body"/>
          </p:nvPr>
        </p:nvSpPr>
        <p:spPr>
          <a:xfrm>
            <a:off x="238250" y="1596775"/>
            <a:ext cx="79365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In simple terms, </a:t>
            </a:r>
            <a:r>
              <a:rPr i="1" lang="en" sz="2100"/>
              <a:t>supervised learning</a:t>
            </a:r>
            <a:r>
              <a:rPr lang="en" sz="2100"/>
              <a:t> is the process of using </a:t>
            </a:r>
            <a:r>
              <a:rPr b="1" lang="en" sz="2100">
                <a:latin typeface="Titillium Web"/>
                <a:ea typeface="Titillium Web"/>
                <a:cs typeface="Titillium Web"/>
                <a:sym typeface="Titillium Web"/>
              </a:rPr>
              <a:t>labeled</a:t>
            </a:r>
            <a:r>
              <a:rPr lang="en" sz="2100"/>
              <a:t> examples to predict unlabeled examples</a:t>
            </a:r>
            <a:endParaRPr sz="2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▪"/>
            </a:pPr>
            <a:r>
              <a:rPr i="1" lang="en" sz="2100"/>
              <a:t>Unsupervised learning</a:t>
            </a:r>
            <a:r>
              <a:rPr lang="en" sz="2100"/>
              <a:t>: uses unlabeled data, discovers “structure” or underlying patterns in data</a:t>
            </a:r>
            <a:endParaRPr sz="2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▪"/>
            </a:pPr>
            <a:r>
              <a:rPr i="1" lang="en" sz="2100"/>
              <a:t>Machine Learning:</a:t>
            </a:r>
            <a:r>
              <a:rPr lang="en" sz="2100"/>
              <a:t> Process of learning to pick actions based on rewards and punishments from previous choices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865" name="Google Shape;3865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1" name="Google Shape;3871;p18"/>
          <p:cNvPicPr preferRelativeResize="0"/>
          <p:nvPr/>
        </p:nvPicPr>
        <p:blipFill rotWithShape="1">
          <a:blip r:embed="rId3">
            <a:alphaModFix/>
          </a:blip>
          <a:srcRect b="0" l="0" r="0" t="29765"/>
          <a:stretch/>
        </p:blipFill>
        <p:spPr>
          <a:xfrm>
            <a:off x="299475" y="1239000"/>
            <a:ext cx="8052051" cy="28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vs Classification</a:t>
            </a:r>
            <a:endParaRPr/>
          </a:p>
        </p:txBody>
      </p:sp>
      <p:sp>
        <p:nvSpPr>
          <p:cNvPr id="3877" name="Google Shape;3877;p19"/>
          <p:cNvSpPr txBox="1"/>
          <p:nvPr>
            <p:ph idx="1" type="body"/>
          </p:nvPr>
        </p:nvSpPr>
        <p:spPr>
          <a:xfrm>
            <a:off x="136600" y="1795724"/>
            <a:ext cx="51693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Regression helps predict CONTINUOUS values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Classification simply classifies or predicts DISCRETE class labels</a:t>
            </a:r>
            <a:endParaRPr/>
          </a:p>
        </p:txBody>
      </p:sp>
      <p:sp>
        <p:nvSpPr>
          <p:cNvPr id="3878" name="Google Shape;3878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9" name="Google Shape;38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776" y="1661525"/>
            <a:ext cx="3056650" cy="16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0" name="Google Shape;3880;p19"/>
          <p:cNvSpPr txBox="1"/>
          <p:nvPr/>
        </p:nvSpPr>
        <p:spPr>
          <a:xfrm>
            <a:off x="464050" y="4154925"/>
            <a:ext cx="72696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Practice question: I want to predict the temperature tomorrow in San Francisco. Would this be a classification or regression problem? What if I wanted to ask if it will rain or be sunny (assuming these are the only possible scenarios)?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81" name="Google Shape;3881;p19"/>
          <p:cNvSpPr txBox="1"/>
          <p:nvPr/>
        </p:nvSpPr>
        <p:spPr>
          <a:xfrm>
            <a:off x="4985850" y="3239275"/>
            <a:ext cx="4332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Source: https://www.javatpoint.com/regression-vs-classification-in-machine-learning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20"/>
          <p:cNvSpPr txBox="1"/>
          <p:nvPr>
            <p:ph type="title"/>
          </p:nvPr>
        </p:nvSpPr>
        <p:spPr>
          <a:xfrm>
            <a:off x="718300" y="282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887" name="Google Shape;3887;p20"/>
          <p:cNvSpPr txBox="1"/>
          <p:nvPr>
            <p:ph idx="1" type="body"/>
          </p:nvPr>
        </p:nvSpPr>
        <p:spPr>
          <a:xfrm>
            <a:off x="375400" y="1081500"/>
            <a:ext cx="7479300" cy="3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While implementing machine learning, we generally split our data into three sets: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1) </a:t>
            </a: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Training Data </a:t>
            </a:r>
            <a:r>
              <a:rPr lang="en" sz="1800"/>
              <a:t>- data used to fit the model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2)</a:t>
            </a: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 Validation Data</a:t>
            </a:r>
            <a:r>
              <a:rPr lang="en" sz="1800"/>
              <a:t> - Used to evaluate model performance at each step (epoch) of training. Note: model “sees” this, but does not “learn” directly from this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Example: I am designing a model - I would use validation dataset to decide hyperparameters of the model → for example, how many layers should be included?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3) </a:t>
            </a: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Testing Data </a:t>
            </a:r>
            <a:r>
              <a:rPr lang="en" sz="1800"/>
              <a:t>- Used after training has completed to observe final performance of model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 sz="1800"/>
          </a:p>
        </p:txBody>
      </p:sp>
      <p:sp>
        <p:nvSpPr>
          <p:cNvPr id="3888" name="Google Shape;3888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p21"/>
          <p:cNvSpPr txBox="1"/>
          <p:nvPr>
            <p:ph type="title"/>
          </p:nvPr>
        </p:nvSpPr>
        <p:spPr>
          <a:xfrm>
            <a:off x="171525" y="7736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Dataset for ML</a:t>
            </a:r>
            <a:endParaRPr/>
          </a:p>
        </p:txBody>
      </p:sp>
      <p:sp>
        <p:nvSpPr>
          <p:cNvPr id="3894" name="Google Shape;3894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95" name="Google Shape;38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50" y="1741901"/>
            <a:ext cx="8390875" cy="23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6" name="Google Shape;3896;p21"/>
          <p:cNvSpPr txBox="1"/>
          <p:nvPr/>
        </p:nvSpPr>
        <p:spPr>
          <a:xfrm>
            <a:off x="905250" y="4222250"/>
            <a:ext cx="6458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Each row can be thought of as a point in n-dimensional space, where n is the number of features!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