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Dosis Light"/>
      <p:regular r:id="rId14"/>
      <p:bold r:id="rId15"/>
    </p:embeddedFont>
    <p:embeddedFont>
      <p:font typeface="Dosis"/>
      <p:regular r:id="rId16"/>
      <p:bold r:id="rId17"/>
    </p:embeddedFont>
    <p:embeddedFont>
      <p:font typeface="Titillium Web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TitilliumWeb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Light-bold.fntdata"/><Relationship Id="rId14" Type="http://schemas.openxmlformats.org/officeDocument/2006/relationships/font" Target="fonts/DosisLight-regular.fntdata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bold.fntdata"/><Relationship Id="rId6" Type="http://schemas.openxmlformats.org/officeDocument/2006/relationships/slide" Target="slides/slide2.xml"/><Relationship Id="rId18" Type="http://schemas.openxmlformats.org/officeDocument/2006/relationships/font" Target="fonts/TitilliumWeb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286473a24d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286473a2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2b19d2c750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2b19d2c7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2b19d2c750d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2b19d2c75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 (just add on)  +PCA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2ac1bca846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2ac1bca8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286473a24d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286473a24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2ac1bca846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2ac1bca84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2ac1bca84c6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Google Shape;3881;g2ac1bca84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g2ac1bca84c6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Google Shape;3889;g2ac1bca84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hyperlink" Target="https://www.codecademy.com/learn/dspath-unsupervised/modules/dspath-clustering/cheatshe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www.codecademy.com/learn/dspath-unsupervised/modules/dspath-clustering/cheat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94100" y="191050"/>
            <a:ext cx="75780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Unsupervised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ML &amp; Deep Learning - SAILea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94100" y="4433325"/>
            <a:ext cx="4881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Ananya Raghu and Anisha Raghu</a:t>
            </a:r>
            <a:endParaRPr sz="24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238250" y="1596775"/>
            <a:ext cx="78738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▪"/>
            </a:pPr>
            <a:r>
              <a:rPr i="1" lang="en" sz="2100"/>
              <a:t>Unsupervised learning</a:t>
            </a:r>
            <a:r>
              <a:rPr lang="en" sz="2100"/>
              <a:t>: uses unlabeled data, discovers “structure” or underlying patterns in data</a:t>
            </a:r>
            <a:endParaRPr sz="21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AI that uses machine learning to analyze unlabeled data and cluster them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▫"/>
            </a:pPr>
            <a:r>
              <a:rPr lang="en" sz="1900"/>
              <a:t>Identify hidden patterns, population/sample behaviors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▫"/>
            </a:pPr>
            <a:r>
              <a:rPr lang="en" sz="1900"/>
              <a:t>Help determine relationships</a:t>
            </a:r>
            <a:endParaRPr sz="22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K Means</a:t>
            </a:r>
            <a:r>
              <a:rPr lang="en" sz="2100"/>
              <a:t> clustering is one of the simplest and most popular unsupervised learning algorithms</a:t>
            </a:r>
            <a:endParaRPr sz="2100"/>
          </a:p>
        </p:txBody>
      </p:sp>
      <p:sp>
        <p:nvSpPr>
          <p:cNvPr id="3844" name="Google Shape;384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0" name="Google Shape;3850;p15"/>
          <p:cNvPicPr preferRelativeResize="0"/>
          <p:nvPr/>
        </p:nvPicPr>
        <p:blipFill rotWithShape="1">
          <a:blip r:embed="rId3">
            <a:alphaModFix/>
          </a:blip>
          <a:srcRect b="2348" l="0" r="0" t="23801"/>
          <a:stretch/>
        </p:blipFill>
        <p:spPr>
          <a:xfrm>
            <a:off x="44275" y="1221150"/>
            <a:ext cx="7570024" cy="283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6" name="Google Shape;3856;p16"/>
          <p:cNvPicPr preferRelativeResize="0"/>
          <p:nvPr/>
        </p:nvPicPr>
        <p:blipFill rotWithShape="1">
          <a:blip r:embed="rId3">
            <a:alphaModFix/>
          </a:blip>
          <a:srcRect b="0" l="0" r="0" t="29022"/>
          <a:stretch/>
        </p:blipFill>
        <p:spPr>
          <a:xfrm>
            <a:off x="0" y="1068550"/>
            <a:ext cx="7735600" cy="3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7"/>
          <p:cNvSpPr txBox="1"/>
          <p:nvPr>
            <p:ph type="title"/>
          </p:nvPr>
        </p:nvSpPr>
        <p:spPr>
          <a:xfrm>
            <a:off x="718300" y="586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</a:t>
            </a:r>
            <a:endParaRPr/>
          </a:p>
        </p:txBody>
      </p:sp>
      <p:sp>
        <p:nvSpPr>
          <p:cNvPr id="3862" name="Google Shape;3862;p17"/>
          <p:cNvSpPr txBox="1"/>
          <p:nvPr>
            <p:ph idx="1" type="body"/>
          </p:nvPr>
        </p:nvSpPr>
        <p:spPr>
          <a:xfrm>
            <a:off x="238250" y="1368175"/>
            <a:ext cx="79365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K means clustering works by clustering data points into groups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Centroid: location of center of cluster (doesn’t have to be a data point) → can </a:t>
            </a:r>
            <a:r>
              <a:rPr i="1" lang="en" sz="2100"/>
              <a:t>specify</a:t>
            </a:r>
            <a:r>
              <a:rPr lang="en" sz="2100"/>
              <a:t> number of cluster centers you want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863" name="Google Shape;3863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4" name="Google Shape;38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497" y="3025847"/>
            <a:ext cx="4197826" cy="21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p18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3870" name="Google Shape;3870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1" name="Google Shape;3871;p18"/>
          <p:cNvSpPr txBox="1"/>
          <p:nvPr>
            <p:ph idx="1" type="body"/>
          </p:nvPr>
        </p:nvSpPr>
        <p:spPr>
          <a:xfrm>
            <a:off x="619250" y="1512575"/>
            <a:ext cx="61743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Step 1: Randomly initialize k cluster centroids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Step 2: Categorize each point as part of the cluster whose centroid it is </a:t>
            </a:r>
            <a:r>
              <a:rPr lang="en" sz="2100"/>
              <a:t>closest</a:t>
            </a:r>
            <a:r>
              <a:rPr lang="en" sz="2100"/>
              <a:t> to. 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Step 3: Update the mean coordinates after all points per cluster are assigned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Step 4: Repeat the process for a certain number of iterations → have clusters at end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7" name="Google Shape;38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23" y="206225"/>
            <a:ext cx="5368001" cy="433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878" name="Google Shape;3878;p19"/>
          <p:cNvSpPr txBox="1"/>
          <p:nvPr/>
        </p:nvSpPr>
        <p:spPr>
          <a:xfrm>
            <a:off x="3247775" y="4539575"/>
            <a:ext cx="125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4"/>
              </a:rPr>
              <a:t>Source</a:t>
            </a: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20"/>
          <p:cNvSpPr txBox="1"/>
          <p:nvPr>
            <p:ph type="title"/>
          </p:nvPr>
        </p:nvSpPr>
        <p:spPr>
          <a:xfrm>
            <a:off x="718300" y="4345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Inertia</a:t>
            </a:r>
            <a:endParaRPr/>
          </a:p>
        </p:txBody>
      </p:sp>
      <p:sp>
        <p:nvSpPr>
          <p:cNvPr id="3884" name="Google Shape;3884;p20"/>
          <p:cNvSpPr txBox="1"/>
          <p:nvPr>
            <p:ph idx="1" type="body"/>
          </p:nvPr>
        </p:nvSpPr>
        <p:spPr>
          <a:xfrm>
            <a:off x="168450" y="1504950"/>
            <a:ext cx="73110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Inertia is a measurement of how well a dataset responds to K-means clustering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Measuring the distance between each data point and its centroid, squaring this distance, and summing these squares across one cluster.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Ideally: low Inertia, and a small amount of clusters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▫"/>
            </a:pPr>
            <a:r>
              <a:rPr lang="en" sz="1900"/>
              <a:t>The extreme case is to have zero inertia → but this means that every SINGLE point is its own cluster!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▫"/>
            </a:pPr>
            <a:r>
              <a:rPr i="1" lang="en" sz="1900"/>
              <a:t>Tradeoff</a:t>
            </a:r>
            <a:r>
              <a:rPr lang="en" sz="1900"/>
              <a:t> between minimizing inertia and having a low amount of clusters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To find the ideal number of clusters we can use the ELBOW method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885" name="Google Shape;3885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6" name="Google Shape;3886;p20"/>
          <p:cNvPicPr preferRelativeResize="0"/>
          <p:nvPr/>
        </p:nvPicPr>
        <p:blipFill rotWithShape="1">
          <a:blip r:embed="rId3">
            <a:alphaModFix/>
          </a:blip>
          <a:srcRect b="-7029" l="0" r="0" t="7029"/>
          <a:stretch/>
        </p:blipFill>
        <p:spPr>
          <a:xfrm>
            <a:off x="5289222" y="321109"/>
            <a:ext cx="2190175" cy="1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Method</a:t>
            </a:r>
            <a:endParaRPr/>
          </a:p>
        </p:txBody>
      </p:sp>
      <p:sp>
        <p:nvSpPr>
          <p:cNvPr id="3892" name="Google Shape;3892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3" name="Google Shape;38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26" y="2021025"/>
            <a:ext cx="3734675" cy="24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4" name="Google Shape;3894;p21"/>
          <p:cNvSpPr txBox="1"/>
          <p:nvPr/>
        </p:nvSpPr>
        <p:spPr>
          <a:xfrm>
            <a:off x="3436475" y="902100"/>
            <a:ext cx="42564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tillium Web Light"/>
              <a:buChar char="●"/>
            </a:pPr>
            <a:r>
              <a:rPr lang="en" sz="2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find the optimal number of clusters we can look for the elbow point in this graph to the right: where the rate of decrease in Inertia begins to slow down </a:t>
            </a:r>
            <a:endParaRPr sz="2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tillium Web Light"/>
              <a:buChar char="●"/>
            </a:pPr>
            <a:r>
              <a:rPr lang="en" sz="2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Not much of an improvement after this “elbow” point</a:t>
            </a:r>
            <a:endParaRPr sz="2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tillium Web Light"/>
              <a:buChar char="●"/>
            </a:pPr>
            <a:r>
              <a:rPr lang="en" sz="2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 the graph to the right this is K=3. </a:t>
            </a:r>
            <a:endParaRPr sz="2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95" name="Google Shape;3895;p21"/>
          <p:cNvSpPr txBox="1"/>
          <p:nvPr/>
        </p:nvSpPr>
        <p:spPr>
          <a:xfrm>
            <a:off x="1438850" y="42518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4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