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Dosis Light"/>
      <p:regular r:id="rId24"/>
      <p:bold r:id="rId25"/>
    </p:embeddedFont>
    <p:embeddedFont>
      <p:font typeface="Dosis"/>
      <p:regular r:id="rId26"/>
      <p:bold r:id="rId27"/>
    </p:embeddedFont>
    <p:embeddedFont>
      <p:font typeface="Titillium Web"/>
      <p:regular r:id="rId28"/>
      <p:bold r:id="rId29"/>
      <p:italic r:id="rId30"/>
      <p:boldItalic r:id="rId31"/>
    </p:embeddedFont>
    <p:embeddedFont>
      <p:font typeface="Titillium Web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DosisLight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osis-regular.fntdata"/><Relationship Id="rId25" Type="http://schemas.openxmlformats.org/officeDocument/2006/relationships/font" Target="fonts/DosisLight-bold.fntdata"/><Relationship Id="rId28" Type="http://schemas.openxmlformats.org/officeDocument/2006/relationships/font" Target="fonts/TitilliumWeb-regular.fntdata"/><Relationship Id="rId27" Type="http://schemas.openxmlformats.org/officeDocument/2006/relationships/font" Target="fonts/Dosi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TitilliumWeb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itilliumWeb-boldItalic.fntdata"/><Relationship Id="rId30" Type="http://schemas.openxmlformats.org/officeDocument/2006/relationships/font" Target="fonts/TitilliumWeb-italic.fntdata"/><Relationship Id="rId11" Type="http://schemas.openxmlformats.org/officeDocument/2006/relationships/slide" Target="slides/slide7.xml"/><Relationship Id="rId33" Type="http://schemas.openxmlformats.org/officeDocument/2006/relationships/font" Target="fonts/TitilliumWebLight-bold.fntdata"/><Relationship Id="rId10" Type="http://schemas.openxmlformats.org/officeDocument/2006/relationships/slide" Target="slides/slide6.xml"/><Relationship Id="rId32" Type="http://schemas.openxmlformats.org/officeDocument/2006/relationships/font" Target="fonts/TitilliumWebLight-regular.fntdata"/><Relationship Id="rId13" Type="http://schemas.openxmlformats.org/officeDocument/2006/relationships/slide" Target="slides/slide9.xml"/><Relationship Id="rId35" Type="http://schemas.openxmlformats.org/officeDocument/2006/relationships/font" Target="fonts/TitilliumWebLight-boldItalic.fntdata"/><Relationship Id="rId12" Type="http://schemas.openxmlformats.org/officeDocument/2006/relationships/slide" Target="slides/slide8.xml"/><Relationship Id="rId34" Type="http://schemas.openxmlformats.org/officeDocument/2006/relationships/font" Target="fonts/TitilliumWebLigh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https://towardsdatascience.com/conv2d-to-finally-understand-what-happens-in-the-forward-pass-1bbaafb0b148</a:t>
            </a:r>
            <a:endParaRPr sz="16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2" name="Shape 3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3" name="Google Shape;3903;g26d71e7e307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4" name="Google Shape;3904;g26d71e7e30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Anisha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9" name="Shape 3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0" name="Google Shape;3910;g26d71e7e307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1" name="Google Shape;3911;g26d71e7e30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Anisha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7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8" name="Google Shape;3918;g2c9c7b9ac14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9" name="Google Shape;3919;g2c9c7b9ac1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Ananya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4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26d71e7e307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26d71e7e30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Anisha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1" name="Shape 3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g2c9c7b9ac14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3" name="Google Shape;3933;g2c9c7b9ac1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6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g2c9c7b9ac14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8" name="Google Shape;3938;g2c9c7b9ac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Anisha and Ananya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5" name="Shape 3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6" name="Google Shape;3946;g2c9c7b9ac14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7" name="Google Shape;3947;g2c9c7b9ac1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0" name="Shape 3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1" name="Google Shape;3951;g2c9c7b9ac14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2" name="Google Shape;3952;g2c9c7b9ac1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Roneet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9" name="Shape 3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g2c9d9c8e155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1" name="Google Shape;3961;g2c9d9c8e15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Roneet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6" name="Shape 3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7" name="Google Shape;3967;g2c9d9c8e155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8" name="Google Shape;3968;g2c9d9c8e15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Roneet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7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286473a24d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286473a24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Ananya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6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2c9d9c8e155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2c9d9c8e15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Roneet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4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2c9d9c8e155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2c9d9c8e15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Roneet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2" name="Shape 3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3" name="Google Shape;3863;g2c9d9c8e155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4" name="Google Shape;3864;g2c9d9c8e15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Roneet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9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g2c9c7b9ac14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1" name="Google Shape;3871;g2c9c7b9ac1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4" name="Shape 3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5" name="Google Shape;3875;g26d71e7e30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6" name="Google Shape;3876;g26d71e7e3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Anisha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3" name="Shape 3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4" name="Google Shape;3884;g2c9c7b9ac14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5" name="Google Shape;3885;g2c9c7b9ac1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Ananya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1" name="Shape 3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g2c9c7b9ac14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3" name="Google Shape;3893;g2c9c7b9ac1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Ananya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solidFill>
          <a:schemeClr val="accent6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3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i="1" sz="3000">
                <a:solidFill>
                  <a:schemeClr val="lt1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i="1" sz="3000">
                <a:solidFill>
                  <a:schemeClr val="lt1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i="1" sz="3000">
                <a:solidFill>
                  <a:schemeClr val="lt1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i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5" name="Google Shape;1845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5" name="Google Shape;2125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02" name="Google Shape;2402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679" name="Google Shape;2679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gif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/>
          <p:nvPr>
            <p:ph type="ctrTitle"/>
          </p:nvPr>
        </p:nvSpPr>
        <p:spPr>
          <a:xfrm>
            <a:off x="305075" y="0"/>
            <a:ext cx="5459400" cy="4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Neural Networks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5" name="Shape 3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6" name="Google Shape;3906;p22"/>
          <p:cNvSpPr txBox="1"/>
          <p:nvPr>
            <p:ph type="title"/>
          </p:nvPr>
        </p:nvSpPr>
        <p:spPr>
          <a:xfrm>
            <a:off x="718300" y="535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Training: Loss</a:t>
            </a:r>
            <a:endParaRPr/>
          </a:p>
        </p:txBody>
      </p:sp>
      <p:sp>
        <p:nvSpPr>
          <p:cNvPr id="3907" name="Google Shape;3907;p22"/>
          <p:cNvSpPr txBox="1"/>
          <p:nvPr>
            <p:ph idx="1" type="body"/>
          </p:nvPr>
        </p:nvSpPr>
        <p:spPr>
          <a:xfrm>
            <a:off x="0" y="854375"/>
            <a:ext cx="7160700" cy="3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SzPts val="2300"/>
              <a:buFont typeface="Dosis Light"/>
              <a:buChar char="-"/>
            </a:pPr>
            <a:r>
              <a:rPr lang="en" sz="2300">
                <a:latin typeface="Dosis Light"/>
                <a:ea typeface="Dosis Light"/>
                <a:cs typeface="Dosis Light"/>
                <a:sym typeface="Dosis Light"/>
              </a:rPr>
              <a:t>Training Loss: measure of how well model performs</a:t>
            </a:r>
            <a:endParaRPr sz="2300">
              <a:latin typeface="Dosis Light"/>
              <a:ea typeface="Dosis Light"/>
              <a:cs typeface="Dosis Light"/>
              <a:sym typeface="Dosis Ligh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Dosis Light"/>
              <a:buChar char="-"/>
            </a:pPr>
            <a:r>
              <a:rPr lang="en" sz="2300">
                <a:latin typeface="Dosis Light"/>
                <a:ea typeface="Dosis Light"/>
                <a:cs typeface="Dosis Light"/>
                <a:sym typeface="Dosis Light"/>
              </a:rPr>
              <a:t>Loss we use in our coding example: Cross Entropy Loss, commonly used for classification purposes (model tries to minimize)</a:t>
            </a:r>
            <a:endParaRPr sz="2300"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 u="sng">
                <a:latin typeface="Dosis Light"/>
                <a:ea typeface="Dosis Light"/>
                <a:cs typeface="Dosis Light"/>
                <a:sym typeface="Dosis Light"/>
              </a:rPr>
              <a:t>Back propagation</a:t>
            </a:r>
            <a:endParaRPr sz="2300" u="sng">
              <a:latin typeface="Dosis Light"/>
              <a:ea typeface="Dosis Light"/>
              <a:cs typeface="Dosis Light"/>
              <a:sym typeface="Dosis Light"/>
            </a:endParaRPr>
          </a:p>
          <a:p>
            <a:pPr indent="-374650" lvl="1" marL="914400" rtl="0" algn="l">
              <a:spcBef>
                <a:spcPts val="480"/>
              </a:spcBef>
              <a:spcAft>
                <a:spcPts val="0"/>
              </a:spcAft>
              <a:buSzPts val="2300"/>
              <a:buChar char="-"/>
            </a:pPr>
            <a:r>
              <a:rPr lang="en" sz="2300">
                <a:latin typeface="Dosis Light"/>
                <a:ea typeface="Dosis Light"/>
                <a:cs typeface="Dosis Light"/>
                <a:sym typeface="Dosis Light"/>
              </a:rPr>
              <a:t>Method that calculates gradients of loss with respect to </a:t>
            </a:r>
            <a:r>
              <a:rPr b="1" lang="en" sz="2300">
                <a:latin typeface="Dosis"/>
                <a:ea typeface="Dosis"/>
                <a:cs typeface="Dosis"/>
                <a:sym typeface="Dosis"/>
              </a:rPr>
              <a:t>each</a:t>
            </a:r>
            <a:r>
              <a:rPr lang="en" sz="2300">
                <a:latin typeface="Dosis Light"/>
                <a:ea typeface="Dosis Light"/>
                <a:cs typeface="Dosis Light"/>
                <a:sym typeface="Dosis Light"/>
              </a:rPr>
              <a:t> of model weights in order to train through the process of gradient descent</a:t>
            </a:r>
            <a:endParaRPr i="1" sz="2300">
              <a:latin typeface="Dosis Light"/>
              <a:ea typeface="Dosis Light"/>
              <a:cs typeface="Dosis Light"/>
              <a:sym typeface="Dosis Light"/>
            </a:endParaRPr>
          </a:p>
          <a:p>
            <a:pPr indent="-374650" lvl="2" marL="1371600" rtl="0" algn="l">
              <a:spcBef>
                <a:spcPts val="0"/>
              </a:spcBef>
              <a:spcAft>
                <a:spcPts val="0"/>
              </a:spcAft>
              <a:buSzPts val="2300"/>
              <a:buFont typeface="Dosis Light"/>
              <a:buChar char="-"/>
            </a:pPr>
            <a:r>
              <a:rPr lang="en" sz="2300">
                <a:latin typeface="Dosis Light"/>
                <a:ea typeface="Dosis Light"/>
                <a:cs typeface="Dosis Light"/>
                <a:sym typeface="Dosis Light"/>
              </a:rPr>
              <a:t>Loss.backward() command</a:t>
            </a:r>
            <a:endParaRPr sz="2300">
              <a:latin typeface="Dosis Light"/>
              <a:ea typeface="Dosis Light"/>
              <a:cs typeface="Dosis Light"/>
              <a:sym typeface="Dosis Light"/>
            </a:endParaRPr>
          </a:p>
          <a:p>
            <a:pPr indent="-374650" lvl="2" marL="1371600" rtl="0" algn="l">
              <a:spcBef>
                <a:spcPts val="0"/>
              </a:spcBef>
              <a:spcAft>
                <a:spcPts val="0"/>
              </a:spcAft>
              <a:buSzPts val="2300"/>
              <a:buFont typeface="Dosis Light"/>
              <a:buChar char="-"/>
            </a:pPr>
            <a:r>
              <a:rPr lang="en" sz="2300">
                <a:latin typeface="Dosis Light"/>
                <a:ea typeface="Dosis Light"/>
                <a:cs typeface="Dosis Light"/>
                <a:sym typeface="Dosis Light"/>
              </a:rPr>
              <a:t>Can think of it as a “rippling” effect</a:t>
            </a:r>
            <a:endParaRPr sz="2300"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3908" name="Google Shape;3908;p2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2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Google Shape;3913;p23"/>
          <p:cNvSpPr txBox="1"/>
          <p:nvPr>
            <p:ph type="title"/>
          </p:nvPr>
        </p:nvSpPr>
        <p:spPr>
          <a:xfrm>
            <a:off x="442325" y="1874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3914" name="Google Shape;3914;p23"/>
          <p:cNvSpPr txBox="1"/>
          <p:nvPr>
            <p:ph idx="1" type="body"/>
          </p:nvPr>
        </p:nvSpPr>
        <p:spPr>
          <a:xfrm>
            <a:off x="222025" y="1148350"/>
            <a:ext cx="4492200" cy="3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tillium Web Light"/>
              <a:buChar char="●"/>
            </a:pPr>
            <a:r>
              <a:rPr lang="en" sz="2300"/>
              <a:t>Gradient Descent: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tillium Web Light"/>
              <a:buChar char="○"/>
            </a:pPr>
            <a:r>
              <a:rPr lang="en" sz="2300"/>
              <a:t>A technique used to find the values of a function’s parameters that minimize the cost of the function </a:t>
            </a:r>
            <a:endParaRPr sz="2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2300"/>
              <a:t>Essentially finding the local minimum of a function </a:t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3915" name="Google Shape;3915;p2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16" name="Google Shape;39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225" y="1617226"/>
            <a:ext cx="3978875" cy="24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0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p24"/>
          <p:cNvSpPr txBox="1"/>
          <p:nvPr>
            <p:ph type="title"/>
          </p:nvPr>
        </p:nvSpPr>
        <p:spPr>
          <a:xfrm>
            <a:off x="295125" y="2242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Training: Optimization</a:t>
            </a:r>
            <a:endParaRPr/>
          </a:p>
        </p:txBody>
      </p:sp>
      <p:sp>
        <p:nvSpPr>
          <p:cNvPr id="3922" name="Google Shape;3922;p24"/>
          <p:cNvSpPr txBox="1"/>
          <p:nvPr>
            <p:ph idx="1" type="body"/>
          </p:nvPr>
        </p:nvSpPr>
        <p:spPr>
          <a:xfrm>
            <a:off x="295125" y="108150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Optimization is the process by which the weights of the model are actually updated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This occurs after the loss is computed and the gradients are calculated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The most common </a:t>
            </a:r>
            <a:r>
              <a:rPr lang="en"/>
              <a:t>algorithm</a:t>
            </a:r>
            <a:r>
              <a:rPr lang="en"/>
              <a:t> for </a:t>
            </a:r>
            <a:r>
              <a:rPr lang="en"/>
              <a:t>optimization</a:t>
            </a:r>
            <a:r>
              <a:rPr lang="en"/>
              <a:t> is the SGD, or Stochastic Gradient Descent </a:t>
            </a:r>
            <a:endParaRPr/>
          </a:p>
        </p:txBody>
      </p:sp>
      <p:sp>
        <p:nvSpPr>
          <p:cNvPr id="3923" name="Google Shape;3923;p2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7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5"/>
          <p:cNvSpPr txBox="1"/>
          <p:nvPr>
            <p:ph type="title"/>
          </p:nvPr>
        </p:nvSpPr>
        <p:spPr>
          <a:xfrm>
            <a:off x="192425" y="1242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Dataloaders</a:t>
            </a:r>
            <a:endParaRPr/>
          </a:p>
        </p:txBody>
      </p:sp>
      <p:sp>
        <p:nvSpPr>
          <p:cNvPr id="3929" name="Google Shape;3929;p25"/>
          <p:cNvSpPr txBox="1"/>
          <p:nvPr>
            <p:ph idx="1" type="body"/>
          </p:nvPr>
        </p:nvSpPr>
        <p:spPr>
          <a:xfrm>
            <a:off x="400800" y="929875"/>
            <a:ext cx="7725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 dataset defines the pre-</a:t>
            </a:r>
            <a:r>
              <a:rPr lang="en"/>
              <a:t>processing of</a:t>
            </a:r>
            <a:r>
              <a:rPr lang="en"/>
              <a:t> the data in an organized manner, while the </a:t>
            </a:r>
            <a:r>
              <a:rPr lang="en"/>
              <a:t>data loader</a:t>
            </a:r>
            <a:r>
              <a:rPr lang="en"/>
              <a:t> iteratively loads data based on certain parameters - useful abstractions for deep learning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Performs necessary data augmentation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Data Loaders allow us to sample different chunks of our dataset with built in batching</a:t>
            </a:r>
            <a:endParaRPr/>
          </a:p>
        </p:txBody>
      </p:sp>
      <p:sp>
        <p:nvSpPr>
          <p:cNvPr id="3930" name="Google Shape;3930;p2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4" name="Shape 3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5" name="Google Shape;3935;p26"/>
          <p:cNvSpPr txBox="1"/>
          <p:nvPr>
            <p:ph type="ctrTitle"/>
          </p:nvPr>
        </p:nvSpPr>
        <p:spPr>
          <a:xfrm>
            <a:off x="245550" y="972350"/>
            <a:ext cx="5459400" cy="4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- Background about MNIST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9" name="Shape 3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0" name="Google Shape;3940;p27"/>
          <p:cNvSpPr txBox="1"/>
          <p:nvPr>
            <p:ph idx="1" type="body"/>
          </p:nvPr>
        </p:nvSpPr>
        <p:spPr>
          <a:xfrm>
            <a:off x="142850" y="912825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MNIST database: large dataset of handwritten digits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Commonly used to train image processing systems</a:t>
            </a:r>
            <a:endParaRPr/>
          </a:p>
        </p:txBody>
      </p:sp>
      <p:sp>
        <p:nvSpPr>
          <p:cNvPr id="3941" name="Google Shape;3941;p2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2" name="Google Shape;3942;p27"/>
          <p:cNvSpPr txBox="1"/>
          <p:nvPr>
            <p:ph type="title"/>
          </p:nvPr>
        </p:nvSpPr>
        <p:spPr>
          <a:xfrm>
            <a:off x="192425" y="1242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MNIST database</a:t>
            </a:r>
            <a:endParaRPr/>
          </a:p>
        </p:txBody>
      </p:sp>
      <p:pic>
        <p:nvPicPr>
          <p:cNvPr id="3943" name="Google Shape;39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150" y="2363400"/>
            <a:ext cx="4572000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44" name="Google Shape;3944;p27"/>
          <p:cNvSpPr txBox="1"/>
          <p:nvPr/>
        </p:nvSpPr>
        <p:spPr>
          <a:xfrm>
            <a:off x="476250" y="2685525"/>
            <a:ext cx="2755800" cy="24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-"/>
            </a:pPr>
            <a:r>
              <a:rPr lang="en"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70,000 images that can be used for model training and testing</a:t>
            </a:r>
            <a:endParaRPr sz="24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8" name="Shape 3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9" name="Google Shape;3949;p28"/>
          <p:cNvSpPr txBox="1"/>
          <p:nvPr>
            <p:ph type="ctrTitle"/>
          </p:nvPr>
        </p:nvSpPr>
        <p:spPr>
          <a:xfrm>
            <a:off x="245550" y="972350"/>
            <a:ext cx="5459400" cy="4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- Applications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3" name="Shape 3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4" name="Google Shape;3954;p29"/>
          <p:cNvSpPr txBox="1"/>
          <p:nvPr>
            <p:ph type="title"/>
          </p:nvPr>
        </p:nvSpPr>
        <p:spPr>
          <a:xfrm>
            <a:off x="718300" y="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Basically Everywhere…</a:t>
            </a:r>
            <a:endParaRPr/>
          </a:p>
        </p:txBody>
      </p:sp>
      <p:sp>
        <p:nvSpPr>
          <p:cNvPr id="3955" name="Google Shape;3955;p2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56" name="Google Shape;39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50" y="1009800"/>
            <a:ext cx="3040875" cy="20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7" name="Google Shape;3957;p29"/>
          <p:cNvPicPr preferRelativeResize="0"/>
          <p:nvPr/>
        </p:nvPicPr>
        <p:blipFill rotWithShape="1">
          <a:blip r:embed="rId4">
            <a:alphaModFix/>
          </a:blip>
          <a:srcRect b="0" l="6068" r="0" t="0"/>
          <a:stretch/>
        </p:blipFill>
        <p:spPr>
          <a:xfrm>
            <a:off x="3340750" y="857400"/>
            <a:ext cx="1628375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8" name="Google Shape;395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7850" y="1335100"/>
            <a:ext cx="2695050" cy="18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2" name="Shape 3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" name="Google Shape;3963;p30"/>
          <p:cNvSpPr txBox="1"/>
          <p:nvPr>
            <p:ph type="title"/>
          </p:nvPr>
        </p:nvSpPr>
        <p:spPr>
          <a:xfrm>
            <a:off x="718300" y="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Not Use Neural Networks</a:t>
            </a:r>
            <a:endParaRPr/>
          </a:p>
        </p:txBody>
      </p:sp>
      <p:sp>
        <p:nvSpPr>
          <p:cNvPr id="3964" name="Google Shape;3964;p30"/>
          <p:cNvSpPr txBox="1"/>
          <p:nvPr>
            <p:ph idx="1" type="body"/>
          </p:nvPr>
        </p:nvSpPr>
        <p:spPr>
          <a:xfrm>
            <a:off x="718300" y="965925"/>
            <a:ext cx="6761100" cy="3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Simple outcomes (yes/no, numerical, categorical)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Small dataset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Need for clear presentation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Neural</a:t>
            </a:r>
            <a:r>
              <a:rPr lang="en"/>
              <a:t> network data not easy to interpret always and not always optimal for specific settings (showing average person a list of recommendations)</a:t>
            </a:r>
            <a:endParaRPr/>
          </a:p>
        </p:txBody>
      </p:sp>
      <p:sp>
        <p:nvSpPr>
          <p:cNvPr id="3965" name="Google Shape;3965;p3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9" name="Shape 3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0" name="Google Shape;3970;p31"/>
          <p:cNvSpPr txBox="1"/>
          <p:nvPr>
            <p:ph type="title"/>
          </p:nvPr>
        </p:nvSpPr>
        <p:spPr>
          <a:xfrm>
            <a:off x="276850" y="41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Neural Networks</a:t>
            </a:r>
            <a:endParaRPr/>
          </a:p>
        </p:txBody>
      </p:sp>
      <p:sp>
        <p:nvSpPr>
          <p:cNvPr id="3971" name="Google Shape;3971;p3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72" name="Google Shape;39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2406" y="1043663"/>
            <a:ext cx="3999323" cy="3867477"/>
          </a:xfrm>
          <a:prstGeom prst="rect">
            <a:avLst/>
          </a:prstGeom>
          <a:noFill/>
          <a:ln>
            <a:noFill/>
          </a:ln>
        </p:spPr>
      </p:pic>
      <p:sp>
        <p:nvSpPr>
          <p:cNvPr id="3973" name="Google Shape;3973;p31"/>
          <p:cNvSpPr txBox="1"/>
          <p:nvPr/>
        </p:nvSpPr>
        <p:spPr>
          <a:xfrm>
            <a:off x="0" y="762938"/>
            <a:ext cx="3542400" cy="3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 Light"/>
              <a:buChar char="●"/>
            </a:pP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Behave like neurons in the brain</a:t>
            </a:r>
            <a:endParaRPr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 Light"/>
              <a:buChar char="●"/>
            </a:pP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</a:t>
            </a: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layered process to dissect data</a:t>
            </a:r>
            <a:endParaRPr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 Light"/>
              <a:buChar char="○"/>
            </a:pP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 </a:t>
            </a: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node</a:t>
            </a: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is a datapoint in a dataset with an “activation number” which triggers a function</a:t>
            </a:r>
            <a:endParaRPr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 Light"/>
              <a:buChar char="○"/>
            </a:pP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 set of nodes forms a </a:t>
            </a: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layer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 Light"/>
              <a:buChar char="■"/>
            </a:pP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Input, hidden, output</a:t>
            </a:r>
            <a:endParaRPr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tillium Web Light"/>
              <a:buChar char="○"/>
            </a:pP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Layers are connected</a:t>
            </a: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because each node in second layer uses characteristics from first layer as parameters to compute its activation output (has a different purpose)</a:t>
            </a:r>
            <a:endParaRPr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tillium Web Light"/>
              <a:buChar char="■"/>
            </a:pP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parameter</a:t>
            </a: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for each node in the previous layer </a:t>
            </a: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is known as a weight</a:t>
            </a: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(a coefficient to influence specific characteristics in a dataset to analyze)</a:t>
            </a:r>
            <a:endParaRPr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0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/>
          <p:nvPr>
            <p:ph type="title"/>
          </p:nvPr>
        </p:nvSpPr>
        <p:spPr>
          <a:xfrm>
            <a:off x="350350" y="1138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</p:txBody>
      </p:sp>
      <p:sp>
        <p:nvSpPr>
          <p:cNvPr id="3842" name="Google Shape;3842;p14"/>
          <p:cNvSpPr txBox="1"/>
          <p:nvPr>
            <p:ph idx="1" type="body"/>
          </p:nvPr>
        </p:nvSpPr>
        <p:spPr>
          <a:xfrm>
            <a:off x="91525" y="813300"/>
            <a:ext cx="6189000" cy="3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900"/>
              <a:buFont typeface="Dosis Light"/>
              <a:buChar char="-"/>
            </a:pPr>
            <a:r>
              <a:rPr lang="en" sz="1900">
                <a:latin typeface="Dosis Light"/>
                <a:ea typeface="Dosis Light"/>
                <a:cs typeface="Dosis Light"/>
                <a:sym typeface="Dosis Light"/>
              </a:rPr>
              <a:t>Deep Learning is a </a:t>
            </a:r>
            <a:r>
              <a:rPr lang="en" sz="1900">
                <a:latin typeface="Dosis Light"/>
                <a:ea typeface="Dosis Light"/>
                <a:cs typeface="Dosis Light"/>
                <a:sym typeface="Dosis Light"/>
              </a:rPr>
              <a:t>subset</a:t>
            </a:r>
            <a:r>
              <a:rPr lang="en" sz="1900">
                <a:latin typeface="Dosis Light"/>
                <a:ea typeface="Dosis Light"/>
                <a:cs typeface="Dosis Light"/>
                <a:sym typeface="Dosis Light"/>
              </a:rPr>
              <a:t> of machine learning  much more efficient for analyzing </a:t>
            </a:r>
            <a:r>
              <a:rPr lang="en" sz="1900">
                <a:latin typeface="Dosis Light"/>
                <a:ea typeface="Dosis Light"/>
                <a:cs typeface="Dosis Light"/>
                <a:sym typeface="Dosis Light"/>
              </a:rPr>
              <a:t>large</a:t>
            </a:r>
            <a:r>
              <a:rPr lang="en" sz="1900">
                <a:latin typeface="Dosis Light"/>
                <a:ea typeface="Dosis Light"/>
                <a:cs typeface="Dosis Light"/>
                <a:sym typeface="Dosis Light"/>
              </a:rPr>
              <a:t> datasets and finding patterns</a:t>
            </a:r>
            <a:endParaRPr sz="1900">
              <a:latin typeface="Dosis Light"/>
              <a:ea typeface="Dosis Light"/>
              <a:cs typeface="Dosis Light"/>
              <a:sym typeface="Dosis Ligh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Dosis Light"/>
              <a:buChar char="-"/>
            </a:pPr>
            <a:r>
              <a:rPr lang="en" sz="1900">
                <a:latin typeface="Dosis Light"/>
                <a:ea typeface="Dosis Light"/>
                <a:cs typeface="Dosis Light"/>
                <a:sym typeface="Dosis Light"/>
              </a:rPr>
              <a:t>Basis of deep learning: neural networks, designed to emulate the human brain</a:t>
            </a:r>
            <a:endParaRPr sz="1900">
              <a:latin typeface="Dosis Light"/>
              <a:ea typeface="Dosis Light"/>
              <a:cs typeface="Dosis Light"/>
              <a:sym typeface="Dosis Ligh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Dosis Light"/>
              <a:buChar char="-"/>
            </a:pPr>
            <a:r>
              <a:rPr lang="en" sz="1900">
                <a:latin typeface="Dosis Light"/>
                <a:ea typeface="Dosis Light"/>
                <a:cs typeface="Dosis Light"/>
                <a:sym typeface="Dosis Light"/>
              </a:rPr>
              <a:t>Deep Neural Networks - multiple layers of interconnected nodes</a:t>
            </a:r>
            <a:endParaRPr sz="1900">
              <a:latin typeface="Dosis Light"/>
              <a:ea typeface="Dosis Light"/>
              <a:cs typeface="Dosis Light"/>
              <a:sym typeface="Dosis Light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Dosis Light"/>
              <a:buChar char="-"/>
            </a:pPr>
            <a:r>
              <a:rPr lang="en" sz="1900">
                <a:latin typeface="Dosis Light"/>
                <a:ea typeface="Dosis Light"/>
                <a:cs typeface="Dosis Light"/>
                <a:sym typeface="Dosis Light"/>
              </a:rPr>
              <a:t>Basic Neural Networks consist of three parts: input layer, hidden layers, and output layer</a:t>
            </a:r>
            <a:endParaRPr sz="1900">
              <a:latin typeface="Dosis Light"/>
              <a:ea typeface="Dosis Light"/>
              <a:cs typeface="Dosis Light"/>
              <a:sym typeface="Dosis Light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Dosis Light"/>
              <a:buChar char="-"/>
            </a:pPr>
            <a:r>
              <a:rPr b="1" lang="en" sz="1900">
                <a:latin typeface="Dosis"/>
                <a:ea typeface="Dosis"/>
                <a:cs typeface="Dosis"/>
                <a:sym typeface="Dosis"/>
              </a:rPr>
              <a:t>Forward propagation</a:t>
            </a:r>
            <a:r>
              <a:rPr lang="en" sz="1900">
                <a:latin typeface="Dosis Light"/>
                <a:ea typeface="Dosis Light"/>
                <a:cs typeface="Dosis Light"/>
                <a:sym typeface="Dosis Light"/>
              </a:rPr>
              <a:t> - progressive computations as inputs are passed into model and gradually refined</a:t>
            </a:r>
            <a:endParaRPr sz="1900">
              <a:latin typeface="Dosis Light"/>
              <a:ea typeface="Dosis Light"/>
              <a:cs typeface="Dosis Light"/>
              <a:sym typeface="Dosis Light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Dosis Light"/>
              <a:buChar char="-"/>
            </a:pPr>
            <a:r>
              <a:rPr b="1" lang="en" sz="1900">
                <a:latin typeface="Dosis"/>
                <a:ea typeface="Dosis"/>
                <a:cs typeface="Dosis"/>
                <a:sym typeface="Dosis"/>
              </a:rPr>
              <a:t>Back propagation</a:t>
            </a:r>
            <a:r>
              <a:rPr lang="en" sz="1900">
                <a:latin typeface="Dosis Light"/>
                <a:ea typeface="Dosis Light"/>
                <a:cs typeface="Dosis Light"/>
                <a:sym typeface="Dosis Light"/>
              </a:rPr>
              <a:t> - how neural networks use output to train/update weights</a:t>
            </a:r>
            <a:endParaRPr sz="1900"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3843" name="Google Shape;3843;p1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44" name="Google Shape;38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0525" y="971225"/>
            <a:ext cx="2502826" cy="15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5" name="Google Shape;384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2925" y="2700400"/>
            <a:ext cx="2290699" cy="229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9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/>
          <p:nvPr>
            <p:ph type="title"/>
          </p:nvPr>
        </p:nvSpPr>
        <p:spPr>
          <a:xfrm>
            <a:off x="350350" y="1138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Neural Networks</a:t>
            </a:r>
            <a:endParaRPr/>
          </a:p>
        </p:txBody>
      </p:sp>
      <p:sp>
        <p:nvSpPr>
          <p:cNvPr id="3851" name="Google Shape;3851;p1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52" name="Google Shape;38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2406" y="1043663"/>
            <a:ext cx="3999323" cy="3867477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/>
          <p:nvPr/>
        </p:nvSpPr>
        <p:spPr>
          <a:xfrm>
            <a:off x="0" y="1043588"/>
            <a:ext cx="3542400" cy="3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Each layer</a:t>
            </a: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</a:t>
            </a: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has</a:t>
            </a: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different set of weighted sum functions to understand parts of the dataset with </a:t>
            </a: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increasing levels of abstraction</a:t>
            </a: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(e.g. pixels -&gt; edges -&gt; patterns -&gt; digits)</a:t>
            </a:r>
            <a:endParaRPr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 Light"/>
              <a:buChar char="●"/>
            </a:pP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Move through the layers until reaching output layer, where the  one with the highest activation is displayed as output</a:t>
            </a:r>
            <a:endParaRPr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 Light"/>
              <a:buChar char="●"/>
            </a:pP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 neural network learns through </a:t>
            </a: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back </a:t>
            </a: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propagation</a:t>
            </a: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, </a:t>
            </a: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where network re-analyzes dataset again to finetune weights and biases</a:t>
            </a:r>
            <a:endParaRPr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 Light"/>
              <a:buChar char="○"/>
            </a:pP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Boosts accuracy, enables complex pattern recognition, mimics “sentience”</a:t>
            </a:r>
            <a:endParaRPr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7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/>
          <p:nvPr>
            <p:ph type="title"/>
          </p:nvPr>
        </p:nvSpPr>
        <p:spPr>
          <a:xfrm>
            <a:off x="350350" y="1138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Neural Networks</a:t>
            </a:r>
            <a:endParaRPr/>
          </a:p>
        </p:txBody>
      </p:sp>
      <p:sp>
        <p:nvSpPr>
          <p:cNvPr id="3859" name="Google Shape;3859;p1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60" name="Google Shape;38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2406" y="1043663"/>
            <a:ext cx="3999323" cy="3867477"/>
          </a:xfrm>
          <a:prstGeom prst="rect">
            <a:avLst/>
          </a:prstGeom>
          <a:noFill/>
          <a:ln>
            <a:noFill/>
          </a:ln>
        </p:spPr>
      </p:pic>
      <p:sp>
        <p:nvSpPr>
          <p:cNvPr id="3861" name="Google Shape;3861;p16"/>
          <p:cNvSpPr txBox="1"/>
          <p:nvPr/>
        </p:nvSpPr>
        <p:spPr>
          <a:xfrm>
            <a:off x="0" y="1043588"/>
            <a:ext cx="3542400" cy="3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tillium Web Light"/>
              <a:buChar char="●"/>
            </a:pP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Several techniques to initialize weights for optimizing accuracy</a:t>
            </a:r>
            <a:endParaRPr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tillium Web Light"/>
              <a:buChar char="●"/>
            </a:pP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Weights are </a:t>
            </a: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compressed</a:t>
            </a: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to a certain range (common normalization = sigmoid function) </a:t>
            </a:r>
            <a:endParaRPr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tillium Web Light"/>
              <a:buChar char="●"/>
            </a:pP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Activation of node in second layer determined by computing </a:t>
            </a: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weighted sum </a:t>
            </a: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(activation of first layer node * corresponding connection weight) </a:t>
            </a:r>
            <a:endParaRPr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tillium Web Light"/>
              <a:buChar char="●"/>
            </a:pP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 node’s activation state can be controlled by introducing </a:t>
            </a: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bias</a:t>
            </a: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</a:t>
            </a:r>
            <a:endParaRPr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tillium Web Light"/>
              <a:buChar char="○"/>
            </a:pPr>
            <a:r>
              <a:rPr lang="en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Only if activation &gt; 0.7, move on to next layer</a:t>
            </a:r>
            <a:endParaRPr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5" name="Shape 3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6" name="Google Shape;3866;p17"/>
          <p:cNvSpPr txBox="1"/>
          <p:nvPr>
            <p:ph type="title"/>
          </p:nvPr>
        </p:nvSpPr>
        <p:spPr>
          <a:xfrm>
            <a:off x="757825" y="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Biological Inspiration</a:t>
            </a:r>
            <a:endParaRPr/>
          </a:p>
        </p:txBody>
      </p:sp>
      <p:sp>
        <p:nvSpPr>
          <p:cNvPr id="3867" name="Google Shape;3867;p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8" name="Google Shape;3868;p17"/>
          <p:cNvSpPr txBox="1"/>
          <p:nvPr/>
        </p:nvSpPr>
        <p:spPr>
          <a:xfrm>
            <a:off x="274675" y="938750"/>
            <a:ext cx="7470900" cy="4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</a:pPr>
            <a:r>
              <a:rPr lang="en"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Behaves like neurons in the brain</a:t>
            </a:r>
            <a:endParaRPr sz="24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-"/>
            </a:pPr>
            <a:r>
              <a:rPr lang="en"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“A neuron’s output is a response to a question influenced by ‘weighted’ opinions of its inputs”</a:t>
            </a:r>
            <a:endParaRPr sz="24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-"/>
            </a:pPr>
            <a:r>
              <a:rPr lang="en"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“Weights are akin to the strength of </a:t>
            </a:r>
            <a:r>
              <a:rPr lang="en"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synapses</a:t>
            </a:r>
            <a:r>
              <a:rPr lang="en"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between neurons”</a:t>
            </a:r>
            <a:endParaRPr sz="24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-"/>
            </a:pPr>
            <a:r>
              <a:rPr lang="en"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“Just like humans strengthen memory with repetition, neural networks adjust weights to better recognize data”</a:t>
            </a:r>
            <a:endParaRPr sz="24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2" name="Shape 3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3" name="Google Shape;3873;p18"/>
          <p:cNvSpPr txBox="1"/>
          <p:nvPr>
            <p:ph type="ctrTitle"/>
          </p:nvPr>
        </p:nvSpPr>
        <p:spPr>
          <a:xfrm>
            <a:off x="245550" y="972350"/>
            <a:ext cx="5459400" cy="4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About Neural Network Structure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7" name="Shape 3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8" name="Google Shape;3878;p19"/>
          <p:cNvSpPr txBox="1"/>
          <p:nvPr>
            <p:ph type="title"/>
          </p:nvPr>
        </p:nvSpPr>
        <p:spPr>
          <a:xfrm>
            <a:off x="91525" y="3320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</a:t>
            </a:r>
            <a:r>
              <a:rPr lang="en"/>
              <a:t> Layers</a:t>
            </a:r>
            <a:endParaRPr/>
          </a:p>
        </p:txBody>
      </p:sp>
      <p:sp>
        <p:nvSpPr>
          <p:cNvPr id="3879" name="Google Shape;3879;p19"/>
          <p:cNvSpPr txBox="1"/>
          <p:nvPr>
            <p:ph idx="1" type="body"/>
          </p:nvPr>
        </p:nvSpPr>
        <p:spPr>
          <a:xfrm>
            <a:off x="199625" y="775000"/>
            <a:ext cx="7896000" cy="38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42424"/>
                </a:solidFill>
                <a:highlight>
                  <a:srgbClr val="FFFFFF"/>
                </a:highlight>
                <a:latin typeface="Dosis"/>
                <a:ea typeface="Dosis"/>
                <a:cs typeface="Dosis"/>
                <a:sym typeface="Dosis"/>
              </a:rPr>
              <a:t>The convolutional layer computes a </a:t>
            </a:r>
            <a:r>
              <a:rPr b="1" lang="en" sz="1700">
                <a:solidFill>
                  <a:srgbClr val="242424"/>
                </a:solidFill>
                <a:highlight>
                  <a:srgbClr val="FFFFFF"/>
                </a:highlight>
                <a:latin typeface="Dosis"/>
                <a:ea typeface="Dosis"/>
                <a:cs typeface="Dosis"/>
                <a:sym typeface="Dosis"/>
              </a:rPr>
              <a:t>dot product</a:t>
            </a:r>
            <a:r>
              <a:rPr lang="en" sz="1700">
                <a:solidFill>
                  <a:srgbClr val="242424"/>
                </a:solidFill>
                <a:highlight>
                  <a:srgbClr val="FFFFFF"/>
                </a:highlight>
                <a:latin typeface="Dosis"/>
                <a:ea typeface="Dosis"/>
                <a:cs typeface="Dosis"/>
                <a:sym typeface="Dosis"/>
              </a:rPr>
              <a:t> between the kernel, or sliding window, and the image pixel values. As shown in the gif below, the square in green is called the kernel, and the 9 by 9 square contains the image pixel values. </a:t>
            </a:r>
            <a:endParaRPr sz="1700">
              <a:solidFill>
                <a:srgbClr val="242424"/>
              </a:solidFill>
              <a:highlight>
                <a:srgbClr val="FFFFFF"/>
              </a:highlight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424"/>
              </a:solidFill>
              <a:highlight>
                <a:srgbClr val="FFFFFF"/>
              </a:highlight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42424"/>
                </a:solidFill>
                <a:highlight>
                  <a:srgbClr val="FFFFFF"/>
                </a:highlight>
                <a:latin typeface="Dosis"/>
                <a:ea typeface="Dosis"/>
                <a:cs typeface="Dosis"/>
                <a:sym typeface="Dosis"/>
              </a:rPr>
              <a:t>A Convolutional Layer Consists of various parameters:</a:t>
            </a:r>
            <a:endParaRPr sz="1700">
              <a:solidFill>
                <a:srgbClr val="242424"/>
              </a:solidFill>
              <a:highlight>
                <a:srgbClr val="FFFFFF"/>
              </a:highlight>
              <a:latin typeface="Dosis"/>
              <a:ea typeface="Dosis"/>
              <a:cs typeface="Dosis"/>
              <a:sym typeface="Dosis"/>
            </a:endParaRPr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rgbClr val="242424"/>
              </a:buClr>
              <a:buSzPts val="1700"/>
              <a:buFont typeface="Dosis"/>
              <a:buChar char="-"/>
            </a:pPr>
            <a:r>
              <a:rPr lang="en" sz="1700">
                <a:solidFill>
                  <a:srgbClr val="242424"/>
                </a:solidFill>
                <a:highlight>
                  <a:srgbClr val="FFFFFF"/>
                </a:highlight>
                <a:latin typeface="Dosis"/>
                <a:ea typeface="Dosis"/>
                <a:cs typeface="Dosis"/>
                <a:sym typeface="Dosis"/>
              </a:rPr>
              <a:t>Kernel size: the size of the sliding window</a:t>
            </a:r>
            <a:endParaRPr sz="1700">
              <a:solidFill>
                <a:srgbClr val="242424"/>
              </a:solidFill>
              <a:highlight>
                <a:srgbClr val="FFFFFF"/>
              </a:highlight>
              <a:latin typeface="Dosis"/>
              <a:ea typeface="Dosis"/>
              <a:cs typeface="Dosis"/>
              <a:sym typeface="Dosi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700"/>
              <a:buFont typeface="Dosis"/>
              <a:buChar char="-"/>
            </a:pPr>
            <a:r>
              <a:rPr lang="en" sz="1700">
                <a:solidFill>
                  <a:srgbClr val="242424"/>
                </a:solidFill>
                <a:highlight>
                  <a:srgbClr val="FFFFFF"/>
                </a:highlight>
                <a:latin typeface="Dosis"/>
                <a:ea typeface="Dosis"/>
                <a:cs typeface="Dosis"/>
                <a:sym typeface="Dosis"/>
              </a:rPr>
              <a:t>Stride: the number of squares the kernel will slide through each step of the convolution </a:t>
            </a:r>
            <a:endParaRPr sz="1700">
              <a:solidFill>
                <a:srgbClr val="242424"/>
              </a:solidFill>
              <a:highlight>
                <a:srgbClr val="FFFFFF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880" name="Google Shape;3880;p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81" name="Google Shape;38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427" y="3577125"/>
            <a:ext cx="3900800" cy="153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2" name="Google Shape;388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625" y="3356377"/>
            <a:ext cx="3900800" cy="1757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6" name="Shape 3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7" name="Google Shape;3887;p20"/>
          <p:cNvSpPr txBox="1"/>
          <p:nvPr>
            <p:ph type="title"/>
          </p:nvPr>
        </p:nvSpPr>
        <p:spPr>
          <a:xfrm>
            <a:off x="728225" y="14405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Function: ReLU</a:t>
            </a:r>
            <a:endParaRPr/>
          </a:p>
        </p:txBody>
      </p:sp>
      <p:sp>
        <p:nvSpPr>
          <p:cNvPr id="3888" name="Google Shape;3888;p20"/>
          <p:cNvSpPr txBox="1"/>
          <p:nvPr>
            <p:ph idx="1" type="body"/>
          </p:nvPr>
        </p:nvSpPr>
        <p:spPr>
          <a:xfrm>
            <a:off x="91525" y="1161950"/>
            <a:ext cx="5435100" cy="3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600"/>
              </a:spcBef>
              <a:spcAft>
                <a:spcPts val="0"/>
              </a:spcAft>
              <a:buSzPts val="2500"/>
              <a:buFont typeface="Dosis Light"/>
              <a:buChar char="-"/>
            </a:pPr>
            <a:r>
              <a:rPr lang="en" sz="2500">
                <a:latin typeface="Dosis Light"/>
                <a:ea typeface="Dosis Light"/>
                <a:cs typeface="Dosis Light"/>
                <a:sym typeface="Dosis Light"/>
              </a:rPr>
              <a:t>Activation Function - nonlinearities between linear/</a:t>
            </a:r>
            <a:r>
              <a:rPr lang="en" sz="2500">
                <a:latin typeface="Dosis Light"/>
                <a:ea typeface="Dosis Light"/>
                <a:cs typeface="Dosis Light"/>
                <a:sym typeface="Dosis Light"/>
              </a:rPr>
              <a:t>convolutional</a:t>
            </a:r>
            <a:r>
              <a:rPr lang="en" sz="2500">
                <a:latin typeface="Dosis Light"/>
                <a:ea typeface="Dosis Light"/>
                <a:cs typeface="Dosis Light"/>
                <a:sym typeface="Dosis Light"/>
              </a:rPr>
              <a:t> layers of the model</a:t>
            </a:r>
            <a:endParaRPr sz="2500">
              <a:latin typeface="Dosis Light"/>
              <a:ea typeface="Dosis Light"/>
              <a:cs typeface="Dosis Light"/>
              <a:sym typeface="Dosis Ligh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Dosis Light"/>
              <a:buChar char="-"/>
            </a:pPr>
            <a:r>
              <a:rPr lang="en" sz="2500">
                <a:latin typeface="Dosis Light"/>
                <a:ea typeface="Dosis Light"/>
                <a:cs typeface="Dosis Light"/>
                <a:sym typeface="Dosis Light"/>
              </a:rPr>
              <a:t>Any linear network = can be represented as just one layer</a:t>
            </a:r>
            <a:endParaRPr sz="2500"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Dosis Light"/>
              <a:ea typeface="Dosis Light"/>
              <a:cs typeface="Dosis Light"/>
              <a:sym typeface="Dosis Light"/>
            </a:endParaRPr>
          </a:p>
          <a:p>
            <a:pPr indent="-387350" lvl="0" marL="457200" rtl="0" algn="l">
              <a:spcBef>
                <a:spcPts val="600"/>
              </a:spcBef>
              <a:spcAft>
                <a:spcPts val="0"/>
              </a:spcAft>
              <a:buSzPts val="2500"/>
              <a:buFont typeface="Dosis Light"/>
              <a:buChar char="-"/>
            </a:pPr>
            <a:r>
              <a:rPr lang="en" sz="2500">
                <a:latin typeface="Dosis Light"/>
                <a:ea typeface="Dosis Light"/>
                <a:cs typeface="Dosis Light"/>
                <a:sym typeface="Dosis Light"/>
              </a:rPr>
              <a:t>ReLU: Common activation function</a:t>
            </a:r>
            <a:endParaRPr sz="2500">
              <a:latin typeface="Dosis Light"/>
              <a:ea typeface="Dosis Light"/>
              <a:cs typeface="Dosis Light"/>
              <a:sym typeface="Dosis Ligh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Dosis Light"/>
              <a:buChar char="-"/>
            </a:pPr>
            <a:r>
              <a:rPr lang="en" sz="2500">
                <a:latin typeface="Dosis Light"/>
                <a:ea typeface="Dosis Light"/>
                <a:cs typeface="Dosis Light"/>
                <a:sym typeface="Dosis Light"/>
              </a:rPr>
              <a:t>f(x) = max(0,x) - if a calculated value is negative, make it zero</a:t>
            </a:r>
            <a:endParaRPr sz="2500"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3889" name="Google Shape;3889;p2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90" name="Google Shape;38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650" y="1233150"/>
            <a:ext cx="2514649" cy="19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4" name="Shape 3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5" name="Google Shape;3895;p21"/>
          <p:cNvSpPr txBox="1"/>
          <p:nvPr>
            <p:ph type="title"/>
          </p:nvPr>
        </p:nvSpPr>
        <p:spPr>
          <a:xfrm>
            <a:off x="718300" y="2059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Pooling in Neural Networks</a:t>
            </a:r>
            <a:endParaRPr/>
          </a:p>
        </p:txBody>
      </p:sp>
      <p:sp>
        <p:nvSpPr>
          <p:cNvPr id="3896" name="Google Shape;3896;p21"/>
          <p:cNvSpPr txBox="1"/>
          <p:nvPr>
            <p:ph idx="1" type="body"/>
          </p:nvPr>
        </p:nvSpPr>
        <p:spPr>
          <a:xfrm>
            <a:off x="297700" y="903988"/>
            <a:ext cx="7181700" cy="3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Dosis Light"/>
              <a:buChar char="-"/>
            </a:pPr>
            <a:r>
              <a:rPr lang="en">
                <a:latin typeface="Dosis Light"/>
                <a:ea typeface="Dosis Light"/>
                <a:cs typeface="Dosis Light"/>
                <a:sym typeface="Dosis Light"/>
              </a:rPr>
              <a:t>Technique that calculates maximum value from sections of a feature map (intermediate output)</a:t>
            </a:r>
            <a:endParaRPr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3897" name="Google Shape;3897;p2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98" name="Google Shape;38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525" y="3243525"/>
            <a:ext cx="3919125" cy="195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9" name="Google Shape;389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500" y="2036356"/>
            <a:ext cx="3560376" cy="14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900" name="Google Shape;3900;p21"/>
          <p:cNvSpPr txBox="1"/>
          <p:nvPr/>
        </p:nvSpPr>
        <p:spPr>
          <a:xfrm>
            <a:off x="3522275" y="1826725"/>
            <a:ext cx="4703100" cy="16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Light"/>
              <a:buChar char="-"/>
            </a:pPr>
            <a:r>
              <a:rPr lang="en" sz="2400">
                <a:solidFill>
                  <a:schemeClr val="dk1"/>
                </a:solidFill>
                <a:latin typeface="Dosis Light"/>
                <a:ea typeface="Dosis Light"/>
                <a:cs typeface="Dosis Light"/>
                <a:sym typeface="Dosis Light"/>
              </a:rPr>
              <a:t>Reduces dimensionality, often used after convolutional layer to account for small differences in image presentation</a:t>
            </a:r>
            <a:endParaRPr sz="2400">
              <a:solidFill>
                <a:schemeClr val="dk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3901" name="Google Shape;3901;p21"/>
          <p:cNvSpPr txBox="1"/>
          <p:nvPr/>
        </p:nvSpPr>
        <p:spPr>
          <a:xfrm>
            <a:off x="0" y="3622575"/>
            <a:ext cx="41532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osis Light"/>
              <a:buChar char="-"/>
            </a:pPr>
            <a:r>
              <a:rPr lang="en" sz="2100">
                <a:solidFill>
                  <a:schemeClr val="dk1"/>
                </a:solidFill>
                <a:latin typeface="Dosis Light"/>
                <a:ea typeface="Dosis Light"/>
                <a:cs typeface="Dosis Light"/>
                <a:sym typeface="Dosis Light"/>
              </a:rPr>
              <a:t>Intuition is to make model </a:t>
            </a:r>
            <a:r>
              <a:rPr lang="en" sz="2100">
                <a:solidFill>
                  <a:schemeClr val="dk1"/>
                </a:solidFill>
                <a:latin typeface="Dosis Light"/>
                <a:ea typeface="Dosis Light"/>
                <a:cs typeface="Dosis Light"/>
                <a:sym typeface="Dosis Light"/>
              </a:rPr>
              <a:t>insensitive to small shifts (in the case of MNIST, small shifts in the handwritten number).</a:t>
            </a:r>
            <a:endParaRPr sz="2100">
              <a:solidFill>
                <a:schemeClr val="dk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