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SemiBold"/>
      <p:regular r:id="rId18"/>
      <p:bold r:id="rId19"/>
    </p:embeddedFont>
    <p:embeddedFont>
      <p:font typeface="Roboto"/>
      <p:regular r:id="rId20"/>
      <p:bold r:id="rId21"/>
      <p:italic r:id="rId22"/>
      <p:boldItalic r:id="rId23"/>
    </p:embeddedFont>
    <p:embeddedFont>
      <p:font typeface="Lexend Medium"/>
      <p:regular r:id="rId24"/>
      <p:bold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exend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LexendMedium-bold.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SemiBold-bold.fntdata"/><Relationship Id="rId18" Type="http://schemas.openxmlformats.org/officeDocument/2006/relationships/font" Target="fonts/Lexen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23b15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23b15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c23b151c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c23b151c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c28e511f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c28e511f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c23b151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c23b151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c23b151c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c23b151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c23b151c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c23b151c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c2f9814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c2f9814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2f9814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c2f9814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c23b151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c23b151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c2f9814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c2f9814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c2f9814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c2f9814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c23b151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c23b151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python.org/3/reference/simple_stmts.html#imp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63250" y="0"/>
            <a:ext cx="9444300" cy="5216100"/>
          </a:xfrm>
          <a:prstGeom prst="rect">
            <a:avLst/>
          </a:prstGeom>
          <a:solidFill>
            <a:srgbClr val="FFD966"/>
          </a:solidFill>
        </p:spPr>
        <p:txBody>
          <a:bodyPr anchorCtr="0" anchor="ctr" bIns="91425" lIns="91425" spcFirstLastPara="1" rIns="91425" wrap="square" tIns="91425">
            <a:normAutofit/>
          </a:bodyPr>
          <a:lstStyle/>
          <a:p>
            <a:pPr indent="0" lvl="0" marL="0" rtl="0" algn="l">
              <a:spcBef>
                <a:spcPts val="0"/>
              </a:spcBef>
              <a:spcAft>
                <a:spcPts val="0"/>
              </a:spcAft>
              <a:buNone/>
            </a:pPr>
            <a:r>
              <a:rPr b="1" lang="en" sz="7000">
                <a:latin typeface="Lexend"/>
                <a:ea typeface="Lexend"/>
                <a:cs typeface="Lexend"/>
                <a:sym typeface="Lexend"/>
              </a:rPr>
              <a:t> </a:t>
            </a:r>
            <a:r>
              <a:rPr b="1" lang="en" sz="7000">
                <a:latin typeface="Lexend"/>
                <a:ea typeface="Lexend"/>
                <a:cs typeface="Lexend"/>
                <a:sym typeface="Lexend"/>
              </a:rPr>
              <a:t>Function </a:t>
            </a:r>
            <a:endParaRPr b="1" sz="7000">
              <a:latin typeface="Lexend"/>
              <a:ea typeface="Lexend"/>
              <a:cs typeface="Lexend"/>
              <a:sym typeface="Lexend"/>
            </a:endParaRPr>
          </a:p>
          <a:p>
            <a:pPr indent="0" lvl="0" marL="0" rtl="0" algn="l">
              <a:spcBef>
                <a:spcPts val="0"/>
              </a:spcBef>
              <a:spcAft>
                <a:spcPts val="0"/>
              </a:spcAft>
              <a:buNone/>
            </a:pPr>
            <a:r>
              <a:rPr b="1" lang="en" sz="7000">
                <a:latin typeface="Lexend"/>
                <a:ea typeface="Lexend"/>
                <a:cs typeface="Lexend"/>
                <a:sym typeface="Lexend"/>
              </a:rPr>
              <a:t>   &amp;</a:t>
            </a:r>
            <a:endParaRPr b="1" sz="7000">
              <a:latin typeface="Lexend"/>
              <a:ea typeface="Lexend"/>
              <a:cs typeface="Lexend"/>
              <a:sym typeface="Lexend"/>
            </a:endParaRPr>
          </a:p>
          <a:p>
            <a:pPr indent="0" lvl="0" marL="0" rtl="0" algn="l">
              <a:spcBef>
                <a:spcPts val="0"/>
              </a:spcBef>
              <a:spcAft>
                <a:spcPts val="0"/>
              </a:spcAft>
              <a:buNone/>
            </a:pPr>
            <a:r>
              <a:rPr b="1" lang="en" sz="7000">
                <a:latin typeface="Lexend"/>
                <a:ea typeface="Lexend"/>
                <a:cs typeface="Lexend"/>
                <a:sym typeface="Lexend"/>
              </a:rPr>
              <a:t> Module</a:t>
            </a:r>
            <a:endParaRPr b="1" sz="7000">
              <a:latin typeface="Lexend"/>
              <a:ea typeface="Lexend"/>
              <a:cs typeface="Lexend"/>
              <a:sym typeface="Lexend"/>
            </a:endParaRPr>
          </a:p>
        </p:txBody>
      </p:sp>
      <p:sp>
        <p:nvSpPr>
          <p:cNvPr id="55" name="Google Shape;55;p13"/>
          <p:cNvSpPr txBox="1"/>
          <p:nvPr/>
        </p:nvSpPr>
        <p:spPr>
          <a:xfrm>
            <a:off x="3705075" y="1946975"/>
            <a:ext cx="21069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811975" y="1482000"/>
            <a:ext cx="2900975" cy="339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45300" y="87175"/>
            <a:ext cx="8834100" cy="959100"/>
          </a:xfrm>
          <a:prstGeom prst="rect">
            <a:avLst/>
          </a:prstGeom>
          <a:solidFill>
            <a:srgbClr val="F4CCCC"/>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u="sng"/>
              <a:t>Difference between Function &amp; Module :</a:t>
            </a:r>
            <a:r>
              <a:rPr lang="en"/>
              <a:t>-</a:t>
            </a:r>
            <a:endParaRPr/>
          </a:p>
        </p:txBody>
      </p:sp>
      <p:sp>
        <p:nvSpPr>
          <p:cNvPr id="110" name="Google Shape;110;p22"/>
          <p:cNvSpPr txBox="1"/>
          <p:nvPr>
            <p:ph idx="1" type="body"/>
          </p:nvPr>
        </p:nvSpPr>
        <p:spPr>
          <a:xfrm>
            <a:off x="290600" y="1176900"/>
            <a:ext cx="8541600" cy="3777900"/>
          </a:xfrm>
          <a:prstGeom prst="rect">
            <a:avLst/>
          </a:prstGeom>
          <a:solidFill>
            <a:srgbClr val="FFF2CC"/>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050">
                <a:solidFill>
                  <a:schemeClr val="dk1"/>
                </a:solidFill>
                <a:highlight>
                  <a:srgbClr val="FFF2CC"/>
                </a:highlight>
                <a:latin typeface="Verdana"/>
                <a:ea typeface="Verdana"/>
                <a:cs typeface="Verdana"/>
                <a:sym typeface="Verdana"/>
              </a:rPr>
              <a:t>The main difference between a module and a function is that a module is a collection of functions that are imported in multiple programs and can do various tasks. </a:t>
            </a:r>
            <a:endParaRPr sz="2050">
              <a:solidFill>
                <a:schemeClr val="dk1"/>
              </a:solidFill>
              <a:highlight>
                <a:srgbClr val="FFF2CC"/>
              </a:highlight>
              <a:latin typeface="Verdana"/>
              <a:ea typeface="Verdana"/>
              <a:cs typeface="Verdana"/>
              <a:sym typeface="Verdana"/>
            </a:endParaRPr>
          </a:p>
          <a:p>
            <a:pPr indent="0" lvl="0" marL="0" rtl="0" algn="l">
              <a:spcBef>
                <a:spcPts val="1200"/>
              </a:spcBef>
              <a:spcAft>
                <a:spcPts val="1200"/>
              </a:spcAft>
              <a:buNone/>
            </a:pPr>
            <a:r>
              <a:rPr lang="en" sz="2050">
                <a:solidFill>
                  <a:schemeClr val="dk1"/>
                </a:solidFill>
                <a:highlight>
                  <a:srgbClr val="FFF2CC"/>
                </a:highlight>
                <a:latin typeface="Verdana"/>
                <a:ea typeface="Verdana"/>
                <a:cs typeface="Verdana"/>
                <a:sym typeface="Verdana"/>
              </a:rPr>
              <a:t>A function is a small block of code and separates itself from the entire code and have a fixed functionality. This function can be used anywhere within the same program whereas modules can be used in multiple programs.</a:t>
            </a:r>
            <a:endParaRPr sz="2700">
              <a:highlight>
                <a:srgbClr val="FFF2CC"/>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145300" y="87175"/>
            <a:ext cx="8687100" cy="857400"/>
          </a:xfrm>
          <a:prstGeom prst="rect">
            <a:avLst/>
          </a:prstGeom>
          <a:solidFill>
            <a:srgbClr val="F4CCCC"/>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3100" u="sng">
                <a:solidFill>
                  <a:srgbClr val="FF0000"/>
                </a:solidFill>
              </a:rPr>
              <a:t>Conclusion :-</a:t>
            </a:r>
            <a:endParaRPr b="1" sz="3100" u="sng">
              <a:solidFill>
                <a:srgbClr val="FF0000"/>
              </a:solidFill>
            </a:endParaRPr>
          </a:p>
        </p:txBody>
      </p:sp>
      <p:sp>
        <p:nvSpPr>
          <p:cNvPr id="116" name="Google Shape;116;p23"/>
          <p:cNvSpPr txBox="1"/>
          <p:nvPr>
            <p:ph idx="1" type="body"/>
          </p:nvPr>
        </p:nvSpPr>
        <p:spPr>
          <a:xfrm>
            <a:off x="203425" y="1162375"/>
            <a:ext cx="8628900" cy="3429000"/>
          </a:xfrm>
          <a:prstGeom prst="rect">
            <a:avLst/>
          </a:prstGeom>
          <a:solidFill>
            <a:srgbClr val="FFF2CC"/>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50">
                <a:solidFill>
                  <a:schemeClr val="dk1"/>
                </a:solidFill>
                <a:highlight>
                  <a:srgbClr val="FFF2CC"/>
                </a:highlight>
                <a:latin typeface="Lexend SemiBold"/>
                <a:ea typeface="Lexend SemiBold"/>
                <a:cs typeface="Lexend SemiBold"/>
                <a:sym typeface="Lexend SemiBold"/>
              </a:rPr>
              <a:t>Modules and functions both have one main goal that is code reusability. Functions are used for small tasks whereas modules are used for larger tasks as it allows various classes and functions in it.</a:t>
            </a:r>
            <a:endParaRPr sz="2150">
              <a:solidFill>
                <a:schemeClr val="dk1"/>
              </a:solidFill>
              <a:highlight>
                <a:srgbClr val="FFF2CC"/>
              </a:highlight>
              <a:latin typeface="Lexend SemiBold"/>
              <a:ea typeface="Lexend SemiBold"/>
              <a:cs typeface="Lexend SemiBold"/>
              <a:sym typeface="Lexend SemiBold"/>
            </a:endParaRPr>
          </a:p>
          <a:p>
            <a:pPr indent="0" lvl="0" marL="0" rtl="0" algn="l">
              <a:spcBef>
                <a:spcPts val="1200"/>
              </a:spcBef>
              <a:spcAft>
                <a:spcPts val="1200"/>
              </a:spcAft>
              <a:buNone/>
            </a:pPr>
            <a:r>
              <a:rPr lang="en" sz="2150">
                <a:solidFill>
                  <a:schemeClr val="dk1"/>
                </a:solidFill>
                <a:highlight>
                  <a:srgbClr val="FFF2CC"/>
                </a:highlight>
                <a:latin typeface="Lexend SemiBold"/>
                <a:ea typeface="Lexend SemiBold"/>
                <a:cs typeface="Lexend SemiBold"/>
                <a:sym typeface="Lexend SemiBold"/>
              </a:rPr>
              <a:t> A module is used by importing it in another program where as a function is used by calling it.</a:t>
            </a:r>
            <a:endParaRPr sz="2800">
              <a:highlight>
                <a:srgbClr val="FFF2CC"/>
              </a:highlight>
              <a:latin typeface="Lexend SemiBold"/>
              <a:ea typeface="Lexend SemiBold"/>
              <a:cs typeface="Lexend SemiBold"/>
              <a:sym typeface="Lexe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581175" y="290600"/>
            <a:ext cx="7918675" cy="444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8125" y="101700"/>
            <a:ext cx="9008400" cy="784500"/>
          </a:xfrm>
          <a:prstGeom prst="rect">
            <a:avLst/>
          </a:prstGeom>
          <a:solidFill>
            <a:srgbClr val="F4CCCC"/>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20" u="sng">
                <a:solidFill>
                  <a:srgbClr val="FF0000"/>
                </a:solidFill>
              </a:rPr>
              <a:t> </a:t>
            </a:r>
            <a:r>
              <a:rPr b="1" lang="en" sz="3520" u="sng">
                <a:solidFill>
                  <a:srgbClr val="FF0000"/>
                </a:solidFill>
              </a:rPr>
              <a:t>FUNCTION  IN  PYTHON :-</a:t>
            </a:r>
            <a:endParaRPr b="1" sz="3520" u="sng">
              <a:solidFill>
                <a:srgbClr val="FF0000"/>
              </a:solidFill>
            </a:endParaRPr>
          </a:p>
        </p:txBody>
      </p:sp>
      <p:sp>
        <p:nvSpPr>
          <p:cNvPr id="62" name="Google Shape;62;p14"/>
          <p:cNvSpPr txBox="1"/>
          <p:nvPr>
            <p:ph idx="1" type="body"/>
          </p:nvPr>
        </p:nvSpPr>
        <p:spPr>
          <a:xfrm>
            <a:off x="58125" y="1017625"/>
            <a:ext cx="8906700" cy="40242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1400"/>
              </a:spcBef>
              <a:spcAft>
                <a:spcPts val="0"/>
              </a:spcAft>
              <a:buNone/>
            </a:pPr>
            <a:r>
              <a:rPr lang="en" sz="2200">
                <a:solidFill>
                  <a:schemeClr val="dk1"/>
                </a:solidFill>
                <a:highlight>
                  <a:srgbClr val="FFF2CC"/>
                </a:highlight>
              </a:rPr>
              <a:t>  </a:t>
            </a:r>
            <a:r>
              <a:rPr lang="en" sz="2300">
                <a:solidFill>
                  <a:schemeClr val="dk1"/>
                </a:solidFill>
                <a:highlight>
                  <a:srgbClr val="FFF2CC"/>
                </a:highlight>
              </a:rPr>
              <a:t>Python function is a block of statements that return </a:t>
            </a:r>
            <a:r>
              <a:rPr lang="en" sz="2300">
                <a:solidFill>
                  <a:schemeClr val="dk1"/>
                </a:solidFill>
                <a:highlight>
                  <a:srgbClr val="FFF2CC"/>
                </a:highlight>
              </a:rPr>
              <a:t>the</a:t>
            </a:r>
            <a:r>
              <a:rPr lang="en" sz="2300">
                <a:solidFill>
                  <a:schemeClr val="dk1"/>
                </a:solidFill>
                <a:highlight>
                  <a:srgbClr val="FFF2CC"/>
                </a:highlight>
              </a:rPr>
              <a:t> specific  task.  The idea is to put some commonly or repeatedly done task  together and make a function so that instead of writing the same code again and again for different inputs, we can do the function calls to reuse the code contained in it over and over again .</a:t>
            </a:r>
            <a:endParaRPr sz="2300">
              <a:solidFill>
                <a:schemeClr val="dk1"/>
              </a:solidFill>
              <a:highlight>
                <a:srgbClr val="FFF2CC"/>
              </a:highlight>
            </a:endParaRPr>
          </a:p>
          <a:p>
            <a:pPr indent="0" lvl="0" marL="0" rtl="0" algn="l">
              <a:spcBef>
                <a:spcPts val="1400"/>
              </a:spcBef>
              <a:spcAft>
                <a:spcPts val="0"/>
              </a:spcAft>
              <a:buNone/>
            </a:pPr>
            <a:r>
              <a:rPr lang="en" sz="2300" u="sng">
                <a:solidFill>
                  <a:schemeClr val="dk1"/>
                </a:solidFill>
                <a:highlight>
                  <a:srgbClr val="FFF2CC"/>
                </a:highlight>
              </a:rPr>
              <a:t>Some </a:t>
            </a:r>
            <a:r>
              <a:rPr lang="en" sz="2300" u="sng">
                <a:solidFill>
                  <a:schemeClr val="dk1"/>
                </a:solidFill>
                <a:highlight>
                  <a:srgbClr val="FFF2CC"/>
                </a:highlight>
              </a:rPr>
              <a:t>benefits</a:t>
            </a:r>
            <a:r>
              <a:rPr lang="en" sz="2300" u="sng">
                <a:solidFill>
                  <a:schemeClr val="dk1"/>
                </a:solidFill>
                <a:highlight>
                  <a:srgbClr val="FFF2CC"/>
                </a:highlight>
              </a:rPr>
              <a:t> of using Functions :</a:t>
            </a:r>
            <a:endParaRPr sz="2300" u="sng">
              <a:solidFill>
                <a:schemeClr val="dk1"/>
              </a:solidFill>
              <a:highlight>
                <a:srgbClr val="FFF2CC"/>
              </a:highlight>
            </a:endParaRPr>
          </a:p>
          <a:p>
            <a:pPr indent="-374650" lvl="0" marL="457200" rtl="0" algn="l">
              <a:spcBef>
                <a:spcPts val="1400"/>
              </a:spcBef>
              <a:spcAft>
                <a:spcPts val="0"/>
              </a:spcAft>
              <a:buClr>
                <a:schemeClr val="dk1"/>
              </a:buClr>
              <a:buSzPts val="2300"/>
              <a:buChar char="●"/>
            </a:pPr>
            <a:r>
              <a:rPr lang="en" sz="2300">
                <a:solidFill>
                  <a:schemeClr val="dk1"/>
                </a:solidFill>
                <a:highlight>
                  <a:srgbClr val="FFF2CC"/>
                </a:highlight>
              </a:rPr>
              <a:t>Increase code Readability</a:t>
            </a:r>
            <a:endParaRPr sz="2300">
              <a:solidFill>
                <a:schemeClr val="dk1"/>
              </a:solidFill>
              <a:highlight>
                <a:srgbClr val="FFF2CC"/>
              </a:highlight>
            </a:endParaRPr>
          </a:p>
          <a:p>
            <a:pPr indent="-374650" lvl="0" marL="457200" rtl="0" algn="l">
              <a:spcBef>
                <a:spcPts val="0"/>
              </a:spcBef>
              <a:spcAft>
                <a:spcPts val="0"/>
              </a:spcAft>
              <a:buClr>
                <a:schemeClr val="dk1"/>
              </a:buClr>
              <a:buSzPts val="2300"/>
              <a:buChar char="●"/>
            </a:pPr>
            <a:r>
              <a:rPr lang="en" sz="2300">
                <a:solidFill>
                  <a:schemeClr val="dk1"/>
                </a:solidFill>
                <a:highlight>
                  <a:srgbClr val="FFF2CC"/>
                </a:highlight>
              </a:rPr>
              <a:t>Increase code Reusability</a:t>
            </a:r>
            <a:endParaRPr sz="2300">
              <a:solidFill>
                <a:schemeClr val="dk1"/>
              </a:solidFill>
              <a:highlight>
                <a:srgbClr val="FFF2CC"/>
              </a:highlight>
            </a:endParaRPr>
          </a:p>
          <a:p>
            <a:pPr indent="0" lvl="0" marL="457200" rtl="0" algn="l">
              <a:spcBef>
                <a:spcPts val="1400"/>
              </a:spcBef>
              <a:spcAft>
                <a:spcPts val="1400"/>
              </a:spcAft>
              <a:buNone/>
            </a:pPr>
            <a:r>
              <a:t/>
            </a:r>
            <a:endParaRPr sz="2300">
              <a:solidFill>
                <a:schemeClr val="dk1"/>
              </a:solidFill>
              <a:highlight>
                <a:srgbClr val="FFF2C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75150" y="0"/>
            <a:ext cx="8993700" cy="2382900"/>
          </a:xfrm>
          <a:prstGeom prst="rect">
            <a:avLst/>
          </a:prstGeom>
          <a:solidFill>
            <a:srgbClr val="FFF2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rPr>
              <a:t>Types of functions :-</a:t>
            </a:r>
            <a:endParaRPr u="sng">
              <a:solidFill>
                <a:srgbClr val="FF0000"/>
              </a:solidFill>
            </a:endParaRPr>
          </a:p>
          <a:p>
            <a:pPr indent="0" lvl="0" marL="0" rtl="0" algn="l">
              <a:lnSpc>
                <a:spcPct val="115000"/>
              </a:lnSpc>
              <a:spcBef>
                <a:spcPts val="0"/>
              </a:spcBef>
              <a:spcAft>
                <a:spcPts val="0"/>
              </a:spcAft>
              <a:buClr>
                <a:schemeClr val="dk1"/>
              </a:buClr>
              <a:buSzPct val="54395"/>
              <a:buFont typeface="Arial"/>
              <a:buNone/>
            </a:pPr>
            <a:r>
              <a:rPr lang="en" sz="2022">
                <a:solidFill>
                  <a:srgbClr val="131417"/>
                </a:solidFill>
              </a:rPr>
              <a:t>There are mainly two types :-</a:t>
            </a:r>
            <a:endParaRPr sz="2022">
              <a:solidFill>
                <a:srgbClr val="131417"/>
              </a:solidFill>
            </a:endParaRPr>
          </a:p>
          <a:p>
            <a:pPr indent="-344169" lvl="0" marL="457200" rtl="0" algn="l">
              <a:lnSpc>
                <a:spcPct val="115000"/>
              </a:lnSpc>
              <a:spcBef>
                <a:spcPts val="1200"/>
              </a:spcBef>
              <a:spcAft>
                <a:spcPts val="0"/>
              </a:spcAft>
              <a:buClr>
                <a:srgbClr val="131417"/>
              </a:buClr>
              <a:buSzPct val="100000"/>
              <a:buChar char="●"/>
            </a:pPr>
            <a:r>
              <a:rPr lang="en" sz="2022">
                <a:solidFill>
                  <a:srgbClr val="131417"/>
                </a:solidFill>
              </a:rPr>
              <a:t>Built -in library Function : These are Standard Function in python that are available to use.</a:t>
            </a:r>
            <a:endParaRPr sz="2022">
              <a:solidFill>
                <a:srgbClr val="131417"/>
              </a:solidFill>
            </a:endParaRPr>
          </a:p>
          <a:p>
            <a:pPr indent="-344169" lvl="0" marL="457200" rtl="0" algn="l">
              <a:lnSpc>
                <a:spcPct val="115000"/>
              </a:lnSpc>
              <a:spcBef>
                <a:spcPts val="0"/>
              </a:spcBef>
              <a:spcAft>
                <a:spcPts val="0"/>
              </a:spcAft>
              <a:buClr>
                <a:srgbClr val="131417"/>
              </a:buClr>
              <a:buSzPct val="100000"/>
              <a:buChar char="●"/>
            </a:pPr>
            <a:r>
              <a:rPr lang="en" sz="2022">
                <a:solidFill>
                  <a:srgbClr val="131417"/>
                </a:solidFill>
              </a:rPr>
              <a:t>User - defined Function : We can create our own function based on our requirements </a:t>
            </a:r>
            <a:endParaRPr sz="2022">
              <a:solidFill>
                <a:srgbClr val="131417"/>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75150" y="2455525"/>
            <a:ext cx="8993700" cy="2615400"/>
          </a:xfrm>
          <a:prstGeom prst="rect">
            <a:avLst/>
          </a:prstGeom>
          <a:solidFill>
            <a:srgbClr val="FCE5CD"/>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b="1" lang="en" sz="2000" u="sng">
                <a:solidFill>
                  <a:srgbClr val="FF0000"/>
                </a:solidFill>
              </a:rPr>
              <a:t>Defining</a:t>
            </a:r>
            <a:r>
              <a:rPr b="1" lang="en" sz="2000" u="sng">
                <a:solidFill>
                  <a:srgbClr val="FF0000"/>
                </a:solidFill>
              </a:rPr>
              <a:t> and calling a function with parameters :-</a:t>
            </a:r>
            <a:endParaRPr b="1" sz="2000" u="sng">
              <a:solidFill>
                <a:srgbClr val="FF0000"/>
              </a:solidFill>
            </a:endParaRPr>
          </a:p>
          <a:p>
            <a:pPr indent="0" lvl="0" marL="0" rtl="0" algn="l">
              <a:spcBef>
                <a:spcPts val="1200"/>
              </a:spcBef>
              <a:spcAft>
                <a:spcPts val="0"/>
              </a:spcAft>
              <a:buNone/>
            </a:pPr>
            <a:r>
              <a:rPr lang="en">
                <a:solidFill>
                  <a:srgbClr val="000000"/>
                </a:solidFill>
              </a:rPr>
              <a:t>Def function_name(parameter : data_type)</a:t>
            </a:r>
            <a:endParaRPr>
              <a:solidFill>
                <a:srgbClr val="000000"/>
              </a:solidFill>
            </a:endParaRPr>
          </a:p>
          <a:p>
            <a:pPr indent="0" lvl="0" marL="0" rtl="0" algn="l">
              <a:spcBef>
                <a:spcPts val="1200"/>
              </a:spcBef>
              <a:spcAft>
                <a:spcPts val="0"/>
              </a:spcAft>
              <a:buNone/>
            </a:pPr>
            <a:r>
              <a:rPr lang="en">
                <a:solidFill>
                  <a:srgbClr val="000000"/>
                </a:solidFill>
              </a:rPr>
              <a:t>r</a:t>
            </a:r>
            <a:r>
              <a:rPr lang="en">
                <a:solidFill>
                  <a:srgbClr val="000000"/>
                </a:solidFill>
              </a:rPr>
              <a:t>eturn _type:</a:t>
            </a:r>
            <a:endParaRPr>
              <a:solidFill>
                <a:srgbClr val="000000"/>
              </a:solidFill>
            </a:endParaRPr>
          </a:p>
          <a:p>
            <a:pPr indent="0" lvl="0" marL="0" rtl="0" algn="l">
              <a:spcBef>
                <a:spcPts val="1200"/>
              </a:spcBef>
              <a:spcAft>
                <a:spcPts val="0"/>
              </a:spcAft>
              <a:buNone/>
            </a:pPr>
            <a:r>
              <a:rPr lang="en">
                <a:solidFill>
                  <a:srgbClr val="000000"/>
                </a:solidFill>
              </a:rPr>
              <a:t>  “””Docstring”””</a:t>
            </a:r>
            <a:endParaRPr>
              <a:solidFill>
                <a:srgbClr val="000000"/>
              </a:solidFill>
            </a:endParaRPr>
          </a:p>
          <a:p>
            <a:pPr indent="0" lvl="0" marL="0" rtl="0" algn="l">
              <a:spcBef>
                <a:spcPts val="1200"/>
              </a:spcBef>
              <a:spcAft>
                <a:spcPts val="0"/>
              </a:spcAft>
              <a:buNone/>
            </a:pPr>
            <a:r>
              <a:rPr lang="en">
                <a:solidFill>
                  <a:srgbClr val="000000"/>
                </a:solidFill>
              </a:rPr>
              <a:t>  #body of the function</a:t>
            </a:r>
            <a:endParaRPr>
              <a:solidFill>
                <a:srgbClr val="000000"/>
              </a:solidFill>
            </a:endParaRPr>
          </a:p>
          <a:p>
            <a:pPr indent="0" lvl="0" marL="0" rtl="0" algn="l">
              <a:spcBef>
                <a:spcPts val="1200"/>
              </a:spcBef>
              <a:spcAft>
                <a:spcPts val="1200"/>
              </a:spcAft>
              <a:buNone/>
            </a:pPr>
            <a:r>
              <a:rPr lang="en">
                <a:solidFill>
                  <a:srgbClr val="000000"/>
                </a:solidFill>
              </a:rPr>
              <a:t>Return expression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92200" y="125375"/>
            <a:ext cx="8759700" cy="572700"/>
          </a:xfrm>
          <a:prstGeom prst="rect">
            <a:avLst/>
          </a:prstGeom>
          <a:solidFill>
            <a:srgbClr val="F4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Function Examples  :-</a:t>
            </a:r>
            <a:endParaRPr b="1"/>
          </a:p>
        </p:txBody>
      </p:sp>
      <p:sp>
        <p:nvSpPr>
          <p:cNvPr id="74" name="Google Shape;74;p16"/>
          <p:cNvSpPr txBox="1"/>
          <p:nvPr>
            <p:ph idx="1" type="body"/>
          </p:nvPr>
        </p:nvSpPr>
        <p:spPr>
          <a:xfrm>
            <a:off x="72650" y="842725"/>
            <a:ext cx="6204300" cy="40539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dk1"/>
                </a:solidFill>
              </a:rPr>
              <a:t>&gt;&gt;&gt;def hello(name)</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 results =”Hello World to”+name+” ”</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 return results</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&gt;&gt;&gt; hello()</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Traceback(most recent call last):</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File “&lt;stdin&gt;”.line 1,in &lt;module&gt;</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TypeError.hello() takes exactly 1 argument (0   given)</a:t>
            </a:r>
            <a:endParaRPr b="1" sz="1765">
              <a:solidFill>
                <a:schemeClr val="dk1"/>
              </a:solidFill>
            </a:endParaRPr>
          </a:p>
          <a:p>
            <a:pPr indent="0" lvl="0" marL="0" rtl="0" algn="l">
              <a:lnSpc>
                <a:spcPct val="95000"/>
              </a:lnSpc>
              <a:spcBef>
                <a:spcPts val="1200"/>
              </a:spcBef>
              <a:spcAft>
                <a:spcPts val="0"/>
              </a:spcAft>
              <a:buSzPts val="1018"/>
              <a:buNone/>
            </a:pPr>
            <a:r>
              <a:rPr b="1" lang="en" sz="1765">
                <a:solidFill>
                  <a:schemeClr val="dk1"/>
                </a:solidFill>
              </a:rPr>
              <a:t>‘Hello World to Text’</a:t>
            </a:r>
            <a:endParaRPr b="1" sz="1765">
              <a:solidFill>
                <a:schemeClr val="dk1"/>
              </a:solidFill>
            </a:endParaRPr>
          </a:p>
          <a:p>
            <a:pPr indent="0" lvl="0" marL="0" rtl="0" algn="l">
              <a:lnSpc>
                <a:spcPct val="95000"/>
              </a:lnSpc>
              <a:spcBef>
                <a:spcPts val="1200"/>
              </a:spcBef>
              <a:spcAft>
                <a:spcPts val="1200"/>
              </a:spcAft>
              <a:buSzPts val="1018"/>
              <a:buNone/>
            </a:pPr>
            <a:r>
              <a:rPr b="1" lang="en" sz="1765">
                <a:solidFill>
                  <a:schemeClr val="dk1"/>
                </a:solidFill>
              </a:rPr>
              <a:t>&gt;&gt;&gt; </a:t>
            </a:r>
            <a:endParaRPr b="1" sz="1765">
              <a:solidFill>
                <a:schemeClr val="dk1"/>
              </a:solidFill>
            </a:endParaRPr>
          </a:p>
        </p:txBody>
      </p:sp>
      <p:sp>
        <p:nvSpPr>
          <p:cNvPr id="75" name="Google Shape;75;p16"/>
          <p:cNvSpPr txBox="1"/>
          <p:nvPr/>
        </p:nvSpPr>
        <p:spPr>
          <a:xfrm>
            <a:off x="6523825" y="929900"/>
            <a:ext cx="2341200" cy="38214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TASK :  make script from this take name from command line</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PRINT: result to screen</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174350" y="247000"/>
            <a:ext cx="8657700" cy="48240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latin typeface="Lexend Medium"/>
                <a:ea typeface="Lexend Medium"/>
                <a:cs typeface="Lexend Medium"/>
                <a:sym typeface="Lexend Medium"/>
              </a:rPr>
              <a:t>A function is a block of organized, reusable code that is used to perform a single, related action. Functions provide better modularity for your application and a high degree of code reusing.</a:t>
            </a:r>
            <a:endParaRPr sz="1500">
              <a:solidFill>
                <a:schemeClr val="dk1"/>
              </a:solidFill>
              <a:latin typeface="Lexend Medium"/>
              <a:ea typeface="Lexend Medium"/>
              <a:cs typeface="Lexend Medium"/>
              <a:sym typeface="Lexend Medium"/>
            </a:endParaRPr>
          </a:p>
          <a:p>
            <a:pPr indent="0" lvl="0" marL="0" rtl="0" algn="l">
              <a:spcBef>
                <a:spcPts val="1200"/>
              </a:spcBef>
              <a:spcAft>
                <a:spcPts val="0"/>
              </a:spcAft>
              <a:buClr>
                <a:schemeClr val="dk1"/>
              </a:buClr>
              <a:buSzPts val="1100"/>
              <a:buFont typeface="Arial"/>
              <a:buNone/>
            </a:pPr>
            <a:r>
              <a:rPr lang="en" sz="1500">
                <a:solidFill>
                  <a:schemeClr val="dk1"/>
                </a:solidFill>
                <a:latin typeface="Lexend Medium"/>
                <a:ea typeface="Lexend Medium"/>
                <a:cs typeface="Lexend Medium"/>
                <a:sym typeface="Lexend Medium"/>
              </a:rPr>
              <a:t>A top-to-down approach towards building the processing logic involves defining blocks of independent reusable functions. A function may be invoked from any other function by passing required data (called parameters or arguments). The called function returns its result back to the calling environment.</a:t>
            </a:r>
            <a:endParaRPr sz="1500">
              <a:solidFill>
                <a:schemeClr val="dk1"/>
              </a:solidFill>
              <a:latin typeface="Lexend Medium"/>
              <a:ea typeface="Lexend Medium"/>
              <a:cs typeface="Lexend Medium"/>
              <a:sym typeface="Lexend Medium"/>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007650" y="2368200"/>
            <a:ext cx="5317849" cy="256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27050" y="72650"/>
            <a:ext cx="8889900" cy="624900"/>
          </a:xfrm>
          <a:prstGeom prst="rect">
            <a:avLst/>
          </a:prstGeom>
          <a:solidFill>
            <a:srgbClr val="F4CCCC"/>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FF0000"/>
                </a:solidFill>
              </a:rPr>
              <a:t>MODULE  IN  PYTHON :-</a:t>
            </a:r>
            <a:endParaRPr u="sng">
              <a:solidFill>
                <a:srgbClr val="FF0000"/>
              </a:solidFill>
            </a:endParaRPr>
          </a:p>
        </p:txBody>
      </p:sp>
      <p:sp>
        <p:nvSpPr>
          <p:cNvPr id="87" name="Google Shape;87;p18"/>
          <p:cNvSpPr txBox="1"/>
          <p:nvPr>
            <p:ph idx="1" type="body"/>
          </p:nvPr>
        </p:nvSpPr>
        <p:spPr>
          <a:xfrm>
            <a:off x="156300" y="857250"/>
            <a:ext cx="8889900" cy="4125000"/>
          </a:xfrm>
          <a:prstGeom prst="rect">
            <a:avLst/>
          </a:prstGeom>
          <a:solidFill>
            <a:srgbClr val="FFF2CC"/>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131417"/>
                </a:solidFill>
                <a:latin typeface="Lexend Medium"/>
                <a:ea typeface="Lexend Medium"/>
                <a:cs typeface="Lexend Medium"/>
                <a:sym typeface="Lexend Medium"/>
              </a:rPr>
              <a:t>A python module is a file containing Python definitions and statements . </a:t>
            </a:r>
            <a:endParaRPr>
              <a:solidFill>
                <a:srgbClr val="131417"/>
              </a:solidFill>
              <a:latin typeface="Lexend Medium"/>
              <a:ea typeface="Lexend Medium"/>
              <a:cs typeface="Lexend Medium"/>
              <a:sym typeface="Lexend Medium"/>
            </a:endParaRPr>
          </a:p>
          <a:p>
            <a:pPr indent="0" lvl="0" marL="0" rtl="0" algn="l">
              <a:spcBef>
                <a:spcPts val="1200"/>
              </a:spcBef>
              <a:spcAft>
                <a:spcPts val="0"/>
              </a:spcAft>
              <a:buNone/>
            </a:pPr>
            <a:r>
              <a:rPr lang="en">
                <a:solidFill>
                  <a:srgbClr val="131417"/>
                </a:solidFill>
                <a:latin typeface="Lexend Medium"/>
                <a:ea typeface="Lexend Medium"/>
                <a:cs typeface="Lexend Medium"/>
                <a:sym typeface="Lexend Medium"/>
              </a:rPr>
              <a:t> A module can define functions , classes, and variables . </a:t>
            </a:r>
            <a:endParaRPr>
              <a:solidFill>
                <a:srgbClr val="131417"/>
              </a:solidFill>
              <a:latin typeface="Lexend Medium"/>
              <a:ea typeface="Lexend Medium"/>
              <a:cs typeface="Lexend Medium"/>
              <a:sym typeface="Lexend Medium"/>
            </a:endParaRPr>
          </a:p>
          <a:p>
            <a:pPr indent="0" lvl="0" marL="0" rtl="0" algn="l">
              <a:spcBef>
                <a:spcPts val="1200"/>
              </a:spcBef>
              <a:spcAft>
                <a:spcPts val="0"/>
              </a:spcAft>
              <a:buNone/>
            </a:pPr>
            <a:r>
              <a:rPr lang="en">
                <a:solidFill>
                  <a:srgbClr val="131417"/>
                </a:solidFill>
                <a:latin typeface="Lexend Medium"/>
                <a:ea typeface="Lexend Medium"/>
                <a:cs typeface="Lexend Medium"/>
                <a:sym typeface="Lexend Medium"/>
              </a:rPr>
              <a:t> A module can also include runnable code. </a:t>
            </a:r>
            <a:endParaRPr>
              <a:solidFill>
                <a:srgbClr val="131417"/>
              </a:solidFill>
              <a:latin typeface="Lexend Medium"/>
              <a:ea typeface="Lexend Medium"/>
              <a:cs typeface="Lexend Medium"/>
              <a:sym typeface="Lexend Medium"/>
            </a:endParaRPr>
          </a:p>
          <a:p>
            <a:pPr indent="0" lvl="0" marL="0" rtl="0" algn="l">
              <a:spcBef>
                <a:spcPts val="1200"/>
              </a:spcBef>
              <a:spcAft>
                <a:spcPts val="0"/>
              </a:spcAft>
              <a:buNone/>
            </a:pPr>
            <a:r>
              <a:rPr lang="en">
                <a:solidFill>
                  <a:srgbClr val="131417"/>
                </a:solidFill>
                <a:latin typeface="Lexend Medium"/>
                <a:ea typeface="Lexend Medium"/>
                <a:cs typeface="Lexend Medium"/>
                <a:sym typeface="Lexend Medium"/>
              </a:rPr>
              <a:t>Grouping related code into a module makes the code easier to understand and use. </a:t>
            </a:r>
            <a:endParaRPr>
              <a:solidFill>
                <a:srgbClr val="131417"/>
              </a:solidFill>
              <a:latin typeface="Lexend Medium"/>
              <a:ea typeface="Lexend Medium"/>
              <a:cs typeface="Lexend Medium"/>
              <a:sym typeface="Lexend Medium"/>
            </a:endParaRPr>
          </a:p>
          <a:p>
            <a:pPr indent="0" lvl="0" marL="0" rtl="0" algn="l">
              <a:spcBef>
                <a:spcPts val="1200"/>
              </a:spcBef>
              <a:spcAft>
                <a:spcPts val="0"/>
              </a:spcAft>
              <a:buNone/>
            </a:pPr>
            <a:r>
              <a:rPr lang="en">
                <a:solidFill>
                  <a:srgbClr val="131417"/>
                </a:solidFill>
                <a:latin typeface="Lexend Medium"/>
                <a:ea typeface="Lexend Medium"/>
                <a:cs typeface="Lexend Medium"/>
                <a:sym typeface="Lexend Medium"/>
              </a:rPr>
              <a:t>It also makes the code logically organized.</a:t>
            </a:r>
            <a:endParaRPr>
              <a:solidFill>
                <a:srgbClr val="131417"/>
              </a:solidFill>
              <a:latin typeface="Lexend Medium"/>
              <a:ea typeface="Lexend Medium"/>
              <a:cs typeface="Lexend Medium"/>
              <a:sym typeface="Lexend Medium"/>
            </a:endParaRPr>
          </a:p>
          <a:p>
            <a:pPr indent="0" lvl="0" marL="0" rtl="0" algn="l">
              <a:spcBef>
                <a:spcPts val="1200"/>
              </a:spcBef>
              <a:spcAft>
                <a:spcPts val="0"/>
              </a:spcAft>
              <a:buNone/>
            </a:pPr>
            <a:r>
              <a:rPr lang="en">
                <a:latin typeface="Lexend Medium"/>
                <a:ea typeface="Lexend Medium"/>
                <a:cs typeface="Lexend Medium"/>
                <a:sym typeface="Lexend Medium"/>
              </a:rPr>
              <a:t> </a:t>
            </a:r>
            <a:endParaRPr>
              <a:latin typeface="Lexend Medium"/>
              <a:ea typeface="Lexend Medium"/>
              <a:cs typeface="Lexend Medium"/>
              <a:sym typeface="Lexend Medium"/>
            </a:endParaRPr>
          </a:p>
          <a:p>
            <a:pPr indent="0" lvl="0" marL="0" rtl="0" algn="l">
              <a:spcBef>
                <a:spcPts val="1200"/>
              </a:spcBef>
              <a:spcAft>
                <a:spcPts val="0"/>
              </a:spcAft>
              <a:buNone/>
            </a:pPr>
            <a:r>
              <a:rPr b="1" i="1" lang="en" sz="2100" u="sng">
                <a:solidFill>
                  <a:srgbClr val="FF0000"/>
                </a:solidFill>
              </a:rPr>
              <a:t>IMPORT MODULE </a:t>
            </a:r>
            <a:endParaRPr b="1" i="1" sz="2100" u="sng">
              <a:solidFill>
                <a:srgbClr val="FF0000"/>
              </a:solidFill>
            </a:endParaRPr>
          </a:p>
          <a:p>
            <a:pPr indent="0" lvl="0" marL="0" marR="25400" rtl="0" algn="l">
              <a:lnSpc>
                <a:spcPct val="156250"/>
              </a:lnSpc>
              <a:spcBef>
                <a:spcPts val="1200"/>
              </a:spcBef>
              <a:spcAft>
                <a:spcPts val="0"/>
              </a:spcAft>
              <a:buNone/>
            </a:pPr>
            <a:r>
              <a:rPr lang="en" sz="1900">
                <a:solidFill>
                  <a:srgbClr val="006699"/>
                </a:solidFill>
                <a:latin typeface="Lexend SemiBold"/>
                <a:ea typeface="Lexend SemiBold"/>
                <a:cs typeface="Lexend SemiBold"/>
                <a:sym typeface="Lexend SemiBold"/>
              </a:rPr>
              <a:t>import</a:t>
            </a:r>
            <a:r>
              <a:rPr lang="en" sz="1900">
                <a:solidFill>
                  <a:schemeClr val="dk1"/>
                </a:solidFill>
                <a:latin typeface="Lexend SemiBold"/>
                <a:ea typeface="Lexend SemiBold"/>
                <a:cs typeface="Lexend SemiBold"/>
                <a:sym typeface="Lexend SemiBold"/>
              </a:rPr>
              <a:t> example_module  </a:t>
            </a:r>
            <a:endParaRPr sz="1900">
              <a:solidFill>
                <a:schemeClr val="dk1"/>
              </a:solidFill>
              <a:latin typeface="Lexend SemiBold"/>
              <a:ea typeface="Lexend SemiBold"/>
              <a:cs typeface="Lexend SemiBold"/>
              <a:sym typeface="Lexend SemiBold"/>
            </a:endParaRPr>
          </a:p>
          <a:p>
            <a:pPr indent="0" lvl="0" marL="0" rtl="0" algn="l">
              <a:spcBef>
                <a:spcPts val="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151850" y="130775"/>
            <a:ext cx="8520600" cy="4569000"/>
          </a:xfrm>
          <a:prstGeom prst="rect">
            <a:avLst/>
          </a:prstGeom>
          <a:solidFill>
            <a:srgbClr val="FFF2CC"/>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chemeClr val="dk1"/>
                </a:solidFill>
                <a:highlight>
                  <a:srgbClr val="FFF2CC"/>
                </a:highlight>
                <a:latin typeface="Lexend Medium"/>
                <a:ea typeface="Lexend Medium"/>
                <a:cs typeface="Lexend Medium"/>
                <a:sym typeface="Lexend Medium"/>
              </a:rPr>
              <a:t>A module is a file containing Python definitions and statements. </a:t>
            </a:r>
            <a:endParaRPr sz="1500">
              <a:solidFill>
                <a:schemeClr val="dk1"/>
              </a:solidFill>
              <a:highlight>
                <a:srgbClr val="FFF2CC"/>
              </a:highlight>
              <a:latin typeface="Lexend Medium"/>
              <a:ea typeface="Lexend Medium"/>
              <a:cs typeface="Lexend Medium"/>
              <a:sym typeface="Lexend Medium"/>
            </a:endParaRPr>
          </a:p>
          <a:p>
            <a:pPr indent="0" lvl="0" marL="0" rtl="0" algn="l">
              <a:spcBef>
                <a:spcPts val="1200"/>
              </a:spcBef>
              <a:spcAft>
                <a:spcPts val="0"/>
              </a:spcAft>
              <a:buNone/>
            </a:pPr>
            <a:r>
              <a:rPr lang="en" sz="1500">
                <a:solidFill>
                  <a:schemeClr val="dk1"/>
                </a:solidFill>
                <a:highlight>
                  <a:srgbClr val="FFF2CC"/>
                </a:highlight>
                <a:latin typeface="Lexend Medium"/>
                <a:ea typeface="Lexend Medium"/>
                <a:cs typeface="Lexend Medium"/>
                <a:sym typeface="Lexend Medium"/>
              </a:rPr>
              <a:t>The file name is the module name with the suffix </a:t>
            </a:r>
            <a:r>
              <a:rPr lang="en" sz="1500">
                <a:solidFill>
                  <a:srgbClr val="FF0000"/>
                </a:solidFill>
                <a:highlight>
                  <a:srgbClr val="FFF2CC"/>
                </a:highlight>
                <a:latin typeface="Lexend Medium"/>
                <a:ea typeface="Lexend Medium"/>
                <a:cs typeface="Lexend Medium"/>
                <a:sym typeface="Lexend Medium"/>
              </a:rPr>
              <a:t> </a:t>
            </a:r>
            <a:r>
              <a:rPr lang="en" sz="1450">
                <a:solidFill>
                  <a:srgbClr val="FF0000"/>
                </a:solidFill>
                <a:highlight>
                  <a:srgbClr val="FFF2CC"/>
                </a:highlight>
                <a:latin typeface="Lexend Medium"/>
                <a:ea typeface="Lexend Medium"/>
                <a:cs typeface="Lexend Medium"/>
                <a:sym typeface="Lexend Medium"/>
              </a:rPr>
              <a:t>.py</a:t>
            </a:r>
            <a:r>
              <a:rPr lang="en" sz="1450">
                <a:solidFill>
                  <a:srgbClr val="000000"/>
                </a:solidFill>
                <a:highlight>
                  <a:srgbClr val="FFF2CC"/>
                </a:highlight>
                <a:latin typeface="Lexend Medium"/>
                <a:ea typeface="Lexend Medium"/>
                <a:cs typeface="Lexend Medium"/>
                <a:sym typeface="Lexend Medium"/>
              </a:rPr>
              <a:t>  </a:t>
            </a:r>
            <a:r>
              <a:rPr lang="en" sz="1500">
                <a:solidFill>
                  <a:srgbClr val="000000"/>
                </a:solidFill>
                <a:highlight>
                  <a:srgbClr val="FFF2CC"/>
                </a:highlight>
                <a:latin typeface="Lexend Medium"/>
                <a:ea typeface="Lexend Medium"/>
                <a:cs typeface="Lexend Medium"/>
                <a:sym typeface="Lexend Medium"/>
              </a:rPr>
              <a:t> </a:t>
            </a:r>
            <a:r>
              <a:rPr lang="en" sz="1500">
                <a:solidFill>
                  <a:schemeClr val="dk1"/>
                </a:solidFill>
                <a:highlight>
                  <a:srgbClr val="FFF2CC"/>
                </a:highlight>
                <a:latin typeface="Lexend Medium"/>
                <a:ea typeface="Lexend Medium"/>
                <a:cs typeface="Lexend Medium"/>
                <a:sym typeface="Lexend Medium"/>
              </a:rPr>
              <a:t>appended. </a:t>
            </a:r>
            <a:endParaRPr sz="1500">
              <a:solidFill>
                <a:schemeClr val="dk1"/>
              </a:solidFill>
              <a:highlight>
                <a:srgbClr val="FFF2CC"/>
              </a:highlight>
              <a:latin typeface="Lexend Medium"/>
              <a:ea typeface="Lexend Medium"/>
              <a:cs typeface="Lexend Medium"/>
              <a:sym typeface="Lexend Medium"/>
            </a:endParaRPr>
          </a:p>
          <a:p>
            <a:pPr indent="0" lvl="0" marL="0" rtl="0" algn="l">
              <a:spcBef>
                <a:spcPts val="1200"/>
              </a:spcBef>
              <a:spcAft>
                <a:spcPts val="0"/>
              </a:spcAft>
              <a:buNone/>
            </a:pPr>
            <a:r>
              <a:rPr lang="en" sz="1500">
                <a:solidFill>
                  <a:schemeClr val="dk1"/>
                </a:solidFill>
                <a:highlight>
                  <a:srgbClr val="FFF2CC"/>
                </a:highlight>
                <a:latin typeface="Lexend Medium"/>
                <a:ea typeface="Lexend Medium"/>
                <a:cs typeface="Lexend Medium"/>
                <a:sym typeface="Lexend Medium"/>
              </a:rPr>
              <a:t>Within a module, the module’s name (as a string) is available as the value of the global variable </a:t>
            </a:r>
            <a:r>
              <a:rPr lang="en" sz="1450">
                <a:solidFill>
                  <a:srgbClr val="FF0000"/>
                </a:solidFill>
                <a:highlight>
                  <a:srgbClr val="FFF2CC"/>
                </a:highlight>
                <a:latin typeface="Lexend Medium"/>
                <a:ea typeface="Lexend Medium"/>
                <a:cs typeface="Lexend Medium"/>
                <a:sym typeface="Lexend Medium"/>
              </a:rPr>
              <a:t>__name__</a:t>
            </a:r>
            <a:r>
              <a:rPr lang="en" sz="1500">
                <a:solidFill>
                  <a:schemeClr val="dk1"/>
                </a:solidFill>
                <a:highlight>
                  <a:srgbClr val="FFF2CC"/>
                </a:highlight>
                <a:latin typeface="Lexend Medium"/>
                <a:ea typeface="Lexend Medium"/>
                <a:cs typeface="Lexend Medium"/>
                <a:sym typeface="Lexend Medium"/>
              </a:rPr>
              <a:t>. </a:t>
            </a:r>
            <a:endParaRPr sz="1500">
              <a:solidFill>
                <a:schemeClr val="dk1"/>
              </a:solidFill>
              <a:highlight>
                <a:srgbClr val="FFF2CC"/>
              </a:highlight>
              <a:latin typeface="Lexend Medium"/>
              <a:ea typeface="Lexend Medium"/>
              <a:cs typeface="Lexend Medium"/>
              <a:sym typeface="Lexend Medium"/>
            </a:endParaRPr>
          </a:p>
          <a:p>
            <a:pPr indent="0" lvl="0" marL="0" rtl="0" algn="l">
              <a:spcBef>
                <a:spcPts val="1200"/>
              </a:spcBef>
              <a:spcAft>
                <a:spcPts val="0"/>
              </a:spcAft>
              <a:buNone/>
            </a:pPr>
            <a:r>
              <a:rPr lang="en" sz="1500">
                <a:solidFill>
                  <a:schemeClr val="dk1"/>
                </a:solidFill>
                <a:highlight>
                  <a:srgbClr val="FFF2CC"/>
                </a:highlight>
                <a:latin typeface="Lexend Medium"/>
                <a:ea typeface="Lexend Medium"/>
                <a:cs typeface="Lexend Medium"/>
                <a:sym typeface="Lexend Medium"/>
              </a:rPr>
              <a:t>For instance, use your favorite text editor to create a file called </a:t>
            </a:r>
            <a:r>
              <a:rPr lang="en" sz="1450">
                <a:solidFill>
                  <a:schemeClr val="dk1"/>
                </a:solidFill>
                <a:highlight>
                  <a:srgbClr val="FFF2CC"/>
                </a:highlight>
                <a:latin typeface="Lexend Medium"/>
                <a:ea typeface="Lexend Medium"/>
                <a:cs typeface="Lexend Medium"/>
                <a:sym typeface="Lexend Medium"/>
              </a:rPr>
              <a:t>fibo.py</a:t>
            </a:r>
            <a:r>
              <a:rPr lang="en" sz="1500">
                <a:solidFill>
                  <a:schemeClr val="dk1"/>
                </a:solidFill>
                <a:highlight>
                  <a:srgbClr val="FFF2CC"/>
                </a:highlight>
                <a:latin typeface="Lexend Medium"/>
                <a:ea typeface="Lexend Medium"/>
                <a:cs typeface="Lexend Medium"/>
                <a:sym typeface="Lexend Medium"/>
              </a:rPr>
              <a:t> in the current directory with the following contents</a:t>
            </a:r>
            <a:r>
              <a:rPr lang="en" sz="1300">
                <a:solidFill>
                  <a:schemeClr val="dk1"/>
                </a:solidFill>
                <a:highlight>
                  <a:srgbClr val="FFF2CC"/>
                </a:highlight>
                <a:latin typeface="Lexend Medium"/>
                <a:ea typeface="Lexend Medium"/>
                <a:cs typeface="Lexend Medium"/>
                <a:sym typeface="Lexend Medium"/>
              </a:rPr>
              <a:t>.</a:t>
            </a:r>
            <a:endParaRPr sz="1300">
              <a:solidFill>
                <a:schemeClr val="dk1"/>
              </a:solidFill>
              <a:highlight>
                <a:srgbClr val="FFF2CC"/>
              </a:highlight>
              <a:latin typeface="Lexend Medium"/>
              <a:ea typeface="Lexend Medium"/>
              <a:cs typeface="Lexend Medium"/>
              <a:sym typeface="Lexend Medium"/>
            </a:endParaRPr>
          </a:p>
          <a:p>
            <a:pPr indent="0" lvl="0" marL="0" rtl="0" algn="l">
              <a:lnSpc>
                <a:spcPct val="140000"/>
              </a:lnSpc>
              <a:spcBef>
                <a:spcPts val="1200"/>
              </a:spcBef>
              <a:spcAft>
                <a:spcPts val="0"/>
              </a:spcAft>
              <a:buNone/>
            </a:pPr>
            <a:r>
              <a:t/>
            </a:r>
            <a:endParaRPr sz="1608">
              <a:solidFill>
                <a:schemeClr val="dk1"/>
              </a:solidFill>
              <a:highlight>
                <a:srgbClr val="FFF2CC"/>
              </a:highlight>
              <a:latin typeface="Lexend Medium"/>
              <a:ea typeface="Lexend Medium"/>
              <a:cs typeface="Lexend Medium"/>
              <a:sym typeface="Lexend Medium"/>
            </a:endParaRPr>
          </a:p>
          <a:p>
            <a:pPr indent="0" lvl="0" marL="0" rtl="0" algn="l">
              <a:lnSpc>
                <a:spcPct val="140000"/>
              </a:lnSpc>
              <a:spcBef>
                <a:spcPts val="1200"/>
              </a:spcBef>
              <a:spcAft>
                <a:spcPts val="0"/>
              </a:spcAft>
              <a:buClr>
                <a:schemeClr val="dk1"/>
              </a:buClr>
              <a:buSzPts val="1100"/>
              <a:buFont typeface="Arial"/>
              <a:buNone/>
            </a:pPr>
            <a:r>
              <a:rPr lang="en" sz="1608">
                <a:solidFill>
                  <a:schemeClr val="dk1"/>
                </a:solidFill>
                <a:highlight>
                  <a:srgbClr val="FFF2CC"/>
                </a:highlight>
                <a:latin typeface="Lexend Medium"/>
                <a:ea typeface="Lexend Medium"/>
                <a:cs typeface="Lexend Medium"/>
                <a:sym typeface="Lexend Medium"/>
              </a:rPr>
              <a:t>Modules can import other modules. It is customary but not required to place all </a:t>
            </a:r>
            <a:r>
              <a:rPr lang="en" sz="1558">
                <a:solidFill>
                  <a:schemeClr val="dk1"/>
                </a:solidFill>
                <a:highlight>
                  <a:srgbClr val="FFF2CC"/>
                </a:highlight>
                <a:uFill>
                  <a:noFill/>
                </a:uFill>
                <a:latin typeface="Lexend Medium"/>
                <a:ea typeface="Lexend Medium"/>
                <a:cs typeface="Lexend Medium"/>
                <a:sym typeface="Lexend Medium"/>
                <a:hlinkClick r:id="rId3">
                  <a:extLst>
                    <a:ext uri="{A12FA001-AC4F-418D-AE19-62706E023703}">
                      <ahyp:hlinkClr val="tx"/>
                    </a:ext>
                  </a:extLst>
                </a:hlinkClick>
              </a:rPr>
              <a:t>import</a:t>
            </a:r>
            <a:r>
              <a:rPr lang="en" sz="1608">
                <a:solidFill>
                  <a:schemeClr val="dk1"/>
                </a:solidFill>
                <a:highlight>
                  <a:srgbClr val="FFF2CC"/>
                </a:highlight>
                <a:latin typeface="Lexend Medium"/>
                <a:ea typeface="Lexend Medium"/>
                <a:cs typeface="Lexend Medium"/>
                <a:sym typeface="Lexend Medium"/>
              </a:rPr>
              <a:t> statements at the beginning of a module (or script, for that matter). The imported module names, if placed at the top level of a module (outside any functions or classes), are added to the module’s global namespace.</a:t>
            </a:r>
            <a:endParaRPr sz="1608">
              <a:solidFill>
                <a:schemeClr val="dk1"/>
              </a:solidFill>
              <a:highlight>
                <a:srgbClr val="FFF2CC"/>
              </a:highlight>
              <a:latin typeface="Lexend Medium"/>
              <a:ea typeface="Lexend Medium"/>
              <a:cs typeface="Lexend Medium"/>
              <a:sym typeface="Lexend Medium"/>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sz="1600">
              <a:solidFill>
                <a:schemeClr val="dk1"/>
              </a:solidFill>
              <a:highlight>
                <a:schemeClr val="lt1"/>
              </a:highlight>
              <a:latin typeface="Lexend Medium"/>
              <a:ea typeface="Lexend Medium"/>
              <a:cs typeface="Lexend Medium"/>
              <a:sym typeface="Lexe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09975" y="125375"/>
            <a:ext cx="8520600" cy="572700"/>
          </a:xfrm>
          <a:prstGeom prst="rect">
            <a:avLst/>
          </a:prstGeom>
          <a:solidFill>
            <a:srgbClr val="F4CC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FF0000"/>
                </a:solidFill>
              </a:rPr>
              <a:t>USING MODULE</a:t>
            </a:r>
            <a:endParaRPr b="1" u="sng">
              <a:solidFill>
                <a:srgbClr val="FF0000"/>
              </a:solidFill>
            </a:endParaRPr>
          </a:p>
        </p:txBody>
      </p:sp>
      <p:sp>
        <p:nvSpPr>
          <p:cNvPr id="98" name="Google Shape;98;p20"/>
          <p:cNvSpPr txBox="1"/>
          <p:nvPr>
            <p:ph idx="1" type="body"/>
          </p:nvPr>
        </p:nvSpPr>
        <p:spPr>
          <a:xfrm>
            <a:off x="159125" y="857250"/>
            <a:ext cx="8622300" cy="3798900"/>
          </a:xfrm>
          <a:prstGeom prst="rect">
            <a:avLst/>
          </a:prstGeom>
          <a:solidFill>
            <a:srgbClr val="FFF2CC"/>
          </a:solidFill>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Clr>
                <a:schemeClr val="dk1"/>
              </a:buClr>
              <a:buSzPts val="1830"/>
              <a:buFont typeface="Lexend Medium"/>
              <a:buChar char="●"/>
            </a:pPr>
            <a:r>
              <a:rPr lang="en" sz="1829">
                <a:solidFill>
                  <a:schemeClr val="dk1"/>
                </a:solidFill>
                <a:latin typeface="Lexend Medium"/>
                <a:ea typeface="Lexend Medium"/>
                <a:cs typeface="Lexend Medium"/>
                <a:sym typeface="Lexend Medium"/>
              </a:rPr>
              <a:t>One of two import statements :</a:t>
            </a:r>
            <a:endParaRPr sz="1829">
              <a:solidFill>
                <a:schemeClr val="dk1"/>
              </a:solidFill>
              <a:latin typeface="Lexend Medium"/>
              <a:ea typeface="Lexend Medium"/>
              <a:cs typeface="Lexend Medium"/>
              <a:sym typeface="Lexend Medium"/>
            </a:endParaRPr>
          </a:p>
          <a:p>
            <a:pPr indent="0" lvl="0" marL="457200" rtl="0" algn="l">
              <a:lnSpc>
                <a:spcPct val="95000"/>
              </a:lnSpc>
              <a:spcBef>
                <a:spcPts val="1200"/>
              </a:spcBef>
              <a:spcAft>
                <a:spcPts val="0"/>
              </a:spcAft>
              <a:buSzPts val="935"/>
              <a:buNone/>
            </a:pPr>
            <a:r>
              <a:rPr lang="en" sz="1829">
                <a:solidFill>
                  <a:schemeClr val="dk1"/>
                </a:solidFill>
                <a:latin typeface="Lexend Medium"/>
                <a:ea typeface="Lexend Medium"/>
                <a:cs typeface="Lexend Medium"/>
                <a:sym typeface="Lexend Medium"/>
              </a:rPr>
              <a:t>1) import module name</a:t>
            </a:r>
            <a:endParaRPr sz="1829">
              <a:solidFill>
                <a:schemeClr val="dk1"/>
              </a:solidFill>
              <a:latin typeface="Lexend Medium"/>
              <a:ea typeface="Lexend Medium"/>
              <a:cs typeface="Lexend Medium"/>
              <a:sym typeface="Lexend Medium"/>
            </a:endParaRPr>
          </a:p>
          <a:p>
            <a:pPr indent="0" lvl="0" marL="457200" rtl="0" algn="l">
              <a:lnSpc>
                <a:spcPct val="95000"/>
              </a:lnSpc>
              <a:spcBef>
                <a:spcPts val="1200"/>
              </a:spcBef>
              <a:spcAft>
                <a:spcPts val="0"/>
              </a:spcAft>
              <a:buSzPts val="935"/>
              <a:buNone/>
            </a:pPr>
            <a:r>
              <a:rPr lang="en" sz="1829">
                <a:solidFill>
                  <a:schemeClr val="dk1"/>
                </a:solidFill>
                <a:latin typeface="Lexend Medium"/>
                <a:ea typeface="Lexend Medium"/>
                <a:cs typeface="Lexend Medium"/>
                <a:sym typeface="Lexend Medium"/>
              </a:rPr>
              <a:t>2)from module import function/constant</a:t>
            </a:r>
            <a:endParaRPr sz="1829">
              <a:solidFill>
                <a:schemeClr val="dk1"/>
              </a:solidFill>
              <a:latin typeface="Lexend Medium"/>
              <a:ea typeface="Lexend Medium"/>
              <a:cs typeface="Lexend Medium"/>
              <a:sym typeface="Lexend Medium"/>
            </a:endParaRPr>
          </a:p>
          <a:p>
            <a:pPr indent="-344805" lvl="0" marL="457200" rtl="0" algn="l">
              <a:lnSpc>
                <a:spcPct val="95000"/>
              </a:lnSpc>
              <a:spcBef>
                <a:spcPts val="1200"/>
              </a:spcBef>
              <a:spcAft>
                <a:spcPts val="0"/>
              </a:spcAft>
              <a:buClr>
                <a:schemeClr val="dk1"/>
              </a:buClr>
              <a:buSzPts val="1830"/>
              <a:buFont typeface="Lexend Medium"/>
              <a:buChar char="●"/>
            </a:pPr>
            <a:r>
              <a:rPr lang="en" sz="1829">
                <a:solidFill>
                  <a:schemeClr val="dk1"/>
                </a:solidFill>
                <a:latin typeface="Lexend Medium"/>
                <a:ea typeface="Lexend Medium"/>
                <a:cs typeface="Lexend Medium"/>
                <a:sym typeface="Lexend Medium"/>
              </a:rPr>
              <a:t>If method 1:</a:t>
            </a:r>
            <a:endParaRPr sz="1829">
              <a:solidFill>
                <a:schemeClr val="dk1"/>
              </a:solidFill>
              <a:latin typeface="Lexend Medium"/>
              <a:ea typeface="Lexend Medium"/>
              <a:cs typeface="Lexend Medium"/>
              <a:sym typeface="Lexend Medium"/>
            </a:endParaRPr>
          </a:p>
          <a:p>
            <a:pPr indent="0" lvl="0" marL="457200" rtl="0" algn="l">
              <a:lnSpc>
                <a:spcPct val="95000"/>
              </a:lnSpc>
              <a:spcBef>
                <a:spcPts val="1200"/>
              </a:spcBef>
              <a:spcAft>
                <a:spcPts val="0"/>
              </a:spcAft>
              <a:buSzPts val="935"/>
              <a:buNone/>
            </a:pPr>
            <a:r>
              <a:rPr lang="en" sz="1829">
                <a:solidFill>
                  <a:schemeClr val="dk1"/>
                </a:solidFill>
                <a:latin typeface="Lexend Medium"/>
                <a:ea typeface="Lexend Medium"/>
                <a:cs typeface="Lexend Medium"/>
                <a:sym typeface="Lexend Medium"/>
              </a:rPr>
              <a:t>modulename.function(arguments)</a:t>
            </a:r>
            <a:endParaRPr sz="1829">
              <a:solidFill>
                <a:schemeClr val="dk1"/>
              </a:solidFill>
              <a:latin typeface="Lexend Medium"/>
              <a:ea typeface="Lexend Medium"/>
              <a:cs typeface="Lexend Medium"/>
              <a:sym typeface="Lexend Medium"/>
            </a:endParaRPr>
          </a:p>
          <a:p>
            <a:pPr indent="-344805" lvl="0" marL="457200" rtl="0" algn="l">
              <a:lnSpc>
                <a:spcPct val="95000"/>
              </a:lnSpc>
              <a:spcBef>
                <a:spcPts val="1200"/>
              </a:spcBef>
              <a:spcAft>
                <a:spcPts val="0"/>
              </a:spcAft>
              <a:buClr>
                <a:schemeClr val="dk1"/>
              </a:buClr>
              <a:buSzPts val="1830"/>
              <a:buFont typeface="Lexend Medium"/>
              <a:buChar char="●"/>
            </a:pPr>
            <a:r>
              <a:rPr lang="en" sz="1829">
                <a:solidFill>
                  <a:schemeClr val="dk1"/>
                </a:solidFill>
                <a:latin typeface="Lexend Medium"/>
                <a:ea typeface="Lexend Medium"/>
                <a:cs typeface="Lexend Medium"/>
                <a:sym typeface="Lexend Medium"/>
              </a:rPr>
              <a:t>If method 2:</a:t>
            </a:r>
            <a:endParaRPr sz="1829">
              <a:solidFill>
                <a:schemeClr val="dk1"/>
              </a:solidFill>
              <a:latin typeface="Lexend Medium"/>
              <a:ea typeface="Lexend Medium"/>
              <a:cs typeface="Lexend Medium"/>
              <a:sym typeface="Lexend Medium"/>
            </a:endParaRPr>
          </a:p>
          <a:p>
            <a:pPr indent="0" lvl="0" marL="457200" rtl="0" algn="l">
              <a:lnSpc>
                <a:spcPct val="95000"/>
              </a:lnSpc>
              <a:spcBef>
                <a:spcPts val="1200"/>
              </a:spcBef>
              <a:spcAft>
                <a:spcPts val="0"/>
              </a:spcAft>
              <a:buSzPts val="935"/>
              <a:buNone/>
            </a:pPr>
            <a:r>
              <a:rPr lang="en" sz="1829">
                <a:solidFill>
                  <a:schemeClr val="dk1"/>
                </a:solidFill>
                <a:latin typeface="Lexend Medium"/>
                <a:ea typeface="Lexend Medium"/>
                <a:cs typeface="Lexend Medium"/>
                <a:sym typeface="Lexend Medium"/>
              </a:rPr>
              <a:t>1) function(arguments)- module name not needed</a:t>
            </a:r>
            <a:endParaRPr sz="1829">
              <a:solidFill>
                <a:schemeClr val="dk1"/>
              </a:solidFill>
              <a:latin typeface="Lexend Medium"/>
              <a:ea typeface="Lexend Medium"/>
              <a:cs typeface="Lexend Medium"/>
              <a:sym typeface="Lexend Medium"/>
            </a:endParaRPr>
          </a:p>
          <a:p>
            <a:pPr indent="0" lvl="0" marL="457200" rtl="0" algn="l">
              <a:lnSpc>
                <a:spcPct val="95000"/>
              </a:lnSpc>
              <a:spcBef>
                <a:spcPts val="1200"/>
              </a:spcBef>
              <a:spcAft>
                <a:spcPts val="0"/>
              </a:spcAft>
              <a:buSzPts val="935"/>
              <a:buNone/>
            </a:pPr>
            <a:r>
              <a:rPr lang="en" sz="1829">
                <a:solidFill>
                  <a:schemeClr val="dk1"/>
                </a:solidFill>
                <a:latin typeface="Lexend Medium"/>
                <a:ea typeface="Lexend Medium"/>
                <a:cs typeface="Lexend Medium"/>
                <a:sym typeface="Lexend Medium"/>
              </a:rPr>
              <a:t>2)beware of function name collision</a:t>
            </a:r>
            <a:endParaRPr sz="1829">
              <a:solidFill>
                <a:schemeClr val="dk1"/>
              </a:solidFill>
              <a:latin typeface="Lexend Medium"/>
              <a:ea typeface="Lexend Medium"/>
              <a:cs typeface="Lexend Medium"/>
              <a:sym typeface="Lexend Medium"/>
            </a:endParaRPr>
          </a:p>
          <a:p>
            <a:pPr indent="0" lvl="0" marL="0" rtl="0" algn="l">
              <a:lnSpc>
                <a:spcPct val="95000"/>
              </a:lnSpc>
              <a:spcBef>
                <a:spcPts val="1200"/>
              </a:spcBef>
              <a:spcAft>
                <a:spcPts val="0"/>
              </a:spcAft>
              <a:buSzPts val="935"/>
              <a:buNone/>
            </a:pPr>
            <a:r>
              <a:t/>
            </a:r>
            <a:endParaRPr sz="1829">
              <a:latin typeface="Lexend Medium"/>
              <a:ea typeface="Lexend Medium"/>
              <a:cs typeface="Lexend Medium"/>
              <a:sym typeface="Lexend Medium"/>
            </a:endParaRPr>
          </a:p>
          <a:p>
            <a:pPr indent="0" lvl="0" marL="457200" rtl="0" algn="l">
              <a:lnSpc>
                <a:spcPct val="95000"/>
              </a:lnSpc>
              <a:spcBef>
                <a:spcPts val="1200"/>
              </a:spcBef>
              <a:spcAft>
                <a:spcPts val="1200"/>
              </a:spcAft>
              <a:buSzPts val="935"/>
              <a:buNone/>
            </a:pPr>
            <a:r>
              <a:t/>
            </a:r>
            <a:endParaRPr sz="153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74350" y="72650"/>
            <a:ext cx="8775900" cy="494100"/>
          </a:xfrm>
          <a:prstGeom prst="rect">
            <a:avLst/>
          </a:prstGeom>
          <a:solidFill>
            <a:srgbClr val="F4CCCC"/>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80" u="sng">
                <a:solidFill>
                  <a:srgbClr val="333333"/>
                </a:solidFill>
                <a:highlight>
                  <a:srgbClr val="F4CCCC"/>
                </a:highlight>
                <a:latin typeface="Roboto"/>
                <a:ea typeface="Roboto"/>
                <a:cs typeface="Roboto"/>
                <a:sym typeface="Roboto"/>
              </a:rPr>
              <a:t>we can define a module in one of 3 ways:</a:t>
            </a:r>
            <a:endParaRPr b="1" sz="3520" u="sng">
              <a:highlight>
                <a:srgbClr val="F4CCCC"/>
              </a:highlight>
            </a:endParaRPr>
          </a:p>
        </p:txBody>
      </p:sp>
      <p:sp>
        <p:nvSpPr>
          <p:cNvPr id="104" name="Google Shape;104;p21"/>
          <p:cNvSpPr txBox="1"/>
          <p:nvPr>
            <p:ph idx="1" type="body"/>
          </p:nvPr>
        </p:nvSpPr>
        <p:spPr>
          <a:xfrm>
            <a:off x="174350" y="682900"/>
            <a:ext cx="8775900" cy="4257300"/>
          </a:xfrm>
          <a:prstGeom prst="rect">
            <a:avLst/>
          </a:prstGeom>
          <a:solidFill>
            <a:srgbClr val="FFF2CC"/>
          </a:solidFill>
        </p:spPr>
        <p:txBody>
          <a:bodyPr anchorCtr="0" anchor="t" bIns="91425" lIns="91425" spcFirstLastPara="1" rIns="91425" wrap="square" tIns="91425">
            <a:normAutofit/>
          </a:bodyPr>
          <a:lstStyle/>
          <a:p>
            <a:pPr indent="-342900" lvl="0" marL="457200" marR="25400" rtl="0" algn="l">
              <a:lnSpc>
                <a:spcPct val="156250"/>
              </a:lnSpc>
              <a:spcBef>
                <a:spcPts val="1500"/>
              </a:spcBef>
              <a:spcAft>
                <a:spcPts val="0"/>
              </a:spcAft>
              <a:buClr>
                <a:srgbClr val="131417"/>
              </a:buClr>
              <a:buSzPts val="1800"/>
              <a:buFont typeface="Lexend SemiBold"/>
              <a:buChar char="●"/>
            </a:pPr>
            <a:r>
              <a:rPr lang="en">
                <a:solidFill>
                  <a:srgbClr val="131417"/>
                </a:solidFill>
                <a:highlight>
                  <a:srgbClr val="FFF2CC"/>
                </a:highlight>
                <a:latin typeface="Lexend SemiBold"/>
                <a:ea typeface="Lexend SemiBold"/>
                <a:cs typeface="Lexend SemiBold"/>
                <a:sym typeface="Lexend SemiBold"/>
              </a:rPr>
              <a:t>Python itself allows for the creation of modules.</a:t>
            </a:r>
            <a:endParaRPr>
              <a:solidFill>
                <a:srgbClr val="131417"/>
              </a:solidFill>
              <a:highlight>
                <a:srgbClr val="FFF2CC"/>
              </a:highlight>
              <a:latin typeface="Lexend SemiBold"/>
              <a:ea typeface="Lexend SemiBold"/>
              <a:cs typeface="Lexend SemiBold"/>
              <a:sym typeface="Lexend SemiBold"/>
            </a:endParaRPr>
          </a:p>
          <a:p>
            <a:pPr indent="-355600" lvl="0" marL="457200" marR="25400" rtl="0" algn="l">
              <a:lnSpc>
                <a:spcPct val="156250"/>
              </a:lnSpc>
              <a:spcBef>
                <a:spcPts val="0"/>
              </a:spcBef>
              <a:spcAft>
                <a:spcPts val="0"/>
              </a:spcAft>
              <a:buClr>
                <a:srgbClr val="131417"/>
              </a:buClr>
              <a:buSzPts val="2000"/>
              <a:buFont typeface="Lexend SemiBold"/>
              <a:buChar char="●"/>
            </a:pPr>
            <a:r>
              <a:rPr lang="en">
                <a:solidFill>
                  <a:srgbClr val="131417"/>
                </a:solidFill>
                <a:highlight>
                  <a:srgbClr val="FFF2CC"/>
                </a:highlight>
                <a:latin typeface="Lexend SemiBold"/>
                <a:ea typeface="Lexend SemiBold"/>
                <a:cs typeface="Lexend SemiBold"/>
                <a:sym typeface="Lexend SemiBold"/>
              </a:rPr>
              <a:t>Similar to the re (regular expression) module, a module can be primarily written in C programming language and then dynamically inserted at run-time.</a:t>
            </a:r>
            <a:endParaRPr>
              <a:solidFill>
                <a:srgbClr val="131417"/>
              </a:solidFill>
              <a:highlight>
                <a:srgbClr val="FFF2CC"/>
              </a:highlight>
              <a:latin typeface="Lexend SemiBold"/>
              <a:ea typeface="Lexend SemiBold"/>
              <a:cs typeface="Lexend SemiBold"/>
              <a:sym typeface="Lexend SemiBold"/>
            </a:endParaRPr>
          </a:p>
          <a:p>
            <a:pPr indent="-355600" lvl="0" marL="457200" marR="25400" rtl="0" algn="l">
              <a:lnSpc>
                <a:spcPct val="156250"/>
              </a:lnSpc>
              <a:spcBef>
                <a:spcPts val="0"/>
              </a:spcBef>
              <a:spcAft>
                <a:spcPts val="0"/>
              </a:spcAft>
              <a:buClr>
                <a:srgbClr val="131417"/>
              </a:buClr>
              <a:buSzPts val="2000"/>
              <a:buFont typeface="Lexend SemiBold"/>
              <a:buChar char="●"/>
            </a:pPr>
            <a:r>
              <a:rPr lang="en" sz="1700">
                <a:solidFill>
                  <a:srgbClr val="131417"/>
                </a:solidFill>
                <a:highlight>
                  <a:srgbClr val="FFF2CC"/>
                </a:highlight>
                <a:latin typeface="Lexend SemiBold"/>
                <a:ea typeface="Lexend SemiBold"/>
                <a:cs typeface="Lexend SemiBold"/>
                <a:sym typeface="Lexend SemiBold"/>
              </a:rPr>
              <a:t>A built-in module, such as the itertools module, is inherently included in the interprete</a:t>
            </a:r>
            <a:r>
              <a:rPr lang="en" sz="1900">
                <a:solidFill>
                  <a:srgbClr val="131417"/>
                </a:solidFill>
                <a:highlight>
                  <a:srgbClr val="FFF2CC"/>
                </a:highlight>
                <a:latin typeface="Lexend SemiBold"/>
                <a:ea typeface="Lexend SemiBold"/>
                <a:cs typeface="Lexend SemiBold"/>
                <a:sym typeface="Lexend SemiBold"/>
              </a:rPr>
              <a:t>r</a:t>
            </a:r>
            <a:endParaRPr sz="1900">
              <a:solidFill>
                <a:srgbClr val="131417"/>
              </a:solidFill>
              <a:highlight>
                <a:srgbClr val="FFF2CC"/>
              </a:highlight>
              <a:latin typeface="Lexend SemiBold"/>
              <a:ea typeface="Lexend SemiBold"/>
              <a:cs typeface="Lexend SemiBold"/>
              <a:sym typeface="Lexend SemiBold"/>
            </a:endParaRPr>
          </a:p>
          <a:p>
            <a:pPr indent="0" lvl="0" marL="0" rtl="0" algn="l">
              <a:spcBef>
                <a:spcPts val="1200"/>
              </a:spcBef>
              <a:spcAft>
                <a:spcPts val="1200"/>
              </a:spcAft>
              <a:buNone/>
            </a:pPr>
            <a:r>
              <a:rPr lang="en" sz="1900">
                <a:solidFill>
                  <a:srgbClr val="131417"/>
                </a:solidFill>
                <a:highlight>
                  <a:srgbClr val="FFF2CC"/>
                </a:highlight>
                <a:latin typeface="Lexend SemiBold"/>
                <a:ea typeface="Lexend SemiBold"/>
                <a:cs typeface="Lexend SemiBold"/>
                <a:sym typeface="Lexend SemiBold"/>
              </a:rPr>
              <a:t>A module is a file containing Python code, definitions of functions, statements, or classes. An example_module.py file is a module we will create and whose name is example_module.</a:t>
            </a:r>
            <a:endParaRPr sz="2500">
              <a:solidFill>
                <a:srgbClr val="131417"/>
              </a:solidFill>
              <a:highlight>
                <a:srgbClr val="FFF2CC"/>
              </a:highlight>
              <a:latin typeface="Lexend SemiBold"/>
              <a:ea typeface="Lexend SemiBold"/>
              <a:cs typeface="Lexend SemiBold"/>
              <a:sym typeface="Lexe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