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8C9C27-E0D9-46B4-BA7B-611996F97257}">
  <a:tblStyle styleId="{4F8C9C27-E0D9-46B4-BA7B-611996F972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a5376614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a5376614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a5376614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a5376614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a5376614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a537661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a537661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a537661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a537661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a537661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ba5376614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ba537661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a5376614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a5376614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39ef50e8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39ef50e8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a5376614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ba5376614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a5376614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ba5376614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jsr.net/archive/v6i2/ART2017951.pdf" TargetMode="External"/><Relationship Id="rId4" Type="http://schemas.openxmlformats.org/officeDocument/2006/relationships/hyperlink" Target="https://web.cecs.pdx.edu/~mperkows/CLASS_573/Kumar_2007/01227607.pdf" TargetMode="External"/><Relationship Id="rId5" Type="http://schemas.openxmlformats.org/officeDocument/2006/relationships/hyperlink" Target="https://citeseerx.ist.psu.edu/document?repid=rep1&amp;type=pdf&amp;doi=ad4e81ef175882ead70f4511d351db11e6c58fe2" TargetMode="External"/><Relationship Id="rId6" Type="http://schemas.openxmlformats.org/officeDocument/2006/relationships/hyperlink" Target="https://dl.acm.org/doi/pdf/10.1145/354756.35485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lab.research.google.com/drive/1-vqms0vSny1cQM-R3N3dJnRFmiu0eOWC?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Audio Compression Using DFT,DWT and FFT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his exercise underscores the importance of algorithmic efficiency and the potential of FFT in multimedia applications. By custom implementing FFT and DFT, and through careful manipulation of frequency components, the code provides a basis for experimenting with different compression ratios and chunk sizes, offering insights into the trade-offs between compression efficiency and audio quality. Such exploration is crucial for advancing audio processing technologies, with implications ranging from streaming services and digital media storage to telecommunications and beyond.</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Details </a:t>
            </a:r>
            <a:endParaRPr/>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44500" lvl="0" marL="457200" rtl="0" algn="l">
              <a:spcBef>
                <a:spcPts val="0"/>
              </a:spcBef>
              <a:spcAft>
                <a:spcPts val="0"/>
              </a:spcAft>
              <a:buClr>
                <a:schemeClr val="dk1"/>
              </a:buClr>
              <a:buSzPts val="3400"/>
              <a:buChar char="-"/>
            </a:pPr>
            <a:r>
              <a:rPr lang="en" sz="3400">
                <a:solidFill>
                  <a:schemeClr val="dk1"/>
                </a:solidFill>
              </a:rPr>
              <a:t>Ananya Rao - I008</a:t>
            </a:r>
            <a:endParaRPr sz="3400">
              <a:solidFill>
                <a:schemeClr val="dk1"/>
              </a:solidFill>
            </a:endParaRPr>
          </a:p>
          <a:p>
            <a:pPr indent="-444500" lvl="0" marL="457200" rtl="0" algn="l">
              <a:spcBef>
                <a:spcPts val="0"/>
              </a:spcBef>
              <a:spcAft>
                <a:spcPts val="0"/>
              </a:spcAft>
              <a:buClr>
                <a:schemeClr val="dk1"/>
              </a:buClr>
              <a:buSzPts val="3400"/>
              <a:buChar char="-"/>
            </a:pPr>
            <a:r>
              <a:rPr lang="en" sz="3400">
                <a:solidFill>
                  <a:schemeClr val="dk1"/>
                </a:solidFill>
              </a:rPr>
              <a:t>Ahan Doshi - I006</a:t>
            </a:r>
            <a:endParaRPr sz="3400">
              <a:solidFill>
                <a:schemeClr val="dk1"/>
              </a:solidFill>
            </a:endParaRPr>
          </a:p>
          <a:p>
            <a:pPr indent="-444500" lvl="0" marL="457200" rtl="0" algn="l">
              <a:spcBef>
                <a:spcPts val="0"/>
              </a:spcBef>
              <a:spcAft>
                <a:spcPts val="0"/>
              </a:spcAft>
              <a:buClr>
                <a:schemeClr val="dk1"/>
              </a:buClr>
              <a:buSzPts val="3400"/>
              <a:buChar char="-"/>
            </a:pPr>
            <a:r>
              <a:rPr lang="en" sz="3400">
                <a:solidFill>
                  <a:schemeClr val="dk1"/>
                </a:solidFill>
              </a:rPr>
              <a:t>Aditya Singh - I005</a:t>
            </a:r>
            <a:endParaRPr sz="3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chemeClr val="dk1"/>
                </a:solidFill>
              </a:rPr>
              <a:t>The Essence of Audio Compression</a:t>
            </a:r>
            <a:endParaRPr b="1" sz="1600">
              <a:solidFill>
                <a:schemeClr val="dk1"/>
              </a:solidFill>
            </a:endParaRPr>
          </a:p>
          <a:p>
            <a:pPr indent="0" lvl="0" marL="0" rtl="0" algn="l">
              <a:spcBef>
                <a:spcPts val="1200"/>
              </a:spcBef>
              <a:spcAft>
                <a:spcPts val="0"/>
              </a:spcAft>
              <a:buNone/>
            </a:pPr>
            <a:r>
              <a:rPr lang="en" sz="1600">
                <a:solidFill>
                  <a:schemeClr val="dk1"/>
                </a:solidFill>
              </a:rPr>
              <a:t>Audio compression is essential for reducing file sizes and enabling efficient storage and transmission. Our focus lies on leveraging the Discrete Fourier Transform (DFT) and Fast Fourier Transform (FFT)—the mathematical catalysts that enable this process.</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None/>
            </a:pPr>
            <a:r>
              <a:rPr b="1" lang="en" sz="1600">
                <a:solidFill>
                  <a:schemeClr val="dk1"/>
                </a:solidFill>
              </a:rPr>
              <a:t>Project Purpose</a:t>
            </a:r>
            <a:endParaRPr b="1" sz="1600">
              <a:solidFill>
                <a:schemeClr val="dk1"/>
              </a:solidFill>
            </a:endParaRPr>
          </a:p>
          <a:p>
            <a:pPr indent="0" lvl="0" marL="0" rtl="0" algn="l">
              <a:spcBef>
                <a:spcPts val="1200"/>
              </a:spcBef>
              <a:spcAft>
                <a:spcPts val="0"/>
              </a:spcAft>
              <a:buNone/>
            </a:pPr>
            <a:r>
              <a:rPr lang="en" sz="1600">
                <a:solidFill>
                  <a:schemeClr val="dk1"/>
                </a:solidFill>
              </a:rPr>
              <a:t>We aim to explore and implement DFT and FFT from scratch, demonstrating their role in compressing audio files. By comparing these techniques, we'll assess their efficiency and impact on audio quality.</a:t>
            </a:r>
            <a:endParaRPr sz="1600">
              <a:solidFill>
                <a:schemeClr val="dk1"/>
              </a:solidFill>
            </a:endParaRPr>
          </a:p>
          <a:p>
            <a:pPr indent="0" lvl="0" marL="0" rtl="0" algn="l">
              <a:spcBef>
                <a:spcPts val="1200"/>
              </a:spcBef>
              <a:spcAft>
                <a:spcPts val="1200"/>
              </a:spcAft>
              <a:buNone/>
            </a:pPr>
            <a:r>
              <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aphicFrame>
        <p:nvGraphicFramePr>
          <p:cNvPr id="65" name="Google Shape;65;p15"/>
          <p:cNvGraphicFramePr/>
          <p:nvPr/>
        </p:nvGraphicFramePr>
        <p:xfrm>
          <a:off x="640300" y="439388"/>
          <a:ext cx="3000000" cy="3000000"/>
        </p:xfrm>
        <a:graphic>
          <a:graphicData uri="http://schemas.openxmlformats.org/drawingml/2006/table">
            <a:tbl>
              <a:tblPr>
                <a:noFill/>
                <a:tableStyleId>{4F8C9C27-E0D9-46B4-BA7B-611996F97257}</a:tableStyleId>
              </a:tblPr>
              <a:tblGrid>
                <a:gridCol w="1965850"/>
                <a:gridCol w="1965850"/>
                <a:gridCol w="1965850"/>
                <a:gridCol w="1965850"/>
              </a:tblGrid>
              <a:tr h="538225">
                <a:tc>
                  <a:txBody>
                    <a:bodyPr/>
                    <a:lstStyle/>
                    <a:p>
                      <a:pPr indent="0" lvl="0" marL="0" rtl="0" algn="l">
                        <a:spcBef>
                          <a:spcPts val="0"/>
                        </a:spcBef>
                        <a:spcAft>
                          <a:spcPts val="0"/>
                        </a:spcAft>
                        <a:buNone/>
                      </a:pPr>
                      <a:r>
                        <a:rPr lang="en">
                          <a:solidFill>
                            <a:schemeClr val="dk1"/>
                          </a:solidFill>
                        </a:rPr>
                        <a:t>Paper Link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Paper Name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Method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Takeaway</a:t>
                      </a:r>
                      <a:endParaRPr>
                        <a:solidFill>
                          <a:schemeClr val="dk1"/>
                        </a:solidFill>
                      </a:endParaRPr>
                    </a:p>
                  </a:txBody>
                  <a:tcPr marT="91425" marB="91425" marR="91425" marL="91425"/>
                </a:tc>
              </a:tr>
              <a:tr h="3726500">
                <a:tc>
                  <a:txBody>
                    <a:bodyPr/>
                    <a:lstStyle/>
                    <a:p>
                      <a:pPr indent="0" lvl="0" marL="0" rtl="0" algn="l">
                        <a:spcBef>
                          <a:spcPts val="0"/>
                        </a:spcBef>
                        <a:spcAft>
                          <a:spcPts val="0"/>
                        </a:spcAft>
                        <a:buNone/>
                      </a:pPr>
                      <a:r>
                        <a:rPr lang="en" sz="1200" u="sng">
                          <a:solidFill>
                            <a:schemeClr val="hlink"/>
                          </a:solidFill>
                          <a:hlinkClick r:id="rId3"/>
                        </a:rPr>
                        <a:t>https://www.ijsr.net/archive/v6i2/ART2017951.pdf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4"/>
                        </a:rPr>
                        <a:t>https://web.cecs.pdx.edu/~mperkows/CLASS_573/Kumar_2007/01227607.pdf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5"/>
                        </a:rPr>
                        <a:t>https://citeseerx.ist.psu.edu/document?repid=rep1&amp;type=pdf&amp;doi=ad4e81ef175882ead70f4511d351db11e6c58fe2</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u="sng">
                          <a:solidFill>
                            <a:schemeClr val="hlink"/>
                          </a:solidFill>
                          <a:hlinkClick r:id="rId6"/>
                        </a:rPr>
                        <a:t>https://dl.acm.org/doi/pdf/10.1145/354756.354857</a:t>
                      </a:r>
                      <a:endParaRPr sz="1200">
                        <a:solidFill>
                          <a:schemeClr val="dk1"/>
                        </a:solidFill>
                      </a:endParaRPr>
                    </a:p>
                    <a:p>
                      <a:pPr indent="0" lvl="0" marL="0" rtl="0" algn="l">
                        <a:spcBef>
                          <a:spcPts val="0"/>
                        </a:spcBef>
                        <a:spcAft>
                          <a:spcPts val="0"/>
                        </a:spcAft>
                        <a:buNone/>
                      </a:pPr>
                      <a:r>
                        <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Audio Compression Using Fourier Transform</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Perinati Tewari</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using the Fourier Transform to differentiate between frequencies, using lossy compression by discarding inaudible frequencies and reducing the bit rate of less sensitive sound signals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The paper underscores the efficacy of audio compression by utilizing the psychoacoustic properties of human hearing, particularly through the application of Fourier Transform methods.</a:t>
                      </a:r>
                      <a:endParaRPr>
                        <a:solidFill>
                          <a:schemeClr val="dk1"/>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our method compares to the referenced paper.  </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chemeClr val="dk1"/>
                </a:solidFill>
              </a:rPr>
              <a:t>Our method utilizes custom-implemented Discrete and Fast Fourier Transforms to compress audio data. By analyzing frequency components, we selectively reduce file size while aiming to preserve audible quality. This aligns with techniques in the referenced paper, yet with an emphasis on algorithmic understanding and efficiency evaluation of DFT and FFT in practice.</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100">
                <a:solidFill>
                  <a:schemeClr val="dk1"/>
                </a:solidFill>
              </a:rPr>
              <a:t>T</a:t>
            </a:r>
            <a:r>
              <a:rPr lang="en" sz="2100">
                <a:solidFill>
                  <a:schemeClr val="dk1"/>
                </a:solidFill>
              </a:rPr>
              <a:t>he task involves developing an audio compression algorithm leveraging the FFT to reduce the size of audio files. This algorithm should maintain a balance between compression ratio and audio quality, making it suitable for various applications ranging from archival purposes to real-time audio streaming. The challenge lies in designing the algorithm to be efficient, capable of handling audio files of different lengths and formats, and ensuring the output audio maintains intelligibility and fidelity to the original to an acceptable degree.</a:t>
            </a:r>
            <a:endParaRPr sz="2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 where is DFT being used ?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365">
                <a:solidFill>
                  <a:schemeClr val="dk1"/>
                </a:solidFill>
              </a:rPr>
              <a:t>the Discrete Fourier Transform (DFT) is implicitly used through the implementation of a custom Fast Fourier Transform (FFT) method for compressing the audio file. The FFT is an efficient algorithm for computing the DFT</a:t>
            </a:r>
            <a:endParaRPr sz="1365">
              <a:solidFill>
                <a:schemeClr val="dk1"/>
              </a:solidFill>
            </a:endParaRPr>
          </a:p>
          <a:p>
            <a:pPr indent="0" lvl="0" marL="0" rtl="0" algn="l">
              <a:lnSpc>
                <a:spcPct val="105000"/>
              </a:lnSpc>
              <a:spcBef>
                <a:spcPts val="1200"/>
              </a:spcBef>
              <a:spcAft>
                <a:spcPts val="0"/>
              </a:spcAft>
              <a:buSzPts val="605"/>
              <a:buNone/>
            </a:pPr>
            <a:r>
              <a:t/>
            </a:r>
            <a:endParaRPr sz="1365">
              <a:solidFill>
                <a:schemeClr val="dk1"/>
              </a:solidFill>
            </a:endParaRPr>
          </a:p>
          <a:p>
            <a:pPr indent="0" lvl="0" marL="0" rtl="0" algn="l">
              <a:lnSpc>
                <a:spcPct val="105000"/>
              </a:lnSpc>
              <a:spcBef>
                <a:spcPts val="1200"/>
              </a:spcBef>
              <a:spcAft>
                <a:spcPts val="0"/>
              </a:spcAft>
              <a:buSzPts val="605"/>
              <a:buNone/>
            </a:pPr>
            <a:r>
              <a:rPr lang="en" sz="1365">
                <a:solidFill>
                  <a:schemeClr val="dk1"/>
                </a:solidFill>
              </a:rPr>
              <a:t>he DFT (via FFT) is used to :</a:t>
            </a:r>
            <a:endParaRPr sz="1365">
              <a:solidFill>
                <a:schemeClr val="dk1"/>
              </a:solidFill>
            </a:endParaRPr>
          </a:p>
          <a:p>
            <a:pPr indent="0" lvl="0" marL="457200" rtl="0" algn="l">
              <a:lnSpc>
                <a:spcPct val="105000"/>
              </a:lnSpc>
              <a:spcBef>
                <a:spcPts val="1200"/>
              </a:spcBef>
              <a:spcAft>
                <a:spcPts val="0"/>
              </a:spcAft>
              <a:buSzPts val="605"/>
              <a:buNone/>
            </a:pPr>
            <a:r>
              <a:rPr lang="en" sz="1365">
                <a:solidFill>
                  <a:schemeClr val="dk1"/>
                </a:solidFill>
              </a:rPr>
              <a:t>Transform audio data into the frequency domain, where compression is applied by selectively retaining significant frequency components.</a:t>
            </a:r>
            <a:endParaRPr sz="1365">
              <a:solidFill>
                <a:schemeClr val="dk1"/>
              </a:solidFill>
            </a:endParaRPr>
          </a:p>
          <a:p>
            <a:pPr indent="0" lvl="0" marL="457200" rtl="0" algn="l">
              <a:lnSpc>
                <a:spcPct val="105000"/>
              </a:lnSpc>
              <a:spcBef>
                <a:spcPts val="1200"/>
              </a:spcBef>
              <a:spcAft>
                <a:spcPts val="0"/>
              </a:spcAft>
              <a:buSzPts val="605"/>
              <a:buNone/>
            </a:pPr>
            <a:r>
              <a:rPr lang="en" sz="1365">
                <a:solidFill>
                  <a:schemeClr val="dk1"/>
                </a:solidFill>
              </a:rPr>
              <a:t>Enable the manipulation of audio data in a way that reduces file size while attempting to preserve as much of the original audio quality as possible.</a:t>
            </a:r>
            <a:endParaRPr sz="1365">
              <a:solidFill>
                <a:schemeClr val="dk1"/>
              </a:solidFill>
            </a:endParaRPr>
          </a:p>
          <a:p>
            <a:pPr indent="0" lvl="0" marL="457200" rtl="0" algn="l">
              <a:lnSpc>
                <a:spcPct val="105000"/>
              </a:lnSpc>
              <a:spcBef>
                <a:spcPts val="1200"/>
              </a:spcBef>
              <a:spcAft>
                <a:spcPts val="0"/>
              </a:spcAft>
              <a:buSzPts val="605"/>
              <a:buNone/>
            </a:pPr>
            <a:r>
              <a:rPr lang="en" sz="1365">
                <a:solidFill>
                  <a:schemeClr val="dk1"/>
                </a:solidFill>
              </a:rPr>
              <a:t>Provide a basis for both analyzing and modifying the audio content efficiently, which is crucial for effective compression.</a:t>
            </a:r>
            <a:endParaRPr sz="1365">
              <a:solidFill>
                <a:schemeClr val="dk1"/>
              </a:solidFill>
            </a:endParaRPr>
          </a:p>
          <a:p>
            <a:pPr indent="0" lvl="0" marL="0" rtl="0" algn="l">
              <a:lnSpc>
                <a:spcPct val="105000"/>
              </a:lnSpc>
              <a:spcBef>
                <a:spcPts val="1200"/>
              </a:spcBef>
              <a:spcAft>
                <a:spcPts val="1200"/>
              </a:spcAft>
              <a:buSzPts val="605"/>
              <a:buNone/>
            </a:pPr>
            <a:r>
              <a:t/>
            </a:r>
            <a:endParaRPr sz="136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DWT and where it is used?</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ECECEC"/>
                </a:solidFill>
                <a:highlight>
                  <a:schemeClr val="lt1"/>
                </a:highlight>
                <a:latin typeface="Roboto"/>
                <a:ea typeface="Roboto"/>
                <a:cs typeface="Roboto"/>
                <a:sym typeface="Roboto"/>
              </a:rPr>
              <a:t>DWT stands for Discrete Wavelet Transform. It's a mathematical transform used in signal processing and data compression.</a:t>
            </a:r>
            <a:endParaRPr sz="1350">
              <a:solidFill>
                <a:srgbClr val="ECECEC"/>
              </a:solidFill>
              <a:highlight>
                <a:schemeClr val="lt1"/>
              </a:highlight>
              <a:latin typeface="Roboto"/>
              <a:ea typeface="Roboto"/>
              <a:cs typeface="Roboto"/>
              <a:sym typeface="Roboto"/>
            </a:endParaRPr>
          </a:p>
          <a:p>
            <a:pPr indent="0" lvl="0" marL="0" rtl="0" algn="l">
              <a:spcBef>
                <a:spcPts val="1200"/>
              </a:spcBef>
              <a:spcAft>
                <a:spcPts val="0"/>
              </a:spcAft>
              <a:buNone/>
            </a:pPr>
            <a:r>
              <a:rPr lang="en" sz="1500">
                <a:solidFill>
                  <a:srgbClr val="ECECEC"/>
                </a:solidFill>
                <a:highlight>
                  <a:schemeClr val="lt1"/>
                </a:highlight>
                <a:latin typeface="Roboto"/>
                <a:ea typeface="Roboto"/>
                <a:cs typeface="Roboto"/>
                <a:sym typeface="Roboto"/>
              </a:rPr>
              <a:t>How and where it is being used:</a:t>
            </a:r>
            <a:endParaRPr sz="1500">
              <a:solidFill>
                <a:srgbClr val="ECECEC"/>
              </a:solidFill>
              <a:highlight>
                <a:schemeClr val="lt1"/>
              </a:highlight>
              <a:latin typeface="Roboto"/>
              <a:ea typeface="Roboto"/>
              <a:cs typeface="Roboto"/>
              <a:sym typeface="Roboto"/>
            </a:endParaRPr>
          </a:p>
          <a:p>
            <a:pPr indent="-314325" lvl="0" marL="457200" rtl="0" algn="l">
              <a:spcBef>
                <a:spcPts val="1200"/>
              </a:spcBef>
              <a:spcAft>
                <a:spcPts val="0"/>
              </a:spcAft>
              <a:buClr>
                <a:srgbClr val="ECECEC"/>
              </a:buClr>
              <a:buSzPts val="1350"/>
              <a:buFont typeface="Roboto"/>
              <a:buChar char="●"/>
            </a:pPr>
            <a:r>
              <a:rPr lang="en" sz="1350">
                <a:solidFill>
                  <a:srgbClr val="ECECEC"/>
                </a:solidFill>
                <a:highlight>
                  <a:schemeClr val="lt1"/>
                </a:highlight>
                <a:latin typeface="Roboto"/>
                <a:ea typeface="Roboto"/>
                <a:cs typeface="Roboto"/>
                <a:sym typeface="Roboto"/>
              </a:rPr>
              <a:t>The DWT decomposes a signal into different frequency components called wavelets, which are then analyzed and processed independently.</a:t>
            </a:r>
            <a:endParaRPr sz="1350">
              <a:solidFill>
                <a:srgbClr val="ECECEC"/>
              </a:solidFill>
              <a:highlight>
                <a:schemeClr val="lt1"/>
              </a:highlight>
              <a:latin typeface="Roboto"/>
              <a:ea typeface="Roboto"/>
              <a:cs typeface="Roboto"/>
              <a:sym typeface="Roboto"/>
            </a:endParaRPr>
          </a:p>
          <a:p>
            <a:pPr indent="-314325" lvl="0" marL="457200" rtl="0" algn="l">
              <a:spcBef>
                <a:spcPts val="0"/>
              </a:spcBef>
              <a:spcAft>
                <a:spcPts val="0"/>
              </a:spcAft>
              <a:buClr>
                <a:srgbClr val="ECECEC"/>
              </a:buClr>
              <a:buSzPts val="1350"/>
              <a:buFont typeface="Roboto"/>
              <a:buChar char="●"/>
            </a:pPr>
            <a:r>
              <a:rPr lang="en" sz="1350">
                <a:solidFill>
                  <a:srgbClr val="ECECEC"/>
                </a:solidFill>
                <a:highlight>
                  <a:schemeClr val="lt1"/>
                </a:highlight>
                <a:latin typeface="Roboto"/>
                <a:ea typeface="Roboto"/>
                <a:cs typeface="Roboto"/>
                <a:sym typeface="Roboto"/>
              </a:rPr>
              <a:t>It's widely used in various fields such as image and audio compression, denoising, feature extraction, and more.</a:t>
            </a:r>
            <a:endParaRPr sz="1350">
              <a:solidFill>
                <a:srgbClr val="ECECEC"/>
              </a:solidFill>
              <a:highlight>
                <a:schemeClr val="lt1"/>
              </a:highlight>
              <a:latin typeface="Roboto"/>
              <a:ea typeface="Roboto"/>
              <a:cs typeface="Roboto"/>
              <a:sym typeface="Roboto"/>
            </a:endParaRPr>
          </a:p>
          <a:p>
            <a:pPr indent="-314325" lvl="0" marL="457200" rtl="0" algn="l">
              <a:spcBef>
                <a:spcPts val="0"/>
              </a:spcBef>
              <a:spcAft>
                <a:spcPts val="0"/>
              </a:spcAft>
              <a:buClr>
                <a:srgbClr val="ECECEC"/>
              </a:buClr>
              <a:buSzPts val="1350"/>
              <a:buFont typeface="Roboto"/>
              <a:buChar char="●"/>
            </a:pPr>
            <a:r>
              <a:rPr lang="en" sz="1350">
                <a:solidFill>
                  <a:srgbClr val="ECECEC"/>
                </a:solidFill>
                <a:highlight>
                  <a:schemeClr val="lt1"/>
                </a:highlight>
                <a:latin typeface="Roboto"/>
                <a:ea typeface="Roboto"/>
                <a:cs typeface="Roboto"/>
                <a:sym typeface="Roboto"/>
              </a:rPr>
              <a:t>The DWT has advantages over other transforms like the Fourier Transform in terms of its ability to capture both frequency and time-domain information simultaneously, making it particularly useful for analyzing non-stationary signals.</a:t>
            </a:r>
            <a:endParaRPr sz="1350">
              <a:solidFill>
                <a:srgbClr val="ECECEC"/>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241125" y="459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Flow of things</a:t>
            </a:r>
            <a:br>
              <a:rPr lang="en"/>
            </a:br>
            <a:br>
              <a:rPr lang="en"/>
            </a:br>
            <a:br>
              <a:rPr lang="en"/>
            </a:br>
            <a:r>
              <a:rPr lang="en"/>
              <a:t>{ To be explained </a:t>
            </a:r>
            <a:br>
              <a:rPr lang="en"/>
            </a:br>
            <a:br>
              <a:rPr lang="en"/>
            </a:br>
            <a:r>
              <a:rPr lang="en"/>
              <a:t>By group members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MAIN SLIDE } </a:t>
            </a:r>
            <a:endParaRPr/>
          </a:p>
        </p:txBody>
      </p:sp>
      <p:pic>
        <p:nvPicPr>
          <p:cNvPr id="95" name="Google Shape;95;p20"/>
          <p:cNvPicPr preferRelativeResize="0"/>
          <p:nvPr/>
        </p:nvPicPr>
        <p:blipFill>
          <a:blip r:embed="rId3">
            <a:alphaModFix/>
          </a:blip>
          <a:stretch>
            <a:fillRect/>
          </a:stretch>
        </p:blipFill>
        <p:spPr>
          <a:xfrm>
            <a:off x="3643150" y="171450"/>
            <a:ext cx="3790950" cy="4800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23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https://colab.research.google.com/drive/1-vqms0vSny1cQM-R3N3dJnRFmiu0eOWC?usp=sharing</a:t>
            </a:r>
            <a:endParaRPr>
              <a:solidFill>
                <a:srgbClr val="00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