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3"/>
    <p:restoredTop sz="94681"/>
  </p:normalViewPr>
  <p:slideViewPr>
    <p:cSldViewPr snapToGrid="0">
      <p:cViewPr>
        <p:scale>
          <a:sx n="80" d="100"/>
          <a:sy n="80" d="100"/>
        </p:scale>
        <p:origin x="29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8/5/25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5419-F632-0ED3-84D3-28F3A9E82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4" y="2417375"/>
            <a:ext cx="11502189" cy="1291987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en-US" sz="5800" b="1" i="0" dirty="0">
                <a:solidFill>
                  <a:srgbClr val="F0F6FC"/>
                </a:solidFill>
                <a:effectLst/>
                <a:latin typeface="-apple-system"/>
              </a:rPr>
              <a:t>Zepto E-commerce SQL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A52F4-607A-D711-304E-317202E152E1}"/>
              </a:ext>
            </a:extLst>
          </p:cNvPr>
          <p:cNvSpPr txBox="1"/>
          <p:nvPr/>
        </p:nvSpPr>
        <p:spPr>
          <a:xfrm>
            <a:off x="4780547" y="3791737"/>
            <a:ext cx="705852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Extracting business insights using SQL</a:t>
            </a:r>
          </a:p>
          <a:p>
            <a:endParaRPr lang="en-US" dirty="0"/>
          </a:p>
        </p:txBody>
      </p:sp>
      <p:pic>
        <p:nvPicPr>
          <p:cNvPr id="2054" name="Picture 6" descr="PostgreSQL | Integrations | OneTrust">
            <a:extLst>
              <a:ext uri="{FF2B5EF4-FFF2-40B4-BE49-F238E27FC236}">
                <a16:creationId xmlns:a16="http://schemas.microsoft.com/office/drawing/2014/main" id="{753962AC-C3CE-C8E2-807C-9CFCCAFB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610" y="245690"/>
            <a:ext cx="1837075" cy="180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7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E5071-20BB-AD44-1A69-F03391DB1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Q3. Calculate Estimated Revenue for each category.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A293D-F269-4473-8603-8FA6CEF2B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794753-1376-431D-9F85-6AECA9C15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text&#10;&#10;AI-generated content may be incorrect.">
            <a:extLst>
              <a:ext uri="{FF2B5EF4-FFF2-40B4-BE49-F238E27FC236}">
                <a16:creationId xmlns:a16="http://schemas.microsoft.com/office/drawing/2014/main" id="{3F78F026-2525-5FC2-8CE1-E1B48E6C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622" y="1027793"/>
            <a:ext cx="4625672" cy="1052192"/>
          </a:xfrm>
          <a:prstGeom prst="rect">
            <a:avLst/>
          </a:prstGeom>
        </p:spPr>
      </p:pic>
      <p:pic>
        <p:nvPicPr>
          <p:cNvPr id="8" name="Picture 7" descr="A screenshot of a list of food&#10;&#10;AI-generated content may be incorrect.">
            <a:extLst>
              <a:ext uri="{FF2B5EF4-FFF2-40B4-BE49-F238E27FC236}">
                <a16:creationId xmlns:a16="http://schemas.microsoft.com/office/drawing/2014/main" id="{39E528C0-DFFF-E31E-D628-8741E052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9" y="2037093"/>
            <a:ext cx="4631695" cy="379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2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B27ED-742C-081E-940D-B6731974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Q4. Find all the products where MRP is greater than Rs. 500 and discount is less than 10%.</a:t>
            </a:r>
            <a:br>
              <a:rPr lang="en-US" sz="3800"/>
            </a:br>
            <a:endParaRPr lang="en-US" sz="3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A293D-F269-4473-8603-8FA6CEF2B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3794753-1376-431D-9F85-6AECA9C15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word&#10;&#10;AI-generated content may be incorrect.">
            <a:extLst>
              <a:ext uri="{FF2B5EF4-FFF2-40B4-BE49-F238E27FC236}">
                <a16:creationId xmlns:a16="http://schemas.microsoft.com/office/drawing/2014/main" id="{6E9BC29E-9A32-3694-34E4-28CFF554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93"/>
          <a:stretch/>
        </p:blipFill>
        <p:spPr>
          <a:xfrm>
            <a:off x="6780628" y="1212163"/>
            <a:ext cx="4601370" cy="1311174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3FCEBA7-E14B-D87A-6E40-02B89DF3E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628" y="2863229"/>
            <a:ext cx="4770250" cy="233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262F3-7B3A-8229-D513-CBDCDDA4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Q5. Identify the top 5 categories offering the highest average discount percentage.</a:t>
            </a:r>
            <a:br>
              <a:rPr lang="en-US" sz="3800"/>
            </a:br>
            <a:endParaRPr lang="en-US" sz="3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5A293D-F269-4473-8603-8FA6CEF2B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794753-1376-431D-9F85-6AECA9C15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words&#10;&#10;AI-generated content may be incorrect.">
            <a:extLst>
              <a:ext uri="{FF2B5EF4-FFF2-40B4-BE49-F238E27FC236}">
                <a16:creationId xmlns:a16="http://schemas.microsoft.com/office/drawing/2014/main" id="{C51A40B5-E3F1-5A58-DB2C-8AE87231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16" y="1053749"/>
            <a:ext cx="4466482" cy="1488575"/>
          </a:xfrm>
          <a:prstGeom prst="rect">
            <a:avLst/>
          </a:prstGeom>
        </p:spPr>
      </p:pic>
      <p:pic>
        <p:nvPicPr>
          <p:cNvPr id="6" name="Picture 5" descr="A screenshot of a list of food&#10;&#10;AI-generated content may be incorrect.">
            <a:extLst>
              <a:ext uri="{FF2B5EF4-FFF2-40B4-BE49-F238E27FC236}">
                <a16:creationId xmlns:a16="http://schemas.microsoft.com/office/drawing/2014/main" id="{2A503325-1DC1-45CD-DD53-0B552882A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516" y="2775284"/>
            <a:ext cx="4466482" cy="28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5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E4E56-6765-6F84-6667-639D7FC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Q6. Find the price per gram for products above 100g and sort by best value.</a:t>
            </a:r>
          </a:p>
        </p:txBody>
      </p:sp>
      <p:pic>
        <p:nvPicPr>
          <p:cNvPr id="6" name="Picture 5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303D6AE8-B485-81B9-C54D-8535F633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70" y="805174"/>
            <a:ext cx="5081431" cy="2980763"/>
          </a:xfrm>
          <a:prstGeom prst="rect">
            <a:avLst/>
          </a:prstGeom>
        </p:spPr>
      </p:pic>
      <p:pic>
        <p:nvPicPr>
          <p:cNvPr id="4" name="Picture 3" descr="A close-up of a text&#10;&#10;AI-generated content may be incorrect.">
            <a:extLst>
              <a:ext uri="{FF2B5EF4-FFF2-40B4-BE49-F238E27FC236}">
                <a16:creationId xmlns:a16="http://schemas.microsoft.com/office/drawing/2014/main" id="{E8F1DDA6-A7EC-265E-2358-EAF0052E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65" y="1895083"/>
            <a:ext cx="5241990" cy="109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1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D4DA1FC-2DAA-D8E9-9B62-9A88DE52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Q7. Group the products into categories:</a:t>
            </a:r>
            <a:br>
              <a:rPr lang="en-US" sz="2500"/>
            </a:br>
            <a:r>
              <a:rPr lang="en-US" sz="2500"/>
              <a:t>	   Low, Medium, Bulk.</a:t>
            </a:r>
          </a:p>
        </p:txBody>
      </p:sp>
      <p:pic>
        <p:nvPicPr>
          <p:cNvPr id="6" name="Picture 5" descr="A screenshot of a list of items&#10;&#10;AI-generated content may be incorrect.">
            <a:extLst>
              <a:ext uri="{FF2B5EF4-FFF2-40B4-BE49-F238E27FC236}">
                <a16:creationId xmlns:a16="http://schemas.microsoft.com/office/drawing/2014/main" id="{76C5650D-6AFD-5F8E-1083-1AD93CA5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23"/>
          <a:stretch/>
        </p:blipFill>
        <p:spPr>
          <a:xfrm>
            <a:off x="5769439" y="767164"/>
            <a:ext cx="5720059" cy="3351951"/>
          </a:xfrm>
          <a:prstGeom prst="rect">
            <a:avLst/>
          </a:prstGeom>
        </p:spPr>
      </p:pic>
      <p:pic>
        <p:nvPicPr>
          <p:cNvPr id="4" name="Picture 3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CC98C922-6914-2BF7-CC18-BCD77AA4D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2" y="1657350"/>
            <a:ext cx="5129359" cy="167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4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27C8FC7F-7C7F-491C-9FCA-6BCC885DA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306" y="643464"/>
            <a:ext cx="10927614" cy="3599352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B70B65-7AC7-4119-A404-399617955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E640CB9-C074-4CF1-8C84-2FF061892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F830C1C5-9405-4A50-936E-51636AF6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17">
              <a:extLst>
                <a:ext uri="{FF2B5EF4-FFF2-40B4-BE49-F238E27FC236}">
                  <a16:creationId xmlns:a16="http://schemas.microsoft.com/office/drawing/2014/main" id="{20769181-A18E-4E2F-AD82-752B9A03D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973FC3-28D2-8B5C-F2B1-771F41D4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Q8. What is the total inventory Weight Per Category.</a:t>
            </a:r>
          </a:p>
        </p:txBody>
      </p:sp>
      <p:pic>
        <p:nvPicPr>
          <p:cNvPr id="6" name="Picture 5" descr="A screenshot of a table&#10;&#10;AI-generated content may be incorrect.">
            <a:extLst>
              <a:ext uri="{FF2B5EF4-FFF2-40B4-BE49-F238E27FC236}">
                <a16:creationId xmlns:a16="http://schemas.microsoft.com/office/drawing/2014/main" id="{22C99C04-CAB1-870D-2AD5-D286A3B4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32" y="724726"/>
            <a:ext cx="3721769" cy="3434476"/>
          </a:xfrm>
          <a:prstGeom prst="rect">
            <a:avLst/>
          </a:prstGeom>
        </p:spPr>
      </p:pic>
      <p:pic>
        <p:nvPicPr>
          <p:cNvPr id="4" name="Picture 3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937AB054-1227-0D63-61D5-7BD846EEB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02" y="1558580"/>
            <a:ext cx="6815334" cy="16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9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79BB-2EB9-6AF4-A72D-FB4A5FD0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 named </a:t>
            </a:r>
            <a:r>
              <a:rPr lang="en-US" dirty="0" err="1"/>
              <a:t>zepto_data</a:t>
            </a:r>
            <a:endParaRPr lang="en-US" dirty="0"/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63C873E4-2C1C-EC88-C530-A96D98EA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992" y="1781701"/>
            <a:ext cx="5832008" cy="4110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478B3-CAC9-2645-59C1-F36394966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1874"/>
            <a:ext cx="12192000" cy="96612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47E35F-A78F-C65F-9430-4B6B6A7A7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73784"/>
              </p:ext>
            </p:extLst>
          </p:nvPr>
        </p:nvGraphicFramePr>
        <p:xfrm>
          <a:off x="0" y="1781701"/>
          <a:ext cx="6359992" cy="4072494"/>
        </p:xfrm>
        <a:graphic>
          <a:graphicData uri="http://schemas.openxmlformats.org/drawingml/2006/table">
            <a:tbl>
              <a:tblPr/>
              <a:tblGrid>
                <a:gridCol w="3179996">
                  <a:extLst>
                    <a:ext uri="{9D8B030D-6E8A-4147-A177-3AD203B41FA5}">
                      <a16:colId xmlns:a16="http://schemas.microsoft.com/office/drawing/2014/main" val="219602656"/>
                    </a:ext>
                  </a:extLst>
                </a:gridCol>
                <a:gridCol w="3179996">
                  <a:extLst>
                    <a:ext uri="{9D8B030D-6E8A-4147-A177-3AD203B41FA5}">
                      <a16:colId xmlns:a16="http://schemas.microsoft.com/office/drawing/2014/main" val="813190696"/>
                    </a:ext>
                  </a:extLst>
                </a:gridCol>
              </a:tblGrid>
              <a:tr h="241715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Column Name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Description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68329"/>
                  </a:ext>
                </a:extLst>
              </a:tr>
              <a:tr h="4135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sku_id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Unique identifier for each product entry (Synthetic Primary Key)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950254"/>
                  </a:ext>
                </a:extLst>
              </a:tr>
              <a:tr h="349746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Product name as listed on the Zepto app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44889"/>
                  </a:ext>
                </a:extLst>
              </a:tr>
              <a:tr h="4135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category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Category of the product (e.g., Fruits, Snacks, Beverages)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815764"/>
                  </a:ext>
                </a:extLst>
              </a:tr>
              <a:tr h="4135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mrp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Maximum Retail Price (originally in paise, converted to ₹)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765579"/>
                  </a:ext>
                </a:extLst>
              </a:tr>
              <a:tr h="24171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discountPercent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Discount applied on MRP (in %)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060129"/>
                  </a:ext>
                </a:extLst>
              </a:tr>
              <a:tr h="24171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discountedSellingPrice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Final price after discount (in ₹)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22407"/>
                  </a:ext>
                </a:extLst>
              </a:tr>
              <a:tr h="24171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availableQuantity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Units available in inventory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76932"/>
                  </a:ext>
                </a:extLst>
              </a:tr>
              <a:tr h="241715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weightInGms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Product weight in grams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24594"/>
                  </a:ext>
                </a:extLst>
              </a:tr>
              <a:tr h="413534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outOfStock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 flag indicating if the product is out of stock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D11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048995"/>
                  </a:ext>
                </a:extLst>
              </a:tr>
              <a:tr h="585354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quantity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Units per package (may be combined with weight for loose produce)</a:t>
                      </a:r>
                    </a:p>
                  </a:txBody>
                  <a:tcPr marL="80593" marR="80593" marT="37197" marB="37197" anchor="ctr">
                    <a:lnL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1B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717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7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0E2BF-0A9C-1600-4119-668D5F30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695853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Exploration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A35DD9B-9400-62EF-96D7-1F10EADE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4689" b="-3"/>
          <a:stretch/>
        </p:blipFill>
        <p:spPr>
          <a:xfrm>
            <a:off x="5133133" y="154486"/>
            <a:ext cx="3715794" cy="271334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6" name="Picture 5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ECBD5BAF-60AE-5B67-0A6C-1D5043186A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116" r="1326"/>
          <a:stretch>
            <a:fillRect/>
          </a:stretch>
        </p:blipFill>
        <p:spPr>
          <a:xfrm>
            <a:off x="9637986" y="632721"/>
            <a:ext cx="1744012" cy="167782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502D127E-EB0B-9940-52AA-9C2CA3FAB8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953" r="386" b="2"/>
          <a:stretch/>
        </p:blipFill>
        <p:spPr>
          <a:xfrm>
            <a:off x="5119674" y="2990207"/>
            <a:ext cx="6900641" cy="372901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59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0F1C7-9976-D3C1-3E9B-F504F839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dirty="0"/>
              <a:t>Find Null Values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3291F6E-0C57-09BB-DCBE-02C71E4E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759" y="643467"/>
            <a:ext cx="3589600" cy="539789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54462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2647E2-7D2F-4C4F-872B-ACE1717F5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D413C2-1363-4D2E-97D4-7F3549760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7057118" cy="6858000"/>
          </a:xfrm>
          <a:custGeom>
            <a:avLst/>
            <a:gdLst>
              <a:gd name="connsiteX0" fmla="*/ 0 w 7057118"/>
              <a:gd name="connsiteY0" fmla="*/ 0 h 6858000"/>
              <a:gd name="connsiteX1" fmla="*/ 2420113 w 7057118"/>
              <a:gd name="connsiteY1" fmla="*/ 0 h 6858000"/>
              <a:gd name="connsiteX2" fmla="*/ 2496703 w 7057118"/>
              <a:gd name="connsiteY2" fmla="*/ 0 h 6858000"/>
              <a:gd name="connsiteX3" fmla="*/ 7057118 w 7057118"/>
              <a:gd name="connsiteY3" fmla="*/ 0 h 6858000"/>
              <a:gd name="connsiteX4" fmla="*/ 7057118 w 7057118"/>
              <a:gd name="connsiteY4" fmla="*/ 1900238 h 6858000"/>
              <a:gd name="connsiteX5" fmla="*/ 6686702 w 7057118"/>
              <a:gd name="connsiteY5" fmla="*/ 2178050 h 6858000"/>
              <a:gd name="connsiteX6" fmla="*/ 6682468 w 7057118"/>
              <a:gd name="connsiteY6" fmla="*/ 2184400 h 6858000"/>
              <a:gd name="connsiteX7" fmla="*/ 6676118 w 7057118"/>
              <a:gd name="connsiteY7" fmla="*/ 2193925 h 6858000"/>
              <a:gd name="connsiteX8" fmla="*/ 6669768 w 7057118"/>
              <a:gd name="connsiteY8" fmla="*/ 2201863 h 6858000"/>
              <a:gd name="connsiteX9" fmla="*/ 6669768 w 7057118"/>
              <a:gd name="connsiteY9" fmla="*/ 2211388 h 6858000"/>
              <a:gd name="connsiteX10" fmla="*/ 6669768 w 7057118"/>
              <a:gd name="connsiteY10" fmla="*/ 2220913 h 6858000"/>
              <a:gd name="connsiteX11" fmla="*/ 6676118 w 7057118"/>
              <a:gd name="connsiteY11" fmla="*/ 2228850 h 6858000"/>
              <a:gd name="connsiteX12" fmla="*/ 6682468 w 7057118"/>
              <a:gd name="connsiteY12" fmla="*/ 2238375 h 6858000"/>
              <a:gd name="connsiteX13" fmla="*/ 6686702 w 7057118"/>
              <a:gd name="connsiteY13" fmla="*/ 2244725 h 6858000"/>
              <a:gd name="connsiteX14" fmla="*/ 7057118 w 7057118"/>
              <a:gd name="connsiteY14" fmla="*/ 2522538 h 6858000"/>
              <a:gd name="connsiteX15" fmla="*/ 7057118 w 7057118"/>
              <a:gd name="connsiteY15" fmla="*/ 6858000 h 6858000"/>
              <a:gd name="connsiteX16" fmla="*/ 2496703 w 7057118"/>
              <a:gd name="connsiteY16" fmla="*/ 6858000 h 6858000"/>
              <a:gd name="connsiteX17" fmla="*/ 2420113 w 7057118"/>
              <a:gd name="connsiteY17" fmla="*/ 6858000 h 6858000"/>
              <a:gd name="connsiteX18" fmla="*/ 0 w 705711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057118" h="6858000">
                <a:moveTo>
                  <a:pt x="0" y="0"/>
                </a:moveTo>
                <a:lnTo>
                  <a:pt x="2420113" y="0"/>
                </a:lnTo>
                <a:lnTo>
                  <a:pt x="2496703" y="0"/>
                </a:lnTo>
                <a:lnTo>
                  <a:pt x="7057118" y="0"/>
                </a:lnTo>
                <a:lnTo>
                  <a:pt x="7057118" y="1900238"/>
                </a:lnTo>
                <a:lnTo>
                  <a:pt x="6686702" y="2178050"/>
                </a:lnTo>
                <a:lnTo>
                  <a:pt x="6682468" y="2184400"/>
                </a:lnTo>
                <a:lnTo>
                  <a:pt x="6676118" y="2193925"/>
                </a:lnTo>
                <a:lnTo>
                  <a:pt x="6669768" y="2201863"/>
                </a:lnTo>
                <a:lnTo>
                  <a:pt x="6669768" y="2211388"/>
                </a:lnTo>
                <a:lnTo>
                  <a:pt x="6669768" y="2220913"/>
                </a:lnTo>
                <a:lnTo>
                  <a:pt x="6676118" y="2228850"/>
                </a:lnTo>
                <a:lnTo>
                  <a:pt x="6682468" y="2238375"/>
                </a:lnTo>
                <a:lnTo>
                  <a:pt x="6686702" y="2244725"/>
                </a:lnTo>
                <a:lnTo>
                  <a:pt x="7057118" y="2522538"/>
                </a:lnTo>
                <a:lnTo>
                  <a:pt x="7057118" y="6858000"/>
                </a:lnTo>
                <a:lnTo>
                  <a:pt x="2496703" y="6858000"/>
                </a:lnTo>
                <a:lnTo>
                  <a:pt x="2420113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5AFD9-93A1-2E35-A377-C8E11BC0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600200"/>
            <a:ext cx="6020987" cy="4441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/>
              <a:t>Distinct Product Categories</a:t>
            </a:r>
          </a:p>
        </p:txBody>
      </p:sp>
      <p:pic>
        <p:nvPicPr>
          <p:cNvPr id="4" name="Picture 3" descr="A list of food items&#10;&#10;AI-generated content may be incorrect.">
            <a:extLst>
              <a:ext uri="{FF2B5EF4-FFF2-40B4-BE49-F238E27FC236}">
                <a16:creationId xmlns:a16="http://schemas.microsoft.com/office/drawing/2014/main" id="{8FFE97F3-7AE3-B9E4-2A7E-C87B8382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104" y="189878"/>
            <a:ext cx="3287707" cy="64782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708637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7901-AB57-9BC4-4FA8-DA76D2EF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2226365"/>
            <a:ext cx="7156174" cy="25444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Products </a:t>
            </a:r>
            <a:br>
              <a:rPr lang="en-US" sz="5400" dirty="0"/>
            </a:br>
            <a:r>
              <a:rPr lang="en-US" sz="5400" dirty="0"/>
              <a:t>in stock vs out of stock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1342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958640"/>
            <a:ext cx="336373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BBB0A83E-7234-6B36-6E49-FA9C5B048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793" y="1808512"/>
            <a:ext cx="3121756" cy="140314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780B5F-F4FF-1E8B-0D32-D3D5A23A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793" y="3950421"/>
            <a:ext cx="3121756" cy="14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3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356DAC-907F-0DD2-5EEC-C38BCAEB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00C0B6"/>
                </a:solidFill>
              </a:rPr>
              <a:t>DATA CLEANING</a:t>
            </a: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0C07A78-06CC-48CE-37CB-DF8EC9F2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698339"/>
            <a:ext cx="5055191" cy="3521997"/>
          </a:xfrm>
          <a:prstGeom prst="rect">
            <a:avLst/>
          </a:prstGeo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C7C759C1-6F16-2C52-165B-24C893FE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91" y="813355"/>
            <a:ext cx="5034084" cy="3259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44DB4-9757-85D6-06B1-533C75170D26}"/>
              </a:ext>
            </a:extLst>
          </p:cNvPr>
          <p:cNvSpPr txBox="1"/>
          <p:nvPr/>
        </p:nvSpPr>
        <p:spPr>
          <a:xfrm>
            <a:off x="810001" y="5614473"/>
            <a:ext cx="5055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PRODUCTS WITH PRICE ZERO.</a:t>
            </a:r>
          </a:p>
          <a:p>
            <a:r>
              <a:rPr lang="en-US" dirty="0"/>
              <a:t>CONVERT PAISE TO RUPEES.</a:t>
            </a:r>
          </a:p>
        </p:txBody>
      </p:sp>
    </p:spTree>
    <p:extLst>
      <p:ext uri="{BB962C8B-B14F-4D97-AF65-F5344CB8AC3E}">
        <p14:creationId xmlns:p14="http://schemas.microsoft.com/office/powerpoint/2010/main" val="276511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2BE9BD-840C-28C0-268F-04935449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Q1. Find the top 10 best-value products based on the discount percentage.</a:t>
            </a:r>
          </a:p>
        </p:txBody>
      </p:sp>
      <p:pic>
        <p:nvPicPr>
          <p:cNvPr id="7" name="Picture 6" descr="A screenshot of a menu&#10;&#10;AI-generated content may be incorrect.">
            <a:extLst>
              <a:ext uri="{FF2B5EF4-FFF2-40B4-BE49-F238E27FC236}">
                <a16:creationId xmlns:a16="http://schemas.microsoft.com/office/drawing/2014/main" id="{F7EA1D57-0E0B-2241-9B48-5B491344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627" y="986358"/>
            <a:ext cx="5044213" cy="2903621"/>
          </a:xfrm>
          <a:prstGeom prst="rect">
            <a:avLst/>
          </a:prstGeom>
        </p:spPr>
      </p:pic>
      <p:pic>
        <p:nvPicPr>
          <p:cNvPr id="5" name="Picture 4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79F8776F-3386-7615-CD00-3AF77F6B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5" y="1434734"/>
            <a:ext cx="5323749" cy="208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4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AF9B2B08-75D2-47EB-A5C0-98647839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458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7E25C7D9-6246-4DD6-8994-4BC3A9EE4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0932" y="643464"/>
            <a:ext cx="5365605" cy="3599352"/>
          </a:xfrm>
          <a:prstGeom prst="roundRect">
            <a:avLst>
              <a:gd name="adj" fmla="val 4219"/>
            </a:avLst>
          </a:prstGeom>
          <a:solidFill>
            <a:schemeClr val="tx1"/>
          </a:solidFill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414C-5E5E-4426-8403-003A08DA3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94DB3BEE-6C96-46FB-8C15-8B113A650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F40BAA06-E9BA-470B-A5C0-46A23420F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62096F8-9F75-4506-A42C-8867603F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41A1FD-BC37-212E-4AD1-E49C1D44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Q2. What are the products with High MRP but out of stock?</a:t>
            </a:r>
          </a:p>
        </p:txBody>
      </p:sp>
      <p:pic>
        <p:nvPicPr>
          <p:cNvPr id="4" name="Picture 3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DEDD969B-7F50-F997-BBE2-C79AEFF2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3" y="1595931"/>
            <a:ext cx="5315593" cy="1694416"/>
          </a:xfrm>
          <a:prstGeom prst="rect">
            <a:avLst/>
          </a:prstGeo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1EC614AF-C0D7-6574-DA4C-F204009E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627" y="1711729"/>
            <a:ext cx="5044213" cy="14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8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64</TotalTime>
  <Words>272</Words>
  <Application>Microsoft Macintosh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Arial</vt:lpstr>
      <vt:lpstr>Century Gothic</vt:lpstr>
      <vt:lpstr>Wingdings 2</vt:lpstr>
      <vt:lpstr>Quotable</vt:lpstr>
      <vt:lpstr>Zepto E-commerce SQL Data Analysis</vt:lpstr>
      <vt:lpstr>Creating a table named zepto_data</vt:lpstr>
      <vt:lpstr>Data Exploration</vt:lpstr>
      <vt:lpstr>Find Null Values</vt:lpstr>
      <vt:lpstr>Distinct Product Categories</vt:lpstr>
      <vt:lpstr>Products  in stock vs out of stock</vt:lpstr>
      <vt:lpstr>DATA CLEANING</vt:lpstr>
      <vt:lpstr>Q1. Find the top 10 best-value products based on the discount percentage.</vt:lpstr>
      <vt:lpstr>Q2. What are the products with High MRP but out of stock?</vt:lpstr>
      <vt:lpstr>Q3. Calculate Estimated Revenue for each category.</vt:lpstr>
      <vt:lpstr>Q4. Find all the products where MRP is greater than Rs. 500 and discount is less than 10%. </vt:lpstr>
      <vt:lpstr>Q5. Identify the top 5 categories offering the highest average discount percentage. </vt:lpstr>
      <vt:lpstr>Q6. Find the price per gram for products above 100g and sort by best value.</vt:lpstr>
      <vt:lpstr>Q7. Group the products into categories:     Low, Medium, Bulk.</vt:lpstr>
      <vt:lpstr>Q8. What is the total inventory Weight Per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SAJAL SINGHAL</dc:creator>
  <cp:lastModifiedBy>SAJAL SINGHAL</cp:lastModifiedBy>
  <cp:revision>1</cp:revision>
  <dcterms:created xsi:type="dcterms:W3CDTF">2025-08-04T19:39:11Z</dcterms:created>
  <dcterms:modified xsi:type="dcterms:W3CDTF">2025-08-04T20:43:49Z</dcterms:modified>
</cp:coreProperties>
</file>