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3" r:id="rId3"/>
    <p:sldId id="258" r:id="rId4"/>
    <p:sldId id="287" r:id="rId5"/>
    <p:sldId id="257" r:id="rId6"/>
    <p:sldId id="288" r:id="rId7"/>
    <p:sldId id="260" r:id="rId8"/>
    <p:sldId id="289" r:id="rId9"/>
    <p:sldId id="290" r:id="rId10"/>
    <p:sldId id="291" r:id="rId11"/>
    <p:sldId id="292" r:id="rId12"/>
    <p:sldId id="293" r:id="rId13"/>
    <p:sldId id="294" r:id="rId14"/>
    <p:sldId id="286"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185A90"/>
    <a:srgbClr val="000066"/>
    <a:srgbClr val="002776"/>
    <a:srgbClr val="1652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guide orient="horz" pos="2137"/>
        <p:guide pos="3840"/>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FB485A-2A96-4A85-B5D3-58EEFC12335A}" type="datetimeFigureOut">
              <a:rPr lang="en-IN" smtClean="0"/>
              <a:t>20-09-2024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340674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8810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4024221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159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1775294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FB485A-2A96-4A85-B5D3-58EEFC12335A}"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392296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FB485A-2A96-4A85-B5D3-58EEFC12335A}"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59766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718956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156459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34062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B485A-2A96-4A85-B5D3-58EEFC12335A}"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68072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B485A-2A96-4A85-B5D3-58EEFC12335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6713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B485A-2A96-4A85-B5D3-58EEFC12335A}"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78018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FB485A-2A96-4A85-B5D3-58EEFC12335A}"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402987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B485A-2A96-4A85-B5D3-58EEFC12335A}"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0360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99580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23414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5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FB485A-2A96-4A85-B5D3-58EEFC12335A}" type="datetimeFigureOut">
              <a:rPr lang="en-IN" smtClean="0"/>
              <a:t>20-09-2024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F406BD-4DF3-4B52-BB68-FCBE519DC16E}" type="slidenum">
              <a:rPr lang="en-IN" smtClean="0"/>
              <a:t>‹#›</a:t>
            </a:fld>
            <a:endParaRPr lang="en-IN"/>
          </a:p>
        </p:txBody>
      </p:sp>
    </p:spTree>
    <p:extLst>
      <p:ext uri="{BB962C8B-B14F-4D97-AF65-F5344CB8AC3E}">
        <p14:creationId xmlns:p14="http://schemas.microsoft.com/office/powerpoint/2010/main" val="415092788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docs.google.com/spreadsheets/d/1Q1eMAVQdOgmELUtbXW1Rusr8dSK1E5lJ/edit?gid=1020980202#gid=102098020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BE73D1-B040-EEA0-154E-585E87E782FE}"/>
              </a:ext>
            </a:extLst>
          </p:cNvPr>
          <p:cNvSpPr txBox="1"/>
          <p:nvPr/>
        </p:nvSpPr>
        <p:spPr>
          <a:xfrm>
            <a:off x="2296530" y="352182"/>
            <a:ext cx="7598940" cy="1323439"/>
          </a:xfrm>
          <a:prstGeom prst="rect">
            <a:avLst/>
          </a:prstGeom>
          <a:noFill/>
        </p:spPr>
        <p:txBody>
          <a:bodyPr wrap="square" rtlCol="0">
            <a:spAutoFit/>
          </a:bodyPr>
          <a:lstStyle/>
          <a:p>
            <a:pPr algn="ctr"/>
            <a:r>
              <a:rPr lang="en-IN" sz="8000" dirty="0">
                <a:solidFill>
                  <a:srgbClr val="185A90"/>
                </a:solidFill>
                <a:effectLst>
                  <a:outerShdw blurRad="38100" dist="38100" dir="2700000" algn="tl">
                    <a:srgbClr val="000000">
                      <a:alpha val="43137"/>
                    </a:srgbClr>
                  </a:outerShdw>
                </a:effectLst>
                <a:latin typeface="Candara Light" panose="020E0502030303020204" pitchFamily="34" charset="0"/>
              </a:rPr>
              <a:t>Excel Project on</a:t>
            </a:r>
          </a:p>
        </p:txBody>
      </p:sp>
      <p:grpSp>
        <p:nvGrpSpPr>
          <p:cNvPr id="11" name="Group 10">
            <a:extLst>
              <a:ext uri="{FF2B5EF4-FFF2-40B4-BE49-F238E27FC236}">
                <a16:creationId xmlns:a16="http://schemas.microsoft.com/office/drawing/2014/main" id="{1AEE0983-1040-C592-FA23-4DDE38469B20}"/>
              </a:ext>
            </a:extLst>
          </p:cNvPr>
          <p:cNvGrpSpPr/>
          <p:nvPr/>
        </p:nvGrpSpPr>
        <p:grpSpPr>
          <a:xfrm>
            <a:off x="887683" y="2035241"/>
            <a:ext cx="10416634" cy="3849416"/>
            <a:chOff x="887687" y="1675621"/>
            <a:chExt cx="10416634" cy="2731708"/>
          </a:xfrm>
        </p:grpSpPr>
        <p:sp>
          <p:nvSpPr>
            <p:cNvPr id="4" name="TextBox 3">
              <a:extLst>
                <a:ext uri="{FF2B5EF4-FFF2-40B4-BE49-F238E27FC236}">
                  <a16:creationId xmlns:a16="http://schemas.microsoft.com/office/drawing/2014/main" id="{450E8AEE-4BC4-656B-23BA-C00BCA5A0CBB}"/>
                </a:ext>
              </a:extLst>
            </p:cNvPr>
            <p:cNvSpPr txBox="1"/>
            <p:nvPr/>
          </p:nvSpPr>
          <p:spPr>
            <a:xfrm>
              <a:off x="1718602" y="2837669"/>
              <a:ext cx="8744755" cy="15696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9600" b="1" dirty="0">
                  <a:solidFill>
                    <a:srgbClr val="002776"/>
                  </a:solidFill>
                  <a:effectLst>
                    <a:outerShdw blurRad="38100" dist="38100" dir="2700000" algn="tl">
                      <a:srgbClr val="000000">
                        <a:alpha val="43137"/>
                      </a:srgbClr>
                    </a:outerShdw>
                  </a:effectLst>
                  <a:latin typeface="Baskerville Old Face" panose="02020602080505020303" pitchFamily="18" charset="0"/>
                </a:rPr>
                <a:t>ANALYTICS</a:t>
              </a:r>
            </a:p>
          </p:txBody>
        </p:sp>
        <p:sp>
          <p:nvSpPr>
            <p:cNvPr id="6" name="TextBox 5">
              <a:extLst>
                <a:ext uri="{FF2B5EF4-FFF2-40B4-BE49-F238E27FC236}">
                  <a16:creationId xmlns:a16="http://schemas.microsoft.com/office/drawing/2014/main" id="{946A5F7D-D2F6-0A9C-D301-3FEE3EF5AC50}"/>
                </a:ext>
              </a:extLst>
            </p:cNvPr>
            <p:cNvSpPr txBox="1"/>
            <p:nvPr/>
          </p:nvSpPr>
          <p:spPr>
            <a:xfrm>
              <a:off x="887687" y="1675621"/>
              <a:ext cx="10416634" cy="15696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IN" sz="9600" b="1" dirty="0">
                  <a:solidFill>
                    <a:srgbClr val="002776"/>
                  </a:solidFill>
                  <a:effectLst>
                    <a:outerShdw blurRad="38100" dist="38100" dir="2700000" algn="tl">
                      <a:srgbClr val="000000">
                        <a:alpha val="43137"/>
                      </a:srgbClr>
                    </a:outerShdw>
                  </a:effectLst>
                  <a:latin typeface="Baskerville Old Face" panose="02020602080505020303" pitchFamily="18" charset="0"/>
                </a:rPr>
                <a:t>HIRING PROCESS</a:t>
              </a:r>
            </a:p>
          </p:txBody>
        </p:sp>
        <p:cxnSp>
          <p:nvCxnSpPr>
            <p:cNvPr id="9" name="Straight Connector 8">
              <a:extLst>
                <a:ext uri="{FF2B5EF4-FFF2-40B4-BE49-F238E27FC236}">
                  <a16:creationId xmlns:a16="http://schemas.microsoft.com/office/drawing/2014/main" id="{A2C99648-F0B6-6543-F7DA-567C9A78AEAE}"/>
                </a:ext>
              </a:extLst>
            </p:cNvPr>
            <p:cNvCxnSpPr/>
            <p:nvPr/>
          </p:nvCxnSpPr>
          <p:spPr>
            <a:xfrm>
              <a:off x="3251187" y="2837669"/>
              <a:ext cx="5679583"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523A7C-F70D-FCF6-08BA-559E990C8E53}"/>
              </a:ext>
            </a:extLst>
          </p:cNvPr>
          <p:cNvSpPr txBox="1"/>
          <p:nvPr/>
        </p:nvSpPr>
        <p:spPr>
          <a:xfrm>
            <a:off x="9895470" y="5653825"/>
            <a:ext cx="2062744" cy="461665"/>
          </a:xfrm>
          <a:prstGeom prst="rect">
            <a:avLst/>
          </a:prstGeom>
          <a:noFill/>
        </p:spPr>
        <p:txBody>
          <a:bodyPr wrap="none" rtlCol="0">
            <a:spAutoFit/>
          </a:bodyPr>
          <a:lstStyle/>
          <a:p>
            <a:r>
              <a:rPr lang="en-IN" sz="2400" dirty="0">
                <a:solidFill>
                  <a:schemeClr val="bg2">
                    <a:lumMod val="20000"/>
                    <a:lumOff val="80000"/>
                  </a:schemeClr>
                </a:solidFill>
              </a:rPr>
              <a:t>-Ananya Shetty</a:t>
            </a:r>
          </a:p>
        </p:txBody>
      </p:sp>
    </p:spTree>
    <p:extLst>
      <p:ext uri="{BB962C8B-B14F-4D97-AF65-F5344CB8AC3E}">
        <p14:creationId xmlns:p14="http://schemas.microsoft.com/office/powerpoint/2010/main" val="134604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6FEA27-1C53-53CA-B7F0-39DD35ED3481}"/>
              </a:ext>
            </a:extLst>
          </p:cNvPr>
          <p:cNvSpPr txBox="1"/>
          <p:nvPr/>
        </p:nvSpPr>
        <p:spPr>
          <a:xfrm>
            <a:off x="1120588" y="1258047"/>
            <a:ext cx="10322174"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r>
              <a:rPr lang="en-US" dirty="0"/>
              <a:t>Departmental </a:t>
            </a:r>
            <a:r>
              <a:rPr lang="en-US"/>
              <a:t>Analysis:</a:t>
            </a:r>
            <a:r>
              <a:rPr lang="en-US" dirty="0"/>
              <a:t> Visualizing data through charts and plots is a crucial part of data analysis.</a:t>
            </a:r>
          </a:p>
          <a:p>
            <a:r>
              <a:rPr lang="en-US" dirty="0"/>
              <a:t>Your </a:t>
            </a:r>
            <a:r>
              <a:rPr lang="en-US"/>
              <a:t>Task:</a:t>
            </a:r>
            <a:r>
              <a:rPr lang="en-US" dirty="0"/>
              <a:t> Use a pie chart, bar graph, or any other suitable visualization to show the proportion of people working in different </a:t>
            </a:r>
            <a:r>
              <a:rPr lang="en-US"/>
              <a:t>departments.</a:t>
            </a:r>
            <a:endParaRPr lang="en-US" dirty="0"/>
          </a:p>
        </p:txBody>
      </p:sp>
      <p:sp>
        <p:nvSpPr>
          <p:cNvPr id="3" name="TextBox 2">
            <a:extLst>
              <a:ext uri="{FF2B5EF4-FFF2-40B4-BE49-F238E27FC236}">
                <a16:creationId xmlns:a16="http://schemas.microsoft.com/office/drawing/2014/main" id="{3565448A-3017-60CA-80AA-ADD39F550920}"/>
              </a:ext>
            </a:extLst>
          </p:cNvPr>
          <p:cNvSpPr txBox="1"/>
          <p:nvPr/>
        </p:nvSpPr>
        <p:spPr>
          <a:xfrm>
            <a:off x="1120588" y="558986"/>
            <a:ext cx="3406574"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Departmental Analysis</a:t>
            </a:r>
          </a:p>
        </p:txBody>
      </p:sp>
      <p:pic>
        <p:nvPicPr>
          <p:cNvPr id="7" name="Picture 6">
            <a:extLst>
              <a:ext uri="{FF2B5EF4-FFF2-40B4-BE49-F238E27FC236}">
                <a16:creationId xmlns:a16="http://schemas.microsoft.com/office/drawing/2014/main" id="{7FC6429D-FC20-C578-80AA-FC830E5525E2}"/>
              </a:ext>
            </a:extLst>
          </p:cNvPr>
          <p:cNvPicPr>
            <a:picLocks noChangeAspect="1"/>
          </p:cNvPicPr>
          <p:nvPr/>
        </p:nvPicPr>
        <p:blipFill>
          <a:blip r:embed="rId2"/>
          <a:stretch>
            <a:fillRect/>
          </a:stretch>
        </p:blipFill>
        <p:spPr>
          <a:xfrm>
            <a:off x="1013825" y="2418773"/>
            <a:ext cx="10428937" cy="3233471"/>
          </a:xfrm>
          <a:prstGeom prst="rect">
            <a:avLst/>
          </a:prstGeom>
        </p:spPr>
      </p:pic>
    </p:spTree>
    <p:extLst>
      <p:ext uri="{BB962C8B-B14F-4D97-AF65-F5344CB8AC3E}">
        <p14:creationId xmlns:p14="http://schemas.microsoft.com/office/powerpoint/2010/main" val="387143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6944F-8585-EF95-015B-33BB430A7C6F}"/>
              </a:ext>
            </a:extLst>
          </p:cNvPr>
          <p:cNvSpPr txBox="1"/>
          <p:nvPr/>
        </p:nvSpPr>
        <p:spPr>
          <a:xfrm>
            <a:off x="1120588" y="1258047"/>
            <a:ext cx="10322174"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r>
              <a:rPr lang="en-US" dirty="0"/>
              <a:t>Position Tier </a:t>
            </a:r>
            <a:r>
              <a:rPr lang="en-US"/>
              <a:t>Analysis:</a:t>
            </a:r>
            <a:r>
              <a:rPr lang="en-US" dirty="0"/>
              <a:t> Different positions within a company often have different tiers or levels.</a:t>
            </a:r>
          </a:p>
          <a:p>
            <a:r>
              <a:rPr lang="en-US" dirty="0"/>
              <a:t>Your </a:t>
            </a:r>
            <a:r>
              <a:rPr lang="en-US"/>
              <a:t>Task:</a:t>
            </a:r>
            <a:r>
              <a:rPr lang="en-US" dirty="0"/>
              <a:t> Use a chart or graph to represent the different position tiers within the company. This will help you understand the distribution of positions across different </a:t>
            </a:r>
            <a:r>
              <a:rPr lang="en-US"/>
              <a:t>tiers.</a:t>
            </a:r>
            <a:endParaRPr lang="en-US" dirty="0"/>
          </a:p>
        </p:txBody>
      </p:sp>
      <p:sp>
        <p:nvSpPr>
          <p:cNvPr id="3" name="TextBox 2">
            <a:extLst>
              <a:ext uri="{FF2B5EF4-FFF2-40B4-BE49-F238E27FC236}">
                <a16:creationId xmlns:a16="http://schemas.microsoft.com/office/drawing/2014/main" id="{4CBA3D92-53A7-2C4C-2589-A3BFCEBFA16F}"/>
              </a:ext>
            </a:extLst>
          </p:cNvPr>
          <p:cNvSpPr txBox="1"/>
          <p:nvPr/>
        </p:nvSpPr>
        <p:spPr>
          <a:xfrm>
            <a:off x="1120588" y="558986"/>
            <a:ext cx="3256212"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Position Tier Analysis</a:t>
            </a:r>
          </a:p>
        </p:txBody>
      </p:sp>
      <p:pic>
        <p:nvPicPr>
          <p:cNvPr id="7" name="Picture 6">
            <a:extLst>
              <a:ext uri="{FF2B5EF4-FFF2-40B4-BE49-F238E27FC236}">
                <a16:creationId xmlns:a16="http://schemas.microsoft.com/office/drawing/2014/main" id="{273AE62D-88D9-239A-CC24-FF477F7FFE5F}"/>
              </a:ext>
            </a:extLst>
          </p:cNvPr>
          <p:cNvPicPr>
            <a:picLocks noChangeAspect="1"/>
          </p:cNvPicPr>
          <p:nvPr/>
        </p:nvPicPr>
        <p:blipFill>
          <a:blip r:embed="rId2"/>
          <a:stretch>
            <a:fillRect/>
          </a:stretch>
        </p:blipFill>
        <p:spPr>
          <a:xfrm>
            <a:off x="2137810" y="2581377"/>
            <a:ext cx="7916380" cy="3343742"/>
          </a:xfrm>
          <a:prstGeom prst="rect">
            <a:avLst/>
          </a:prstGeom>
        </p:spPr>
      </p:pic>
    </p:spTree>
    <p:extLst>
      <p:ext uri="{BB962C8B-B14F-4D97-AF65-F5344CB8AC3E}">
        <p14:creationId xmlns:p14="http://schemas.microsoft.com/office/powerpoint/2010/main" val="290030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760DE-ED91-0384-AAA4-50AAF3D0A847}"/>
              </a:ext>
            </a:extLst>
          </p:cNvPr>
          <p:cNvPicPr>
            <a:picLocks noChangeAspect="1"/>
          </p:cNvPicPr>
          <p:nvPr/>
        </p:nvPicPr>
        <p:blipFill>
          <a:blip r:embed="rId2"/>
          <a:stretch>
            <a:fillRect/>
          </a:stretch>
        </p:blipFill>
        <p:spPr>
          <a:xfrm>
            <a:off x="2137810" y="185798"/>
            <a:ext cx="7916380" cy="2934109"/>
          </a:xfrm>
          <a:prstGeom prst="rect">
            <a:avLst/>
          </a:prstGeom>
        </p:spPr>
      </p:pic>
      <p:pic>
        <p:nvPicPr>
          <p:cNvPr id="5" name="Picture 4">
            <a:extLst>
              <a:ext uri="{FF2B5EF4-FFF2-40B4-BE49-F238E27FC236}">
                <a16:creationId xmlns:a16="http://schemas.microsoft.com/office/drawing/2014/main" id="{12812ED3-EE9A-9B8A-513A-A1D88E42889C}"/>
              </a:ext>
            </a:extLst>
          </p:cNvPr>
          <p:cNvPicPr>
            <a:picLocks noChangeAspect="1"/>
          </p:cNvPicPr>
          <p:nvPr/>
        </p:nvPicPr>
        <p:blipFill>
          <a:blip r:embed="rId3"/>
          <a:stretch>
            <a:fillRect/>
          </a:stretch>
        </p:blipFill>
        <p:spPr>
          <a:xfrm>
            <a:off x="2628416" y="3214144"/>
            <a:ext cx="6935168" cy="3458058"/>
          </a:xfrm>
          <a:prstGeom prst="rect">
            <a:avLst/>
          </a:prstGeom>
        </p:spPr>
      </p:pic>
    </p:spTree>
    <p:extLst>
      <p:ext uri="{BB962C8B-B14F-4D97-AF65-F5344CB8AC3E}">
        <p14:creationId xmlns:p14="http://schemas.microsoft.com/office/powerpoint/2010/main" val="45014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AAF0A3A-D77B-0979-7AB5-C471E57253D5}"/>
              </a:ext>
            </a:extLst>
          </p:cNvPr>
          <p:cNvGrpSpPr/>
          <p:nvPr/>
        </p:nvGrpSpPr>
        <p:grpSpPr>
          <a:xfrm>
            <a:off x="1524001" y="63500"/>
            <a:ext cx="9124950" cy="6731000"/>
            <a:chOff x="1524001" y="63500"/>
            <a:chExt cx="9124950" cy="6731000"/>
          </a:xfrm>
        </p:grpSpPr>
        <p:pic>
          <p:nvPicPr>
            <p:cNvPr id="5" name="Picture 4">
              <a:extLst>
                <a:ext uri="{FF2B5EF4-FFF2-40B4-BE49-F238E27FC236}">
                  <a16:creationId xmlns:a16="http://schemas.microsoft.com/office/drawing/2014/main" id="{87D489F5-2F67-34B4-5177-A3BD388DA44C}"/>
                </a:ext>
              </a:extLst>
            </p:cNvPr>
            <p:cNvPicPr>
              <a:picLocks noChangeAspect="1"/>
            </p:cNvPicPr>
            <p:nvPr/>
          </p:nvPicPr>
          <p:blipFill>
            <a:blip r:embed="rId2"/>
            <a:srcRect l="305" r="454" b="1604"/>
            <a:stretch/>
          </p:blipFill>
          <p:spPr>
            <a:xfrm>
              <a:off x="1524001" y="3805154"/>
              <a:ext cx="9124950" cy="2989346"/>
            </a:xfrm>
            <a:prstGeom prst="rect">
              <a:avLst/>
            </a:prstGeom>
          </p:spPr>
        </p:pic>
        <p:pic>
          <p:nvPicPr>
            <p:cNvPr id="3" name="Picture 2">
              <a:extLst>
                <a:ext uri="{FF2B5EF4-FFF2-40B4-BE49-F238E27FC236}">
                  <a16:creationId xmlns:a16="http://schemas.microsoft.com/office/drawing/2014/main" id="{6062C68D-2D69-B4E9-7260-4E248E7BDB47}"/>
                </a:ext>
              </a:extLst>
            </p:cNvPr>
            <p:cNvPicPr>
              <a:picLocks noChangeAspect="1"/>
            </p:cNvPicPr>
            <p:nvPr/>
          </p:nvPicPr>
          <p:blipFill>
            <a:blip r:embed="rId3"/>
            <a:srcRect l="523" t="1192" r="523" b="1982"/>
            <a:stretch/>
          </p:blipFill>
          <p:spPr>
            <a:xfrm>
              <a:off x="1543049" y="63500"/>
              <a:ext cx="9105902" cy="3955275"/>
            </a:xfrm>
            <a:prstGeom prst="rect">
              <a:avLst/>
            </a:prstGeom>
          </p:spPr>
        </p:pic>
      </p:grpSp>
      <p:sp>
        <p:nvSpPr>
          <p:cNvPr id="4" name="TextBox 3">
            <a:extLst>
              <a:ext uri="{FF2B5EF4-FFF2-40B4-BE49-F238E27FC236}">
                <a16:creationId xmlns:a16="http://schemas.microsoft.com/office/drawing/2014/main" id="{94D9F914-61AE-443B-182B-71696E959052}"/>
              </a:ext>
            </a:extLst>
          </p:cNvPr>
          <p:cNvSpPr txBox="1"/>
          <p:nvPr/>
        </p:nvSpPr>
        <p:spPr>
          <a:xfrm>
            <a:off x="10822545" y="1831341"/>
            <a:ext cx="1129049" cy="738664"/>
          </a:xfrm>
          <a:prstGeom prst="rect">
            <a:avLst/>
          </a:prstGeom>
          <a:noFill/>
          <a:ln>
            <a:solidFill>
              <a:schemeClr val="bg1"/>
            </a:solidFill>
            <a:prstDash val="lgDashDot"/>
          </a:ln>
        </p:spPr>
        <p:txBody>
          <a:bodyPr wrap="square" rtlCol="0">
            <a:spAutoFit/>
          </a:bodyPr>
          <a:lstStyle>
            <a:defPPr>
              <a:defRPr lang="en-US"/>
            </a:defPPr>
            <a:lvl1pPr>
              <a:defRPr>
                <a:solidFill>
                  <a:schemeClr val="bg1"/>
                </a:solidFill>
                <a:latin typeface="Calibri" panose="020F0502020204030204" pitchFamily="34" charset="0"/>
              </a:defRPr>
            </a:lvl1pPr>
          </a:lstStyle>
          <a:p>
            <a:r>
              <a:rPr lang="en-US" sz="1400" dirty="0"/>
              <a:t>Click </a:t>
            </a:r>
            <a:r>
              <a:rPr lang="en-US" sz="1400" u="sng" dirty="0">
                <a:solidFill>
                  <a:srgbClr val="002060"/>
                </a:solidFill>
                <a:hlinkClick r:id="rId4"/>
              </a:rPr>
              <a:t>here</a:t>
            </a:r>
            <a:r>
              <a:rPr lang="en-US" sz="1400" dirty="0"/>
              <a:t> to open the spreadsheet</a:t>
            </a:r>
          </a:p>
        </p:txBody>
      </p:sp>
    </p:spTree>
    <p:extLst>
      <p:ext uri="{BB962C8B-B14F-4D97-AF65-F5344CB8AC3E}">
        <p14:creationId xmlns:p14="http://schemas.microsoft.com/office/powerpoint/2010/main" val="45286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77E22-AC95-FA86-CF9D-41AAA7914323}"/>
              </a:ext>
            </a:extLst>
          </p:cNvPr>
          <p:cNvSpPr txBox="1"/>
          <p:nvPr/>
        </p:nvSpPr>
        <p:spPr>
          <a:xfrm>
            <a:off x="1066800" y="558800"/>
            <a:ext cx="1263679"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RESULT</a:t>
            </a:r>
          </a:p>
        </p:txBody>
      </p:sp>
      <p:sp>
        <p:nvSpPr>
          <p:cNvPr id="3" name="TextBox 2">
            <a:extLst>
              <a:ext uri="{FF2B5EF4-FFF2-40B4-BE49-F238E27FC236}">
                <a16:creationId xmlns:a16="http://schemas.microsoft.com/office/drawing/2014/main" id="{4DD5CBF4-247A-C935-EE0C-C6EE75BE4B57}"/>
              </a:ext>
            </a:extLst>
          </p:cNvPr>
          <p:cNvSpPr txBox="1"/>
          <p:nvPr/>
        </p:nvSpPr>
        <p:spPr>
          <a:xfrm>
            <a:off x="1066800" y="1270000"/>
            <a:ext cx="10509250" cy="1477328"/>
          </a:xfrm>
          <a:prstGeom prst="rect">
            <a:avLst/>
          </a:prstGeom>
          <a:noFill/>
          <a:ln>
            <a:solidFill>
              <a:schemeClr val="bg1"/>
            </a:solidFill>
            <a:prstDash val="lgDashDot"/>
          </a:ln>
        </p:spPr>
        <p:txBody>
          <a:bodyPr wrap="square" rtlCol="0">
            <a:spAutoFit/>
          </a:bodyPr>
          <a:lstStyle>
            <a:defPPr>
              <a:defRPr lang="en-US"/>
            </a:defPPr>
            <a:lvl1pPr>
              <a:defRPr>
                <a:solidFill>
                  <a:schemeClr val="bg1"/>
                </a:solidFill>
                <a:latin typeface="Calibri" panose="020F0502020204030204" pitchFamily="34" charset="0"/>
              </a:defRPr>
            </a:lvl1pPr>
          </a:lstStyle>
          <a:p>
            <a:r>
              <a:rPr lang="en-US" dirty="0"/>
              <a:t>This project helped me in understanding the company's hiring process analytics. The insights gained from this project can help the company improve its hiring process. The visualizations created using Excel charts and graphs provide a clear and concise representation of the data, making it easier to identify trends and patterns. Overall, this project demonstrates the importance of data analysis in informing business decisions and improving operational efficiency.</a:t>
            </a:r>
          </a:p>
        </p:txBody>
      </p:sp>
    </p:spTree>
    <p:extLst>
      <p:ext uri="{BB962C8B-B14F-4D97-AF65-F5344CB8AC3E}">
        <p14:creationId xmlns:p14="http://schemas.microsoft.com/office/powerpoint/2010/main" val="202883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6FFBF-245F-6513-7799-D825E72535C3}"/>
              </a:ext>
            </a:extLst>
          </p:cNvPr>
          <p:cNvSpPr txBox="1"/>
          <p:nvPr/>
        </p:nvSpPr>
        <p:spPr>
          <a:xfrm>
            <a:off x="2228593" y="2644170"/>
            <a:ext cx="7734811" cy="15696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IN" sz="9600" b="1" dirty="0">
                <a:solidFill>
                  <a:srgbClr val="002776"/>
                </a:solidFill>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200644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3986B0-CE82-9EA2-1EEF-CB76B37A7F28}"/>
              </a:ext>
            </a:extLst>
          </p:cNvPr>
          <p:cNvSpPr txBox="1"/>
          <p:nvPr/>
        </p:nvSpPr>
        <p:spPr>
          <a:xfrm>
            <a:off x="1066800" y="430010"/>
            <a:ext cx="3382208" cy="523220"/>
          </a:xfrm>
          <a:prstGeom prst="rect">
            <a:avLst/>
          </a:prstGeom>
          <a:noFill/>
        </p:spPr>
        <p:txBody>
          <a:bodyPr wrap="none" rtlCol="0">
            <a:spAutoFit/>
          </a:bodyPr>
          <a:lstStyle>
            <a:defPPr>
              <a:defRPr lang="en-US"/>
            </a:defPPr>
            <a:lvl1pPr>
              <a:defRPr sz="2800" b="1" u="sng">
                <a:solidFill>
                  <a:schemeClr val="bg1">
                    <a:lumMod val="95000"/>
                    <a:lumOff val="5000"/>
                  </a:schemeClr>
                </a:solidFill>
                <a:latin typeface="Cambria" panose="02040503050406030204" pitchFamily="18" charset="0"/>
                <a:ea typeface="Cambria" panose="02040503050406030204" pitchFamily="18" charset="0"/>
              </a:defRPr>
            </a:lvl1pPr>
          </a:lstStyle>
          <a:p>
            <a:r>
              <a:rPr lang="en-IN" dirty="0"/>
              <a:t>Project Description</a:t>
            </a:r>
          </a:p>
        </p:txBody>
      </p:sp>
      <p:sp>
        <p:nvSpPr>
          <p:cNvPr id="5" name="TextBox 4">
            <a:extLst>
              <a:ext uri="{FF2B5EF4-FFF2-40B4-BE49-F238E27FC236}">
                <a16:creationId xmlns:a16="http://schemas.microsoft.com/office/drawing/2014/main" id="{95EB8E46-3A8E-96E0-1EA0-1BA4D3335B5E}"/>
              </a:ext>
            </a:extLst>
          </p:cNvPr>
          <p:cNvSpPr txBox="1"/>
          <p:nvPr/>
        </p:nvSpPr>
        <p:spPr>
          <a:xfrm>
            <a:off x="1066799" y="1141210"/>
            <a:ext cx="10331003" cy="1200329"/>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This data analysis project is aimed to analyze the company’s hiring process data. The hiring process is a crucial function of any company, and understanding trends such as the number of rejections, interviews, job types, and vacancies can provide valuable insights for the hiring department. Here, we are analyzing the data using Excel to improve the company’s hiring process</a:t>
            </a:r>
          </a:p>
        </p:txBody>
      </p:sp>
      <p:sp>
        <p:nvSpPr>
          <p:cNvPr id="8" name="TextBox 7">
            <a:extLst>
              <a:ext uri="{FF2B5EF4-FFF2-40B4-BE49-F238E27FC236}">
                <a16:creationId xmlns:a16="http://schemas.microsoft.com/office/drawing/2014/main" id="{6A707B89-2D50-4F60-8CE9-22375086B0B3}"/>
              </a:ext>
            </a:extLst>
          </p:cNvPr>
          <p:cNvSpPr txBox="1"/>
          <p:nvPr/>
        </p:nvSpPr>
        <p:spPr>
          <a:xfrm>
            <a:off x="1066800" y="2565755"/>
            <a:ext cx="1787092"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Approach</a:t>
            </a:r>
          </a:p>
        </p:txBody>
      </p:sp>
      <p:sp>
        <p:nvSpPr>
          <p:cNvPr id="9" name="TextBox 8">
            <a:extLst>
              <a:ext uri="{FF2B5EF4-FFF2-40B4-BE49-F238E27FC236}">
                <a16:creationId xmlns:a16="http://schemas.microsoft.com/office/drawing/2014/main" id="{9F8CBB36-B6AF-6B69-6877-F39BA70083BE}"/>
              </a:ext>
            </a:extLst>
          </p:cNvPr>
          <p:cNvSpPr txBox="1"/>
          <p:nvPr/>
        </p:nvSpPr>
        <p:spPr>
          <a:xfrm>
            <a:off x="1066799" y="3276955"/>
            <a:ext cx="10331003" cy="923330"/>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The approach involved handling missing data, detecting and handling outliers, summarizing data, and creating visualizations </a:t>
            </a:r>
            <a:r>
              <a:rPr lang="en-US"/>
              <a:t>using Excel. </a:t>
            </a:r>
            <a:r>
              <a:rPr lang="en-US" dirty="0"/>
              <a:t>After cleaning and preparing the data, I summarized my findings using statistical measures and created visualizations using Excel charts </a:t>
            </a:r>
            <a:r>
              <a:rPr lang="en-US"/>
              <a:t>and graphs</a:t>
            </a:r>
            <a:endParaRPr lang="en-US" dirty="0"/>
          </a:p>
        </p:txBody>
      </p:sp>
      <p:sp>
        <p:nvSpPr>
          <p:cNvPr id="12" name="TextBox 11">
            <a:extLst>
              <a:ext uri="{FF2B5EF4-FFF2-40B4-BE49-F238E27FC236}">
                <a16:creationId xmlns:a16="http://schemas.microsoft.com/office/drawing/2014/main" id="{2D0DD920-52A5-DF3C-2FD5-0201A22E328E}"/>
              </a:ext>
            </a:extLst>
          </p:cNvPr>
          <p:cNvSpPr txBox="1"/>
          <p:nvPr/>
        </p:nvSpPr>
        <p:spPr>
          <a:xfrm>
            <a:off x="1066799" y="4817681"/>
            <a:ext cx="2987228"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Tech - Stack used</a:t>
            </a:r>
          </a:p>
        </p:txBody>
      </p:sp>
      <p:sp>
        <p:nvSpPr>
          <p:cNvPr id="13" name="TextBox 12">
            <a:extLst>
              <a:ext uri="{FF2B5EF4-FFF2-40B4-BE49-F238E27FC236}">
                <a16:creationId xmlns:a16="http://schemas.microsoft.com/office/drawing/2014/main" id="{0445B73E-22B7-BB98-EEB4-A2895D8B7F5B}"/>
              </a:ext>
            </a:extLst>
          </p:cNvPr>
          <p:cNvSpPr txBox="1"/>
          <p:nvPr/>
        </p:nvSpPr>
        <p:spPr>
          <a:xfrm>
            <a:off x="1066799" y="5528881"/>
            <a:ext cx="10331002" cy="646331"/>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IN" dirty="0"/>
              <a:t>I used Microsoft Excel for analysis and visualisation. </a:t>
            </a:r>
            <a:r>
              <a:rPr lang="en-US" dirty="0"/>
              <a:t>Excel was chosen due to its easy-to-use, powerful data manipulation capabilities, and built-in charting and graphing features.</a:t>
            </a:r>
          </a:p>
        </p:txBody>
      </p:sp>
    </p:spTree>
    <p:extLst>
      <p:ext uri="{BB962C8B-B14F-4D97-AF65-F5344CB8AC3E}">
        <p14:creationId xmlns:p14="http://schemas.microsoft.com/office/powerpoint/2010/main" val="186155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597-7796-B27D-5AA1-0C6D21B788FC}"/>
              </a:ext>
            </a:extLst>
          </p:cNvPr>
          <p:cNvSpPr>
            <a:spLocks noGrp="1"/>
          </p:cNvSpPr>
          <p:nvPr>
            <p:ph type="title"/>
          </p:nvPr>
        </p:nvSpPr>
        <p:spPr>
          <a:xfrm>
            <a:off x="1077913" y="536268"/>
            <a:ext cx="3491404" cy="686331"/>
          </a:xfrm>
        </p:spPr>
        <p:txBody>
          <a:bodyPr anchor="t">
            <a:no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Initial Steps</a:t>
            </a:r>
          </a:p>
        </p:txBody>
      </p:sp>
      <p:sp>
        <p:nvSpPr>
          <p:cNvPr id="4" name="TextBox 3">
            <a:extLst>
              <a:ext uri="{FF2B5EF4-FFF2-40B4-BE49-F238E27FC236}">
                <a16:creationId xmlns:a16="http://schemas.microsoft.com/office/drawing/2014/main" id="{A7395539-1D6C-3090-2246-602B2BEB9816}"/>
              </a:ext>
            </a:extLst>
          </p:cNvPr>
          <p:cNvSpPr txBox="1"/>
          <p:nvPr/>
        </p:nvSpPr>
        <p:spPr>
          <a:xfrm>
            <a:off x="1077913" y="1222599"/>
            <a:ext cx="10036173" cy="1754326"/>
          </a:xfrm>
          <a:prstGeom prst="rect">
            <a:avLst/>
          </a:prstGeom>
          <a:noFill/>
          <a:ln>
            <a:solidFill>
              <a:schemeClr val="bg1"/>
            </a:solidFill>
            <a:prstDash val="lgDashDot"/>
          </a:ln>
        </p:spPr>
        <p:txBody>
          <a:bodyPr wrap="square" rtlCol="0">
            <a:spAutoFit/>
          </a:bodyPr>
          <a:lstStyle/>
          <a:p>
            <a:r>
              <a:rPr lang="en-IN" sz="1800" dirty="0">
                <a:solidFill>
                  <a:schemeClr val="bg1">
                    <a:lumMod val="95000"/>
                    <a:lumOff val="5000"/>
                  </a:schemeClr>
                </a:solidFill>
                <a:latin typeface="Calibri" panose="020F0502020204030204" pitchFamily="34" charset="0"/>
              </a:rPr>
              <a:t>Handling Missing Data : There were 15 missing values in “</a:t>
            </a:r>
            <a:r>
              <a:rPr lang="en-IN" sz="1800" dirty="0" err="1">
                <a:solidFill>
                  <a:schemeClr val="bg1">
                    <a:lumMod val="95000"/>
                    <a:lumOff val="5000"/>
                  </a:schemeClr>
                </a:solidFill>
                <a:latin typeface="Calibri" panose="020F0502020204030204" pitchFamily="34" charset="0"/>
              </a:rPr>
              <a:t>event_name</a:t>
            </a:r>
            <a:r>
              <a:rPr lang="en-IN" sz="1800" dirty="0">
                <a:solidFill>
                  <a:schemeClr val="bg1">
                    <a:lumMod val="95000"/>
                    <a:lumOff val="5000"/>
                  </a:schemeClr>
                </a:solidFill>
                <a:latin typeface="Calibri" panose="020F0502020204030204" pitchFamily="34" charset="0"/>
              </a:rPr>
              <a:t>” column. Replaced it with </a:t>
            </a:r>
            <a:r>
              <a:rPr lang="en-US" dirty="0">
                <a:solidFill>
                  <a:schemeClr val="bg1">
                    <a:lumMod val="95000"/>
                    <a:lumOff val="5000"/>
                  </a:schemeClr>
                </a:solidFill>
                <a:latin typeface="Calibri" panose="020F0502020204030204" pitchFamily="34" charset="0"/>
              </a:rPr>
              <a:t>“</a:t>
            </a:r>
            <a:r>
              <a:rPr lang="en-US" sz="1800" dirty="0">
                <a:solidFill>
                  <a:schemeClr val="bg1">
                    <a:lumMod val="95000"/>
                    <a:lumOff val="5000"/>
                  </a:schemeClr>
                </a:solidFill>
                <a:latin typeface="Calibri" panose="020F0502020204030204" pitchFamily="34" charset="0"/>
              </a:rPr>
              <a:t>Don’t want to say”.</a:t>
            </a:r>
          </a:p>
          <a:p>
            <a:r>
              <a:rPr lang="en-US" dirty="0">
                <a:solidFill>
                  <a:schemeClr val="bg1">
                    <a:lumMod val="95000"/>
                    <a:lumOff val="5000"/>
                  </a:schemeClr>
                </a:solidFill>
                <a:latin typeface="Calibri" panose="020F0502020204030204" pitchFamily="34" charset="0"/>
              </a:rPr>
              <a:t>There were 1 missing values in “Post Name” and “Offered Salary” each. Replaced it with “c5” and “49990” respectively. These changes were made by taking “department”, “Post Name” “Offered Salary”  and </a:t>
            </a:r>
            <a:r>
              <a:rPr lang="en-IN" sz="1800" dirty="0">
                <a:solidFill>
                  <a:schemeClr val="bg1">
                    <a:lumMod val="95000"/>
                    <a:lumOff val="5000"/>
                  </a:schemeClr>
                </a:solidFill>
                <a:latin typeface="Calibri" panose="020F0502020204030204" pitchFamily="34" charset="0"/>
              </a:rPr>
              <a:t>“</a:t>
            </a:r>
            <a:r>
              <a:rPr lang="en-IN" sz="1800" dirty="0" err="1">
                <a:solidFill>
                  <a:schemeClr val="bg1">
                    <a:lumMod val="95000"/>
                    <a:lumOff val="5000"/>
                  </a:schemeClr>
                </a:solidFill>
                <a:latin typeface="Calibri" panose="020F0502020204030204" pitchFamily="34" charset="0"/>
              </a:rPr>
              <a:t>event_name</a:t>
            </a:r>
            <a:r>
              <a:rPr lang="en-IN" sz="1800" dirty="0">
                <a:solidFill>
                  <a:schemeClr val="bg1">
                    <a:lumMod val="95000"/>
                    <a:lumOff val="5000"/>
                  </a:schemeClr>
                </a:solidFill>
                <a:latin typeface="Calibri" panose="020F0502020204030204" pitchFamily="34" charset="0"/>
              </a:rPr>
              <a:t>” into consideration, by taking average for the </a:t>
            </a:r>
            <a:r>
              <a:rPr lang="en-US" dirty="0">
                <a:solidFill>
                  <a:schemeClr val="bg1">
                    <a:lumMod val="95000"/>
                    <a:lumOff val="5000"/>
                  </a:schemeClr>
                </a:solidFill>
                <a:latin typeface="Calibri" panose="020F0502020204030204" pitchFamily="34" charset="0"/>
              </a:rPr>
              <a:t>“Offered Salary” </a:t>
            </a:r>
            <a:r>
              <a:rPr lang="en-IN" sz="1800" dirty="0">
                <a:solidFill>
                  <a:schemeClr val="bg1">
                    <a:lumMod val="95000"/>
                    <a:lumOff val="5000"/>
                  </a:schemeClr>
                </a:solidFill>
                <a:latin typeface="Calibri" panose="020F0502020204030204" pitchFamily="34" charset="0"/>
              </a:rPr>
              <a:t>and mode for the “Post Name”</a:t>
            </a:r>
            <a:endParaRPr lang="en-US" sz="1800" dirty="0">
              <a:solidFill>
                <a:schemeClr val="bg1">
                  <a:lumMod val="95000"/>
                  <a:lumOff val="5000"/>
                </a:schemeClr>
              </a:solidFill>
              <a:latin typeface="Calibri" panose="020F0502020204030204" pitchFamily="34" charset="0"/>
            </a:endParaRPr>
          </a:p>
        </p:txBody>
      </p:sp>
      <p:sp>
        <p:nvSpPr>
          <p:cNvPr id="3" name="TextBox 2">
            <a:extLst>
              <a:ext uri="{FF2B5EF4-FFF2-40B4-BE49-F238E27FC236}">
                <a16:creationId xmlns:a16="http://schemas.microsoft.com/office/drawing/2014/main" id="{6C3D2969-2BC4-165C-30A7-62EDF17214E7}"/>
              </a:ext>
            </a:extLst>
          </p:cNvPr>
          <p:cNvSpPr txBox="1"/>
          <p:nvPr/>
        </p:nvSpPr>
        <p:spPr>
          <a:xfrm>
            <a:off x="1077912" y="3159179"/>
            <a:ext cx="10036173" cy="369332"/>
          </a:xfrm>
          <a:prstGeom prst="rect">
            <a:avLst/>
          </a:prstGeom>
          <a:noFill/>
          <a:ln>
            <a:solidFill>
              <a:schemeClr val="bg1"/>
            </a:solidFill>
            <a:prstDash val="lgDashDot"/>
          </a:ln>
        </p:spPr>
        <p:txBody>
          <a:bodyPr wrap="square" rtlCol="0">
            <a:spAutoFit/>
          </a:bodyPr>
          <a:lstStyle/>
          <a:p>
            <a:pPr algn="just"/>
            <a:r>
              <a:rPr lang="en-US" sz="1800" dirty="0">
                <a:solidFill>
                  <a:schemeClr val="bg1">
                    <a:lumMod val="95000"/>
                    <a:lumOff val="5000"/>
                  </a:schemeClr>
                </a:solidFill>
                <a:latin typeface="Calibri" panose="020F0502020204030204" pitchFamily="34" charset="0"/>
              </a:rPr>
              <a:t>Post Name -&gt; replaced c-10 to c10 for 232 records</a:t>
            </a:r>
            <a:endParaRPr lang="en-IN" sz="1800" dirty="0">
              <a:solidFill>
                <a:schemeClr val="bg1">
                  <a:lumMod val="95000"/>
                  <a:lumOff val="5000"/>
                </a:schemeClr>
              </a:solidFill>
              <a:latin typeface="Calibri" panose="020F0502020204030204" pitchFamily="34" charset="0"/>
            </a:endParaRPr>
          </a:p>
        </p:txBody>
      </p:sp>
      <p:sp>
        <p:nvSpPr>
          <p:cNvPr id="6" name="TextBox 5">
            <a:extLst>
              <a:ext uri="{FF2B5EF4-FFF2-40B4-BE49-F238E27FC236}">
                <a16:creationId xmlns:a16="http://schemas.microsoft.com/office/drawing/2014/main" id="{68FF20A3-1B25-7571-2F3A-B18FBA6B3A27}"/>
              </a:ext>
            </a:extLst>
          </p:cNvPr>
          <p:cNvSpPr txBox="1"/>
          <p:nvPr/>
        </p:nvSpPr>
        <p:spPr>
          <a:xfrm>
            <a:off x="1077912" y="3710765"/>
            <a:ext cx="10036173" cy="1200329"/>
          </a:xfrm>
          <a:prstGeom prst="rect">
            <a:avLst/>
          </a:prstGeom>
          <a:noFill/>
          <a:ln>
            <a:solidFill>
              <a:schemeClr val="bg1"/>
            </a:solidFill>
            <a:prstDash val="lgDashDot"/>
          </a:ln>
        </p:spPr>
        <p:txBody>
          <a:bodyPr wrap="square" rtlCol="0">
            <a:spAutoFit/>
          </a:bodyPr>
          <a:lstStyle/>
          <a:p>
            <a:pPr algn="just"/>
            <a:r>
              <a:rPr lang="en-US" dirty="0">
                <a:solidFill>
                  <a:schemeClr val="bg1">
                    <a:lumMod val="95000"/>
                    <a:lumOff val="5000"/>
                  </a:schemeClr>
                </a:solidFill>
                <a:latin typeface="Calibri" panose="020F0502020204030204" pitchFamily="34" charset="0"/>
              </a:rPr>
              <a:t>Handline Outliers : </a:t>
            </a:r>
          </a:p>
          <a:p>
            <a:pPr algn="just"/>
            <a:r>
              <a:rPr lang="en-US" sz="1800" dirty="0">
                <a:solidFill>
                  <a:schemeClr val="bg1">
                    <a:lumMod val="95000"/>
                    <a:lumOff val="5000"/>
                  </a:schemeClr>
                </a:solidFill>
                <a:latin typeface="Calibri" panose="020F0502020204030204" pitchFamily="34" charset="0"/>
              </a:rPr>
              <a:t>By usin</a:t>
            </a:r>
            <a:r>
              <a:rPr lang="en-US" dirty="0">
                <a:solidFill>
                  <a:schemeClr val="bg1">
                    <a:lumMod val="95000"/>
                    <a:lumOff val="5000"/>
                  </a:schemeClr>
                </a:solidFill>
                <a:latin typeface="Calibri" panose="020F0502020204030204" pitchFamily="34" charset="0"/>
              </a:rPr>
              <a:t>g the formula =QUARTILE(), Q1, Q3, IQR, Low and High were calculated and then using these values outliers were detected.</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3 outliers found were found, and removed those 3 records.</a:t>
            </a:r>
            <a:endParaRPr lang="en-IN" sz="1800" dirty="0">
              <a:solidFill>
                <a:schemeClr val="bg1">
                  <a:lumMod val="95000"/>
                  <a:lumOff val="5000"/>
                </a:schemeClr>
              </a:solidFill>
              <a:latin typeface="Calibri" panose="020F0502020204030204" pitchFamily="34" charset="0"/>
            </a:endParaRPr>
          </a:p>
        </p:txBody>
      </p:sp>
    </p:spTree>
    <p:extLst>
      <p:ext uri="{BB962C8B-B14F-4D97-AF65-F5344CB8AC3E}">
        <p14:creationId xmlns:p14="http://schemas.microsoft.com/office/powerpoint/2010/main" val="257177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3FF67F-D04E-182B-B5FF-9D4C5A84F54B}"/>
              </a:ext>
            </a:extLst>
          </p:cNvPr>
          <p:cNvSpPr>
            <a:spLocks noGrp="1"/>
          </p:cNvSpPr>
          <p:nvPr>
            <p:ph type="title"/>
          </p:nvPr>
        </p:nvSpPr>
        <p:spPr>
          <a:xfrm>
            <a:off x="1077913" y="536268"/>
            <a:ext cx="2901659" cy="686331"/>
          </a:xfrm>
        </p:spPr>
        <p:txBody>
          <a:bodyPr anchor="t">
            <a:no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DATA SUMMARY</a:t>
            </a:r>
          </a:p>
        </p:txBody>
      </p:sp>
      <p:graphicFrame>
        <p:nvGraphicFramePr>
          <p:cNvPr id="6" name="Table 5">
            <a:extLst>
              <a:ext uri="{FF2B5EF4-FFF2-40B4-BE49-F238E27FC236}">
                <a16:creationId xmlns:a16="http://schemas.microsoft.com/office/drawing/2014/main" id="{3F2ADAA0-FE02-6A0B-34E3-8DECC7FCACB2}"/>
              </a:ext>
            </a:extLst>
          </p:cNvPr>
          <p:cNvGraphicFramePr>
            <a:graphicFrameLocks noGrp="1"/>
          </p:cNvGraphicFramePr>
          <p:nvPr>
            <p:extLst>
              <p:ext uri="{D42A27DB-BD31-4B8C-83A1-F6EECF244321}">
                <p14:modId xmlns:p14="http://schemas.microsoft.com/office/powerpoint/2010/main" val="2368414508"/>
              </p:ext>
            </p:extLst>
          </p:nvPr>
        </p:nvGraphicFramePr>
        <p:xfrm>
          <a:off x="4286116" y="1410237"/>
          <a:ext cx="3619768" cy="3741312"/>
        </p:xfrm>
        <a:graphic>
          <a:graphicData uri="http://schemas.openxmlformats.org/drawingml/2006/table">
            <a:tbl>
              <a:tblPr>
                <a:tableStyleId>{5C22544A-7EE6-4342-B048-85BDC9FD1C3A}</a:tableStyleId>
              </a:tblPr>
              <a:tblGrid>
                <a:gridCol w="2527008">
                  <a:extLst>
                    <a:ext uri="{9D8B030D-6E8A-4147-A177-3AD203B41FA5}">
                      <a16:colId xmlns:a16="http://schemas.microsoft.com/office/drawing/2014/main" val="3894362821"/>
                    </a:ext>
                  </a:extLst>
                </a:gridCol>
                <a:gridCol w="1092760">
                  <a:extLst>
                    <a:ext uri="{9D8B030D-6E8A-4147-A177-3AD203B41FA5}">
                      <a16:colId xmlns:a16="http://schemas.microsoft.com/office/drawing/2014/main" val="1463821008"/>
                    </a:ext>
                  </a:extLst>
                </a:gridCol>
              </a:tblGrid>
              <a:tr h="311776">
                <a:tc gridSpan="2">
                  <a:txBody>
                    <a:bodyPr/>
                    <a:lstStyle/>
                    <a:p>
                      <a:pPr algn="ctr" fontAlgn="ctr"/>
                      <a:r>
                        <a:rPr lang="en-IN" sz="1600" b="1" u="none" strike="noStrike" dirty="0">
                          <a:effectLst/>
                        </a:rPr>
                        <a:t>Data Summary </a:t>
                      </a:r>
                      <a:endParaRPr lang="en-IN" sz="16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IN"/>
                    </a:p>
                  </a:txBody>
                  <a:tcPr/>
                </a:tc>
                <a:extLst>
                  <a:ext uri="{0D108BD9-81ED-4DB2-BD59-A6C34878D82A}">
                    <a16:rowId xmlns:a16="http://schemas.microsoft.com/office/drawing/2014/main" val="1887411273"/>
                  </a:ext>
                </a:extLst>
              </a:tr>
              <a:tr h="311776">
                <a:tc>
                  <a:txBody>
                    <a:bodyPr/>
                    <a:lstStyle/>
                    <a:p>
                      <a:pPr algn="l" fontAlgn="b"/>
                      <a:r>
                        <a:rPr lang="en-IN" sz="1600" u="none" strike="noStrike">
                          <a:effectLst/>
                        </a:rPr>
                        <a:t>Salary Mean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49878.35</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714719"/>
                  </a:ext>
                </a:extLst>
              </a:tr>
              <a:tr h="311776">
                <a:tc>
                  <a:txBody>
                    <a:bodyPr/>
                    <a:lstStyle/>
                    <a:p>
                      <a:pPr algn="l" fontAlgn="b"/>
                      <a:r>
                        <a:rPr lang="en-IN" sz="1600" u="none" strike="noStrike">
                          <a:effectLst/>
                        </a:rPr>
                        <a:t>Salary Median</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49625</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601889"/>
                  </a:ext>
                </a:extLst>
              </a:tr>
              <a:tr h="311776">
                <a:tc>
                  <a:txBody>
                    <a:bodyPr/>
                    <a:lstStyle/>
                    <a:p>
                      <a:pPr algn="l" fontAlgn="b"/>
                      <a:r>
                        <a:rPr lang="en-IN" sz="1600" u="none" strike="noStrike">
                          <a:effectLst/>
                        </a:rPr>
                        <a:t>Salary Mode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72843</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9611982"/>
                  </a:ext>
                </a:extLst>
              </a:tr>
              <a:tr h="311776">
                <a:tc>
                  <a:txBody>
                    <a:bodyPr/>
                    <a:lstStyle/>
                    <a:p>
                      <a:pPr algn="l" fontAlgn="b"/>
                      <a:r>
                        <a:rPr lang="en-IN" sz="1600" u="none" strike="noStrike">
                          <a:effectLst/>
                        </a:rPr>
                        <a:t>Count of Male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4084</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5448902"/>
                  </a:ext>
                </a:extLst>
              </a:tr>
              <a:tr h="311776">
                <a:tc>
                  <a:txBody>
                    <a:bodyPr/>
                    <a:lstStyle/>
                    <a:p>
                      <a:pPr algn="l" fontAlgn="b"/>
                      <a:r>
                        <a:rPr lang="en-IN" sz="1600" u="none" strike="noStrike">
                          <a:effectLst/>
                        </a:rPr>
                        <a:t>Count of Female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2673</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4562080"/>
                  </a:ext>
                </a:extLst>
              </a:tr>
              <a:tr h="311776">
                <a:tc>
                  <a:txBody>
                    <a:bodyPr/>
                    <a:lstStyle/>
                    <a:p>
                      <a:pPr algn="l" fontAlgn="b"/>
                      <a:r>
                        <a:rPr lang="en-IN" sz="1600" u="none" strike="noStrike">
                          <a:effectLst/>
                        </a:rPr>
                        <a:t>Count of Hired Male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2562</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1968633"/>
                  </a:ext>
                </a:extLst>
              </a:tr>
              <a:tr h="311776">
                <a:tc>
                  <a:txBody>
                    <a:bodyPr/>
                    <a:lstStyle/>
                    <a:p>
                      <a:pPr algn="l" fontAlgn="b"/>
                      <a:r>
                        <a:rPr lang="en-IN" sz="1600" u="none" strike="noStrike">
                          <a:effectLst/>
                        </a:rPr>
                        <a:t>Count of Hired Female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1854</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1006786"/>
                  </a:ext>
                </a:extLst>
              </a:tr>
              <a:tr h="311776">
                <a:tc>
                  <a:txBody>
                    <a:bodyPr/>
                    <a:lstStyle/>
                    <a:p>
                      <a:pPr algn="l" fontAlgn="b"/>
                      <a:r>
                        <a:rPr lang="en-IN" sz="1600" u="none" strike="noStrike">
                          <a:effectLst/>
                        </a:rPr>
                        <a:t>Maximun Salary</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99967</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9688366"/>
                  </a:ext>
                </a:extLst>
              </a:tr>
              <a:tr h="311776">
                <a:tc>
                  <a:txBody>
                    <a:bodyPr/>
                    <a:lstStyle/>
                    <a:p>
                      <a:pPr algn="l" fontAlgn="b"/>
                      <a:r>
                        <a:rPr lang="en-IN" sz="1600" u="none" strike="noStrike">
                          <a:effectLst/>
                        </a:rPr>
                        <a:t>Minimum Salary</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100</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5845688"/>
                  </a:ext>
                </a:extLst>
              </a:tr>
              <a:tr h="311776">
                <a:tc>
                  <a:txBody>
                    <a:bodyPr/>
                    <a:lstStyle/>
                    <a:p>
                      <a:pPr algn="l" fontAlgn="b"/>
                      <a:r>
                        <a:rPr lang="en-IN" sz="1600" u="none" strike="noStrike">
                          <a:effectLst/>
                        </a:rPr>
                        <a:t>No. of Departments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455204"/>
                  </a:ext>
                </a:extLst>
              </a:tr>
              <a:tr h="311776">
                <a:tc>
                  <a:txBody>
                    <a:bodyPr/>
                    <a:lstStyle/>
                    <a:p>
                      <a:pPr algn="l" fontAlgn="b"/>
                      <a:r>
                        <a:rPr lang="en-IN" sz="1600" u="none" strike="noStrike">
                          <a:effectLst/>
                        </a:rPr>
                        <a:t>No. of Post</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u="none" strike="noStrike" dirty="0">
                          <a:effectLst/>
                        </a:rPr>
                        <a:t>15</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0900769"/>
                  </a:ext>
                </a:extLst>
              </a:tr>
            </a:tbl>
          </a:graphicData>
        </a:graphic>
      </p:graphicFrame>
    </p:spTree>
    <p:extLst>
      <p:ext uri="{BB962C8B-B14F-4D97-AF65-F5344CB8AC3E}">
        <p14:creationId xmlns:p14="http://schemas.microsoft.com/office/powerpoint/2010/main" val="335941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419FB-D1AD-F55A-E8A4-732A1F66EB64}"/>
              </a:ext>
            </a:extLst>
          </p:cNvPr>
          <p:cNvSpPr txBox="1"/>
          <p:nvPr/>
        </p:nvSpPr>
        <p:spPr>
          <a:xfrm>
            <a:off x="1066800" y="1164103"/>
            <a:ext cx="2330959"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Hiring Analysis</a:t>
            </a:r>
          </a:p>
        </p:txBody>
      </p:sp>
      <p:sp>
        <p:nvSpPr>
          <p:cNvPr id="6" name="TextBox 5">
            <a:extLst>
              <a:ext uri="{FF2B5EF4-FFF2-40B4-BE49-F238E27FC236}">
                <a16:creationId xmlns:a16="http://schemas.microsoft.com/office/drawing/2014/main" id="{A5489C80-2429-F5EC-3AB6-3D14A272FAEA}"/>
              </a:ext>
            </a:extLst>
          </p:cNvPr>
          <p:cNvSpPr txBox="1"/>
          <p:nvPr/>
        </p:nvSpPr>
        <p:spPr>
          <a:xfrm>
            <a:off x="1066800" y="1875303"/>
            <a:ext cx="10788051" cy="923330"/>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Hiring Analysis: The hiring process involves bringing new individuals into the organization for various roles.</a:t>
            </a:r>
          </a:p>
          <a:p>
            <a:r>
              <a:rPr lang="en-US" dirty="0"/>
              <a:t>Your Task: Determine the gender distribution of hires. How many males and females have been hired by the company?</a:t>
            </a:r>
          </a:p>
        </p:txBody>
      </p:sp>
      <p:sp>
        <p:nvSpPr>
          <p:cNvPr id="8" name="TextBox 7">
            <a:extLst>
              <a:ext uri="{FF2B5EF4-FFF2-40B4-BE49-F238E27FC236}">
                <a16:creationId xmlns:a16="http://schemas.microsoft.com/office/drawing/2014/main" id="{928A201E-3B1E-ADA0-04F2-1C1F6C0BF647}"/>
              </a:ext>
            </a:extLst>
          </p:cNvPr>
          <p:cNvSpPr txBox="1"/>
          <p:nvPr/>
        </p:nvSpPr>
        <p:spPr>
          <a:xfrm>
            <a:off x="1066800" y="553787"/>
            <a:ext cx="1498295"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Insights</a:t>
            </a:r>
          </a:p>
        </p:txBody>
      </p:sp>
      <p:pic>
        <p:nvPicPr>
          <p:cNvPr id="9" name="Picture 8">
            <a:extLst>
              <a:ext uri="{FF2B5EF4-FFF2-40B4-BE49-F238E27FC236}">
                <a16:creationId xmlns:a16="http://schemas.microsoft.com/office/drawing/2014/main" id="{E216FAD8-DC7E-8F02-0920-72B8DB17FFBB}"/>
              </a:ext>
            </a:extLst>
          </p:cNvPr>
          <p:cNvPicPr>
            <a:picLocks noChangeAspect="1"/>
          </p:cNvPicPr>
          <p:nvPr/>
        </p:nvPicPr>
        <p:blipFill>
          <a:blip r:embed="rId2"/>
          <a:stretch>
            <a:fillRect/>
          </a:stretch>
        </p:blipFill>
        <p:spPr>
          <a:xfrm>
            <a:off x="2194968" y="2919929"/>
            <a:ext cx="7802064" cy="3181794"/>
          </a:xfrm>
          <a:prstGeom prst="rect">
            <a:avLst/>
          </a:prstGeom>
        </p:spPr>
      </p:pic>
    </p:spTree>
    <p:extLst>
      <p:ext uri="{BB962C8B-B14F-4D97-AF65-F5344CB8AC3E}">
        <p14:creationId xmlns:p14="http://schemas.microsoft.com/office/powerpoint/2010/main" val="29727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EB9F7A-4F9D-782C-7F7C-706F09C6DF51}"/>
              </a:ext>
            </a:extLst>
          </p:cNvPr>
          <p:cNvPicPr>
            <a:picLocks noChangeAspect="1"/>
          </p:cNvPicPr>
          <p:nvPr/>
        </p:nvPicPr>
        <p:blipFill>
          <a:blip r:embed="rId2"/>
          <a:stretch>
            <a:fillRect/>
          </a:stretch>
        </p:blipFill>
        <p:spPr>
          <a:xfrm>
            <a:off x="1413809" y="1566602"/>
            <a:ext cx="9364382" cy="3724795"/>
          </a:xfrm>
          <a:prstGeom prst="rect">
            <a:avLst/>
          </a:prstGeom>
        </p:spPr>
      </p:pic>
    </p:spTree>
    <p:extLst>
      <p:ext uri="{BB962C8B-B14F-4D97-AF65-F5344CB8AC3E}">
        <p14:creationId xmlns:p14="http://schemas.microsoft.com/office/powerpoint/2010/main" val="15192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71C48-78BD-D5E5-7831-7488C792949F}"/>
              </a:ext>
            </a:extLst>
          </p:cNvPr>
          <p:cNvSpPr txBox="1"/>
          <p:nvPr/>
        </p:nvSpPr>
        <p:spPr>
          <a:xfrm>
            <a:off x="1120588" y="1258047"/>
            <a:ext cx="10322174"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r>
              <a:rPr lang="en-US" dirty="0"/>
              <a:t>Salary Analysis: The average salary is calculated by adding up the salaries of a group of employees and then dividing the total by the number of employees.</a:t>
            </a:r>
          </a:p>
          <a:p>
            <a:r>
              <a:rPr lang="en-US" dirty="0"/>
              <a:t>Your Task: What is the average salary offered by this company? Use Excel functions to calculate this.</a:t>
            </a:r>
          </a:p>
        </p:txBody>
      </p:sp>
      <p:sp>
        <p:nvSpPr>
          <p:cNvPr id="4" name="TextBox 3">
            <a:extLst>
              <a:ext uri="{FF2B5EF4-FFF2-40B4-BE49-F238E27FC236}">
                <a16:creationId xmlns:a16="http://schemas.microsoft.com/office/drawing/2014/main" id="{6D43A35A-D57E-11F7-C4E3-9A16C09C01E2}"/>
              </a:ext>
            </a:extLst>
          </p:cNvPr>
          <p:cNvSpPr txBox="1"/>
          <p:nvPr/>
        </p:nvSpPr>
        <p:spPr>
          <a:xfrm>
            <a:off x="1120588" y="558986"/>
            <a:ext cx="2318776"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Salary Analysis</a:t>
            </a:r>
          </a:p>
        </p:txBody>
      </p:sp>
      <p:pic>
        <p:nvPicPr>
          <p:cNvPr id="8" name="Picture 7">
            <a:extLst>
              <a:ext uri="{FF2B5EF4-FFF2-40B4-BE49-F238E27FC236}">
                <a16:creationId xmlns:a16="http://schemas.microsoft.com/office/drawing/2014/main" id="{8DBEDEDA-9BA8-BC81-AF29-D54E5A617E10}"/>
              </a:ext>
            </a:extLst>
          </p:cNvPr>
          <p:cNvPicPr>
            <a:picLocks noChangeAspect="1"/>
          </p:cNvPicPr>
          <p:nvPr/>
        </p:nvPicPr>
        <p:blipFill>
          <a:blip r:embed="rId2"/>
          <a:stretch>
            <a:fillRect/>
          </a:stretch>
        </p:blipFill>
        <p:spPr>
          <a:xfrm>
            <a:off x="599308" y="2280366"/>
            <a:ext cx="10993384" cy="4448796"/>
          </a:xfrm>
          <a:prstGeom prst="rect">
            <a:avLst/>
          </a:prstGeom>
        </p:spPr>
      </p:pic>
    </p:spTree>
    <p:extLst>
      <p:ext uri="{BB962C8B-B14F-4D97-AF65-F5344CB8AC3E}">
        <p14:creationId xmlns:p14="http://schemas.microsoft.com/office/powerpoint/2010/main" val="191282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81D6B-3EB1-21DB-9525-5D8C9F73BAB3}"/>
              </a:ext>
            </a:extLst>
          </p:cNvPr>
          <p:cNvSpPr txBox="1"/>
          <p:nvPr/>
        </p:nvSpPr>
        <p:spPr>
          <a:xfrm>
            <a:off x="1120588" y="1258047"/>
            <a:ext cx="10322174" cy="1200329"/>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r>
              <a:rPr lang="en-US" dirty="0"/>
              <a:t>Salary </a:t>
            </a:r>
            <a:r>
              <a:rPr lang="en-US"/>
              <a:t>Distribution:</a:t>
            </a:r>
            <a:r>
              <a:rPr lang="en-US" dirty="0"/>
              <a:t> Class intervals represent ranges of values, in this case, salary ranges. The class interval is the difference between the upper and lower limits of a class.</a:t>
            </a:r>
          </a:p>
          <a:p>
            <a:r>
              <a:rPr lang="en-US" dirty="0"/>
              <a:t>Your </a:t>
            </a:r>
            <a:r>
              <a:rPr lang="en-US"/>
              <a:t>Task:</a:t>
            </a:r>
            <a:r>
              <a:rPr lang="en-US" dirty="0"/>
              <a:t> Create class intervals for the salaries in the company. This will help you understand the salary </a:t>
            </a:r>
            <a:r>
              <a:rPr lang="en-US"/>
              <a:t>distribution.</a:t>
            </a:r>
            <a:endParaRPr lang="en-US" dirty="0"/>
          </a:p>
        </p:txBody>
      </p:sp>
      <p:sp>
        <p:nvSpPr>
          <p:cNvPr id="3" name="TextBox 2">
            <a:extLst>
              <a:ext uri="{FF2B5EF4-FFF2-40B4-BE49-F238E27FC236}">
                <a16:creationId xmlns:a16="http://schemas.microsoft.com/office/drawing/2014/main" id="{5342B69E-1EBD-CBC8-30F2-B89EFEE13EE5}"/>
              </a:ext>
            </a:extLst>
          </p:cNvPr>
          <p:cNvSpPr txBox="1"/>
          <p:nvPr/>
        </p:nvSpPr>
        <p:spPr>
          <a:xfrm>
            <a:off x="1120588" y="558986"/>
            <a:ext cx="2884764"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Salary Distribution</a:t>
            </a:r>
          </a:p>
        </p:txBody>
      </p:sp>
      <p:pic>
        <p:nvPicPr>
          <p:cNvPr id="7" name="Picture 6">
            <a:extLst>
              <a:ext uri="{FF2B5EF4-FFF2-40B4-BE49-F238E27FC236}">
                <a16:creationId xmlns:a16="http://schemas.microsoft.com/office/drawing/2014/main" id="{14769BF6-8D9E-EF82-A297-44ABE7508F87}"/>
              </a:ext>
            </a:extLst>
          </p:cNvPr>
          <p:cNvPicPr>
            <a:picLocks noChangeAspect="1"/>
          </p:cNvPicPr>
          <p:nvPr/>
        </p:nvPicPr>
        <p:blipFill>
          <a:blip r:embed="rId2"/>
          <a:stretch>
            <a:fillRect/>
          </a:stretch>
        </p:blipFill>
        <p:spPr>
          <a:xfrm>
            <a:off x="3581049" y="2695772"/>
            <a:ext cx="5029902" cy="2495898"/>
          </a:xfrm>
          <a:prstGeom prst="rect">
            <a:avLst/>
          </a:prstGeom>
        </p:spPr>
      </p:pic>
    </p:spTree>
    <p:extLst>
      <p:ext uri="{BB962C8B-B14F-4D97-AF65-F5344CB8AC3E}">
        <p14:creationId xmlns:p14="http://schemas.microsoft.com/office/powerpoint/2010/main" val="19972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1C08A-4B07-2720-21FD-952243FC8CB8}"/>
              </a:ext>
            </a:extLst>
          </p:cNvPr>
          <p:cNvPicPr>
            <a:picLocks noChangeAspect="1"/>
          </p:cNvPicPr>
          <p:nvPr/>
        </p:nvPicPr>
        <p:blipFill>
          <a:blip r:embed="rId2"/>
          <a:stretch>
            <a:fillRect/>
          </a:stretch>
        </p:blipFill>
        <p:spPr>
          <a:xfrm>
            <a:off x="1068946" y="1637751"/>
            <a:ext cx="10054108" cy="3582498"/>
          </a:xfrm>
          <a:prstGeom prst="rect">
            <a:avLst/>
          </a:prstGeom>
        </p:spPr>
      </p:pic>
    </p:spTree>
    <p:extLst>
      <p:ext uri="{BB962C8B-B14F-4D97-AF65-F5344CB8AC3E}">
        <p14:creationId xmlns:p14="http://schemas.microsoft.com/office/powerpoint/2010/main" val="702567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TM04033937[[fn=Vapor Trail]]</Template>
  <TotalTime>3531</TotalTime>
  <Words>681</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 Old Face</vt:lpstr>
      <vt:lpstr>Calibri</vt:lpstr>
      <vt:lpstr>Cambria</vt:lpstr>
      <vt:lpstr>Candara Light</vt:lpstr>
      <vt:lpstr>Tw Cen MT</vt:lpstr>
      <vt:lpstr>Circuit</vt:lpstr>
      <vt:lpstr>PowerPoint Presentation</vt:lpstr>
      <vt:lpstr>PowerPoint Presentation</vt:lpstr>
      <vt:lpstr>Initial Steps</vt:lpstr>
      <vt:lpstr>DATA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Shetty</dc:creator>
  <cp:lastModifiedBy>Ananya Shetty</cp:lastModifiedBy>
  <cp:revision>218</cp:revision>
  <dcterms:created xsi:type="dcterms:W3CDTF">2024-06-26T08:22:39Z</dcterms:created>
  <dcterms:modified xsi:type="dcterms:W3CDTF">2024-09-20T11:26:14Z</dcterms:modified>
</cp:coreProperties>
</file>