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185A90"/>
    <a:srgbClr val="000066"/>
    <a:srgbClr val="002776"/>
    <a:srgbClr val="165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nya\Downloads\IPL%20Dataset\sql_output\bat_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nya\Downloads\IPL%20Dataset\sql_output\ad_5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nya\Downloads\IPL%20Dataset\sql_output\ad_6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nya\Downloads\IPL%20Dataset\sql_output\ad_7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nya\Downloads\IPL%20Dataset\sql_output\ad_9.csv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nya\Downloads\IPL%20Dataset\sql_output\ad_10.csv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nya\Downloads\IPL%20Dataset\sql_output\bat_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nya\Downloads\IPL%20Dataset\sql_output\bat_3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nya\Downloads\IPL%20Dataset\sql_output\bowl_1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nya\Downloads\IPL%20Dataset\sql_output\bowl_2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nya\Downloads\IPL%20Dataset\sql_output\all_rounder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nya\Downloads\IPL%20Dataset\sql_output\ad_1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nya\Downloads\IPL%20Dataset\sql_output\ad_3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nya\Downloads\IPL%20Dataset\sql_output\ad_4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292908737012318E-2"/>
          <c:y val="7.0343792057529678E-2"/>
          <c:w val="0.92470709126298767"/>
          <c:h val="0.646441305264849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bat_1!$A$2</c:f>
              <c:strCache>
                <c:ptCount val="1"/>
                <c:pt idx="0">
                  <c:v>AD Russell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bat_1!$B$1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bat_1!$B$2</c:f>
              <c:numCache>
                <c:formatCode>General</c:formatCode>
                <c:ptCount val="1"/>
                <c:pt idx="0">
                  <c:v>182.33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3A-49FA-A327-753771BA8E61}"/>
            </c:ext>
          </c:extLst>
        </c:ser>
        <c:ser>
          <c:idx val="1"/>
          <c:order val="1"/>
          <c:tx>
            <c:strRef>
              <c:f>bat_1!$A$3</c:f>
              <c:strCache>
                <c:ptCount val="1"/>
                <c:pt idx="0">
                  <c:v>SP Narine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5000"/>
                    <a:lumMod val="102000"/>
                  </a:schemeClr>
                </a:gs>
                <a:gs pos="100000">
                  <a:schemeClr val="accent2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bat_1!$B$1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bat_1!$B$3</c:f>
              <c:numCache>
                <c:formatCode>General</c:formatCode>
                <c:ptCount val="1"/>
                <c:pt idx="0">
                  <c:v>164.27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3A-49FA-A327-753771BA8E61}"/>
            </c:ext>
          </c:extLst>
        </c:ser>
        <c:ser>
          <c:idx val="2"/>
          <c:order val="2"/>
          <c:tx>
            <c:strRef>
              <c:f>bat_1!$A$4</c:f>
              <c:strCache>
                <c:ptCount val="1"/>
                <c:pt idx="0">
                  <c:v>HH Pandya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4000"/>
                    <a:satMod val="105000"/>
                    <a:lumMod val="102000"/>
                  </a:schemeClr>
                </a:gs>
                <a:gs pos="100000">
                  <a:schemeClr val="accent3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bat_1!$B$1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bat_1!$B$4</c:f>
              <c:numCache>
                <c:formatCode>General</c:formatCode>
                <c:ptCount val="1"/>
                <c:pt idx="0">
                  <c:v>159.27000000000001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3A-49FA-A327-753771BA8E61}"/>
            </c:ext>
          </c:extLst>
        </c:ser>
        <c:ser>
          <c:idx val="3"/>
          <c:order val="3"/>
          <c:tx>
            <c:strRef>
              <c:f>bat_1!$A$5</c:f>
              <c:strCache>
                <c:ptCount val="1"/>
                <c:pt idx="0">
                  <c:v>V Sehwag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4000"/>
                    <a:satMod val="105000"/>
                    <a:lumMod val="102000"/>
                  </a:schemeClr>
                </a:gs>
                <a:gs pos="100000">
                  <a:schemeClr val="accent4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bat_1!$B$1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bat_1!$B$5</c:f>
              <c:numCache>
                <c:formatCode>General</c:formatCode>
                <c:ptCount val="1"/>
                <c:pt idx="0">
                  <c:v>155.44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03A-49FA-A327-753771BA8E61}"/>
            </c:ext>
          </c:extLst>
        </c:ser>
        <c:ser>
          <c:idx val="4"/>
          <c:order val="4"/>
          <c:tx>
            <c:strRef>
              <c:f>bat_1!$A$6</c:f>
              <c:strCache>
                <c:ptCount val="1"/>
                <c:pt idx="0">
                  <c:v>GJ Maxwell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4000"/>
                    <a:satMod val="105000"/>
                    <a:lumMod val="102000"/>
                  </a:schemeClr>
                </a:gs>
                <a:gs pos="100000">
                  <a:schemeClr val="accent5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bat_1!$B$1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bat_1!$B$6</c:f>
              <c:numCache>
                <c:formatCode>General</c:formatCode>
                <c:ptCount val="1"/>
                <c:pt idx="0">
                  <c:v>154.68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03A-49FA-A327-753771BA8E61}"/>
            </c:ext>
          </c:extLst>
        </c:ser>
        <c:ser>
          <c:idx val="5"/>
          <c:order val="5"/>
          <c:tx>
            <c:strRef>
              <c:f>bat_1!$A$7</c:f>
              <c:strCache>
                <c:ptCount val="1"/>
                <c:pt idx="0">
                  <c:v>RR Pant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4000"/>
                    <a:satMod val="105000"/>
                    <a:lumMod val="102000"/>
                  </a:schemeClr>
                </a:gs>
                <a:gs pos="100000">
                  <a:schemeClr val="accent6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bat_1!$B$1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bat_1!$B$7</c:f>
              <c:numCache>
                <c:formatCode>General</c:formatCode>
                <c:ptCount val="1"/>
                <c:pt idx="0">
                  <c:v>151.97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03A-49FA-A327-753771BA8E61}"/>
            </c:ext>
          </c:extLst>
        </c:ser>
        <c:ser>
          <c:idx val="6"/>
          <c:order val="6"/>
          <c:tx>
            <c:strRef>
              <c:f>bat_1!$A$8</c:f>
              <c:strCache>
                <c:ptCount val="1"/>
                <c:pt idx="0">
                  <c:v>AB de Villiers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lumMod val="6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bat_1!$B$1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bat_1!$B$8</c:f>
              <c:numCache>
                <c:formatCode>General</c:formatCode>
                <c:ptCount val="1"/>
                <c:pt idx="0">
                  <c:v>151.91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03A-49FA-A327-753771BA8E61}"/>
            </c:ext>
          </c:extLst>
        </c:ser>
        <c:ser>
          <c:idx val="7"/>
          <c:order val="7"/>
          <c:tx>
            <c:strRef>
              <c:f>bat_1!$A$9</c:f>
              <c:strCache>
                <c:ptCount val="1"/>
                <c:pt idx="0">
                  <c:v>CH Gayle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4000"/>
                    <a:satMod val="105000"/>
                    <a:lumMod val="102000"/>
                  </a:schemeClr>
                </a:gs>
                <a:gs pos="100000">
                  <a:schemeClr val="accent2">
                    <a:lumMod val="6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bat_1!$B$1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bat_1!$B$9</c:f>
              <c:numCache>
                <c:formatCode>General</c:formatCode>
                <c:ptCount val="1"/>
                <c:pt idx="0">
                  <c:v>150.11000000000001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03A-49FA-A327-753771BA8E61}"/>
            </c:ext>
          </c:extLst>
        </c:ser>
        <c:ser>
          <c:idx val="8"/>
          <c:order val="8"/>
          <c:tx>
            <c:strRef>
              <c:f>bat_1!$A$10</c:f>
              <c:strCache>
                <c:ptCount val="1"/>
                <c:pt idx="0">
                  <c:v>KA Pollard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4000"/>
                    <a:satMod val="105000"/>
                    <a:lumMod val="102000"/>
                  </a:schemeClr>
                </a:gs>
                <a:gs pos="100000">
                  <a:schemeClr val="accent3">
                    <a:lumMod val="6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bat_1!$B$1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bat_1!$B$10</c:f>
              <c:numCache>
                <c:formatCode>General</c:formatCode>
                <c:ptCount val="1"/>
                <c:pt idx="0">
                  <c:v>149.88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03A-49FA-A327-753771BA8E61}"/>
            </c:ext>
          </c:extLst>
        </c:ser>
        <c:ser>
          <c:idx val="9"/>
          <c:order val="9"/>
          <c:tx>
            <c:strRef>
              <c:f>bat_1!$A$11</c:f>
              <c:strCache>
                <c:ptCount val="1"/>
                <c:pt idx="0">
                  <c:v>JC Buttler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4000"/>
                    <a:satMod val="105000"/>
                    <a:lumMod val="102000"/>
                  </a:schemeClr>
                </a:gs>
                <a:gs pos="100000">
                  <a:schemeClr val="accent4">
                    <a:lumMod val="6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bat_1!$B$1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bat_1!$B$11</c:f>
              <c:numCache>
                <c:formatCode>General</c:formatCode>
                <c:ptCount val="1"/>
                <c:pt idx="0">
                  <c:v>149.56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03A-49FA-A327-753771BA8E6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86679455"/>
        <c:axId val="1786685215"/>
      </c:barChart>
      <c:catAx>
        <c:axId val="1786679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6685215"/>
        <c:crosses val="autoZero"/>
        <c:auto val="1"/>
        <c:lblAlgn val="ctr"/>
        <c:lblOffset val="100"/>
        <c:noMultiLvlLbl val="0"/>
      </c:catAx>
      <c:valAx>
        <c:axId val="178668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6679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3367979520598481E-2"/>
          <c:y val="0.80647341482315504"/>
          <c:w val="0.88327708236153013"/>
          <c:h val="0.174557710312421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ad_5!$A$2</c:f>
              <c:strCache>
                <c:ptCount val="1"/>
                <c:pt idx="0">
                  <c:v>Mumbai Indians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ad_5!$B$1</c:f>
              <c:strCache>
                <c:ptCount val="1"/>
                <c:pt idx="0">
                  <c:v>total_dot_balls</c:v>
                </c:pt>
              </c:strCache>
            </c:strRef>
          </c:cat>
          <c:val>
            <c:numRef>
              <c:f>ad_5!$B$2</c:f>
              <c:numCache>
                <c:formatCode>General</c:formatCode>
                <c:ptCount val="1"/>
                <c:pt idx="0">
                  <c:v>8714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91-42C4-B017-F7D93B5FAD6E}"/>
            </c:ext>
          </c:extLst>
        </c:ser>
        <c:ser>
          <c:idx val="1"/>
          <c:order val="1"/>
          <c:tx>
            <c:strRef>
              <c:f>ad_5!$A$3</c:f>
              <c:strCache>
                <c:ptCount val="1"/>
                <c:pt idx="0">
                  <c:v>Royal Challengers Bangalore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5000"/>
                    <a:lumMod val="102000"/>
                  </a:schemeClr>
                </a:gs>
                <a:gs pos="100000">
                  <a:schemeClr val="accent2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ad_5!$B$1</c:f>
              <c:strCache>
                <c:ptCount val="1"/>
                <c:pt idx="0">
                  <c:v>total_dot_balls</c:v>
                </c:pt>
              </c:strCache>
            </c:strRef>
          </c:cat>
          <c:val>
            <c:numRef>
              <c:f>ad_5!$B$3</c:f>
              <c:numCache>
                <c:formatCode>General</c:formatCode>
                <c:ptCount val="1"/>
                <c:pt idx="0">
                  <c:v>7955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91-42C4-B017-F7D93B5FAD6E}"/>
            </c:ext>
          </c:extLst>
        </c:ser>
        <c:ser>
          <c:idx val="2"/>
          <c:order val="2"/>
          <c:tx>
            <c:strRef>
              <c:f>ad_5!$A$4</c:f>
              <c:strCache>
                <c:ptCount val="1"/>
                <c:pt idx="0">
                  <c:v>Kolkata Knight Riders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4000"/>
                    <a:satMod val="105000"/>
                    <a:lumMod val="102000"/>
                  </a:schemeClr>
                </a:gs>
                <a:gs pos="100000">
                  <a:schemeClr val="accent3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ad_5!$B$1</c:f>
              <c:strCache>
                <c:ptCount val="1"/>
                <c:pt idx="0">
                  <c:v>total_dot_balls</c:v>
                </c:pt>
              </c:strCache>
            </c:strRef>
          </c:cat>
          <c:val>
            <c:numRef>
              <c:f>ad_5!$B$4</c:f>
              <c:numCache>
                <c:formatCode>General</c:formatCode>
                <c:ptCount val="1"/>
                <c:pt idx="0">
                  <c:v>7894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91-42C4-B017-F7D93B5FAD6E}"/>
            </c:ext>
          </c:extLst>
        </c:ser>
        <c:ser>
          <c:idx val="3"/>
          <c:order val="3"/>
          <c:tx>
            <c:strRef>
              <c:f>ad_5!$A$5</c:f>
              <c:strCache>
                <c:ptCount val="1"/>
                <c:pt idx="0">
                  <c:v>Kings XI Punjab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4000"/>
                    <a:satMod val="105000"/>
                    <a:lumMod val="102000"/>
                  </a:schemeClr>
                </a:gs>
                <a:gs pos="100000">
                  <a:schemeClr val="accent4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ad_5!$B$1</c:f>
              <c:strCache>
                <c:ptCount val="1"/>
                <c:pt idx="0">
                  <c:v>total_dot_balls</c:v>
                </c:pt>
              </c:strCache>
            </c:strRef>
          </c:cat>
          <c:val>
            <c:numRef>
              <c:f>ad_5!$B$5</c:f>
              <c:numCache>
                <c:formatCode>General</c:formatCode>
                <c:ptCount val="1"/>
                <c:pt idx="0">
                  <c:v>7679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991-42C4-B017-F7D93B5FAD6E}"/>
            </c:ext>
          </c:extLst>
        </c:ser>
        <c:ser>
          <c:idx val="4"/>
          <c:order val="4"/>
          <c:tx>
            <c:strRef>
              <c:f>ad_5!$A$6</c:f>
              <c:strCache>
                <c:ptCount val="1"/>
                <c:pt idx="0">
                  <c:v>Chennai Super Kings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4000"/>
                    <a:satMod val="105000"/>
                    <a:lumMod val="102000"/>
                  </a:schemeClr>
                </a:gs>
                <a:gs pos="100000">
                  <a:schemeClr val="accent5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ad_5!$B$1</c:f>
              <c:strCache>
                <c:ptCount val="1"/>
                <c:pt idx="0">
                  <c:v>total_dot_balls</c:v>
                </c:pt>
              </c:strCache>
            </c:strRef>
          </c:cat>
          <c:val>
            <c:numRef>
              <c:f>ad_5!$B$6</c:f>
              <c:numCache>
                <c:formatCode>General</c:formatCode>
                <c:ptCount val="1"/>
                <c:pt idx="0">
                  <c:v>7593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991-42C4-B017-F7D93B5FAD6E}"/>
            </c:ext>
          </c:extLst>
        </c:ser>
        <c:ser>
          <c:idx val="5"/>
          <c:order val="5"/>
          <c:tx>
            <c:strRef>
              <c:f>ad_5!$A$7</c:f>
              <c:strCache>
                <c:ptCount val="1"/>
                <c:pt idx="0">
                  <c:v>Rajasthan Royals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4000"/>
                    <a:satMod val="105000"/>
                    <a:lumMod val="102000"/>
                  </a:schemeClr>
                </a:gs>
                <a:gs pos="100000">
                  <a:schemeClr val="accent6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ad_5!$B$1</c:f>
              <c:strCache>
                <c:ptCount val="1"/>
                <c:pt idx="0">
                  <c:v>total_dot_balls</c:v>
                </c:pt>
              </c:strCache>
            </c:strRef>
          </c:cat>
          <c:val>
            <c:numRef>
              <c:f>ad_5!$B$7</c:f>
              <c:numCache>
                <c:formatCode>General</c:formatCode>
                <c:ptCount val="1"/>
                <c:pt idx="0">
                  <c:v>6665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991-42C4-B017-F7D93B5FAD6E}"/>
            </c:ext>
          </c:extLst>
        </c:ser>
        <c:ser>
          <c:idx val="6"/>
          <c:order val="6"/>
          <c:tx>
            <c:strRef>
              <c:f>ad_5!$A$8</c:f>
              <c:strCache>
                <c:ptCount val="1"/>
                <c:pt idx="0">
                  <c:v>Delhi Daredevils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lumMod val="6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ad_5!$B$1</c:f>
              <c:strCache>
                <c:ptCount val="1"/>
                <c:pt idx="0">
                  <c:v>total_dot_balls</c:v>
                </c:pt>
              </c:strCache>
            </c:strRef>
          </c:cat>
          <c:val>
            <c:numRef>
              <c:f>ad_5!$B$8</c:f>
              <c:numCache>
                <c:formatCode>General</c:formatCode>
                <c:ptCount val="1"/>
                <c:pt idx="0">
                  <c:v>6520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991-42C4-B017-F7D93B5FAD6E}"/>
            </c:ext>
          </c:extLst>
        </c:ser>
        <c:ser>
          <c:idx val="7"/>
          <c:order val="7"/>
          <c:tx>
            <c:strRef>
              <c:f>ad_5!$A$9</c:f>
              <c:strCache>
                <c:ptCount val="1"/>
                <c:pt idx="0">
                  <c:v>Sunrisers Hyderabad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4000"/>
                    <a:satMod val="105000"/>
                    <a:lumMod val="102000"/>
                  </a:schemeClr>
                </a:gs>
                <a:gs pos="100000">
                  <a:schemeClr val="accent2">
                    <a:lumMod val="6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ad_5!$B$1</c:f>
              <c:strCache>
                <c:ptCount val="1"/>
                <c:pt idx="0">
                  <c:v>total_dot_balls</c:v>
                </c:pt>
              </c:strCache>
            </c:strRef>
          </c:cat>
          <c:val>
            <c:numRef>
              <c:f>ad_5!$B$9</c:f>
              <c:numCache>
                <c:formatCode>General</c:formatCode>
                <c:ptCount val="1"/>
                <c:pt idx="0">
                  <c:v>5248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991-42C4-B017-F7D93B5FAD6E}"/>
            </c:ext>
          </c:extLst>
        </c:ser>
        <c:ser>
          <c:idx val="8"/>
          <c:order val="8"/>
          <c:tx>
            <c:strRef>
              <c:f>ad_5!$A$10</c:f>
              <c:strCache>
                <c:ptCount val="1"/>
                <c:pt idx="0">
                  <c:v>Deccan Chargers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4000"/>
                    <a:satMod val="105000"/>
                    <a:lumMod val="102000"/>
                  </a:schemeClr>
                </a:gs>
                <a:gs pos="100000">
                  <a:schemeClr val="accent3">
                    <a:lumMod val="6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ad_5!$B$1</c:f>
              <c:strCache>
                <c:ptCount val="1"/>
                <c:pt idx="0">
                  <c:v>total_dot_balls</c:v>
                </c:pt>
              </c:strCache>
            </c:strRef>
          </c:cat>
          <c:val>
            <c:numRef>
              <c:f>ad_5!$B$10</c:f>
              <c:numCache>
                <c:formatCode>General</c:formatCode>
                <c:ptCount val="1"/>
                <c:pt idx="0">
                  <c:v>3306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991-42C4-B017-F7D93B5FAD6E}"/>
            </c:ext>
          </c:extLst>
        </c:ser>
        <c:ser>
          <c:idx val="9"/>
          <c:order val="9"/>
          <c:tx>
            <c:strRef>
              <c:f>ad_5!$A$11</c:f>
              <c:strCache>
                <c:ptCount val="1"/>
                <c:pt idx="0">
                  <c:v>Pune Warriors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4000"/>
                    <a:satMod val="105000"/>
                    <a:lumMod val="102000"/>
                  </a:schemeClr>
                </a:gs>
                <a:gs pos="100000">
                  <a:schemeClr val="accent4">
                    <a:lumMod val="6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ad_5!$B$1</c:f>
              <c:strCache>
                <c:ptCount val="1"/>
                <c:pt idx="0">
                  <c:v>total_dot_balls</c:v>
                </c:pt>
              </c:strCache>
            </c:strRef>
          </c:cat>
          <c:val>
            <c:numRef>
              <c:f>ad_5!$B$11</c:f>
              <c:numCache>
                <c:formatCode>General</c:formatCode>
                <c:ptCount val="1"/>
                <c:pt idx="0">
                  <c:v>1900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991-42C4-B017-F7D93B5FAD6E}"/>
            </c:ext>
          </c:extLst>
        </c:ser>
        <c:ser>
          <c:idx val="10"/>
          <c:order val="10"/>
          <c:tx>
            <c:strRef>
              <c:f>ad_5!$A$12</c:f>
              <c:strCache>
                <c:ptCount val="1"/>
                <c:pt idx="0">
                  <c:v>Delhi Capitals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tint val="94000"/>
                    <a:satMod val="105000"/>
                    <a:lumMod val="102000"/>
                  </a:schemeClr>
                </a:gs>
                <a:gs pos="100000">
                  <a:schemeClr val="accent5">
                    <a:lumMod val="6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ad_5!$B$1</c:f>
              <c:strCache>
                <c:ptCount val="1"/>
                <c:pt idx="0">
                  <c:v>total_dot_balls</c:v>
                </c:pt>
              </c:strCache>
            </c:strRef>
          </c:cat>
          <c:val>
            <c:numRef>
              <c:f>ad_5!$B$12</c:f>
              <c:numCache>
                <c:formatCode>General</c:formatCode>
                <c:ptCount val="1"/>
                <c:pt idx="0">
                  <c:v>1338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991-42C4-B017-F7D93B5FAD6E}"/>
            </c:ext>
          </c:extLst>
        </c:ser>
        <c:ser>
          <c:idx val="11"/>
          <c:order val="11"/>
          <c:tx>
            <c:strRef>
              <c:f>ad_5!$A$13</c:f>
              <c:strCache>
                <c:ptCount val="1"/>
                <c:pt idx="0">
                  <c:v>Gujarat Lions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tint val="94000"/>
                    <a:satMod val="105000"/>
                    <a:lumMod val="102000"/>
                  </a:schemeClr>
                </a:gs>
                <a:gs pos="100000">
                  <a:schemeClr val="accent6">
                    <a:lumMod val="6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ad_5!$B$1</c:f>
              <c:strCache>
                <c:ptCount val="1"/>
                <c:pt idx="0">
                  <c:v>total_dot_balls</c:v>
                </c:pt>
              </c:strCache>
            </c:strRef>
          </c:cat>
          <c:val>
            <c:numRef>
              <c:f>ad_5!$B$13</c:f>
              <c:numCache>
                <c:formatCode>General</c:formatCode>
                <c:ptCount val="1"/>
                <c:pt idx="0">
                  <c:v>1095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991-42C4-B017-F7D93B5FAD6E}"/>
            </c:ext>
          </c:extLst>
        </c:ser>
        <c:ser>
          <c:idx val="12"/>
          <c:order val="12"/>
          <c:tx>
            <c:strRef>
              <c:f>ad_5!$A$14</c:f>
              <c:strCache>
                <c:ptCount val="1"/>
                <c:pt idx="0">
                  <c:v>Rising Pune Supergiant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lumMod val="80000"/>
                    <a:lumOff val="2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ad_5!$B$1</c:f>
              <c:strCache>
                <c:ptCount val="1"/>
                <c:pt idx="0">
                  <c:v>total_dot_balls</c:v>
                </c:pt>
              </c:strCache>
            </c:strRef>
          </c:cat>
          <c:val>
            <c:numRef>
              <c:f>ad_5!$B$14</c:f>
              <c:numCache>
                <c:formatCode>General</c:formatCode>
                <c:ptCount val="1"/>
                <c:pt idx="0">
                  <c:v>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991-42C4-B017-F7D93B5FAD6E}"/>
            </c:ext>
          </c:extLst>
        </c:ser>
        <c:ser>
          <c:idx val="13"/>
          <c:order val="13"/>
          <c:tx>
            <c:strRef>
              <c:f>ad_5!$A$15</c:f>
              <c:strCache>
                <c:ptCount val="1"/>
                <c:pt idx="0">
                  <c:v>Kochi Tuskers Kerala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tint val="94000"/>
                    <a:satMod val="105000"/>
                    <a:lumMod val="102000"/>
                  </a:schemeClr>
                </a:gs>
                <a:gs pos="100000">
                  <a:schemeClr val="accent2">
                    <a:lumMod val="80000"/>
                    <a:lumOff val="2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ad_5!$B$1</c:f>
              <c:strCache>
                <c:ptCount val="1"/>
                <c:pt idx="0">
                  <c:v>total_dot_balls</c:v>
                </c:pt>
              </c:strCache>
            </c:strRef>
          </c:cat>
          <c:val>
            <c:numRef>
              <c:f>ad_5!$B$15</c:f>
              <c:numCache>
                <c:formatCode>General</c:formatCode>
                <c:ptCount val="1"/>
                <c:pt idx="0">
                  <c:v>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3991-42C4-B017-F7D93B5FAD6E}"/>
            </c:ext>
          </c:extLst>
        </c:ser>
        <c:ser>
          <c:idx val="14"/>
          <c:order val="14"/>
          <c:tx>
            <c:strRef>
              <c:f>ad_5!$A$16</c:f>
              <c:strCache>
                <c:ptCount val="1"/>
                <c:pt idx="0">
                  <c:v>Rising Pune Supergiants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tint val="94000"/>
                    <a:satMod val="105000"/>
                    <a:lumMod val="102000"/>
                  </a:schemeClr>
                </a:gs>
                <a:gs pos="100000">
                  <a:schemeClr val="accent3">
                    <a:lumMod val="80000"/>
                    <a:lumOff val="2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ad_5!$B$1</c:f>
              <c:strCache>
                <c:ptCount val="1"/>
                <c:pt idx="0">
                  <c:v>total_dot_balls</c:v>
                </c:pt>
              </c:strCache>
            </c:strRef>
          </c:cat>
          <c:val>
            <c:numRef>
              <c:f>ad_5!$B$16</c:f>
              <c:numCache>
                <c:formatCode>General</c:formatCode>
                <c:ptCount val="1"/>
                <c:pt idx="0">
                  <c:v>539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991-42C4-B017-F7D93B5FAD6E}"/>
            </c:ext>
          </c:extLst>
        </c:ser>
        <c:ser>
          <c:idx val="15"/>
          <c:order val="15"/>
          <c:tx>
            <c:strRef>
              <c:f>ad_5!$A$17</c:f>
              <c:strCache>
                <c:ptCount val="1"/>
                <c:pt idx="0">
                  <c:v>NA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tint val="94000"/>
                    <a:satMod val="105000"/>
                    <a:lumMod val="102000"/>
                  </a:schemeClr>
                </a:gs>
                <a:gs pos="100000">
                  <a:schemeClr val="accent4">
                    <a:lumMod val="80000"/>
                    <a:lumOff val="2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ad_5!$B$1</c:f>
              <c:strCache>
                <c:ptCount val="1"/>
                <c:pt idx="0">
                  <c:v>total_dot_balls</c:v>
                </c:pt>
              </c:strCache>
            </c:strRef>
          </c:cat>
          <c:val>
            <c:numRef>
              <c:f>ad_5!$B$17</c:f>
              <c:numCache>
                <c:formatCode>General</c:formatCode>
                <c:ptCount val="1"/>
                <c:pt idx="0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3991-42C4-B017-F7D93B5FAD6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927665664"/>
        <c:axId val="1927667104"/>
      </c:barChart>
      <c:catAx>
        <c:axId val="19276656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7667104"/>
        <c:crosses val="autoZero"/>
        <c:auto val="1"/>
        <c:lblAlgn val="ctr"/>
        <c:lblOffset val="100"/>
        <c:noMultiLvlLbl val="0"/>
      </c:catAx>
      <c:valAx>
        <c:axId val="1927667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7665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651315761875"/>
          <c:y val="8.5005396386059039E-3"/>
          <c:w val="0.27927977436491191"/>
          <c:h val="0.991499460361394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ad_6!$A$2</c:f>
              <c:strCache>
                <c:ptCount val="1"/>
                <c:pt idx="0">
                  <c:v>bowled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ad_6!$B$1</c:f>
              <c:strCache>
                <c:ptCount val="1"/>
                <c:pt idx="0">
                  <c:v>total_dismissal</c:v>
                </c:pt>
              </c:strCache>
            </c:strRef>
          </c:cat>
          <c:val>
            <c:numRef>
              <c:f>ad_6!$B$2</c:f>
              <c:numCache>
                <c:formatCode>General</c:formatCode>
                <c:ptCount val="1"/>
                <c:pt idx="0">
                  <c:v>1700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94-4D0A-8184-1CA5CF8D78C6}"/>
            </c:ext>
          </c:extLst>
        </c:ser>
        <c:ser>
          <c:idx val="1"/>
          <c:order val="1"/>
          <c:tx>
            <c:strRef>
              <c:f>ad_6!$A$3</c:f>
              <c:strCache>
                <c:ptCount val="1"/>
                <c:pt idx="0">
                  <c:v>caught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5000"/>
                    <a:lumMod val="102000"/>
                  </a:schemeClr>
                </a:gs>
                <a:gs pos="100000">
                  <a:schemeClr val="accent2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ad_6!$B$1</c:f>
              <c:strCache>
                <c:ptCount val="1"/>
                <c:pt idx="0">
                  <c:v>total_dismissal</c:v>
                </c:pt>
              </c:strCache>
            </c:strRef>
          </c:cat>
          <c:val>
            <c:numRef>
              <c:f>ad_6!$B$3</c:f>
              <c:numCache>
                <c:formatCode>General</c:formatCode>
                <c:ptCount val="1"/>
                <c:pt idx="0">
                  <c:v>5743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94-4D0A-8184-1CA5CF8D78C6}"/>
            </c:ext>
          </c:extLst>
        </c:ser>
        <c:ser>
          <c:idx val="2"/>
          <c:order val="2"/>
          <c:tx>
            <c:strRef>
              <c:f>ad_6!$A$4</c:f>
              <c:strCache>
                <c:ptCount val="1"/>
                <c:pt idx="0">
                  <c:v>caught and bowled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4000"/>
                    <a:satMod val="105000"/>
                    <a:lumMod val="102000"/>
                  </a:schemeClr>
                </a:gs>
                <a:gs pos="100000">
                  <a:schemeClr val="accent3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ad_6!$B$1</c:f>
              <c:strCache>
                <c:ptCount val="1"/>
                <c:pt idx="0">
                  <c:v>total_dismissal</c:v>
                </c:pt>
              </c:strCache>
            </c:strRef>
          </c:cat>
          <c:val>
            <c:numRef>
              <c:f>ad_6!$B$4</c:f>
              <c:numCache>
                <c:formatCode>General</c:formatCode>
                <c:ptCount val="1"/>
                <c:pt idx="0">
                  <c:v>269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94-4D0A-8184-1CA5CF8D78C6}"/>
            </c:ext>
          </c:extLst>
        </c:ser>
        <c:ser>
          <c:idx val="3"/>
          <c:order val="3"/>
          <c:tx>
            <c:strRef>
              <c:f>ad_6!$A$5</c:f>
              <c:strCache>
                <c:ptCount val="1"/>
                <c:pt idx="0">
                  <c:v>hit wicket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4000"/>
                    <a:satMod val="105000"/>
                    <a:lumMod val="102000"/>
                  </a:schemeClr>
                </a:gs>
                <a:gs pos="100000">
                  <a:schemeClr val="accent4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ad_6!$B$1</c:f>
              <c:strCache>
                <c:ptCount val="1"/>
                <c:pt idx="0">
                  <c:v>total_dismissal</c:v>
                </c:pt>
              </c:strCache>
            </c:strRef>
          </c:cat>
          <c:val>
            <c:numRef>
              <c:f>ad_6!$B$5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94-4D0A-8184-1CA5CF8D78C6}"/>
            </c:ext>
          </c:extLst>
        </c:ser>
        <c:ser>
          <c:idx val="4"/>
          <c:order val="4"/>
          <c:tx>
            <c:strRef>
              <c:f>ad_6!$A$6</c:f>
              <c:strCache>
                <c:ptCount val="1"/>
                <c:pt idx="0">
                  <c:v>lbw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4000"/>
                    <a:satMod val="105000"/>
                    <a:lumMod val="102000"/>
                  </a:schemeClr>
                </a:gs>
                <a:gs pos="100000">
                  <a:schemeClr val="accent5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ad_6!$B$1</c:f>
              <c:strCache>
                <c:ptCount val="1"/>
                <c:pt idx="0">
                  <c:v>total_dismissal</c:v>
                </c:pt>
              </c:strCache>
            </c:strRef>
          </c:cat>
          <c:val>
            <c:numRef>
              <c:f>ad_6!$B$6</c:f>
              <c:numCache>
                <c:formatCode>General</c:formatCode>
                <c:ptCount val="1"/>
                <c:pt idx="0">
                  <c:v>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94-4D0A-8184-1CA5CF8D78C6}"/>
            </c:ext>
          </c:extLst>
        </c:ser>
        <c:ser>
          <c:idx val="5"/>
          <c:order val="5"/>
          <c:tx>
            <c:strRef>
              <c:f>ad_6!$A$7</c:f>
              <c:strCache>
                <c:ptCount val="1"/>
                <c:pt idx="0">
                  <c:v>obstructing the field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4000"/>
                    <a:satMod val="105000"/>
                    <a:lumMod val="102000"/>
                  </a:schemeClr>
                </a:gs>
                <a:gs pos="100000">
                  <a:schemeClr val="accent6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ad_6!$B$1</c:f>
              <c:strCache>
                <c:ptCount val="1"/>
                <c:pt idx="0">
                  <c:v>total_dismissal</c:v>
                </c:pt>
              </c:strCache>
            </c:strRef>
          </c:cat>
          <c:val>
            <c:numRef>
              <c:f>ad_6!$B$7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394-4D0A-8184-1CA5CF8D78C6}"/>
            </c:ext>
          </c:extLst>
        </c:ser>
        <c:ser>
          <c:idx val="6"/>
          <c:order val="6"/>
          <c:tx>
            <c:strRef>
              <c:f>ad_6!$A$8</c:f>
              <c:strCache>
                <c:ptCount val="1"/>
                <c:pt idx="0">
                  <c:v>retired hurt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lumMod val="6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ad_6!$B$1</c:f>
              <c:strCache>
                <c:ptCount val="1"/>
                <c:pt idx="0">
                  <c:v>total_dismissal</c:v>
                </c:pt>
              </c:strCache>
            </c:strRef>
          </c:cat>
          <c:val>
            <c:numRef>
              <c:f>ad_6!$B$8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394-4D0A-8184-1CA5CF8D78C6}"/>
            </c:ext>
          </c:extLst>
        </c:ser>
        <c:ser>
          <c:idx val="7"/>
          <c:order val="7"/>
          <c:tx>
            <c:strRef>
              <c:f>ad_6!$A$9</c:f>
              <c:strCache>
                <c:ptCount val="1"/>
                <c:pt idx="0">
                  <c:v>run out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4000"/>
                    <a:satMod val="105000"/>
                    <a:lumMod val="102000"/>
                  </a:schemeClr>
                </a:gs>
                <a:gs pos="100000">
                  <a:schemeClr val="accent2">
                    <a:lumMod val="6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ad_6!$B$1</c:f>
              <c:strCache>
                <c:ptCount val="1"/>
                <c:pt idx="0">
                  <c:v>total_dismissal</c:v>
                </c:pt>
              </c:strCache>
            </c:strRef>
          </c:cat>
          <c:val>
            <c:numRef>
              <c:f>ad_6!$B$9</c:f>
              <c:numCache>
                <c:formatCode>General</c:formatCode>
                <c:ptCount val="1"/>
                <c:pt idx="0">
                  <c:v>893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394-4D0A-8184-1CA5CF8D78C6}"/>
            </c:ext>
          </c:extLst>
        </c:ser>
        <c:ser>
          <c:idx val="8"/>
          <c:order val="8"/>
          <c:tx>
            <c:strRef>
              <c:f>ad_6!$A$10</c:f>
              <c:strCache>
                <c:ptCount val="1"/>
                <c:pt idx="0">
                  <c:v>stumped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4000"/>
                    <a:satMod val="105000"/>
                    <a:lumMod val="102000"/>
                  </a:schemeClr>
                </a:gs>
                <a:gs pos="100000">
                  <a:schemeClr val="accent3">
                    <a:lumMod val="6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ad_6!$B$1</c:f>
              <c:strCache>
                <c:ptCount val="1"/>
                <c:pt idx="0">
                  <c:v>total_dismissal</c:v>
                </c:pt>
              </c:strCache>
            </c:strRef>
          </c:cat>
          <c:val>
            <c:numRef>
              <c:f>ad_6!$B$10</c:f>
              <c:numCache>
                <c:formatCode>General</c:formatCode>
                <c:ptCount val="1"/>
                <c:pt idx="0">
                  <c:v>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394-4D0A-8184-1CA5CF8D78C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608956192"/>
        <c:axId val="608963392"/>
      </c:barChart>
      <c:catAx>
        <c:axId val="608956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963392"/>
        <c:crosses val="autoZero"/>
        <c:auto val="1"/>
        <c:lblAlgn val="ctr"/>
        <c:lblOffset val="100"/>
        <c:noMultiLvlLbl val="0"/>
      </c:catAx>
      <c:valAx>
        <c:axId val="608963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956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ad_7!$A$2</c:f>
              <c:strCache>
                <c:ptCount val="1"/>
                <c:pt idx="0">
                  <c:v>SL Malinga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ad_7!$B$1</c:f>
              <c:strCache>
                <c:ptCount val="1"/>
                <c:pt idx="0">
                  <c:v>max_extra_runs</c:v>
                </c:pt>
              </c:strCache>
            </c:strRef>
          </c:cat>
          <c:val>
            <c:numRef>
              <c:f>ad_7!$B$2</c:f>
              <c:numCache>
                <c:formatCode>General</c:formatCode>
                <c:ptCount val="1"/>
                <c:pt idx="0">
                  <c:v>293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5F-4282-996F-CB05444EB81A}"/>
            </c:ext>
          </c:extLst>
        </c:ser>
        <c:ser>
          <c:idx val="1"/>
          <c:order val="1"/>
          <c:tx>
            <c:strRef>
              <c:f>ad_7!$A$3</c:f>
              <c:strCache>
                <c:ptCount val="1"/>
                <c:pt idx="0">
                  <c:v>P Kumar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5000"/>
                    <a:lumMod val="102000"/>
                  </a:schemeClr>
                </a:gs>
                <a:gs pos="100000">
                  <a:schemeClr val="accent2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ad_7!$B$1</c:f>
              <c:strCache>
                <c:ptCount val="1"/>
                <c:pt idx="0">
                  <c:v>max_extra_runs</c:v>
                </c:pt>
              </c:strCache>
            </c:strRef>
          </c:cat>
          <c:val>
            <c:numRef>
              <c:f>ad_7!$B$3</c:f>
              <c:numCache>
                <c:formatCode>General</c:formatCode>
                <c:ptCount val="1"/>
                <c:pt idx="0">
                  <c:v>236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5F-4282-996F-CB05444EB81A}"/>
            </c:ext>
          </c:extLst>
        </c:ser>
        <c:ser>
          <c:idx val="2"/>
          <c:order val="2"/>
          <c:tx>
            <c:strRef>
              <c:f>ad_7!$A$4</c:f>
              <c:strCache>
                <c:ptCount val="1"/>
                <c:pt idx="0">
                  <c:v>UT Yadav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4000"/>
                    <a:satMod val="105000"/>
                    <a:lumMod val="102000"/>
                  </a:schemeClr>
                </a:gs>
                <a:gs pos="100000">
                  <a:schemeClr val="accent3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ad_7!$B$1</c:f>
              <c:strCache>
                <c:ptCount val="1"/>
                <c:pt idx="0">
                  <c:v>max_extra_runs</c:v>
                </c:pt>
              </c:strCache>
            </c:strRef>
          </c:cat>
          <c:val>
            <c:numRef>
              <c:f>ad_7!$B$4</c:f>
              <c:numCache>
                <c:formatCode>General</c:formatCode>
                <c:ptCount val="1"/>
                <c:pt idx="0">
                  <c:v>226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5F-4282-996F-CB05444EB81A}"/>
            </c:ext>
          </c:extLst>
        </c:ser>
        <c:ser>
          <c:idx val="3"/>
          <c:order val="3"/>
          <c:tx>
            <c:strRef>
              <c:f>ad_7!$A$5</c:f>
              <c:strCache>
                <c:ptCount val="1"/>
                <c:pt idx="0">
                  <c:v>DJ Bravo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4000"/>
                    <a:satMod val="105000"/>
                    <a:lumMod val="102000"/>
                  </a:schemeClr>
                </a:gs>
                <a:gs pos="100000">
                  <a:schemeClr val="accent4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ad_7!$B$1</c:f>
              <c:strCache>
                <c:ptCount val="1"/>
                <c:pt idx="0">
                  <c:v>max_extra_runs</c:v>
                </c:pt>
              </c:strCache>
            </c:strRef>
          </c:cat>
          <c:val>
            <c:numRef>
              <c:f>ad_7!$B$5</c:f>
              <c:numCache>
                <c:formatCode>General</c:formatCode>
                <c:ptCount val="1"/>
                <c:pt idx="0">
                  <c:v>210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A5F-4282-996F-CB05444EB81A}"/>
            </c:ext>
          </c:extLst>
        </c:ser>
        <c:ser>
          <c:idx val="4"/>
          <c:order val="4"/>
          <c:tx>
            <c:strRef>
              <c:f>ad_7!$A$6</c:f>
              <c:strCache>
                <c:ptCount val="1"/>
                <c:pt idx="0">
                  <c:v>B Kumar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4000"/>
                    <a:satMod val="105000"/>
                    <a:lumMod val="102000"/>
                  </a:schemeClr>
                </a:gs>
                <a:gs pos="100000">
                  <a:schemeClr val="accent5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ad_7!$B$1</c:f>
              <c:strCache>
                <c:ptCount val="1"/>
                <c:pt idx="0">
                  <c:v>max_extra_runs</c:v>
                </c:pt>
              </c:strCache>
            </c:strRef>
          </c:cat>
          <c:val>
            <c:numRef>
              <c:f>ad_7!$B$6</c:f>
              <c:numCache>
                <c:formatCode>General</c:formatCode>
                <c:ptCount val="1"/>
                <c:pt idx="0">
                  <c:v>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5F-4282-996F-CB05444EB81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134332111"/>
        <c:axId val="1134332591"/>
      </c:barChart>
      <c:catAx>
        <c:axId val="1134332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4332591"/>
        <c:crosses val="autoZero"/>
        <c:auto val="1"/>
        <c:lblAlgn val="ctr"/>
        <c:lblOffset val="100"/>
        <c:noMultiLvlLbl val="0"/>
      </c:catAx>
      <c:valAx>
        <c:axId val="1134332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4332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ad_9!$B$1</c:f>
              <c:strCache>
                <c:ptCount val="1"/>
                <c:pt idx="0">
                  <c:v>total_runs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ad_9!$A$2:$A$37</c:f>
              <c:strCache>
                <c:ptCount val="36"/>
                <c:pt idx="0">
                  <c:v>Eden Gardens</c:v>
                </c:pt>
                <c:pt idx="1">
                  <c:v>Wankhede Stadium</c:v>
                </c:pt>
                <c:pt idx="2">
                  <c:v>Feroz Shah Kotla</c:v>
                </c:pt>
                <c:pt idx="3">
                  <c:v>M Chinnaswamy Stadium</c:v>
                </c:pt>
                <c:pt idx="4">
                  <c:v>Rajiv Gandhi International Stadium, Uppal</c:v>
                </c:pt>
                <c:pt idx="5">
                  <c:v>MA Chidambaram Stadium, Chepauk</c:v>
                </c:pt>
                <c:pt idx="6">
                  <c:v>Sawai Mansingh Stadium</c:v>
                </c:pt>
                <c:pt idx="7">
                  <c:v>Punjab Cricket Association Stadium, Mohali</c:v>
                </c:pt>
                <c:pt idx="8">
                  <c:v>Dubai International Cricket Stadium</c:v>
                </c:pt>
                <c:pt idx="9">
                  <c:v>Sheikh Zayed Stadium</c:v>
                </c:pt>
                <c:pt idx="10">
                  <c:v>Punjab Cricket Association IS Bindra Stadium, Mohali</c:v>
                </c:pt>
                <c:pt idx="11">
                  <c:v>Maharashtra Cricket Association Stadium</c:v>
                </c:pt>
                <c:pt idx="12">
                  <c:v>Sharjah Cricket Stadium</c:v>
                </c:pt>
                <c:pt idx="13">
                  <c:v>M.Chinnaswamy Stadium</c:v>
                </c:pt>
                <c:pt idx="14">
                  <c:v>Dr DY Patil Sports Academy</c:v>
                </c:pt>
                <c:pt idx="15">
                  <c:v>Subrata Roy Sahara Stadium</c:v>
                </c:pt>
                <c:pt idx="16">
                  <c:v>Kingsmead</c:v>
                </c:pt>
                <c:pt idx="17">
                  <c:v>Brabourne Stadium</c:v>
                </c:pt>
                <c:pt idx="18">
                  <c:v>Dr. Y.S. Rajasekhara Reddy ACA-VDCA Cricket Stadium</c:v>
                </c:pt>
                <c:pt idx="19">
                  <c:v>Sardar Patel Stadium, Motera</c:v>
                </c:pt>
                <c:pt idx="20">
                  <c:v>SuperSport Park</c:v>
                </c:pt>
                <c:pt idx="21">
                  <c:v>Saurashtra Cricket Association Stadium</c:v>
                </c:pt>
                <c:pt idx="22">
                  <c:v>Himachal Pradesh Cricket Association Stadium</c:v>
                </c:pt>
                <c:pt idx="23">
                  <c:v>Holkar Cricket Stadium</c:v>
                </c:pt>
                <c:pt idx="24">
                  <c:v>New Wanderers Stadium</c:v>
                </c:pt>
                <c:pt idx="25">
                  <c:v>Barabati Stadium</c:v>
                </c:pt>
                <c:pt idx="26">
                  <c:v>JSCA International Stadium Complex</c:v>
                </c:pt>
                <c:pt idx="27">
                  <c:v>St George's Park</c:v>
                </c:pt>
                <c:pt idx="28">
                  <c:v>Newlands</c:v>
                </c:pt>
                <c:pt idx="29">
                  <c:v>Shaheed Veer Narayan Singh International Stadium</c:v>
                </c:pt>
                <c:pt idx="30">
                  <c:v>Nehru Stadium</c:v>
                </c:pt>
                <c:pt idx="31">
                  <c:v>Green Park</c:v>
                </c:pt>
                <c:pt idx="32">
                  <c:v>De Beers Diamond Oval</c:v>
                </c:pt>
                <c:pt idx="33">
                  <c:v>Vidarbha Cricket Association Stadium, Jamtha</c:v>
                </c:pt>
                <c:pt idx="34">
                  <c:v>Buffalo Park</c:v>
                </c:pt>
                <c:pt idx="35">
                  <c:v>OUTsurance Oval</c:v>
                </c:pt>
              </c:strCache>
            </c:strRef>
          </c:cat>
          <c:val>
            <c:numRef>
              <c:f>ad_9!$B$2:$B$37</c:f>
              <c:numCache>
                <c:formatCode>General</c:formatCode>
                <c:ptCount val="36"/>
                <c:pt idx="0">
                  <c:v>23658</c:v>
                </c:pt>
                <c:pt idx="1">
                  <c:v>23390</c:v>
                </c:pt>
                <c:pt idx="2">
                  <c:v>22947</c:v>
                </c:pt>
                <c:pt idx="3">
                  <c:v>20237</c:v>
                </c:pt>
                <c:pt idx="4">
                  <c:v>19484</c:v>
                </c:pt>
                <c:pt idx="5">
                  <c:v>17821</c:v>
                </c:pt>
                <c:pt idx="6">
                  <c:v>14264</c:v>
                </c:pt>
                <c:pt idx="7">
                  <c:v>10987</c:v>
                </c:pt>
                <c:pt idx="8">
                  <c:v>10402</c:v>
                </c:pt>
                <c:pt idx="9">
                  <c:v>8830</c:v>
                </c:pt>
                <c:pt idx="10">
                  <c:v>7021</c:v>
                </c:pt>
                <c:pt idx="11">
                  <c:v>6780</c:v>
                </c:pt>
                <c:pt idx="12">
                  <c:v>5924</c:v>
                </c:pt>
                <c:pt idx="13">
                  <c:v>5127</c:v>
                </c:pt>
                <c:pt idx="14">
                  <c:v>4810</c:v>
                </c:pt>
                <c:pt idx="15">
                  <c:v>4755</c:v>
                </c:pt>
                <c:pt idx="16">
                  <c:v>4353</c:v>
                </c:pt>
                <c:pt idx="17">
                  <c:v>3842</c:v>
                </c:pt>
                <c:pt idx="18">
                  <c:v>3746</c:v>
                </c:pt>
                <c:pt idx="19">
                  <c:v>3746</c:v>
                </c:pt>
                <c:pt idx="20">
                  <c:v>3653</c:v>
                </c:pt>
                <c:pt idx="21">
                  <c:v>3316</c:v>
                </c:pt>
                <c:pt idx="22">
                  <c:v>2897</c:v>
                </c:pt>
                <c:pt idx="23">
                  <c:v>2872</c:v>
                </c:pt>
                <c:pt idx="24">
                  <c:v>2292</c:v>
                </c:pt>
                <c:pt idx="25">
                  <c:v>2278</c:v>
                </c:pt>
                <c:pt idx="26">
                  <c:v>2056</c:v>
                </c:pt>
                <c:pt idx="27">
                  <c:v>2033</c:v>
                </c:pt>
                <c:pt idx="28">
                  <c:v>1764</c:v>
                </c:pt>
                <c:pt idx="29">
                  <c:v>1741</c:v>
                </c:pt>
                <c:pt idx="30">
                  <c:v>1363</c:v>
                </c:pt>
                <c:pt idx="31">
                  <c:v>1298</c:v>
                </c:pt>
                <c:pt idx="32">
                  <c:v>897</c:v>
                </c:pt>
                <c:pt idx="33">
                  <c:v>882</c:v>
                </c:pt>
                <c:pt idx="34">
                  <c:v>799</c:v>
                </c:pt>
                <c:pt idx="35">
                  <c:v>529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C2-4E1E-820D-8BBF848ECF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804788879"/>
        <c:axId val="1804789359"/>
      </c:barChart>
      <c:catAx>
        <c:axId val="180478887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4789359"/>
        <c:crosses val="autoZero"/>
        <c:auto val="1"/>
        <c:lblAlgn val="ctr"/>
        <c:lblOffset val="100"/>
        <c:noMultiLvlLbl val="0"/>
      </c:catAx>
      <c:valAx>
        <c:axId val="18047893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47888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ad_10!$B$1</c:f>
              <c:strCache>
                <c:ptCount val="1"/>
                <c:pt idx="0">
                  <c:v>eden_gardens_total_runs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ad_10!$A$2:$A$12</c:f>
              <c:numCache>
                <c:formatCode>General</c:formatCode>
                <c:ptCount val="11"/>
                <c:pt idx="0">
                  <c:v>2018</c:v>
                </c:pt>
                <c:pt idx="1">
                  <c:v>2019</c:v>
                </c:pt>
                <c:pt idx="2">
                  <c:v>2015</c:v>
                </c:pt>
                <c:pt idx="3">
                  <c:v>2013</c:v>
                </c:pt>
                <c:pt idx="4">
                  <c:v>2017</c:v>
                </c:pt>
                <c:pt idx="5">
                  <c:v>2010</c:v>
                </c:pt>
                <c:pt idx="6">
                  <c:v>2016</c:v>
                </c:pt>
                <c:pt idx="7">
                  <c:v>2012</c:v>
                </c:pt>
                <c:pt idx="8">
                  <c:v>2011</c:v>
                </c:pt>
                <c:pt idx="9">
                  <c:v>2008</c:v>
                </c:pt>
                <c:pt idx="10">
                  <c:v>2014</c:v>
                </c:pt>
              </c:numCache>
            </c:numRef>
          </c:cat>
          <c:val>
            <c:numRef>
              <c:f>ad_10!$B$2:$B$12</c:f>
              <c:numCache>
                <c:formatCode>General</c:formatCode>
                <c:ptCount val="11"/>
                <c:pt idx="0">
                  <c:v>2885</c:v>
                </c:pt>
                <c:pt idx="1">
                  <c:v>2651</c:v>
                </c:pt>
                <c:pt idx="2">
                  <c:v>2386</c:v>
                </c:pt>
                <c:pt idx="3">
                  <c:v>2304</c:v>
                </c:pt>
                <c:pt idx="4">
                  <c:v>2194</c:v>
                </c:pt>
                <c:pt idx="5">
                  <c:v>2167</c:v>
                </c:pt>
                <c:pt idx="6">
                  <c:v>2073</c:v>
                </c:pt>
                <c:pt idx="7">
                  <c:v>2012</c:v>
                </c:pt>
                <c:pt idx="8">
                  <c:v>1854</c:v>
                </c:pt>
                <c:pt idx="9">
                  <c:v>1843</c:v>
                </c:pt>
                <c:pt idx="10">
                  <c:v>1289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20-4B7C-AE07-EB734B79A07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93450448"/>
        <c:axId val="493454768"/>
      </c:barChart>
      <c:catAx>
        <c:axId val="493450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454768"/>
        <c:crosses val="autoZero"/>
        <c:auto val="1"/>
        <c:lblAlgn val="ctr"/>
        <c:lblOffset val="100"/>
        <c:noMultiLvlLbl val="0"/>
      </c:catAx>
      <c:valAx>
        <c:axId val="49345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450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bat_2!$B$1</c:f>
              <c:strCache>
                <c:ptCount val="1"/>
                <c:pt idx="0">
                  <c:v>average_score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bat_2!$A$2:$A$11</c:f>
              <c:strCache>
                <c:ptCount val="10"/>
                <c:pt idx="0">
                  <c:v>Iqbal Abdulla</c:v>
                </c:pt>
                <c:pt idx="1">
                  <c:v>KL Rahul</c:v>
                </c:pt>
                <c:pt idx="2">
                  <c:v>AB de Villiers</c:v>
                </c:pt>
                <c:pt idx="3">
                  <c:v>DA Warner</c:v>
                </c:pt>
                <c:pt idx="4">
                  <c:v>JP Duminy</c:v>
                </c:pt>
                <c:pt idx="5">
                  <c:v>CH Gayle</c:v>
                </c:pt>
                <c:pt idx="6">
                  <c:v>ML Hayden</c:v>
                </c:pt>
                <c:pt idx="7">
                  <c:v>LMP Simmons</c:v>
                </c:pt>
                <c:pt idx="8">
                  <c:v>KS Williamson</c:v>
                </c:pt>
                <c:pt idx="9">
                  <c:v>OA Shah</c:v>
                </c:pt>
              </c:strCache>
            </c:strRef>
          </c:cat>
          <c:val>
            <c:numRef>
              <c:f>bat_2!$B$2:$B$11</c:f>
              <c:numCache>
                <c:formatCode>General</c:formatCode>
                <c:ptCount val="10"/>
                <c:pt idx="0">
                  <c:v>88</c:v>
                </c:pt>
                <c:pt idx="1">
                  <c:v>42.69</c:v>
                </c:pt>
                <c:pt idx="2">
                  <c:v>42.54</c:v>
                </c:pt>
                <c:pt idx="3">
                  <c:v>41.7</c:v>
                </c:pt>
                <c:pt idx="4">
                  <c:v>41.41</c:v>
                </c:pt>
                <c:pt idx="5">
                  <c:v>41.14</c:v>
                </c:pt>
                <c:pt idx="6">
                  <c:v>41</c:v>
                </c:pt>
                <c:pt idx="7">
                  <c:v>39.96</c:v>
                </c:pt>
                <c:pt idx="8">
                  <c:v>39.49</c:v>
                </c:pt>
                <c:pt idx="9">
                  <c:v>38.92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2B-420B-A642-5A67AE1C98A1}"/>
            </c:ext>
          </c:extLst>
        </c:ser>
        <c:ser>
          <c:idx val="1"/>
          <c:order val="1"/>
          <c:tx>
            <c:strRef>
              <c:f>bat_2!$C$1</c:f>
              <c:strCache>
                <c:ptCount val="1"/>
                <c:pt idx="0">
                  <c:v>dismissed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5000"/>
                    <a:lumMod val="102000"/>
                  </a:schemeClr>
                </a:gs>
                <a:gs pos="100000">
                  <a:schemeClr val="accent2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bat_2!$A$2:$A$11</c:f>
              <c:strCache>
                <c:ptCount val="10"/>
                <c:pt idx="0">
                  <c:v>Iqbal Abdulla</c:v>
                </c:pt>
                <c:pt idx="1">
                  <c:v>KL Rahul</c:v>
                </c:pt>
                <c:pt idx="2">
                  <c:v>AB de Villiers</c:v>
                </c:pt>
                <c:pt idx="3">
                  <c:v>DA Warner</c:v>
                </c:pt>
                <c:pt idx="4">
                  <c:v>JP Duminy</c:v>
                </c:pt>
                <c:pt idx="5">
                  <c:v>CH Gayle</c:v>
                </c:pt>
                <c:pt idx="6">
                  <c:v>ML Hayden</c:v>
                </c:pt>
                <c:pt idx="7">
                  <c:v>LMP Simmons</c:v>
                </c:pt>
                <c:pt idx="8">
                  <c:v>KS Williamson</c:v>
                </c:pt>
                <c:pt idx="9">
                  <c:v>OA Shah</c:v>
                </c:pt>
              </c:strCache>
            </c:strRef>
          </c:cat>
          <c:val>
            <c:numRef>
              <c:f>bat_2!$C$2:$C$11</c:f>
              <c:numCache>
                <c:formatCode>General</c:formatCode>
                <c:ptCount val="10"/>
                <c:pt idx="0">
                  <c:v>1</c:v>
                </c:pt>
                <c:pt idx="1">
                  <c:v>62</c:v>
                </c:pt>
                <c:pt idx="2">
                  <c:v>114</c:v>
                </c:pt>
                <c:pt idx="3">
                  <c:v>126</c:v>
                </c:pt>
                <c:pt idx="4">
                  <c:v>49</c:v>
                </c:pt>
                <c:pt idx="5">
                  <c:v>116</c:v>
                </c:pt>
                <c:pt idx="6">
                  <c:v>27</c:v>
                </c:pt>
                <c:pt idx="7">
                  <c:v>27</c:v>
                </c:pt>
                <c:pt idx="8">
                  <c:v>41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2B-420B-A642-5A67AE1C98A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77885104"/>
        <c:axId val="2077885584"/>
      </c:barChart>
      <c:catAx>
        <c:axId val="2077885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7885584"/>
        <c:crosses val="autoZero"/>
        <c:auto val="1"/>
        <c:lblAlgn val="ctr"/>
        <c:lblOffset val="100"/>
        <c:noMultiLvlLbl val="0"/>
      </c:catAx>
      <c:valAx>
        <c:axId val="2077885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7885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bat_3!$E$1</c:f>
              <c:strCache>
                <c:ptCount val="1"/>
                <c:pt idx="0">
                  <c:v>boundry_runs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bat_3!$A$2:$A$11</c:f>
              <c:strCache>
                <c:ptCount val="10"/>
                <c:pt idx="0">
                  <c:v>CH Gayle</c:v>
                </c:pt>
                <c:pt idx="1">
                  <c:v>V Kohli</c:v>
                </c:pt>
                <c:pt idx="2">
                  <c:v>DA Warner</c:v>
                </c:pt>
                <c:pt idx="3">
                  <c:v>SK Raina</c:v>
                </c:pt>
                <c:pt idx="4">
                  <c:v>RG Sharma</c:v>
                </c:pt>
                <c:pt idx="5">
                  <c:v>S Dhawan</c:v>
                </c:pt>
                <c:pt idx="6">
                  <c:v>AB de Villiers</c:v>
                </c:pt>
                <c:pt idx="7">
                  <c:v>RV Uthappa</c:v>
                </c:pt>
                <c:pt idx="8">
                  <c:v>SR Watson</c:v>
                </c:pt>
                <c:pt idx="9">
                  <c:v>MS Dhoni</c:v>
                </c:pt>
              </c:strCache>
            </c:strRef>
          </c:cat>
          <c:val>
            <c:numRef>
              <c:f>bat_3!$E$2:$E$11</c:f>
              <c:numCache>
                <c:formatCode>General</c:formatCode>
                <c:ptCount val="10"/>
                <c:pt idx="0">
                  <c:v>3630</c:v>
                </c:pt>
                <c:pt idx="1">
                  <c:v>3228</c:v>
                </c:pt>
                <c:pt idx="2">
                  <c:v>3210</c:v>
                </c:pt>
                <c:pt idx="3">
                  <c:v>3136</c:v>
                </c:pt>
                <c:pt idx="4">
                  <c:v>3116</c:v>
                </c:pt>
                <c:pt idx="5">
                  <c:v>3018</c:v>
                </c:pt>
                <c:pt idx="6">
                  <c:v>2970</c:v>
                </c:pt>
                <c:pt idx="7">
                  <c:v>2794</c:v>
                </c:pt>
                <c:pt idx="8">
                  <c:v>2644</c:v>
                </c:pt>
                <c:pt idx="9">
                  <c:v>2548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46-4F4B-B064-4CC894E128BF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06842080"/>
        <c:axId val="2006833440"/>
      </c:barChart>
      <c:lineChart>
        <c:grouping val="standard"/>
        <c:varyColors val="0"/>
        <c:ser>
          <c:idx val="1"/>
          <c:order val="1"/>
          <c:tx>
            <c:strRef>
              <c:f>bat_3!$F$1</c:f>
              <c:strCache>
                <c:ptCount val="1"/>
                <c:pt idx="0">
                  <c:v>boundry_percentage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2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bat_3!$A$2:$A$11</c:f>
              <c:strCache>
                <c:ptCount val="10"/>
                <c:pt idx="0">
                  <c:v>CH Gayle</c:v>
                </c:pt>
                <c:pt idx="1">
                  <c:v>V Kohli</c:v>
                </c:pt>
                <c:pt idx="2">
                  <c:v>DA Warner</c:v>
                </c:pt>
                <c:pt idx="3">
                  <c:v>SK Raina</c:v>
                </c:pt>
                <c:pt idx="4">
                  <c:v>RG Sharma</c:v>
                </c:pt>
                <c:pt idx="5">
                  <c:v>S Dhawan</c:v>
                </c:pt>
                <c:pt idx="6">
                  <c:v>AB de Villiers</c:v>
                </c:pt>
                <c:pt idx="7">
                  <c:v>RV Uthappa</c:v>
                </c:pt>
                <c:pt idx="8">
                  <c:v>SR Watson</c:v>
                </c:pt>
                <c:pt idx="9">
                  <c:v>MS Dhoni</c:v>
                </c:pt>
              </c:strCache>
            </c:strRef>
          </c:cat>
          <c:val>
            <c:numRef>
              <c:f>bat_3!$F$2:$F$11</c:f>
              <c:numCache>
                <c:formatCode>General</c:formatCode>
                <c:ptCount val="10"/>
                <c:pt idx="0">
                  <c:v>76.069999999999993</c:v>
                </c:pt>
                <c:pt idx="1">
                  <c:v>54.92</c:v>
                </c:pt>
                <c:pt idx="2">
                  <c:v>61.1</c:v>
                </c:pt>
                <c:pt idx="3">
                  <c:v>58.42</c:v>
                </c:pt>
                <c:pt idx="4">
                  <c:v>59.58</c:v>
                </c:pt>
                <c:pt idx="5">
                  <c:v>58.07</c:v>
                </c:pt>
                <c:pt idx="6">
                  <c:v>61.25</c:v>
                </c:pt>
                <c:pt idx="7">
                  <c:v>60.65</c:v>
                </c:pt>
                <c:pt idx="8">
                  <c:v>68.25</c:v>
                </c:pt>
                <c:pt idx="9">
                  <c:v>55.01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46-4F4B-B064-4CC894E128B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13416960"/>
        <c:axId val="2013416480"/>
      </c:lineChart>
      <c:catAx>
        <c:axId val="200684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6833440"/>
        <c:crosses val="autoZero"/>
        <c:auto val="1"/>
        <c:lblAlgn val="ctr"/>
        <c:lblOffset val="100"/>
        <c:noMultiLvlLbl val="0"/>
      </c:catAx>
      <c:valAx>
        <c:axId val="2006833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6842080"/>
        <c:crosses val="autoZero"/>
        <c:crossBetween val="between"/>
      </c:valAx>
      <c:valAx>
        <c:axId val="201341648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3416960"/>
        <c:crosses val="max"/>
        <c:crossBetween val="between"/>
      </c:valAx>
      <c:catAx>
        <c:axId val="20134169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134164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bowl_1!$A$2</c:f>
              <c:strCache>
                <c:ptCount val="1"/>
                <c:pt idx="0">
                  <c:v>Rashid Khan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bowl_1!$E$1</c:f>
              <c:strCache>
                <c:ptCount val="1"/>
                <c:pt idx="0">
                  <c:v>economy_bowler</c:v>
                </c:pt>
              </c:strCache>
            </c:strRef>
          </c:cat>
          <c:val>
            <c:numRef>
              <c:f>bowl_1!$E$2</c:f>
              <c:numCache>
                <c:formatCode>General</c:formatCode>
                <c:ptCount val="1"/>
                <c:pt idx="0">
                  <c:v>6.33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DB2-89CA-3EBF03796550}"/>
            </c:ext>
          </c:extLst>
        </c:ser>
        <c:ser>
          <c:idx val="1"/>
          <c:order val="1"/>
          <c:tx>
            <c:strRef>
              <c:f>bowl_1!$A$3</c:f>
              <c:strCache>
                <c:ptCount val="1"/>
                <c:pt idx="0">
                  <c:v>A Kumble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5000"/>
                    <a:lumMod val="102000"/>
                  </a:schemeClr>
                </a:gs>
                <a:gs pos="100000">
                  <a:schemeClr val="accent2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bowl_1!$E$1</c:f>
              <c:strCache>
                <c:ptCount val="1"/>
                <c:pt idx="0">
                  <c:v>economy_bowler</c:v>
                </c:pt>
              </c:strCache>
            </c:strRef>
          </c:cat>
          <c:val>
            <c:numRef>
              <c:f>bowl_1!$E$3</c:f>
              <c:numCache>
                <c:formatCode>General</c:formatCode>
                <c:ptCount val="1"/>
                <c:pt idx="0">
                  <c:v>6.65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8D-4DB2-89CA-3EBF03796550}"/>
            </c:ext>
          </c:extLst>
        </c:ser>
        <c:ser>
          <c:idx val="2"/>
          <c:order val="2"/>
          <c:tx>
            <c:strRef>
              <c:f>bowl_1!$A$4</c:f>
              <c:strCache>
                <c:ptCount val="1"/>
                <c:pt idx="0">
                  <c:v>M Muralitharan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4000"/>
                    <a:satMod val="105000"/>
                    <a:lumMod val="102000"/>
                  </a:schemeClr>
                </a:gs>
                <a:gs pos="100000">
                  <a:schemeClr val="accent3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bowl_1!$E$1</c:f>
              <c:strCache>
                <c:ptCount val="1"/>
                <c:pt idx="0">
                  <c:v>economy_bowler</c:v>
                </c:pt>
              </c:strCache>
            </c:strRef>
          </c:cat>
          <c:val>
            <c:numRef>
              <c:f>bowl_1!$E$4</c:f>
              <c:numCache>
                <c:formatCode>General</c:formatCode>
                <c:ptCount val="1"/>
                <c:pt idx="0">
                  <c:v>6.68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8D-4DB2-89CA-3EBF03796550}"/>
            </c:ext>
          </c:extLst>
        </c:ser>
        <c:ser>
          <c:idx val="3"/>
          <c:order val="3"/>
          <c:tx>
            <c:strRef>
              <c:f>bowl_1!$A$5</c:f>
              <c:strCache>
                <c:ptCount val="1"/>
                <c:pt idx="0">
                  <c:v>DW Steyn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4000"/>
                    <a:satMod val="105000"/>
                    <a:lumMod val="102000"/>
                  </a:schemeClr>
                </a:gs>
                <a:gs pos="100000">
                  <a:schemeClr val="accent4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bowl_1!$E$1</c:f>
              <c:strCache>
                <c:ptCount val="1"/>
                <c:pt idx="0">
                  <c:v>economy_bowler</c:v>
                </c:pt>
              </c:strCache>
            </c:strRef>
          </c:cat>
          <c:val>
            <c:numRef>
              <c:f>bowl_1!$E$5</c:f>
              <c:numCache>
                <c:formatCode>General</c:formatCode>
                <c:ptCount val="1"/>
                <c:pt idx="0">
                  <c:v>6.77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78D-4DB2-89CA-3EBF03796550}"/>
            </c:ext>
          </c:extLst>
        </c:ser>
        <c:ser>
          <c:idx val="4"/>
          <c:order val="4"/>
          <c:tx>
            <c:strRef>
              <c:f>bowl_1!$A$6</c:f>
              <c:strCache>
                <c:ptCount val="1"/>
                <c:pt idx="0">
                  <c:v>R Ashwin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4000"/>
                    <a:satMod val="105000"/>
                    <a:lumMod val="102000"/>
                  </a:schemeClr>
                </a:gs>
                <a:gs pos="100000">
                  <a:schemeClr val="accent5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bowl_1!$E$1</c:f>
              <c:strCache>
                <c:ptCount val="1"/>
                <c:pt idx="0">
                  <c:v>economy_bowler</c:v>
                </c:pt>
              </c:strCache>
            </c:strRef>
          </c:cat>
          <c:val>
            <c:numRef>
              <c:f>bowl_1!$E$6</c:f>
              <c:numCache>
                <c:formatCode>General</c:formatCode>
                <c:ptCount val="1"/>
                <c:pt idx="0">
                  <c:v>6.77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8D-4DB2-89CA-3EBF03796550}"/>
            </c:ext>
          </c:extLst>
        </c:ser>
        <c:ser>
          <c:idx val="5"/>
          <c:order val="5"/>
          <c:tx>
            <c:strRef>
              <c:f>bowl_1!$A$7</c:f>
              <c:strCache>
                <c:ptCount val="1"/>
                <c:pt idx="0">
                  <c:v>SP Narine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4000"/>
                    <a:satMod val="105000"/>
                    <a:lumMod val="102000"/>
                  </a:schemeClr>
                </a:gs>
                <a:gs pos="100000">
                  <a:schemeClr val="accent6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bowl_1!$E$1</c:f>
              <c:strCache>
                <c:ptCount val="1"/>
                <c:pt idx="0">
                  <c:v>economy_bowler</c:v>
                </c:pt>
              </c:strCache>
            </c:strRef>
          </c:cat>
          <c:val>
            <c:numRef>
              <c:f>bowl_1!$E$7</c:f>
              <c:numCache>
                <c:formatCode>General</c:formatCode>
                <c:ptCount val="1"/>
                <c:pt idx="0">
                  <c:v>6.82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78D-4DB2-89CA-3EBF03796550}"/>
            </c:ext>
          </c:extLst>
        </c:ser>
        <c:ser>
          <c:idx val="6"/>
          <c:order val="6"/>
          <c:tx>
            <c:strRef>
              <c:f>bowl_1!$A$8</c:f>
              <c:strCache>
                <c:ptCount val="1"/>
                <c:pt idx="0">
                  <c:v>DL Vettori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lumMod val="6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bowl_1!$E$1</c:f>
              <c:strCache>
                <c:ptCount val="1"/>
                <c:pt idx="0">
                  <c:v>economy_bowler</c:v>
                </c:pt>
              </c:strCache>
            </c:strRef>
          </c:cat>
          <c:val>
            <c:numRef>
              <c:f>bowl_1!$E$8</c:f>
              <c:numCache>
                <c:formatCode>General</c:formatCode>
                <c:ptCount val="1"/>
                <c:pt idx="0">
                  <c:v>6.83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78D-4DB2-89CA-3EBF03796550}"/>
            </c:ext>
          </c:extLst>
        </c:ser>
        <c:ser>
          <c:idx val="7"/>
          <c:order val="7"/>
          <c:tx>
            <c:strRef>
              <c:f>bowl_1!$A$9</c:f>
              <c:strCache>
                <c:ptCount val="1"/>
                <c:pt idx="0">
                  <c:v>Washington Sundar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4000"/>
                    <a:satMod val="105000"/>
                    <a:lumMod val="102000"/>
                  </a:schemeClr>
                </a:gs>
                <a:gs pos="100000">
                  <a:schemeClr val="accent2">
                    <a:lumMod val="6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bowl_1!$E$1</c:f>
              <c:strCache>
                <c:ptCount val="1"/>
                <c:pt idx="0">
                  <c:v>economy_bowler</c:v>
                </c:pt>
              </c:strCache>
            </c:strRef>
          </c:cat>
          <c:val>
            <c:numRef>
              <c:f>bowl_1!$E$9</c:f>
              <c:numCache>
                <c:formatCode>General</c:formatCode>
                <c:ptCount val="1"/>
                <c:pt idx="0">
                  <c:v>6.89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78D-4DB2-89CA-3EBF03796550}"/>
            </c:ext>
          </c:extLst>
        </c:ser>
        <c:ser>
          <c:idx val="8"/>
          <c:order val="8"/>
          <c:tx>
            <c:strRef>
              <c:f>bowl_1!$A$10</c:f>
              <c:strCache>
                <c:ptCount val="1"/>
                <c:pt idx="0">
                  <c:v>J Botha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4000"/>
                    <a:satMod val="105000"/>
                    <a:lumMod val="102000"/>
                  </a:schemeClr>
                </a:gs>
                <a:gs pos="100000">
                  <a:schemeClr val="accent3">
                    <a:lumMod val="6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bowl_1!$E$1</c:f>
              <c:strCache>
                <c:ptCount val="1"/>
                <c:pt idx="0">
                  <c:v>economy_bowler</c:v>
                </c:pt>
              </c:strCache>
            </c:strRef>
          </c:cat>
          <c:val>
            <c:numRef>
              <c:f>bowl_1!$E$10</c:f>
              <c:numCache>
                <c:formatCode>General</c:formatCode>
                <c:ptCount val="1"/>
                <c:pt idx="0">
                  <c:v>6.92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78D-4DB2-89CA-3EBF03796550}"/>
            </c:ext>
          </c:extLst>
        </c:ser>
        <c:ser>
          <c:idx val="9"/>
          <c:order val="9"/>
          <c:tx>
            <c:strRef>
              <c:f>bowl_1!$A$11</c:f>
              <c:strCache>
                <c:ptCount val="1"/>
                <c:pt idx="0">
                  <c:v>R Tewatia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4000"/>
                    <a:satMod val="105000"/>
                    <a:lumMod val="102000"/>
                  </a:schemeClr>
                </a:gs>
                <a:gs pos="100000">
                  <a:schemeClr val="accent4">
                    <a:lumMod val="6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bowl_1!$E$1</c:f>
              <c:strCache>
                <c:ptCount val="1"/>
                <c:pt idx="0">
                  <c:v>economy_bowler</c:v>
                </c:pt>
              </c:strCache>
            </c:strRef>
          </c:cat>
          <c:val>
            <c:numRef>
              <c:f>bowl_1!$E$11</c:f>
              <c:numCache>
                <c:formatCode>General</c:formatCode>
                <c:ptCount val="1"/>
                <c:pt idx="0">
                  <c:v>6.99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78D-4DB2-89CA-3EBF0379655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419291984"/>
        <c:axId val="1419288624"/>
      </c:barChart>
      <c:catAx>
        <c:axId val="1419291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9288624"/>
        <c:crosses val="autoZero"/>
        <c:auto val="1"/>
        <c:lblAlgn val="ctr"/>
        <c:lblOffset val="100"/>
        <c:noMultiLvlLbl val="0"/>
      </c:catAx>
      <c:valAx>
        <c:axId val="1419288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9291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bowl_2!$A$2</c:f>
              <c:strCache>
                <c:ptCount val="1"/>
                <c:pt idx="0">
                  <c:v>K Rabada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bowl_2!$D$1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bowl_2!$D$2</c:f>
              <c:numCache>
                <c:formatCode>General</c:formatCode>
                <c:ptCount val="1"/>
                <c:pt idx="0">
                  <c:v>13.69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72-4D82-B514-6F83189092DA}"/>
            </c:ext>
          </c:extLst>
        </c:ser>
        <c:ser>
          <c:idx val="1"/>
          <c:order val="1"/>
          <c:tx>
            <c:strRef>
              <c:f>bowl_2!$A$3</c:f>
              <c:strCache>
                <c:ptCount val="1"/>
                <c:pt idx="0">
                  <c:v>DE Bollinger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5000"/>
                    <a:lumMod val="102000"/>
                  </a:schemeClr>
                </a:gs>
                <a:gs pos="100000">
                  <a:schemeClr val="accent2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bowl_2!$D$1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bowl_2!$D$3</c:f>
              <c:numCache>
                <c:formatCode>General</c:formatCode>
                <c:ptCount val="1"/>
                <c:pt idx="0">
                  <c:v>15.66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72-4D82-B514-6F83189092DA}"/>
            </c:ext>
          </c:extLst>
        </c:ser>
        <c:ser>
          <c:idx val="2"/>
          <c:order val="2"/>
          <c:tx>
            <c:strRef>
              <c:f>bowl_2!$A$4</c:f>
              <c:strCache>
                <c:ptCount val="1"/>
                <c:pt idx="0">
                  <c:v>AJ Tye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4000"/>
                    <a:satMod val="105000"/>
                    <a:lumMod val="102000"/>
                  </a:schemeClr>
                </a:gs>
                <a:gs pos="100000">
                  <a:schemeClr val="accent3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bowl_2!$D$1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bowl_2!$D$4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872-4D82-B514-6F83189092DA}"/>
            </c:ext>
          </c:extLst>
        </c:ser>
        <c:ser>
          <c:idx val="3"/>
          <c:order val="3"/>
          <c:tx>
            <c:strRef>
              <c:f>bowl_2!$A$5</c:f>
              <c:strCache>
                <c:ptCount val="1"/>
                <c:pt idx="0">
                  <c:v>Imran Tahir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4000"/>
                    <a:satMod val="105000"/>
                    <a:lumMod val="102000"/>
                  </a:schemeClr>
                </a:gs>
                <a:gs pos="100000">
                  <a:schemeClr val="accent4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bowl_2!$D$1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bowl_2!$D$5</c:f>
              <c:numCache>
                <c:formatCode>General</c:formatCode>
                <c:ptCount val="1"/>
                <c:pt idx="0">
                  <c:v>16.39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872-4D82-B514-6F83189092DA}"/>
            </c:ext>
          </c:extLst>
        </c:ser>
        <c:ser>
          <c:idx val="4"/>
          <c:order val="4"/>
          <c:tx>
            <c:strRef>
              <c:f>bowl_2!$A$6</c:f>
              <c:strCache>
                <c:ptCount val="1"/>
                <c:pt idx="0">
                  <c:v>SL Malinga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4000"/>
                    <a:satMod val="105000"/>
                    <a:lumMod val="102000"/>
                  </a:schemeClr>
                </a:gs>
                <a:gs pos="100000">
                  <a:schemeClr val="accent5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bowl_2!$D$1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bowl_2!$D$6</c:f>
              <c:numCache>
                <c:formatCode>General</c:formatCode>
                <c:ptCount val="1"/>
                <c:pt idx="0">
                  <c:v>17.39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872-4D82-B514-6F83189092DA}"/>
            </c:ext>
          </c:extLst>
        </c:ser>
        <c:ser>
          <c:idx val="5"/>
          <c:order val="5"/>
          <c:tx>
            <c:strRef>
              <c:f>bowl_2!$A$7</c:f>
              <c:strCache>
                <c:ptCount val="1"/>
                <c:pt idx="0">
                  <c:v>S Aravind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4000"/>
                    <a:satMod val="105000"/>
                    <a:lumMod val="102000"/>
                  </a:schemeClr>
                </a:gs>
                <a:gs pos="100000">
                  <a:schemeClr val="accent6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bowl_2!$D$1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bowl_2!$D$7</c:f>
              <c:numCache>
                <c:formatCode>General</c:formatCode>
                <c:ptCount val="1"/>
                <c:pt idx="0">
                  <c:v>17.440000000000001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872-4D82-B514-6F83189092DA}"/>
            </c:ext>
          </c:extLst>
        </c:ser>
        <c:ser>
          <c:idx val="6"/>
          <c:order val="6"/>
          <c:tx>
            <c:strRef>
              <c:f>bowl_2!$A$8</c:f>
              <c:strCache>
                <c:ptCount val="1"/>
                <c:pt idx="0">
                  <c:v>MA Starc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lumMod val="6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bowl_2!$D$1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bowl_2!$D$8</c:f>
              <c:numCache>
                <c:formatCode>General</c:formatCode>
                <c:ptCount val="1"/>
                <c:pt idx="0">
                  <c:v>17.850000000000001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872-4D82-B514-6F83189092DA}"/>
            </c:ext>
          </c:extLst>
        </c:ser>
        <c:ser>
          <c:idx val="7"/>
          <c:order val="7"/>
          <c:tx>
            <c:strRef>
              <c:f>bowl_2!$A$9</c:f>
              <c:strCache>
                <c:ptCount val="1"/>
                <c:pt idx="0">
                  <c:v>YS Chahal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4000"/>
                    <a:satMod val="105000"/>
                    <a:lumMod val="102000"/>
                  </a:schemeClr>
                </a:gs>
                <a:gs pos="100000">
                  <a:schemeClr val="accent2">
                    <a:lumMod val="6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bowl_2!$D$1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bowl_2!$D$9</c:f>
              <c:numCache>
                <c:formatCode>General</c:formatCode>
                <c:ptCount val="1"/>
                <c:pt idx="0">
                  <c:v>18.059999999999999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872-4D82-B514-6F83189092DA}"/>
            </c:ext>
          </c:extLst>
        </c:ser>
        <c:ser>
          <c:idx val="8"/>
          <c:order val="8"/>
          <c:tx>
            <c:strRef>
              <c:f>bowl_2!$A$10</c:f>
              <c:strCache>
                <c:ptCount val="1"/>
                <c:pt idx="0">
                  <c:v>KK Cooper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4000"/>
                    <a:satMod val="105000"/>
                    <a:lumMod val="102000"/>
                  </a:schemeClr>
                </a:gs>
                <a:gs pos="100000">
                  <a:schemeClr val="accent3">
                    <a:lumMod val="6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bowl_2!$D$1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bowl_2!$D$10</c:f>
              <c:numCache>
                <c:formatCode>General</c:formatCode>
                <c:ptCount val="1"/>
                <c:pt idx="0">
                  <c:v>18.09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872-4D82-B514-6F83189092DA}"/>
            </c:ext>
          </c:extLst>
        </c:ser>
        <c:ser>
          <c:idx val="9"/>
          <c:order val="9"/>
          <c:tx>
            <c:strRef>
              <c:f>bowl_2!$A$11</c:f>
              <c:strCache>
                <c:ptCount val="1"/>
                <c:pt idx="0">
                  <c:v>NM Coulter-Nile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4000"/>
                    <a:satMod val="105000"/>
                    <a:lumMod val="102000"/>
                  </a:schemeClr>
                </a:gs>
                <a:gs pos="100000">
                  <a:schemeClr val="accent4">
                    <a:lumMod val="6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bowl_2!$D$1</c:f>
              <c:strCache>
                <c:ptCount val="1"/>
                <c:pt idx="0">
                  <c:v>strike_rate</c:v>
                </c:pt>
              </c:strCache>
            </c:strRef>
          </c:cat>
          <c:val>
            <c:numRef>
              <c:f>bowl_2!$D$11</c:f>
              <c:numCache>
                <c:formatCode>General</c:formatCode>
                <c:ptCount val="1"/>
                <c:pt idx="0">
                  <c:v>18.22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872-4D82-B514-6F83189092D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2085308848"/>
        <c:axId val="2085309328"/>
      </c:barChart>
      <c:catAx>
        <c:axId val="20853088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5309328"/>
        <c:crosses val="autoZero"/>
        <c:auto val="1"/>
        <c:lblAlgn val="ctr"/>
        <c:lblOffset val="100"/>
        <c:noMultiLvlLbl val="0"/>
      </c:catAx>
      <c:valAx>
        <c:axId val="2085309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5308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all_rounder!$B$1</c:f>
              <c:strCache>
                <c:ptCount val="1"/>
                <c:pt idx="0">
                  <c:v>batting_sr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all_rounder!$A$2:$A$11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KA Pollard</c:v>
                </c:pt>
                <c:pt idx="5">
                  <c:v>CH Gayle</c:v>
                </c:pt>
                <c:pt idx="6">
                  <c:v>KH Pandya</c:v>
                </c:pt>
                <c:pt idx="7">
                  <c:v>YK Pathan</c:v>
                </c:pt>
                <c:pt idx="8">
                  <c:v>JA Morkel</c:v>
                </c:pt>
                <c:pt idx="9">
                  <c:v>SR Watson</c:v>
                </c:pt>
              </c:strCache>
            </c:strRef>
          </c:cat>
          <c:val>
            <c:numRef>
              <c:f>all_rounder!$B$2:$B$11</c:f>
              <c:numCache>
                <c:formatCode>General</c:formatCode>
                <c:ptCount val="10"/>
                <c:pt idx="0">
                  <c:v>172</c:v>
                </c:pt>
                <c:pt idx="1">
                  <c:v>155.66999999999999</c:v>
                </c:pt>
                <c:pt idx="2">
                  <c:v>150.38999999999999</c:v>
                </c:pt>
                <c:pt idx="3">
                  <c:v>148.57</c:v>
                </c:pt>
                <c:pt idx="4">
                  <c:v>143.47</c:v>
                </c:pt>
                <c:pt idx="5">
                  <c:v>142.79</c:v>
                </c:pt>
                <c:pt idx="6">
                  <c:v>137.55000000000001</c:v>
                </c:pt>
                <c:pt idx="7">
                  <c:v>137.51</c:v>
                </c:pt>
                <c:pt idx="8">
                  <c:v>136.99</c:v>
                </c:pt>
                <c:pt idx="9">
                  <c:v>134.13999999999999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58-47D1-8617-76AEA6245529}"/>
            </c:ext>
          </c:extLst>
        </c:ser>
        <c:ser>
          <c:idx val="1"/>
          <c:order val="1"/>
          <c:tx>
            <c:strRef>
              <c:f>all_rounder!$C$1</c:f>
              <c:strCache>
                <c:ptCount val="1"/>
                <c:pt idx="0">
                  <c:v>bowling_sr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5000"/>
                    <a:lumMod val="102000"/>
                  </a:schemeClr>
                </a:gs>
                <a:gs pos="100000">
                  <a:schemeClr val="accent2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all_rounder!$A$2:$A$11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KA Pollard</c:v>
                </c:pt>
                <c:pt idx="5">
                  <c:v>CH Gayle</c:v>
                </c:pt>
                <c:pt idx="6">
                  <c:v>KH Pandya</c:v>
                </c:pt>
                <c:pt idx="7">
                  <c:v>YK Pathan</c:v>
                </c:pt>
                <c:pt idx="8">
                  <c:v>JA Morkel</c:v>
                </c:pt>
                <c:pt idx="9">
                  <c:v>SR Watson</c:v>
                </c:pt>
              </c:strCache>
            </c:strRef>
          </c:cat>
          <c:val>
            <c:numRef>
              <c:f>all_rounder!$C$2:$C$11</c:f>
              <c:numCache>
                <c:formatCode>General</c:formatCode>
                <c:ptCount val="10"/>
                <c:pt idx="0">
                  <c:v>17.7</c:v>
                </c:pt>
                <c:pt idx="1">
                  <c:v>19.75</c:v>
                </c:pt>
                <c:pt idx="2">
                  <c:v>20.309999999999999</c:v>
                </c:pt>
                <c:pt idx="3">
                  <c:v>27.9</c:v>
                </c:pt>
                <c:pt idx="4">
                  <c:v>19.920000000000002</c:v>
                </c:pt>
                <c:pt idx="5">
                  <c:v>30.74</c:v>
                </c:pt>
                <c:pt idx="6">
                  <c:v>26.18</c:v>
                </c:pt>
                <c:pt idx="7">
                  <c:v>25.74</c:v>
                </c:pt>
                <c:pt idx="8">
                  <c:v>18.82</c:v>
                </c:pt>
                <c:pt idx="9">
                  <c:v>19.97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58-47D1-8617-76AEA624552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029539935"/>
        <c:axId val="1029540415"/>
      </c:barChart>
      <c:catAx>
        <c:axId val="1029539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9540415"/>
        <c:crosses val="autoZero"/>
        <c:auto val="1"/>
        <c:lblAlgn val="ctr"/>
        <c:lblOffset val="100"/>
        <c:noMultiLvlLbl val="0"/>
      </c:catAx>
      <c:valAx>
        <c:axId val="1029540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7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9539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ad_1!$A$1</c:f>
              <c:strCache>
                <c:ptCount val="1"/>
                <c:pt idx="0">
                  <c:v>ipl_host_city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ad_1!$A$2</c:f>
              <c:numCache>
                <c:formatCode>General</c:formatCode>
                <c:ptCount val="1"/>
                <c:pt idx="0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15-4BF1-8A42-99476672A44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08345327"/>
        <c:axId val="908344847"/>
      </c:barChart>
      <c:catAx>
        <c:axId val="90834532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8344847"/>
        <c:crosses val="autoZero"/>
        <c:auto val="1"/>
        <c:lblAlgn val="ctr"/>
        <c:lblOffset val="100"/>
        <c:noMultiLvlLbl val="0"/>
      </c:catAx>
      <c:valAx>
        <c:axId val="908344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8345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ad_3!$B$1</c:f>
              <c:strCache>
                <c:ptCount val="1"/>
                <c:pt idx="0">
                  <c:v>total</c:v>
                </c:pt>
              </c:strCache>
            </c:strRef>
          </c:tx>
          <c:explosion val="11"/>
          <c:dPt>
            <c:idx val="0"/>
            <c:bubble3D val="0"/>
            <c:explosion val="0"/>
            <c:spPr>
              <a:gradFill rotWithShape="1">
                <a:gsLst>
                  <a:gs pos="0">
                    <a:schemeClr val="accent1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1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2D3-434C-AC29-BD524C4B1DC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2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2D3-434C-AC29-BD524C4B1DCE}"/>
              </c:ext>
            </c:extLst>
          </c:dPt>
          <c:dLbls>
            <c:dLbl>
              <c:idx val="0"/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C2D3-434C-AC29-BD524C4B1DCE}"/>
                </c:ext>
              </c:extLst>
            </c:dLbl>
            <c:dLbl>
              <c:idx val="1"/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C2D3-434C-AC29-BD524C4B1D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ad_3!$A$2:$A$3</c:f>
              <c:strCache>
                <c:ptCount val="2"/>
                <c:pt idx="0">
                  <c:v>boundry</c:v>
                </c:pt>
                <c:pt idx="1">
                  <c:v>dot</c:v>
                </c:pt>
              </c:strCache>
            </c:strRef>
          </c:cat>
          <c:val>
            <c:numRef>
              <c:f>ad_3!$B$2:$B$3</c:f>
              <c:numCache>
                <c:formatCode>General</c:formatCode>
                <c:ptCount val="2"/>
                <c:pt idx="0">
                  <c:v>31468</c:v>
                </c:pt>
                <c:pt idx="1">
                  <c:v>67841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2D3-434C-AC29-BD524C4B1D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235990313816972E-2"/>
          <c:y val="4.0441176470588237E-2"/>
          <c:w val="0.6330956186581419"/>
          <c:h val="0.9191176470588234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ad_4!$A$2</c:f>
              <c:strCache>
                <c:ptCount val="1"/>
                <c:pt idx="0">
                  <c:v>Mumbai Indians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ad_4!$B$1</c:f>
              <c:strCache>
                <c:ptCount val="1"/>
                <c:pt idx="0">
                  <c:v>total_boundries</c:v>
                </c:pt>
              </c:strCache>
            </c:strRef>
          </c:cat>
          <c:val>
            <c:numRef>
              <c:f>ad_4!$B$2</c:f>
              <c:numCache>
                <c:formatCode>General</c:formatCode>
                <c:ptCount val="1"/>
                <c:pt idx="0">
                  <c:v>4118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20-4057-93CC-77C3FF24657A}"/>
            </c:ext>
          </c:extLst>
        </c:ser>
        <c:ser>
          <c:idx val="1"/>
          <c:order val="1"/>
          <c:tx>
            <c:strRef>
              <c:f>ad_4!$A$3</c:f>
              <c:strCache>
                <c:ptCount val="1"/>
                <c:pt idx="0">
                  <c:v>Royal Challengers Bangalore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5000"/>
                    <a:lumMod val="102000"/>
                  </a:schemeClr>
                </a:gs>
                <a:gs pos="100000">
                  <a:schemeClr val="accent2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ad_4!$B$1</c:f>
              <c:strCache>
                <c:ptCount val="1"/>
                <c:pt idx="0">
                  <c:v>total_boundries</c:v>
                </c:pt>
              </c:strCache>
            </c:strRef>
          </c:cat>
          <c:val>
            <c:numRef>
              <c:f>ad_4!$B$3</c:f>
              <c:numCache>
                <c:formatCode>General</c:formatCode>
                <c:ptCount val="1"/>
                <c:pt idx="0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20-4057-93CC-77C3FF24657A}"/>
            </c:ext>
          </c:extLst>
        </c:ser>
        <c:ser>
          <c:idx val="2"/>
          <c:order val="2"/>
          <c:tx>
            <c:strRef>
              <c:f>ad_4!$A$4</c:f>
              <c:strCache>
                <c:ptCount val="1"/>
                <c:pt idx="0">
                  <c:v>Kings XI Punjab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4000"/>
                    <a:satMod val="105000"/>
                    <a:lumMod val="102000"/>
                  </a:schemeClr>
                </a:gs>
                <a:gs pos="100000">
                  <a:schemeClr val="accent3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ad_4!$B$1</c:f>
              <c:strCache>
                <c:ptCount val="1"/>
                <c:pt idx="0">
                  <c:v>total_boundries</c:v>
                </c:pt>
              </c:strCache>
            </c:strRef>
          </c:cat>
          <c:val>
            <c:numRef>
              <c:f>ad_4!$B$4</c:f>
              <c:numCache>
                <c:formatCode>General</c:formatCode>
                <c:ptCount val="1"/>
                <c:pt idx="0">
                  <c:v>3780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20-4057-93CC-77C3FF24657A}"/>
            </c:ext>
          </c:extLst>
        </c:ser>
        <c:ser>
          <c:idx val="3"/>
          <c:order val="3"/>
          <c:tx>
            <c:strRef>
              <c:f>ad_4!$A$5</c:f>
              <c:strCache>
                <c:ptCount val="1"/>
                <c:pt idx="0">
                  <c:v>Kolkata Knight Riders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4000"/>
                    <a:satMod val="105000"/>
                    <a:lumMod val="102000"/>
                  </a:schemeClr>
                </a:gs>
                <a:gs pos="100000">
                  <a:schemeClr val="accent4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ad_4!$B$1</c:f>
              <c:strCache>
                <c:ptCount val="1"/>
                <c:pt idx="0">
                  <c:v>total_boundries</c:v>
                </c:pt>
              </c:strCache>
            </c:strRef>
          </c:cat>
          <c:val>
            <c:numRef>
              <c:f>ad_4!$B$5</c:f>
              <c:numCache>
                <c:formatCode>General</c:formatCode>
                <c:ptCount val="1"/>
                <c:pt idx="0">
                  <c:v>3739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A20-4057-93CC-77C3FF24657A}"/>
            </c:ext>
          </c:extLst>
        </c:ser>
        <c:ser>
          <c:idx val="4"/>
          <c:order val="4"/>
          <c:tx>
            <c:strRef>
              <c:f>ad_4!$A$6</c:f>
              <c:strCache>
                <c:ptCount val="1"/>
                <c:pt idx="0">
                  <c:v>Chennai Super Kings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4000"/>
                    <a:satMod val="105000"/>
                    <a:lumMod val="102000"/>
                  </a:schemeClr>
                </a:gs>
                <a:gs pos="100000">
                  <a:schemeClr val="accent5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ad_4!$B$1</c:f>
              <c:strCache>
                <c:ptCount val="1"/>
                <c:pt idx="0">
                  <c:v>total_boundries</c:v>
                </c:pt>
              </c:strCache>
            </c:strRef>
          </c:cat>
          <c:val>
            <c:numRef>
              <c:f>ad_4!$B$6</c:f>
              <c:numCache>
                <c:formatCode>General</c:formatCode>
                <c:ptCount val="1"/>
                <c:pt idx="0">
                  <c:v>3496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A20-4057-93CC-77C3FF24657A}"/>
            </c:ext>
          </c:extLst>
        </c:ser>
        <c:ser>
          <c:idx val="5"/>
          <c:order val="5"/>
          <c:tx>
            <c:strRef>
              <c:f>ad_4!$A$7</c:f>
              <c:strCache>
                <c:ptCount val="1"/>
                <c:pt idx="0">
                  <c:v>Rajasthan Royals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4000"/>
                    <a:satMod val="105000"/>
                    <a:lumMod val="102000"/>
                  </a:schemeClr>
                </a:gs>
                <a:gs pos="100000">
                  <a:schemeClr val="accent6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ad_4!$B$1</c:f>
              <c:strCache>
                <c:ptCount val="1"/>
                <c:pt idx="0">
                  <c:v>total_boundries</c:v>
                </c:pt>
              </c:strCache>
            </c:strRef>
          </c:cat>
          <c:val>
            <c:numRef>
              <c:f>ad_4!$B$7</c:f>
              <c:numCache>
                <c:formatCode>General</c:formatCode>
                <c:ptCount val="1"/>
                <c:pt idx="0">
                  <c:v>3041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A20-4057-93CC-77C3FF24657A}"/>
            </c:ext>
          </c:extLst>
        </c:ser>
        <c:ser>
          <c:idx val="6"/>
          <c:order val="6"/>
          <c:tx>
            <c:strRef>
              <c:f>ad_4!$A$8</c:f>
              <c:strCache>
                <c:ptCount val="1"/>
                <c:pt idx="0">
                  <c:v>Delhi Daredevils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lumMod val="6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ad_4!$B$1</c:f>
              <c:strCache>
                <c:ptCount val="1"/>
                <c:pt idx="0">
                  <c:v>total_boundries</c:v>
                </c:pt>
              </c:strCache>
            </c:strRef>
          </c:cat>
          <c:val>
            <c:numRef>
              <c:f>ad_4!$B$8</c:f>
              <c:numCache>
                <c:formatCode>General</c:formatCode>
                <c:ptCount val="1"/>
                <c:pt idx="0">
                  <c:v>3022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A20-4057-93CC-77C3FF24657A}"/>
            </c:ext>
          </c:extLst>
        </c:ser>
        <c:ser>
          <c:idx val="7"/>
          <c:order val="7"/>
          <c:tx>
            <c:strRef>
              <c:f>ad_4!$A$9</c:f>
              <c:strCache>
                <c:ptCount val="1"/>
                <c:pt idx="0">
                  <c:v>Sunrisers Hyderabad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4000"/>
                    <a:satMod val="105000"/>
                    <a:lumMod val="102000"/>
                  </a:schemeClr>
                </a:gs>
                <a:gs pos="100000">
                  <a:schemeClr val="accent2">
                    <a:lumMod val="6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ad_4!$B$1</c:f>
              <c:strCache>
                <c:ptCount val="1"/>
                <c:pt idx="0">
                  <c:v>total_boundries</c:v>
                </c:pt>
              </c:strCache>
            </c:strRef>
          </c:cat>
          <c:val>
            <c:numRef>
              <c:f>ad_4!$B$9</c:f>
              <c:numCache>
                <c:formatCode>General</c:formatCode>
                <c:ptCount val="1"/>
                <c:pt idx="0">
                  <c:v>2306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A20-4057-93CC-77C3FF24657A}"/>
            </c:ext>
          </c:extLst>
        </c:ser>
        <c:ser>
          <c:idx val="8"/>
          <c:order val="8"/>
          <c:tx>
            <c:strRef>
              <c:f>ad_4!$A$10</c:f>
              <c:strCache>
                <c:ptCount val="1"/>
                <c:pt idx="0">
                  <c:v>Deccan Chargers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4000"/>
                    <a:satMod val="105000"/>
                    <a:lumMod val="102000"/>
                  </a:schemeClr>
                </a:gs>
                <a:gs pos="100000">
                  <a:schemeClr val="accent3">
                    <a:lumMod val="6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ad_4!$B$1</c:f>
              <c:strCache>
                <c:ptCount val="1"/>
                <c:pt idx="0">
                  <c:v>total_boundries</c:v>
                </c:pt>
              </c:strCache>
            </c:strRef>
          </c:cat>
          <c:val>
            <c:numRef>
              <c:f>ad_4!$B$10</c:f>
              <c:numCache>
                <c:formatCode>General</c:formatCode>
                <c:ptCount val="1"/>
                <c:pt idx="0">
                  <c:v>1387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A20-4057-93CC-77C3FF24657A}"/>
            </c:ext>
          </c:extLst>
        </c:ser>
        <c:ser>
          <c:idx val="9"/>
          <c:order val="9"/>
          <c:tx>
            <c:strRef>
              <c:f>ad_4!$A$11</c:f>
              <c:strCache>
                <c:ptCount val="1"/>
                <c:pt idx="0">
                  <c:v>Pune Warriors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4000"/>
                    <a:satMod val="105000"/>
                    <a:lumMod val="102000"/>
                  </a:schemeClr>
                </a:gs>
                <a:gs pos="100000">
                  <a:schemeClr val="accent4">
                    <a:lumMod val="6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ad_4!$B$1</c:f>
              <c:strCache>
                <c:ptCount val="1"/>
                <c:pt idx="0">
                  <c:v>total_boundries</c:v>
                </c:pt>
              </c:strCache>
            </c:strRef>
          </c:cat>
          <c:val>
            <c:numRef>
              <c:f>ad_4!$B$11</c:f>
              <c:numCache>
                <c:formatCode>General</c:formatCode>
                <c:ptCount val="1"/>
                <c:pt idx="0">
                  <c:v>733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A20-4057-93CC-77C3FF24657A}"/>
            </c:ext>
          </c:extLst>
        </c:ser>
        <c:ser>
          <c:idx val="10"/>
          <c:order val="10"/>
          <c:tx>
            <c:strRef>
              <c:f>ad_4!$A$12</c:f>
              <c:strCache>
                <c:ptCount val="1"/>
                <c:pt idx="0">
                  <c:v>Delhi Capitals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tint val="94000"/>
                    <a:satMod val="105000"/>
                    <a:lumMod val="102000"/>
                  </a:schemeClr>
                </a:gs>
                <a:gs pos="100000">
                  <a:schemeClr val="accent5">
                    <a:lumMod val="6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ad_4!$B$1</c:f>
              <c:strCache>
                <c:ptCount val="1"/>
                <c:pt idx="0">
                  <c:v>total_boundries</c:v>
                </c:pt>
              </c:strCache>
            </c:strRef>
          </c:cat>
          <c:val>
            <c:numRef>
              <c:f>ad_4!$B$12</c:f>
              <c:numCache>
                <c:formatCode>General</c:formatCode>
                <c:ptCount val="1"/>
                <c:pt idx="0">
                  <c:v>659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A20-4057-93CC-77C3FF24657A}"/>
            </c:ext>
          </c:extLst>
        </c:ser>
        <c:ser>
          <c:idx val="11"/>
          <c:order val="11"/>
          <c:tx>
            <c:strRef>
              <c:f>ad_4!$A$13</c:f>
              <c:strCache>
                <c:ptCount val="1"/>
                <c:pt idx="0">
                  <c:v>Gujarat Lions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tint val="94000"/>
                    <a:satMod val="105000"/>
                    <a:lumMod val="102000"/>
                  </a:schemeClr>
                </a:gs>
                <a:gs pos="100000">
                  <a:schemeClr val="accent6">
                    <a:lumMod val="6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ad_4!$B$1</c:f>
              <c:strCache>
                <c:ptCount val="1"/>
                <c:pt idx="0">
                  <c:v>total_boundries</c:v>
                </c:pt>
              </c:strCache>
            </c:strRef>
          </c:cat>
          <c:val>
            <c:numRef>
              <c:f>ad_4!$B$13</c:f>
              <c:numCache>
                <c:formatCode>General</c:formatCode>
                <c:ptCount val="1"/>
                <c:pt idx="0">
                  <c:v>624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A20-4057-93CC-77C3FF24657A}"/>
            </c:ext>
          </c:extLst>
        </c:ser>
        <c:ser>
          <c:idx val="12"/>
          <c:order val="12"/>
          <c:tx>
            <c:strRef>
              <c:f>ad_4!$A$14</c:f>
              <c:strCache>
                <c:ptCount val="1"/>
                <c:pt idx="0">
                  <c:v>Rising Pune Supergiant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lumMod val="80000"/>
                    <a:lumOff val="2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ad_4!$B$1</c:f>
              <c:strCache>
                <c:ptCount val="1"/>
                <c:pt idx="0">
                  <c:v>total_boundries</c:v>
                </c:pt>
              </c:strCache>
            </c:strRef>
          </c:cat>
          <c:val>
            <c:numRef>
              <c:f>ad_4!$B$14</c:f>
              <c:numCache>
                <c:formatCode>General</c:formatCode>
                <c:ptCount val="1"/>
                <c:pt idx="0">
                  <c:v>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7A20-4057-93CC-77C3FF24657A}"/>
            </c:ext>
          </c:extLst>
        </c:ser>
        <c:ser>
          <c:idx val="13"/>
          <c:order val="13"/>
          <c:tx>
            <c:strRef>
              <c:f>ad_4!$A$15</c:f>
              <c:strCache>
                <c:ptCount val="1"/>
                <c:pt idx="0">
                  <c:v>Rising Pune Supergiants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tint val="94000"/>
                    <a:satMod val="105000"/>
                    <a:lumMod val="102000"/>
                  </a:schemeClr>
                </a:gs>
                <a:gs pos="100000">
                  <a:schemeClr val="accent2">
                    <a:lumMod val="80000"/>
                    <a:lumOff val="2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ad_4!$B$1</c:f>
              <c:strCache>
                <c:ptCount val="1"/>
                <c:pt idx="0">
                  <c:v>total_boundries</c:v>
                </c:pt>
              </c:strCache>
            </c:strRef>
          </c:cat>
          <c:val>
            <c:numRef>
              <c:f>ad_4!$B$15</c:f>
              <c:numCache>
                <c:formatCode>General</c:formatCode>
                <c:ptCount val="1"/>
                <c:pt idx="0">
                  <c:v>242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7A20-4057-93CC-77C3FF24657A}"/>
            </c:ext>
          </c:extLst>
        </c:ser>
        <c:ser>
          <c:idx val="14"/>
          <c:order val="14"/>
          <c:tx>
            <c:strRef>
              <c:f>ad_4!$A$16</c:f>
              <c:strCache>
                <c:ptCount val="1"/>
                <c:pt idx="0">
                  <c:v>Kochi Tuskers Kerala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tint val="94000"/>
                    <a:satMod val="105000"/>
                    <a:lumMod val="102000"/>
                  </a:schemeClr>
                </a:gs>
                <a:gs pos="100000">
                  <a:schemeClr val="accent3">
                    <a:lumMod val="80000"/>
                    <a:lumOff val="2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ad_4!$B$1</c:f>
              <c:strCache>
                <c:ptCount val="1"/>
                <c:pt idx="0">
                  <c:v>total_boundries</c:v>
                </c:pt>
              </c:strCache>
            </c:strRef>
          </c:cat>
          <c:val>
            <c:numRef>
              <c:f>ad_4!$B$16</c:f>
              <c:numCache>
                <c:formatCode>General</c:formatCode>
                <c:ptCount val="1"/>
                <c:pt idx="0">
                  <c:v>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A20-4057-93CC-77C3FF24657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255861872"/>
        <c:axId val="255870992"/>
      </c:barChart>
      <c:catAx>
        <c:axId val="2558618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5870992"/>
        <c:crosses val="autoZero"/>
        <c:auto val="1"/>
        <c:lblAlgn val="ctr"/>
        <c:lblOffset val="100"/>
        <c:noMultiLvlLbl val="0"/>
      </c:catAx>
      <c:valAx>
        <c:axId val="255870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5861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815125333627604"/>
          <c:y val="2.0564774191088563E-2"/>
          <c:w val="0.28112311699747683"/>
          <c:h val="0.951765574339972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6FB485A-2A96-4A85-B5D3-58EEFC12335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EF406BD-4DF3-4B52-BB68-FCBE519DC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74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485A-2A96-4A85-B5D3-58EEFC12335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06BD-4DF3-4B52-BB68-FCBE519DC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0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485A-2A96-4A85-B5D3-58EEFC12335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06BD-4DF3-4B52-BB68-FCBE519DC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221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485A-2A96-4A85-B5D3-58EEFC12335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06BD-4DF3-4B52-BB68-FCBE519DC16E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1590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485A-2A96-4A85-B5D3-58EEFC12335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06BD-4DF3-4B52-BB68-FCBE519DC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294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485A-2A96-4A85-B5D3-58EEFC12335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06BD-4DF3-4B52-BB68-FCBE519DC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962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485A-2A96-4A85-B5D3-58EEFC12335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06BD-4DF3-4B52-BB68-FCBE519DC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661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485A-2A96-4A85-B5D3-58EEFC12335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06BD-4DF3-4B52-BB68-FCBE519DC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956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485A-2A96-4A85-B5D3-58EEFC12335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06BD-4DF3-4B52-BB68-FCBE519DC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59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485A-2A96-4A85-B5D3-58EEFC12335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06BD-4DF3-4B52-BB68-FCBE519DC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62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485A-2A96-4A85-B5D3-58EEFC12335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06BD-4DF3-4B52-BB68-FCBE519DC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72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485A-2A96-4A85-B5D3-58EEFC12335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06BD-4DF3-4B52-BB68-FCBE519DC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3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485A-2A96-4A85-B5D3-58EEFC12335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06BD-4DF3-4B52-BB68-FCBE519DC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18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485A-2A96-4A85-B5D3-58EEFC12335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06BD-4DF3-4B52-BB68-FCBE519DC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87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485A-2A96-4A85-B5D3-58EEFC12335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06BD-4DF3-4B52-BB68-FCBE519DC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06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485A-2A96-4A85-B5D3-58EEFC12335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06BD-4DF3-4B52-BB68-FCBE519DC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80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485A-2A96-4A85-B5D3-58EEFC12335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06BD-4DF3-4B52-BB68-FCBE519DC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14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8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B485A-2A96-4A85-B5D3-58EEFC12335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406BD-4DF3-4B52-BB68-FCBE519DC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927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BE73D1-B040-EEA0-154E-585E87E782FE}"/>
              </a:ext>
            </a:extLst>
          </p:cNvPr>
          <p:cNvSpPr txBox="1"/>
          <p:nvPr/>
        </p:nvSpPr>
        <p:spPr>
          <a:xfrm>
            <a:off x="2296530" y="352182"/>
            <a:ext cx="7598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>
                <a:solidFill>
                  <a:srgbClr val="185A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 Light" panose="020E0502030303020204" pitchFamily="34" charset="0"/>
              </a:rPr>
              <a:t>SQL Project 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AEE0983-1040-C592-FA23-4DDE38469B20}"/>
              </a:ext>
            </a:extLst>
          </p:cNvPr>
          <p:cNvGrpSpPr/>
          <p:nvPr/>
        </p:nvGrpSpPr>
        <p:grpSpPr>
          <a:xfrm>
            <a:off x="3079370" y="1675621"/>
            <a:ext cx="6023222" cy="2721929"/>
            <a:chOff x="3079370" y="1675621"/>
            <a:chExt cx="6023222" cy="27219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0E8AEE-4BC4-656B-23BA-C00BCA5A0CBB}"/>
                </a:ext>
              </a:extLst>
            </p:cNvPr>
            <p:cNvSpPr txBox="1"/>
            <p:nvPr/>
          </p:nvSpPr>
          <p:spPr>
            <a:xfrm>
              <a:off x="3079370" y="2827890"/>
              <a:ext cx="6023222" cy="1569660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9600" b="1" dirty="0">
                  <a:solidFill>
                    <a:srgbClr val="00277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skerville Old Face" panose="02020602080505020303" pitchFamily="18" charset="0"/>
                </a:rPr>
                <a:t>IPL TEAM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6A5F7D-D2F6-0A9C-D301-3FEE3EF5AC50}"/>
                </a:ext>
              </a:extLst>
            </p:cNvPr>
            <p:cNvSpPr txBox="1"/>
            <p:nvPr/>
          </p:nvSpPr>
          <p:spPr>
            <a:xfrm>
              <a:off x="3089407" y="1675621"/>
              <a:ext cx="6013185" cy="1569660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9600" b="1" dirty="0">
                  <a:solidFill>
                    <a:srgbClr val="00277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skerville Old Face" panose="02020602080505020303" pitchFamily="18" charset="0"/>
                </a:rPr>
                <a:t>AUCTION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2C99648-F0B6-6543-F7DA-567C9A78AEAE}"/>
                </a:ext>
              </a:extLst>
            </p:cNvPr>
            <p:cNvCxnSpPr/>
            <p:nvPr/>
          </p:nvCxnSpPr>
          <p:spPr>
            <a:xfrm>
              <a:off x="3251189" y="3023181"/>
              <a:ext cx="5679583" cy="0"/>
            </a:xfrm>
            <a:prstGeom prst="line">
              <a:avLst/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A523A7C-F70D-FCF6-08BA-559E990C8E53}"/>
              </a:ext>
            </a:extLst>
          </p:cNvPr>
          <p:cNvSpPr txBox="1"/>
          <p:nvPr/>
        </p:nvSpPr>
        <p:spPr>
          <a:xfrm>
            <a:off x="9895470" y="5653825"/>
            <a:ext cx="2062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-Ananya Shetty</a:t>
            </a:r>
          </a:p>
        </p:txBody>
      </p:sp>
    </p:spTree>
    <p:extLst>
      <p:ext uri="{BB962C8B-B14F-4D97-AF65-F5344CB8AC3E}">
        <p14:creationId xmlns:p14="http://schemas.microsoft.com/office/powerpoint/2010/main" val="134604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E35428-A87D-1BB1-DAB3-A41A29DDF246}"/>
              </a:ext>
            </a:extLst>
          </p:cNvPr>
          <p:cNvSpPr txBox="1"/>
          <p:nvPr/>
        </p:nvSpPr>
        <p:spPr>
          <a:xfrm>
            <a:off x="1054785" y="1324957"/>
            <a:ext cx="7049815" cy="3416320"/>
          </a:xfrm>
          <a:prstGeom prst="rect">
            <a:avLst/>
          </a:prstGeom>
          <a:noFill/>
          <a:ln>
            <a:solidFill>
              <a:schemeClr val="bg1"/>
            </a:solidFill>
            <a:prstDash val="lgDashDot"/>
          </a:ln>
        </p:spPr>
        <p:txBody>
          <a:bodyPr wrap="non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WITH b1 AS (SELECT bowler,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	COUNT(ball) AS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</a:rPr>
              <a:t>total_balls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,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	SUM(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</a:rPr>
              <a:t>is_wicket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) AS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</a:rPr>
              <a:t>wickets_taken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</a:rPr>
              <a:t>	FROM ipl_ball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	WHERE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</a:rPr>
              <a:t>dismissal_kind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 != 'run out'</a:t>
            </a:r>
          </a:p>
          <a:p>
            <a:pPr algn="just"/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</a:rPr>
              <a:t>	GROUP BY bowler</a:t>
            </a:r>
          </a:p>
          <a:p>
            <a:pPr algn="just"/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</a:rPr>
              <a:t>	HAVING COUNT(ball)&gt;=500)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SELECT b1.bowler, b1.total_balls, b1.wickets_taken,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	ROUND((b1.total_balls::decimal/b1.wickets_taken), 2) AS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</a:rPr>
              <a:t>strike_rate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</a:rPr>
              <a:t>FROM b1</a:t>
            </a:r>
          </a:p>
          <a:p>
            <a:pPr algn="just"/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</a:rPr>
              <a:t>ORDER BY </a:t>
            </a:r>
            <a:r>
              <a:rPr lang="en-IN" sz="1800" dirty="0" err="1">
                <a:solidFill>
                  <a:schemeClr val="bg1"/>
                </a:solidFill>
                <a:latin typeface="Calibri" panose="020F0502020204030204" pitchFamily="34" charset="0"/>
              </a:rPr>
              <a:t>strike_rate</a:t>
            </a:r>
            <a:endParaRPr lang="en-IN" sz="1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</a:rPr>
              <a:t>LIMIT 10;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84ADB1-87FD-CC3F-ECC6-C51683A2B482}"/>
              </a:ext>
            </a:extLst>
          </p:cNvPr>
          <p:cNvSpPr txBox="1"/>
          <p:nvPr/>
        </p:nvSpPr>
        <p:spPr>
          <a:xfrm>
            <a:off x="1054785" y="558800"/>
            <a:ext cx="10096092" cy="646331"/>
          </a:xfrm>
          <a:prstGeom prst="rect">
            <a:avLst/>
          </a:prstGeom>
          <a:noFill/>
          <a:ln>
            <a:solidFill>
              <a:schemeClr val="bg1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2. Best strike rate bowlers - &gt;=500 balls(strike rate=total balls bowled/total wickets taken),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run_outs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are not by bowler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BAA0AF-E0BA-36D1-46D3-8F849BA3DA36}"/>
              </a:ext>
            </a:extLst>
          </p:cNvPr>
          <p:cNvGrpSpPr/>
          <p:nvPr/>
        </p:nvGrpSpPr>
        <p:grpSpPr>
          <a:xfrm>
            <a:off x="10950575" y="5894993"/>
            <a:ext cx="898525" cy="393700"/>
            <a:chOff x="8753475" y="5666393"/>
            <a:chExt cx="898525" cy="393700"/>
          </a:xfr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8900000" scaled="1"/>
            <a:tileRect/>
          </a:gradFill>
        </p:grpSpPr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01338737-637B-7BA2-99CD-29894A4ABF38}"/>
                </a:ext>
              </a:extLst>
            </p:cNvPr>
            <p:cNvSpPr/>
            <p:nvPr/>
          </p:nvSpPr>
          <p:spPr>
            <a:xfrm>
              <a:off x="8753475" y="5666393"/>
              <a:ext cx="368300" cy="393700"/>
            </a:xfrm>
            <a:prstGeom prst="chevron">
              <a:avLst/>
            </a:prstGeom>
            <a:grp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87139155-8B99-538A-D4D8-0FBA3FB0123B}"/>
                </a:ext>
              </a:extLst>
            </p:cNvPr>
            <p:cNvSpPr/>
            <p:nvPr/>
          </p:nvSpPr>
          <p:spPr>
            <a:xfrm>
              <a:off x="9010650" y="5666393"/>
              <a:ext cx="368300" cy="393700"/>
            </a:xfrm>
            <a:prstGeom prst="chevron">
              <a:avLst/>
            </a:prstGeom>
            <a:grp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71A5DA34-A91B-A437-B189-1FCECFD5082E}"/>
                </a:ext>
              </a:extLst>
            </p:cNvPr>
            <p:cNvSpPr/>
            <p:nvPr/>
          </p:nvSpPr>
          <p:spPr>
            <a:xfrm>
              <a:off x="9283700" y="5666393"/>
              <a:ext cx="368300" cy="393700"/>
            </a:xfrm>
            <a:prstGeom prst="chevron">
              <a:avLst/>
            </a:prstGeom>
            <a:grp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53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0927B20-00AF-36C1-3325-B1A57924FDE8}"/>
              </a:ext>
            </a:extLst>
          </p:cNvPr>
          <p:cNvGrpSpPr/>
          <p:nvPr/>
        </p:nvGrpSpPr>
        <p:grpSpPr>
          <a:xfrm>
            <a:off x="155575" y="166688"/>
            <a:ext cx="898525" cy="393700"/>
            <a:chOff x="8753475" y="5666393"/>
            <a:chExt cx="898525" cy="393700"/>
          </a:xfr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</p:grpSpPr>
        <p:sp>
          <p:nvSpPr>
            <p:cNvPr id="4" name="Arrow: Chevron 3">
              <a:extLst>
                <a:ext uri="{FF2B5EF4-FFF2-40B4-BE49-F238E27FC236}">
                  <a16:creationId xmlns:a16="http://schemas.microsoft.com/office/drawing/2014/main" id="{9EB3D640-8B17-2D32-77E1-BC8D96FD748F}"/>
                </a:ext>
              </a:extLst>
            </p:cNvPr>
            <p:cNvSpPr/>
            <p:nvPr/>
          </p:nvSpPr>
          <p:spPr>
            <a:xfrm>
              <a:off x="8753475" y="5666393"/>
              <a:ext cx="368300" cy="393700"/>
            </a:xfrm>
            <a:prstGeom prst="chevron">
              <a:avLst/>
            </a:prstGeom>
            <a:grp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C0FA5716-BEF9-0006-EECD-EB3A5B537712}"/>
                </a:ext>
              </a:extLst>
            </p:cNvPr>
            <p:cNvSpPr/>
            <p:nvPr/>
          </p:nvSpPr>
          <p:spPr>
            <a:xfrm>
              <a:off x="9010650" y="5666393"/>
              <a:ext cx="368300" cy="393700"/>
            </a:xfrm>
            <a:prstGeom prst="chevron">
              <a:avLst/>
            </a:prstGeom>
            <a:grp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E5B5C393-29B0-5015-0648-51EAE3BA3018}"/>
                </a:ext>
              </a:extLst>
            </p:cNvPr>
            <p:cNvSpPr/>
            <p:nvPr/>
          </p:nvSpPr>
          <p:spPr>
            <a:xfrm>
              <a:off x="9283700" y="5666393"/>
              <a:ext cx="368300" cy="393700"/>
            </a:xfrm>
            <a:prstGeom prst="chevron">
              <a:avLst/>
            </a:prstGeom>
            <a:grp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8858A7A-AA15-3E9B-06B6-44AAB0C748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5730044"/>
              </p:ext>
            </p:extLst>
          </p:nvPr>
        </p:nvGraphicFramePr>
        <p:xfrm>
          <a:off x="2317750" y="3201909"/>
          <a:ext cx="7556500" cy="3255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624C05-C5E0-A518-93A4-4ED57D06B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052107"/>
              </p:ext>
            </p:extLst>
          </p:nvPr>
        </p:nvGraphicFramePr>
        <p:xfrm>
          <a:off x="3759200" y="332423"/>
          <a:ext cx="4673600" cy="278701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458303">
                  <a:extLst>
                    <a:ext uri="{9D8B030D-6E8A-4147-A177-3AD203B41FA5}">
                      <a16:colId xmlns:a16="http://schemas.microsoft.com/office/drawing/2014/main" val="3114422951"/>
                    </a:ext>
                  </a:extLst>
                </a:gridCol>
                <a:gridCol w="948776">
                  <a:extLst>
                    <a:ext uri="{9D8B030D-6E8A-4147-A177-3AD203B41FA5}">
                      <a16:colId xmlns:a16="http://schemas.microsoft.com/office/drawing/2014/main" val="2518893787"/>
                    </a:ext>
                  </a:extLst>
                </a:gridCol>
                <a:gridCol w="1282606">
                  <a:extLst>
                    <a:ext uri="{9D8B030D-6E8A-4147-A177-3AD203B41FA5}">
                      <a16:colId xmlns:a16="http://schemas.microsoft.com/office/drawing/2014/main" val="1155167352"/>
                    </a:ext>
                  </a:extLst>
                </a:gridCol>
                <a:gridCol w="983915">
                  <a:extLst>
                    <a:ext uri="{9D8B030D-6E8A-4147-A177-3AD203B41FA5}">
                      <a16:colId xmlns:a16="http://schemas.microsoft.com/office/drawing/2014/main" val="182004289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bowler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total_balls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wickets_taken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strike_rate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66200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K Rabada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835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13.69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4558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DE Bollinger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595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15.66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79663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AJ Tye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640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04443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Imran Tahir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1311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16.39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29540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SL Malinga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2956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170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17.39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1826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 Aravind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785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17.44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08212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MA Starc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607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17.85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8939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YS Chahal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2185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18.06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678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KK Cooper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597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18.09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02893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NM Coulter-Nile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747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18.22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6211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061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77B958E-6E75-A177-830A-94B1967EF271}"/>
              </a:ext>
            </a:extLst>
          </p:cNvPr>
          <p:cNvSpPr txBox="1"/>
          <p:nvPr/>
        </p:nvSpPr>
        <p:spPr>
          <a:xfrm>
            <a:off x="1066800" y="558800"/>
            <a:ext cx="4400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ALL-ROUNDERS BIDDING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2899C-D12D-091D-28D4-973ECD261BC1}"/>
              </a:ext>
            </a:extLst>
          </p:cNvPr>
          <p:cNvSpPr txBox="1"/>
          <p:nvPr/>
        </p:nvSpPr>
        <p:spPr>
          <a:xfrm>
            <a:off x="1066800" y="1270000"/>
            <a:ext cx="9321800" cy="646331"/>
          </a:xfrm>
          <a:prstGeom prst="rect">
            <a:avLst/>
          </a:prstGeom>
          <a:noFill/>
          <a:ln>
            <a:solidFill>
              <a:schemeClr val="bg1"/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All-Rounders best batting and bowling strike rate - &gt;=500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ballsFaces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&gt;=300 balls bowled (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strikeRate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totalBallsBowled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totalWicketsTaken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(SR=(total runs/balls faced)*100) */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8F9E4E-65B5-08C0-9331-E029DE30630B}"/>
              </a:ext>
            </a:extLst>
          </p:cNvPr>
          <p:cNvSpPr txBox="1"/>
          <p:nvPr/>
        </p:nvSpPr>
        <p:spPr>
          <a:xfrm>
            <a:off x="1066800" y="2015411"/>
            <a:ext cx="7824706" cy="4524315"/>
          </a:xfrm>
          <a:prstGeom prst="rect">
            <a:avLst/>
          </a:prstGeom>
          <a:noFill/>
          <a:ln>
            <a:solidFill>
              <a:schemeClr val="bg1"/>
            </a:solidFill>
            <a:prstDash val="lgDashDot"/>
          </a:ln>
        </p:spPr>
        <p:txBody>
          <a:bodyPr wrap="none" rtlCol="0">
            <a:spAutoFit/>
          </a:bodyPr>
          <a:lstStyle/>
          <a:p>
            <a:pPr algn="just"/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</a:rPr>
              <a:t>SELECT </a:t>
            </a:r>
            <a:r>
              <a:rPr lang="en-IN" sz="1800" dirty="0" err="1">
                <a:solidFill>
                  <a:schemeClr val="bg1"/>
                </a:solidFill>
                <a:latin typeface="Calibri" panose="020F0502020204030204" pitchFamily="34" charset="0"/>
              </a:rPr>
              <a:t>bat.batsman</a:t>
            </a:r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</a:rPr>
              <a:t> AS </a:t>
            </a:r>
            <a:r>
              <a:rPr lang="en-IN" sz="1800" dirty="0" err="1">
                <a:solidFill>
                  <a:schemeClr val="bg1"/>
                </a:solidFill>
                <a:latin typeface="Calibri" panose="020F0502020204030204" pitchFamily="34" charset="0"/>
              </a:rPr>
              <a:t>all_rounder</a:t>
            </a:r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</a:rPr>
              <a:t>, </a:t>
            </a:r>
            <a:r>
              <a:rPr lang="en-IN" sz="1800" dirty="0" err="1">
                <a:solidFill>
                  <a:schemeClr val="bg1"/>
                </a:solidFill>
                <a:latin typeface="Calibri" panose="020F0502020204030204" pitchFamily="34" charset="0"/>
              </a:rPr>
              <a:t>bowl.bowler</a:t>
            </a:r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</a:rPr>
              <a:t>, </a:t>
            </a:r>
            <a:r>
              <a:rPr lang="en-IN" sz="1800" dirty="0" err="1">
                <a:solidFill>
                  <a:schemeClr val="bg1"/>
                </a:solidFill>
                <a:latin typeface="Calibri" panose="020F0502020204030204" pitchFamily="34" charset="0"/>
              </a:rPr>
              <a:t>bat.batting_sr</a:t>
            </a:r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</a:rPr>
              <a:t>, </a:t>
            </a:r>
            <a:r>
              <a:rPr lang="en-IN" sz="1800" dirty="0" err="1">
                <a:solidFill>
                  <a:schemeClr val="bg1"/>
                </a:solidFill>
                <a:latin typeface="Calibri" panose="020F0502020204030204" pitchFamily="34" charset="0"/>
              </a:rPr>
              <a:t>bowl.bowling_sr</a:t>
            </a:r>
            <a:endParaRPr lang="en-IN" sz="1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</a:rPr>
              <a:t>FROM(SELECT batsman,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	ROUND((SUM(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</a:rPr>
              <a:t>batsman_runs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)/COUNT(ball)::decimal)*100, 2) AS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</a:rPr>
              <a:t>batting_sr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</a:rPr>
              <a:t>	FROM ipl_ball</a:t>
            </a:r>
          </a:p>
          <a:p>
            <a:pPr algn="just"/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</a:rPr>
              <a:t>	GROUP BY batsman</a:t>
            </a:r>
          </a:p>
          <a:p>
            <a:pPr algn="just"/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</a:rPr>
              <a:t>	HAVING COUNT(ball)&gt;=500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	ORDER BY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</a:rPr>
              <a:t>batting_sr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 DESC) AS bat</a:t>
            </a:r>
          </a:p>
          <a:p>
            <a:pPr algn="just"/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</a:rPr>
              <a:t>JOIN</a:t>
            </a:r>
          </a:p>
          <a:p>
            <a:pPr algn="just"/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</a:rPr>
              <a:t>	(SELECT bowler,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	ROUND(COUNT(ball)::decimal/SUM(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</a:rPr>
              <a:t>is_wicket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), 2) AS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</a:rPr>
              <a:t>bowling_sr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</a:rPr>
              <a:t>	FROM ipl_ball</a:t>
            </a:r>
          </a:p>
          <a:p>
            <a:pPr algn="just"/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</a:rPr>
              <a:t>	GROUP BY bowler</a:t>
            </a:r>
          </a:p>
          <a:p>
            <a:pPr algn="just"/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</a:rPr>
              <a:t>	HAVING COUNT(ball)&gt;=300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	ORDER BY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</a:rPr>
              <a:t>bowling_sr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) AS bowl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ON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</a:rPr>
              <a:t>bat.batsman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=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</a:rPr>
              <a:t>bowl.bowler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</a:rPr>
              <a:t>LIMIT 10;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BD85CB1-1452-C329-1D6F-DE7DCA85F5D5}"/>
              </a:ext>
            </a:extLst>
          </p:cNvPr>
          <p:cNvGrpSpPr/>
          <p:nvPr/>
        </p:nvGrpSpPr>
        <p:grpSpPr>
          <a:xfrm>
            <a:off x="10950575" y="5894993"/>
            <a:ext cx="898525" cy="393700"/>
            <a:chOff x="8753475" y="5666393"/>
            <a:chExt cx="898525" cy="393700"/>
          </a:xfr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8900000" scaled="1"/>
            <a:tileRect/>
          </a:gradFill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42F6232E-AF5E-39B9-7420-75CBC1AC0825}"/>
                </a:ext>
              </a:extLst>
            </p:cNvPr>
            <p:cNvSpPr/>
            <p:nvPr/>
          </p:nvSpPr>
          <p:spPr>
            <a:xfrm>
              <a:off x="8753475" y="5666393"/>
              <a:ext cx="368300" cy="393700"/>
            </a:xfrm>
            <a:prstGeom prst="chevron">
              <a:avLst/>
            </a:prstGeom>
            <a:grp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FEF7E42E-8DB6-95E3-D4BC-5DD00D03227B}"/>
                </a:ext>
              </a:extLst>
            </p:cNvPr>
            <p:cNvSpPr/>
            <p:nvPr/>
          </p:nvSpPr>
          <p:spPr>
            <a:xfrm>
              <a:off x="9010650" y="5666393"/>
              <a:ext cx="368300" cy="393700"/>
            </a:xfrm>
            <a:prstGeom prst="chevron">
              <a:avLst/>
            </a:prstGeom>
            <a:grp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2542A7B0-A94D-5187-9E9B-4FD58CF744D0}"/>
                </a:ext>
              </a:extLst>
            </p:cNvPr>
            <p:cNvSpPr/>
            <p:nvPr/>
          </p:nvSpPr>
          <p:spPr>
            <a:xfrm>
              <a:off x="9283700" y="5666393"/>
              <a:ext cx="368300" cy="393700"/>
            </a:xfrm>
            <a:prstGeom prst="chevron">
              <a:avLst/>
            </a:prstGeom>
            <a:grp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8292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436DBF-1657-4753-FC6C-D517BB671848}"/>
              </a:ext>
            </a:extLst>
          </p:cNvPr>
          <p:cNvGrpSpPr/>
          <p:nvPr/>
        </p:nvGrpSpPr>
        <p:grpSpPr>
          <a:xfrm>
            <a:off x="155575" y="166688"/>
            <a:ext cx="898525" cy="393700"/>
            <a:chOff x="8753475" y="5666393"/>
            <a:chExt cx="898525" cy="393700"/>
          </a:xfr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</p:grpSpPr>
        <p:sp>
          <p:nvSpPr>
            <p:cNvPr id="3" name="Arrow: Chevron 2">
              <a:extLst>
                <a:ext uri="{FF2B5EF4-FFF2-40B4-BE49-F238E27FC236}">
                  <a16:creationId xmlns:a16="http://schemas.microsoft.com/office/drawing/2014/main" id="{8620F6B8-3AA8-3DB2-E702-37FFBBAD8B09}"/>
                </a:ext>
              </a:extLst>
            </p:cNvPr>
            <p:cNvSpPr/>
            <p:nvPr/>
          </p:nvSpPr>
          <p:spPr>
            <a:xfrm>
              <a:off x="8753475" y="5666393"/>
              <a:ext cx="368300" cy="393700"/>
            </a:xfrm>
            <a:prstGeom prst="chevron">
              <a:avLst/>
            </a:prstGeom>
            <a:grp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" name="Arrow: Chevron 3">
              <a:extLst>
                <a:ext uri="{FF2B5EF4-FFF2-40B4-BE49-F238E27FC236}">
                  <a16:creationId xmlns:a16="http://schemas.microsoft.com/office/drawing/2014/main" id="{F5E11336-E362-F276-26C5-2D137220D48D}"/>
                </a:ext>
              </a:extLst>
            </p:cNvPr>
            <p:cNvSpPr/>
            <p:nvPr/>
          </p:nvSpPr>
          <p:spPr>
            <a:xfrm>
              <a:off x="9010650" y="5666393"/>
              <a:ext cx="368300" cy="393700"/>
            </a:xfrm>
            <a:prstGeom prst="chevron">
              <a:avLst/>
            </a:prstGeom>
            <a:grp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57E5B802-2566-5833-8714-90559188077C}"/>
                </a:ext>
              </a:extLst>
            </p:cNvPr>
            <p:cNvSpPr/>
            <p:nvPr/>
          </p:nvSpPr>
          <p:spPr>
            <a:xfrm>
              <a:off x="9283700" y="5666393"/>
              <a:ext cx="368300" cy="393700"/>
            </a:xfrm>
            <a:prstGeom prst="chevron">
              <a:avLst/>
            </a:prstGeom>
            <a:grp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A65118F-B633-6B3D-2E98-4E687657A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841842"/>
              </p:ext>
            </p:extLst>
          </p:nvPr>
        </p:nvGraphicFramePr>
        <p:xfrm>
          <a:off x="4514850" y="204153"/>
          <a:ext cx="3162299" cy="278701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118604">
                  <a:extLst>
                    <a:ext uri="{9D8B030D-6E8A-4147-A177-3AD203B41FA5}">
                      <a16:colId xmlns:a16="http://schemas.microsoft.com/office/drawing/2014/main" val="1201190216"/>
                    </a:ext>
                  </a:extLst>
                </a:gridCol>
                <a:gridCol w="981729">
                  <a:extLst>
                    <a:ext uri="{9D8B030D-6E8A-4147-A177-3AD203B41FA5}">
                      <a16:colId xmlns:a16="http://schemas.microsoft.com/office/drawing/2014/main" val="1556746139"/>
                    </a:ext>
                  </a:extLst>
                </a:gridCol>
                <a:gridCol w="1061966">
                  <a:extLst>
                    <a:ext uri="{9D8B030D-6E8A-4147-A177-3AD203B41FA5}">
                      <a16:colId xmlns:a16="http://schemas.microsoft.com/office/drawing/2014/main" val="109689177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all_rounder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batting_sr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bowling_sr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15096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AD Russell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172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17.7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82904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SP Narine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155.67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19.75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2686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HH Pandya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150.39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20.31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36822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GJ Maxwell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148.57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27.9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26811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KA Pollard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143.47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19.92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95447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CH Gayle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142.79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30.74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07433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KH Pandya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137.55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26.18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9932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YK Pathan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137.51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25.74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80814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JA Morkel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136.99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18.82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5150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SR Watson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134.14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19.97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656672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2C13C17-26D4-2AD3-115C-505A4C69B9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0304080"/>
              </p:ext>
            </p:extLst>
          </p:nvPr>
        </p:nvGraphicFramePr>
        <p:xfrm>
          <a:off x="2166327" y="3103880"/>
          <a:ext cx="7859345" cy="3549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8244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90A2D0-68E2-C65E-6192-C844DFD06E2C}"/>
              </a:ext>
            </a:extLst>
          </p:cNvPr>
          <p:cNvSpPr txBox="1"/>
          <p:nvPr/>
        </p:nvSpPr>
        <p:spPr>
          <a:xfrm>
            <a:off x="1066800" y="558800"/>
            <a:ext cx="3044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WICKETKEEPERS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FED5E-76B3-137D-C844-0BD0E6775C33}"/>
              </a:ext>
            </a:extLst>
          </p:cNvPr>
          <p:cNvSpPr txBox="1"/>
          <p:nvPr/>
        </p:nvSpPr>
        <p:spPr>
          <a:xfrm>
            <a:off x="1066800" y="1278811"/>
            <a:ext cx="8941743" cy="1200329"/>
          </a:xfrm>
          <a:prstGeom prst="rect">
            <a:avLst/>
          </a:prstGeom>
          <a:noFill/>
          <a:ln>
            <a:solidFill>
              <a:schemeClr val="bg1"/>
            </a:solidFill>
            <a:prstDash val="lgDashDot"/>
          </a:ln>
        </p:spPr>
        <p:txBody>
          <a:bodyPr wrap="non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Wicketkeepers should have played at least 2 IPL Seasons (more number of matches played)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Wicketkeepers batting strike rate should be high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W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icketkeepers bowling strike rate should be low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Wicketkeepers with the most dismissals (caught + stumped) </a:t>
            </a:r>
          </a:p>
        </p:txBody>
      </p:sp>
    </p:spTree>
    <p:extLst>
      <p:ext uri="{BB962C8B-B14F-4D97-AF65-F5344CB8AC3E}">
        <p14:creationId xmlns:p14="http://schemas.microsoft.com/office/powerpoint/2010/main" val="2230734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7111E0-B50C-7036-C73B-9DD69FB0182A}"/>
              </a:ext>
            </a:extLst>
          </p:cNvPr>
          <p:cNvSpPr txBox="1"/>
          <p:nvPr/>
        </p:nvSpPr>
        <p:spPr>
          <a:xfrm>
            <a:off x="1066800" y="558800"/>
            <a:ext cx="4817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ADDITIONAL 10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255691-0393-9726-94D6-614B5657995D}"/>
              </a:ext>
            </a:extLst>
          </p:cNvPr>
          <p:cNvSpPr txBox="1"/>
          <p:nvPr/>
        </p:nvSpPr>
        <p:spPr>
          <a:xfrm>
            <a:off x="1066800" y="1270000"/>
            <a:ext cx="5537200" cy="369332"/>
          </a:xfrm>
          <a:prstGeom prst="rect">
            <a:avLst/>
          </a:prstGeom>
          <a:noFill/>
          <a:ln>
            <a:solidFill>
              <a:schemeClr val="bg1"/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 Get the count of cities that have hosted an IPL match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6585CF-E122-EF02-2F1C-91EC919E170D}"/>
              </a:ext>
            </a:extLst>
          </p:cNvPr>
          <p:cNvSpPr txBox="1"/>
          <p:nvPr/>
        </p:nvSpPr>
        <p:spPr>
          <a:xfrm>
            <a:off x="1066800" y="1751112"/>
            <a:ext cx="4510978" cy="646331"/>
          </a:xfrm>
          <a:prstGeom prst="rect">
            <a:avLst/>
          </a:prstGeom>
          <a:noFill/>
          <a:ln>
            <a:solidFill>
              <a:schemeClr val="bg1"/>
            </a:solidFill>
            <a:prstDash val="lgDashDot"/>
          </a:ln>
        </p:spPr>
        <p:txBody>
          <a:bodyPr wrap="non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SELECT COUNT(DISTINCT city) AS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ipl_host_city</a:t>
            </a:r>
            <a:endParaRPr lang="en-US" sz="1800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FROM ipl_matches;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6C70F85-53E6-01C4-4592-F673907D0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22702"/>
              </p:ext>
            </p:extLst>
          </p:nvPr>
        </p:nvGraphicFramePr>
        <p:xfrm>
          <a:off x="3322289" y="3709670"/>
          <a:ext cx="1430337" cy="50673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430337">
                  <a:extLst>
                    <a:ext uri="{9D8B030D-6E8A-4147-A177-3AD203B41FA5}">
                      <a16:colId xmlns:a16="http://schemas.microsoft.com/office/drawing/2014/main" val="9543432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ipl_host_city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23254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9848748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F908EEB-C82D-DA1B-2E4D-9AC331A3B6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804359"/>
              </p:ext>
            </p:extLst>
          </p:nvPr>
        </p:nvGraphicFramePr>
        <p:xfrm>
          <a:off x="6096000" y="2844800"/>
          <a:ext cx="37465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5774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48A3A6-2F9A-68A5-00DD-19DEF0C40675}"/>
              </a:ext>
            </a:extLst>
          </p:cNvPr>
          <p:cNvSpPr txBox="1"/>
          <p:nvPr/>
        </p:nvSpPr>
        <p:spPr>
          <a:xfrm>
            <a:off x="1054785" y="1071464"/>
            <a:ext cx="4769254" cy="2308324"/>
          </a:xfrm>
          <a:prstGeom prst="rect">
            <a:avLst/>
          </a:prstGeom>
          <a:noFill/>
          <a:ln>
            <a:solidFill>
              <a:schemeClr val="bg1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CREATE TABLE deliveries_v02 AS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SELECT *,</a:t>
            </a:r>
          </a:p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(CASE WHEN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total_runs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&gt;=4 THEN '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boundry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'</a:t>
            </a:r>
          </a:p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WHEN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total_runs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=0 THEN 'dot'</a:t>
            </a:r>
          </a:p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ELSE 'other' END) AS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ball_result</a:t>
            </a:r>
            <a:endParaRPr lang="en-US" sz="1800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FROM ipl_ball;</a:t>
            </a:r>
          </a:p>
          <a:p>
            <a:pPr algn="just"/>
            <a:r>
              <a:rPr lang="e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----------------------------------------------------------------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SELECT * FROM deliveries_v02;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EF0657-6A62-1201-0879-694A3C254B16}"/>
              </a:ext>
            </a:extLst>
          </p:cNvPr>
          <p:cNvSpPr txBox="1"/>
          <p:nvPr/>
        </p:nvSpPr>
        <p:spPr>
          <a:xfrm>
            <a:off x="1054785" y="558800"/>
            <a:ext cx="3136215" cy="369332"/>
          </a:xfrm>
          <a:prstGeom prst="rect">
            <a:avLst/>
          </a:prstGeom>
          <a:noFill/>
          <a:ln>
            <a:solidFill>
              <a:schemeClr val="bg1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2. Create table deliveries_v02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470F46A-E909-6757-9CAD-8F08A371A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503458"/>
              </p:ext>
            </p:extLst>
          </p:nvPr>
        </p:nvGraphicFramePr>
        <p:xfrm>
          <a:off x="254000" y="3429000"/>
          <a:ext cx="11620499" cy="3314701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3689337308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22387428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3013354015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109128974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172003060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57483753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630786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80946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54182032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2495503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658335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4997048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11826559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4524244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55594974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452075541"/>
                    </a:ext>
                  </a:extLst>
                </a:gridCol>
                <a:gridCol w="1146174">
                  <a:extLst>
                    <a:ext uri="{9D8B030D-6E8A-4147-A177-3AD203B41FA5}">
                      <a16:colId xmlns:a16="http://schemas.microsoft.com/office/drawing/2014/main" val="424067882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1197871304"/>
                    </a:ext>
                  </a:extLst>
                </a:gridCol>
              </a:tblGrid>
              <a:tr h="3365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inning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over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ball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batsman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non_striker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bowler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batsman_runs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extra_runs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total_runs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is_wicket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dismissal_kind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player_dismissed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fielder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extras_type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batting_team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bowling_team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ball_result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extLst>
                  <a:ext uri="{0D108BD9-81ED-4DB2-BD59-A6C34878D82A}">
                    <a16:rowId xmlns:a16="http://schemas.microsoft.com/office/drawing/2014/main" val="4085928487"/>
                  </a:ext>
                </a:extLst>
              </a:tr>
              <a:tr h="4963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335982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RT Ponting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BB McCullum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AA Noffke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Kolkata Knight Riders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Royal Challengers Bangalore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extLst>
                  <a:ext uri="{0D108BD9-81ED-4DB2-BD59-A6C34878D82A}">
                    <a16:rowId xmlns:a16="http://schemas.microsoft.com/office/drawing/2014/main" val="2633644535"/>
                  </a:ext>
                </a:extLst>
              </a:tr>
              <a:tr h="4963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335982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BB McCullum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RT Ponting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AA Noffke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Kolkata Knight Riders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Royal Challengers Bangalore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extLst>
                  <a:ext uri="{0D108BD9-81ED-4DB2-BD59-A6C34878D82A}">
                    <a16:rowId xmlns:a16="http://schemas.microsoft.com/office/drawing/2014/main" val="2254470933"/>
                  </a:ext>
                </a:extLst>
              </a:tr>
              <a:tr h="4963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335982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BB McCullum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RT Ponting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Z Khan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Kolkata Knight Riders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Royal Challengers Bangalore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dot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extLst>
                  <a:ext uri="{0D108BD9-81ED-4DB2-BD59-A6C34878D82A}">
                    <a16:rowId xmlns:a16="http://schemas.microsoft.com/office/drawing/2014/main" val="2878599712"/>
                  </a:ext>
                </a:extLst>
              </a:tr>
              <a:tr h="4963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335982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BB McCullum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RT Ponting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Z Khan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Kolkata Knight Riders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Royal Challengers Bangalore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extLst>
                  <a:ext uri="{0D108BD9-81ED-4DB2-BD59-A6C34878D82A}">
                    <a16:rowId xmlns:a16="http://schemas.microsoft.com/office/drawing/2014/main" val="3902658730"/>
                  </a:ext>
                </a:extLst>
              </a:tr>
              <a:tr h="4963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335982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RT Ponting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BB McCullum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Z Khan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Kolkata Knight Riders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Royal Challengers Bangalore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extLst>
                  <a:ext uri="{0D108BD9-81ED-4DB2-BD59-A6C34878D82A}">
                    <a16:rowId xmlns:a16="http://schemas.microsoft.com/office/drawing/2014/main" val="3217647717"/>
                  </a:ext>
                </a:extLst>
              </a:tr>
              <a:tr h="4963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335982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BB McCullum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RT Ponting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Z Khan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Kolkata Knight Riders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Royal Challengers Bangalore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other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ctr"/>
                </a:tc>
                <a:extLst>
                  <a:ext uri="{0D108BD9-81ED-4DB2-BD59-A6C34878D82A}">
                    <a16:rowId xmlns:a16="http://schemas.microsoft.com/office/drawing/2014/main" val="242125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698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102AF-2E97-FBD6-E4B2-D391A43E40FB}"/>
              </a:ext>
            </a:extLst>
          </p:cNvPr>
          <p:cNvSpPr txBox="1"/>
          <p:nvPr/>
        </p:nvSpPr>
        <p:spPr>
          <a:xfrm>
            <a:off x="1054785" y="1071464"/>
            <a:ext cx="4769254" cy="1200329"/>
          </a:xfrm>
          <a:prstGeom prst="rect">
            <a:avLst/>
          </a:prstGeom>
          <a:noFill/>
          <a:ln>
            <a:solidFill>
              <a:schemeClr val="bg1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SELECT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ball_result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, COUNT(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ball_result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) AS total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FROM deliveries_v02</a:t>
            </a:r>
          </a:p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WHERE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ball_result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IN ('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boundry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', 'dot')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GROUP BY </a:t>
            </a:r>
            <a:r>
              <a:rPr lang="en-IN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ball_result</a:t>
            </a:r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B0A4F-1B2A-054F-7104-BD64E8B933DE}"/>
              </a:ext>
            </a:extLst>
          </p:cNvPr>
          <p:cNvSpPr txBox="1"/>
          <p:nvPr/>
        </p:nvSpPr>
        <p:spPr>
          <a:xfrm>
            <a:off x="1054785" y="558800"/>
            <a:ext cx="4495115" cy="369332"/>
          </a:xfrm>
          <a:prstGeom prst="rect">
            <a:avLst/>
          </a:prstGeom>
          <a:noFill/>
          <a:ln>
            <a:solidFill>
              <a:schemeClr val="bg1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3. Total number of boundaries and dot balls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2B2E67-97CA-BAC5-CB91-45FD60273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618772"/>
              </p:ext>
            </p:extLst>
          </p:nvPr>
        </p:nvGraphicFramePr>
        <p:xfrm>
          <a:off x="1335974" y="3853070"/>
          <a:ext cx="2103438" cy="76009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329759">
                  <a:extLst>
                    <a:ext uri="{9D8B030D-6E8A-4147-A177-3AD203B41FA5}">
                      <a16:colId xmlns:a16="http://schemas.microsoft.com/office/drawing/2014/main" val="362780356"/>
                    </a:ext>
                  </a:extLst>
                </a:gridCol>
                <a:gridCol w="773679">
                  <a:extLst>
                    <a:ext uri="{9D8B030D-6E8A-4147-A177-3AD203B41FA5}">
                      <a16:colId xmlns:a16="http://schemas.microsoft.com/office/drawing/2014/main" val="471420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ball_result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total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6279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boundry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31468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24804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dot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67841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72230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6EA5220-D5BA-37E6-9F0D-45E9F4E0FE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7357681"/>
              </p:ext>
            </p:extLst>
          </p:nvPr>
        </p:nvGraphicFramePr>
        <p:xfrm>
          <a:off x="3620476" y="2550746"/>
          <a:ext cx="5781431" cy="336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5772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27A157-DA57-7580-6659-ACA1B8154A63}"/>
              </a:ext>
            </a:extLst>
          </p:cNvPr>
          <p:cNvSpPr txBox="1"/>
          <p:nvPr/>
        </p:nvSpPr>
        <p:spPr>
          <a:xfrm>
            <a:off x="1054784" y="1071464"/>
            <a:ext cx="5892115" cy="1477328"/>
          </a:xfrm>
          <a:prstGeom prst="rect">
            <a:avLst/>
          </a:prstGeom>
          <a:noFill/>
          <a:ln>
            <a:solidFill>
              <a:schemeClr val="bg1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SELECT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batting_team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, COUNT(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ball_result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) AS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total_boundries</a:t>
            </a:r>
            <a:endParaRPr lang="en-US" sz="1800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FROM deliveries_v02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WHERE </a:t>
            </a:r>
            <a:r>
              <a:rPr lang="en-IN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ball_result</a:t>
            </a:r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='</a:t>
            </a:r>
            <a:r>
              <a:rPr lang="en-IN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boundry</a:t>
            </a:r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'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GROUP BY </a:t>
            </a:r>
            <a:r>
              <a:rPr lang="en-IN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batting_team</a:t>
            </a:r>
            <a:endParaRPr lang="en-IN" sz="1800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ORDER BY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total_boundries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DESC;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0D3847-9305-FEB0-BC90-A1A31815C4AA}"/>
              </a:ext>
            </a:extLst>
          </p:cNvPr>
          <p:cNvSpPr txBox="1"/>
          <p:nvPr/>
        </p:nvSpPr>
        <p:spPr>
          <a:xfrm>
            <a:off x="1054785" y="558800"/>
            <a:ext cx="5313178" cy="369332"/>
          </a:xfrm>
          <a:prstGeom prst="rect">
            <a:avLst/>
          </a:prstGeom>
          <a:noFill/>
          <a:ln>
            <a:solidFill>
              <a:schemeClr val="bg1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4. Total number of boundaries scored by each team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D6381D-3D5B-D515-429C-F488F1F77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345618"/>
              </p:ext>
            </p:extLst>
          </p:nvPr>
        </p:nvGraphicFramePr>
        <p:xfrm>
          <a:off x="7944339" y="2245360"/>
          <a:ext cx="3898900" cy="40538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478302">
                  <a:extLst>
                    <a:ext uri="{9D8B030D-6E8A-4147-A177-3AD203B41FA5}">
                      <a16:colId xmlns:a16="http://schemas.microsoft.com/office/drawing/2014/main" val="3252804277"/>
                    </a:ext>
                  </a:extLst>
                </a:gridCol>
                <a:gridCol w="1420598">
                  <a:extLst>
                    <a:ext uri="{9D8B030D-6E8A-4147-A177-3AD203B41FA5}">
                      <a16:colId xmlns:a16="http://schemas.microsoft.com/office/drawing/2014/main" val="363721715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batting_team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total_boundries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13053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Mumbai Indians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4118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91648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Royal Challengers Bangalore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3800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81854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Kings XI Punjab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3780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45322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Kolkata Knight Riders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3739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8396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Chennai Super Kings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3496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16094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Rajasthan Royals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3041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3271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Delhi Daredevils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3022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91889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Sunrisers Hyderabad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2306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65917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Deccan Chargers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1387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15324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Pune Warriors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733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95546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Delhi Capitals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659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42199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Gujarat Lions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624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99661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Rising Pune Supergiant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290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3079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Rising Pune Supergiants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242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5081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Kochi Tuskers Kerala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231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4056447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D0931CD-839C-A53C-56B7-054C1FD2F7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7125566"/>
              </p:ext>
            </p:extLst>
          </p:nvPr>
        </p:nvGraphicFramePr>
        <p:xfrm>
          <a:off x="1054784" y="2844800"/>
          <a:ext cx="7104478" cy="3671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4237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B2032C-5BE2-C358-FD50-29EB5E738D8F}"/>
              </a:ext>
            </a:extLst>
          </p:cNvPr>
          <p:cNvSpPr txBox="1"/>
          <p:nvPr/>
        </p:nvSpPr>
        <p:spPr>
          <a:xfrm>
            <a:off x="1054784" y="1071464"/>
            <a:ext cx="5892115" cy="1477328"/>
          </a:xfrm>
          <a:prstGeom prst="rect">
            <a:avLst/>
          </a:prstGeom>
          <a:noFill/>
          <a:ln>
            <a:solidFill>
              <a:schemeClr val="bg1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SELECT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bowling_team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, COUNT(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ball_result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) AS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total_dot_balls</a:t>
            </a:r>
            <a:endParaRPr lang="en-US" sz="1800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FROM deliveries_v02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WHERE </a:t>
            </a:r>
            <a:r>
              <a:rPr lang="en-IN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ball_result</a:t>
            </a:r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='dot'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GROUP BY </a:t>
            </a:r>
            <a:r>
              <a:rPr lang="en-IN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bowling_team</a:t>
            </a:r>
            <a:endParaRPr lang="en-IN" sz="1800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ORDER BY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total_dot_balls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DESC;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5906B-DF8D-E4DD-03D8-B97FFF4D6870}"/>
              </a:ext>
            </a:extLst>
          </p:cNvPr>
          <p:cNvSpPr txBox="1"/>
          <p:nvPr/>
        </p:nvSpPr>
        <p:spPr>
          <a:xfrm>
            <a:off x="1054785" y="558800"/>
            <a:ext cx="5313178" cy="369332"/>
          </a:xfrm>
          <a:prstGeom prst="rect">
            <a:avLst/>
          </a:prstGeom>
          <a:noFill/>
          <a:ln>
            <a:solidFill>
              <a:schemeClr val="bg1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5. Total number of dot balls bowled by each team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ED41AF-BD48-3C06-38E8-E1E753F36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516669"/>
              </p:ext>
            </p:extLst>
          </p:nvPr>
        </p:nvGraphicFramePr>
        <p:xfrm>
          <a:off x="8045328" y="2267926"/>
          <a:ext cx="3735387" cy="4310673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421084">
                  <a:extLst>
                    <a:ext uri="{9D8B030D-6E8A-4147-A177-3AD203B41FA5}">
                      <a16:colId xmlns:a16="http://schemas.microsoft.com/office/drawing/2014/main" val="1746074206"/>
                    </a:ext>
                  </a:extLst>
                </a:gridCol>
                <a:gridCol w="1314303">
                  <a:extLst>
                    <a:ext uri="{9D8B030D-6E8A-4147-A177-3AD203B41FA5}">
                      <a16:colId xmlns:a16="http://schemas.microsoft.com/office/drawing/2014/main" val="37926304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bowling_team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total_dot_balls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1201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Mumbai Indians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8714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01882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Royal Challengers Bangalore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7955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33224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Kolkata Knight Riders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7894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42340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Kings XI Punjab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7679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5966884"/>
                  </a:ext>
                </a:extLst>
              </a:tr>
              <a:tr h="2568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Chennai Super Kings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7593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85990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Rajasthan Royals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6665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4442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Delhi Daredevils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6520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39413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Sunrisers Hyderabad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5248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96030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Deccan Chargers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3306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35342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Pune Warriors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1900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35941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Delhi Capitals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1338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84206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Gujarat Lions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1095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4887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Rising Pune Supergiant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698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92498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Kochi Tuskers Kerala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626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9806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Rising Pune Supergiants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539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27996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3221328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7924FDC-B486-9A34-25FB-9140BF53DD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58490"/>
              </p:ext>
            </p:extLst>
          </p:nvPr>
        </p:nvGraphicFramePr>
        <p:xfrm>
          <a:off x="1054784" y="2548792"/>
          <a:ext cx="7151370" cy="4029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475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A597-7796-B27D-5AA1-0C6D21B78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913" y="536268"/>
            <a:ext cx="3491404" cy="686331"/>
          </a:xfrm>
        </p:spPr>
        <p:txBody>
          <a:bodyPr anchor="t">
            <a:noAutofit/>
          </a:bodyPr>
          <a:lstStyle/>
          <a:p>
            <a:r>
              <a:rPr lang="en-IN" sz="2800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Initial Commands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95539-1D6C-3090-2246-602B2BEB9816}"/>
              </a:ext>
            </a:extLst>
          </p:cNvPr>
          <p:cNvSpPr txBox="1"/>
          <p:nvPr/>
        </p:nvSpPr>
        <p:spPr>
          <a:xfrm>
            <a:off x="1077913" y="1222599"/>
            <a:ext cx="3266343" cy="5355312"/>
          </a:xfrm>
          <a:prstGeom prst="rect">
            <a:avLst/>
          </a:prstGeom>
          <a:noFill/>
          <a:ln>
            <a:solidFill>
              <a:schemeClr val="bg1"/>
            </a:solidFill>
            <a:prstDash val="lgDashDot"/>
          </a:ln>
        </p:spPr>
        <p:txBody>
          <a:bodyPr wrap="none" rtlCol="0">
            <a:spAutoFit/>
          </a:bodyPr>
          <a:lstStyle/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CREATE TABLE ipl_matches (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 id INT PRIMARY KEY,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 city VARCHAR(50),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 date DATE,</a:t>
            </a:r>
          </a:p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 player_of_match VARCHAR(50),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 venue VARCHAR(100),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 neutral_venue INT,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 team1 VARCHAR(50),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 team2 VARCHAR(50),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 toss_winner VARCHAR(50),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 </a:t>
            </a:r>
            <a:r>
              <a:rPr lang="en-IN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toss_decision</a:t>
            </a:r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VARCHAR(20),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 winner VARCHAR(50),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 result VARCHAR(20),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 </a:t>
            </a:r>
            <a:r>
              <a:rPr lang="en-IN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result_margin</a:t>
            </a:r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INT,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 eliminator VARCHAR(10),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 method VARCHAR(20),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 umpire1 VARCHAR(50),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 umpire2 VARCHAR(50)</a:t>
            </a:r>
          </a:p>
          <a:p>
            <a:pPr algn="just"/>
            <a:r>
              <a:rPr lang="e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C2849A-5E22-0125-F565-6D90AF667BE4}"/>
              </a:ext>
            </a:extLst>
          </p:cNvPr>
          <p:cNvSpPr txBox="1"/>
          <p:nvPr/>
        </p:nvSpPr>
        <p:spPr>
          <a:xfrm>
            <a:off x="4569317" y="1222599"/>
            <a:ext cx="3290516" cy="5355312"/>
          </a:xfrm>
          <a:prstGeom prst="rect">
            <a:avLst/>
          </a:prstGeom>
          <a:noFill/>
          <a:ln>
            <a:solidFill>
              <a:schemeClr val="bg1"/>
            </a:solidFill>
            <a:prstDash val="lgDashDot"/>
          </a:ln>
        </p:spPr>
        <p:txBody>
          <a:bodyPr wrap="none" rtlCol="0">
            <a:spAutoFit/>
          </a:bodyPr>
          <a:lstStyle/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CREATE TABLE ipl_ball (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 id INT,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 inning INT,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 over INT,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 ball INT,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 batsman VARCHAR(50),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 </a:t>
            </a:r>
            <a:r>
              <a:rPr lang="en-IN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non_striker</a:t>
            </a:r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VARCHAR(50),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 bowler VARCHAR(50),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 </a:t>
            </a:r>
            <a:r>
              <a:rPr lang="en-IN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batsman_runs</a:t>
            </a:r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INT,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 </a:t>
            </a:r>
            <a:r>
              <a:rPr lang="en-IN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extra_runs</a:t>
            </a:r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INT,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 </a:t>
            </a:r>
            <a:r>
              <a:rPr lang="en-IN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total_runs</a:t>
            </a:r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INT,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 </a:t>
            </a:r>
            <a:r>
              <a:rPr lang="en-IN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is_wicket</a:t>
            </a:r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INT,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 </a:t>
            </a:r>
            <a:r>
              <a:rPr lang="en-IN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dismissal_kind</a:t>
            </a:r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VARCHAR(50),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 </a:t>
            </a:r>
            <a:r>
              <a:rPr lang="en-IN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player_dismissed</a:t>
            </a:r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VARCHAR(50),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 fielder VARCHAR(50),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 </a:t>
            </a:r>
            <a:r>
              <a:rPr lang="en-IN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extras_type</a:t>
            </a:r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VARCHAR(20),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 </a:t>
            </a:r>
            <a:r>
              <a:rPr lang="en-IN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batting_team</a:t>
            </a:r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VARCHAR(50),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 </a:t>
            </a:r>
            <a:r>
              <a:rPr lang="en-IN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bowling_team</a:t>
            </a:r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VARCHAR(50)</a:t>
            </a:r>
          </a:p>
          <a:p>
            <a:pPr algn="just"/>
            <a:r>
              <a:rPr lang="e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71779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3A075B-B932-241B-764D-1869FBCFE8A6}"/>
              </a:ext>
            </a:extLst>
          </p:cNvPr>
          <p:cNvSpPr txBox="1"/>
          <p:nvPr/>
        </p:nvSpPr>
        <p:spPr>
          <a:xfrm>
            <a:off x="1054785" y="1071464"/>
            <a:ext cx="4888816" cy="1477328"/>
          </a:xfrm>
          <a:prstGeom prst="rect">
            <a:avLst/>
          </a:prstGeom>
          <a:noFill/>
          <a:ln>
            <a:solidFill>
              <a:schemeClr val="bg1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SELECT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dismissal_kind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, COUNT(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dismissal_kind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) AS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total_dismissal</a:t>
            </a:r>
            <a:endParaRPr lang="en-US" sz="1800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FROM deliveries_v02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WHERE </a:t>
            </a:r>
            <a:r>
              <a:rPr lang="en-IN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dismissal_kind</a:t>
            </a:r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!='NA'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GROUP BY </a:t>
            </a:r>
            <a:r>
              <a:rPr lang="en-IN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dismissal_kind</a:t>
            </a:r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EACEDA-01FD-1C6F-5E87-720C5AB4670B}"/>
              </a:ext>
            </a:extLst>
          </p:cNvPr>
          <p:cNvSpPr txBox="1"/>
          <p:nvPr/>
        </p:nvSpPr>
        <p:spPr>
          <a:xfrm>
            <a:off x="1054784" y="558800"/>
            <a:ext cx="8013015" cy="369332"/>
          </a:xfrm>
          <a:prstGeom prst="rect">
            <a:avLst/>
          </a:prstGeom>
          <a:noFill/>
          <a:ln>
            <a:solidFill>
              <a:schemeClr val="bg1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6. Total number of dismissals by dismissal kinds where dismissal kind is not NA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59A7952-D92B-0A86-30F4-AD55E693F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384842"/>
              </p:ext>
            </p:extLst>
          </p:nvPr>
        </p:nvGraphicFramePr>
        <p:xfrm>
          <a:off x="8053754" y="2692124"/>
          <a:ext cx="3233738" cy="253365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847199">
                  <a:extLst>
                    <a:ext uri="{9D8B030D-6E8A-4147-A177-3AD203B41FA5}">
                      <a16:colId xmlns:a16="http://schemas.microsoft.com/office/drawing/2014/main" val="811926326"/>
                    </a:ext>
                  </a:extLst>
                </a:gridCol>
                <a:gridCol w="1386539">
                  <a:extLst>
                    <a:ext uri="{9D8B030D-6E8A-4147-A177-3AD203B41FA5}">
                      <a16:colId xmlns:a16="http://schemas.microsoft.com/office/drawing/2014/main" val="29695391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dismissal_kind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total_dismissal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01562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bowled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1700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0673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caught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5743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06538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caught and bowled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269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83218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hit wicket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01554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lbw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571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29580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obstructing the field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5045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retired hurt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1079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run out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893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55328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stumped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6555271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E946A55-210E-AE09-6D11-A0B53D57AF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6648789"/>
              </p:ext>
            </p:extLst>
          </p:nvPr>
        </p:nvGraphicFramePr>
        <p:xfrm>
          <a:off x="1054784" y="2692124"/>
          <a:ext cx="6998970" cy="3607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2665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C99982-2BDD-A1CD-1F0C-FAE547840133}"/>
              </a:ext>
            </a:extLst>
          </p:cNvPr>
          <p:cNvSpPr txBox="1"/>
          <p:nvPr/>
        </p:nvSpPr>
        <p:spPr>
          <a:xfrm>
            <a:off x="1054784" y="1071464"/>
            <a:ext cx="5193615" cy="1477328"/>
          </a:xfrm>
          <a:prstGeom prst="rect">
            <a:avLst/>
          </a:prstGeom>
          <a:noFill/>
          <a:ln>
            <a:solidFill>
              <a:schemeClr val="bg1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SELECT bowler, SUM(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extra_runs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) AS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max_extra_runs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algn="just"/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FROM </a:t>
            </a:r>
            <a:r>
              <a:rPr lang="en-IN" dirty="0" err="1">
                <a:solidFill>
                  <a:schemeClr val="bg1"/>
                </a:solidFill>
              </a:rPr>
              <a:t>ipl_ball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algn="just"/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GROUP BY bowler</a:t>
            </a:r>
          </a:p>
          <a:p>
            <a:pPr algn="just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ORDER BY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max_extra_runs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DESC</a:t>
            </a:r>
          </a:p>
          <a:p>
            <a:pPr algn="just"/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LIMIT 5;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5CB16D-775E-6D58-5360-B8650E0E3E02}"/>
              </a:ext>
            </a:extLst>
          </p:cNvPr>
          <p:cNvSpPr txBox="1"/>
          <p:nvPr/>
        </p:nvSpPr>
        <p:spPr>
          <a:xfrm>
            <a:off x="1054784" y="558800"/>
            <a:ext cx="8565734" cy="369332"/>
          </a:xfrm>
          <a:prstGeom prst="rect">
            <a:avLst/>
          </a:prstGeom>
          <a:noFill/>
          <a:ln>
            <a:solidFill>
              <a:schemeClr val="bg1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7. Top 5 bowlers who conceded maximum extra runs from </a:t>
            </a:r>
            <a:r>
              <a:rPr lang="en-IN" dirty="0">
                <a:solidFill>
                  <a:schemeClr val="bg1"/>
                </a:solidFill>
              </a:rPr>
              <a:t>deliveries table(i.e., </a:t>
            </a:r>
            <a:r>
              <a:rPr lang="en-IN" dirty="0" err="1">
                <a:solidFill>
                  <a:schemeClr val="bg1"/>
                </a:solidFill>
              </a:rPr>
              <a:t>ipl_ball</a:t>
            </a:r>
            <a:r>
              <a:rPr lang="en-IN" dirty="0">
                <a:solidFill>
                  <a:schemeClr val="bg1"/>
                </a:solidFill>
              </a:rPr>
              <a:t>) </a:t>
            </a:r>
            <a:endParaRPr lang="en-IN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238DC8-E1B3-C72B-3F33-FEF7C4F08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208638"/>
              </p:ext>
            </p:extLst>
          </p:nvPr>
        </p:nvGraphicFramePr>
        <p:xfrm>
          <a:off x="8374551" y="2692124"/>
          <a:ext cx="2566988" cy="152019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032532">
                  <a:extLst>
                    <a:ext uri="{9D8B030D-6E8A-4147-A177-3AD203B41FA5}">
                      <a16:colId xmlns:a16="http://schemas.microsoft.com/office/drawing/2014/main" val="1549558135"/>
                    </a:ext>
                  </a:extLst>
                </a:gridCol>
                <a:gridCol w="1534456">
                  <a:extLst>
                    <a:ext uri="{9D8B030D-6E8A-4147-A177-3AD203B41FA5}">
                      <a16:colId xmlns:a16="http://schemas.microsoft.com/office/drawing/2014/main" val="28240592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SL Malinga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max_extra_runs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05002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SL Malinga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7528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P Kumar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236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04427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UT Yadav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226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68293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DJ Bravo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84570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 Kumar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6374451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4B74F67-E6A2-461D-2790-1BB438E27F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69454"/>
              </p:ext>
            </p:extLst>
          </p:nvPr>
        </p:nvGraphicFramePr>
        <p:xfrm>
          <a:off x="1054784" y="2692124"/>
          <a:ext cx="6476316" cy="3784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3393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86206B-BFCE-11A4-69B1-50DD2382F769}"/>
              </a:ext>
            </a:extLst>
          </p:cNvPr>
          <p:cNvSpPr txBox="1"/>
          <p:nvPr/>
        </p:nvSpPr>
        <p:spPr>
          <a:xfrm>
            <a:off x="1054785" y="1071464"/>
            <a:ext cx="3618815" cy="2585323"/>
          </a:xfrm>
          <a:prstGeom prst="rect">
            <a:avLst/>
          </a:prstGeom>
          <a:noFill/>
          <a:ln>
            <a:solidFill>
              <a:schemeClr val="bg1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CREATE TABLE deliveries_v03 AS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(SELECT d.*, 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	</a:t>
            </a:r>
            <a:r>
              <a:rPr lang="en-IN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m.venue</a:t>
            </a:r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AS venue, </a:t>
            </a:r>
          </a:p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	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m.date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AS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match_date</a:t>
            </a:r>
            <a:endParaRPr lang="en-US" sz="1800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FROM deliveries_v02 AS d</a:t>
            </a:r>
          </a:p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LEFT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JOIN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ipl_matches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AS m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USING(id));</a:t>
            </a:r>
          </a:p>
          <a:p>
            <a:pPr algn="just"/>
            <a:r>
              <a:rPr lang="e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------------------------------------------------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SELECT * FROM deliveries_v03;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021C9A-7189-FD77-E4F1-D1E2CCDB51E1}"/>
              </a:ext>
            </a:extLst>
          </p:cNvPr>
          <p:cNvSpPr txBox="1"/>
          <p:nvPr/>
        </p:nvSpPr>
        <p:spPr>
          <a:xfrm>
            <a:off x="1054785" y="558800"/>
            <a:ext cx="3961715" cy="369332"/>
          </a:xfrm>
          <a:prstGeom prst="rect">
            <a:avLst/>
          </a:prstGeom>
          <a:noFill/>
          <a:ln>
            <a:solidFill>
              <a:schemeClr val="bg1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8. Create a table named deliveries_v03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75930E-AEE1-3D2E-A1D6-2F6ED02A7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515895"/>
              </p:ext>
            </p:extLst>
          </p:nvPr>
        </p:nvGraphicFramePr>
        <p:xfrm>
          <a:off x="177800" y="3824289"/>
          <a:ext cx="11823709" cy="2734586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33843">
                  <a:extLst>
                    <a:ext uri="{9D8B030D-6E8A-4147-A177-3AD203B41FA5}">
                      <a16:colId xmlns:a16="http://schemas.microsoft.com/office/drawing/2014/main" val="4105296689"/>
                    </a:ext>
                  </a:extLst>
                </a:gridCol>
                <a:gridCol w="340857">
                  <a:extLst>
                    <a:ext uri="{9D8B030D-6E8A-4147-A177-3AD203B41FA5}">
                      <a16:colId xmlns:a16="http://schemas.microsoft.com/office/drawing/2014/main" val="427348523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75239216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9555072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55791892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05480325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64580893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67348283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864262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04217713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3864229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3119012994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50984663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8550492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18208110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921014334"/>
                    </a:ext>
                  </a:extLst>
                </a:gridCol>
                <a:gridCol w="896378">
                  <a:extLst>
                    <a:ext uri="{9D8B030D-6E8A-4147-A177-3AD203B41FA5}">
                      <a16:colId xmlns:a16="http://schemas.microsoft.com/office/drawing/2014/main" val="860800168"/>
                    </a:ext>
                  </a:extLst>
                </a:gridCol>
                <a:gridCol w="583887">
                  <a:extLst>
                    <a:ext uri="{9D8B030D-6E8A-4147-A177-3AD203B41FA5}">
                      <a16:colId xmlns:a16="http://schemas.microsoft.com/office/drawing/2014/main" val="2531724654"/>
                    </a:ext>
                  </a:extLst>
                </a:gridCol>
                <a:gridCol w="653335">
                  <a:extLst>
                    <a:ext uri="{9D8B030D-6E8A-4147-A177-3AD203B41FA5}">
                      <a16:colId xmlns:a16="http://schemas.microsoft.com/office/drawing/2014/main" val="588635227"/>
                    </a:ext>
                  </a:extLst>
                </a:gridCol>
                <a:gridCol w="660409">
                  <a:extLst>
                    <a:ext uri="{9D8B030D-6E8A-4147-A177-3AD203B41FA5}">
                      <a16:colId xmlns:a16="http://schemas.microsoft.com/office/drawing/2014/main" val="1009775509"/>
                    </a:ext>
                  </a:extLst>
                </a:gridCol>
              </a:tblGrid>
              <a:tr h="4249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id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inning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over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ball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batsman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non_striker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bowler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batsman_runs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extra_runs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total_runs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is_wicket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dismissal_kind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player_dismissed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fielder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extras_type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batting_team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bowling_team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ball_result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venue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match_date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extLst>
                  <a:ext uri="{0D108BD9-81ED-4DB2-BD59-A6C34878D82A}">
                    <a16:rowId xmlns:a16="http://schemas.microsoft.com/office/drawing/2014/main" val="3706188421"/>
                  </a:ext>
                </a:extLst>
              </a:tr>
              <a:tr h="3370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335982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RT Ponting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BB McCullum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AA Noffke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Kolkata Knight Riders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Royal Challengers Bangalore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M Chinnaswamy Stadium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18-04-2008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extLst>
                  <a:ext uri="{0D108BD9-81ED-4DB2-BD59-A6C34878D82A}">
                    <a16:rowId xmlns:a16="http://schemas.microsoft.com/office/drawing/2014/main" val="53830993"/>
                  </a:ext>
                </a:extLst>
              </a:tr>
              <a:tr h="3370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335982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BB McCullum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RT Ponting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AA Noffke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Kolkata Knight Riders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Royal Challengers Bangalore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M Chinnaswamy Stadium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18-04-2008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extLst>
                  <a:ext uri="{0D108BD9-81ED-4DB2-BD59-A6C34878D82A}">
                    <a16:rowId xmlns:a16="http://schemas.microsoft.com/office/drawing/2014/main" val="2145433677"/>
                  </a:ext>
                </a:extLst>
              </a:tr>
              <a:tr h="3370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335982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BB McCullum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RT Ponting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Z Khan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Kolkata Knight Riders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Royal Challengers Bangalore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dot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M Chinnaswamy Stadium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18-04-2008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extLst>
                  <a:ext uri="{0D108BD9-81ED-4DB2-BD59-A6C34878D82A}">
                    <a16:rowId xmlns:a16="http://schemas.microsoft.com/office/drawing/2014/main" val="1670999379"/>
                  </a:ext>
                </a:extLst>
              </a:tr>
              <a:tr h="3370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335982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BB McCullum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RT Ponting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Z Khan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Kolkata Knight Riders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Royal Challengers Bangalore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M Chinnaswamy Stadium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18-04-2008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extLst>
                  <a:ext uri="{0D108BD9-81ED-4DB2-BD59-A6C34878D82A}">
                    <a16:rowId xmlns:a16="http://schemas.microsoft.com/office/drawing/2014/main" val="3695096148"/>
                  </a:ext>
                </a:extLst>
              </a:tr>
              <a:tr h="3370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335982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RT Ponting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BB McCullum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Z Khan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Kolkata Knight Riders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Royal Challengers Bangalore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M Chinnaswamy Stadium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18-04-2008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21" marR="4721" marT="4721" marB="0" anchor="ctr"/>
                </a:tc>
                <a:extLst>
                  <a:ext uri="{0D108BD9-81ED-4DB2-BD59-A6C34878D82A}">
                    <a16:rowId xmlns:a16="http://schemas.microsoft.com/office/drawing/2014/main" val="900277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473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B88F1E-0403-6D9C-45E1-84BF81E2A02D}"/>
              </a:ext>
            </a:extLst>
          </p:cNvPr>
          <p:cNvSpPr txBox="1"/>
          <p:nvPr/>
        </p:nvSpPr>
        <p:spPr>
          <a:xfrm>
            <a:off x="1054785" y="1071464"/>
            <a:ext cx="4431615" cy="1200329"/>
          </a:xfrm>
          <a:prstGeom prst="rect">
            <a:avLst/>
          </a:prstGeom>
          <a:noFill/>
          <a:ln>
            <a:solidFill>
              <a:schemeClr val="bg1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SELECT venue, SUM(total_runs) AS total_runs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FROM deliveries_v03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GROUP BY venue</a:t>
            </a:r>
          </a:p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ORDER BY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total_runs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DESC;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9DEE6A-5973-240B-0E79-EF560B4EC0AE}"/>
              </a:ext>
            </a:extLst>
          </p:cNvPr>
          <p:cNvSpPr txBox="1"/>
          <p:nvPr/>
        </p:nvSpPr>
        <p:spPr>
          <a:xfrm>
            <a:off x="1054785" y="558800"/>
            <a:ext cx="3961715" cy="369332"/>
          </a:xfrm>
          <a:prstGeom prst="rect">
            <a:avLst/>
          </a:prstGeom>
          <a:noFill/>
          <a:ln>
            <a:solidFill>
              <a:schemeClr val="bg1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9. Total runs scored for each venue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D9E465-D006-65B1-BE71-D223904D4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816025"/>
              </p:ext>
            </p:extLst>
          </p:nvPr>
        </p:nvGraphicFramePr>
        <p:xfrm>
          <a:off x="6705602" y="95536"/>
          <a:ext cx="5075396" cy="6661702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3927410">
                  <a:extLst>
                    <a:ext uri="{9D8B030D-6E8A-4147-A177-3AD203B41FA5}">
                      <a16:colId xmlns:a16="http://schemas.microsoft.com/office/drawing/2014/main" val="774396206"/>
                    </a:ext>
                  </a:extLst>
                </a:gridCol>
                <a:gridCol w="1147986">
                  <a:extLst>
                    <a:ext uri="{9D8B030D-6E8A-4147-A177-3AD203B41FA5}">
                      <a16:colId xmlns:a16="http://schemas.microsoft.com/office/drawing/2014/main" val="3118416023"/>
                    </a:ext>
                  </a:extLst>
                </a:gridCol>
              </a:tblGrid>
              <a:tr h="957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1" u="none" strike="noStrike">
                          <a:solidFill>
                            <a:srgbClr val="000000"/>
                          </a:solidFill>
                          <a:effectLst/>
                        </a:rPr>
                        <a:t>venue</a:t>
                      </a:r>
                      <a:endParaRPr lang="en-IN" sz="11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1" u="none" strike="noStrike">
                          <a:solidFill>
                            <a:srgbClr val="000000"/>
                          </a:solidFill>
                          <a:effectLst/>
                        </a:rPr>
                        <a:t>total_runs</a:t>
                      </a:r>
                      <a:endParaRPr lang="en-IN" sz="11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extLst>
                  <a:ext uri="{0D108BD9-81ED-4DB2-BD59-A6C34878D82A}">
                    <a16:rowId xmlns:a16="http://schemas.microsoft.com/office/drawing/2014/main" val="751575988"/>
                  </a:ext>
                </a:extLst>
              </a:tr>
              <a:tr h="957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Eden Gardens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23658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extLst>
                  <a:ext uri="{0D108BD9-81ED-4DB2-BD59-A6C34878D82A}">
                    <a16:rowId xmlns:a16="http://schemas.microsoft.com/office/drawing/2014/main" val="2613793471"/>
                  </a:ext>
                </a:extLst>
              </a:tr>
              <a:tr h="957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Wankhede Stadium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23390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extLst>
                  <a:ext uri="{0D108BD9-81ED-4DB2-BD59-A6C34878D82A}">
                    <a16:rowId xmlns:a16="http://schemas.microsoft.com/office/drawing/2014/main" val="1686212672"/>
                  </a:ext>
                </a:extLst>
              </a:tr>
              <a:tr h="957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Feroz Shah Kotla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22947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extLst>
                  <a:ext uri="{0D108BD9-81ED-4DB2-BD59-A6C34878D82A}">
                    <a16:rowId xmlns:a16="http://schemas.microsoft.com/office/drawing/2014/main" val="534444214"/>
                  </a:ext>
                </a:extLst>
              </a:tr>
              <a:tr h="957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M Chinnaswamy Stadium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20237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extLst>
                  <a:ext uri="{0D108BD9-81ED-4DB2-BD59-A6C34878D82A}">
                    <a16:rowId xmlns:a16="http://schemas.microsoft.com/office/drawing/2014/main" val="1666557992"/>
                  </a:ext>
                </a:extLst>
              </a:tr>
              <a:tr h="95722"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Rajiv Gandhi International Stadium, Uppal</a:t>
                      </a:r>
                      <a:endParaRPr lang="sv-SE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19484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extLst>
                  <a:ext uri="{0D108BD9-81ED-4DB2-BD59-A6C34878D82A}">
                    <a16:rowId xmlns:a16="http://schemas.microsoft.com/office/drawing/2014/main" val="1943346424"/>
                  </a:ext>
                </a:extLst>
              </a:tr>
              <a:tr h="957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MA Chidambaram Stadium, Chepauk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17821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extLst>
                  <a:ext uri="{0D108BD9-81ED-4DB2-BD59-A6C34878D82A}">
                    <a16:rowId xmlns:a16="http://schemas.microsoft.com/office/drawing/2014/main" val="3576412509"/>
                  </a:ext>
                </a:extLst>
              </a:tr>
              <a:tr h="957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Sawai Mansingh Stadium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14264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extLst>
                  <a:ext uri="{0D108BD9-81ED-4DB2-BD59-A6C34878D82A}">
                    <a16:rowId xmlns:a16="http://schemas.microsoft.com/office/drawing/2014/main" val="1627150478"/>
                  </a:ext>
                </a:extLst>
              </a:tr>
              <a:tr h="95722"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Punjab Cricket Association Stadium, Mohali</a:t>
                      </a:r>
                      <a:endParaRPr lang="sv-SE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10987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extLst>
                  <a:ext uri="{0D108BD9-81ED-4DB2-BD59-A6C34878D82A}">
                    <a16:rowId xmlns:a16="http://schemas.microsoft.com/office/drawing/2014/main" val="1691912326"/>
                  </a:ext>
                </a:extLst>
              </a:tr>
              <a:tr h="957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Dubai International Cricket Stadium</a:t>
                      </a:r>
                      <a:endParaRPr lang="en-IN" sz="11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10402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extLst>
                  <a:ext uri="{0D108BD9-81ED-4DB2-BD59-A6C34878D82A}">
                    <a16:rowId xmlns:a16="http://schemas.microsoft.com/office/drawing/2014/main" val="165419529"/>
                  </a:ext>
                </a:extLst>
              </a:tr>
              <a:tr h="957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Sheikh Zayed Stadium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8830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extLst>
                  <a:ext uri="{0D108BD9-81ED-4DB2-BD59-A6C34878D82A}">
                    <a16:rowId xmlns:a16="http://schemas.microsoft.com/office/drawing/2014/main" val="1684524407"/>
                  </a:ext>
                </a:extLst>
              </a:tr>
              <a:tr h="95722"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Punjab Cricket Association IS Bindra Stadium, Mohali</a:t>
                      </a:r>
                      <a:endParaRPr lang="sv-SE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7021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extLst>
                  <a:ext uri="{0D108BD9-81ED-4DB2-BD59-A6C34878D82A}">
                    <a16:rowId xmlns:a16="http://schemas.microsoft.com/office/drawing/2014/main" val="674251237"/>
                  </a:ext>
                </a:extLst>
              </a:tr>
              <a:tr h="957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Maharashtra Cricket Association Stadium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6780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extLst>
                  <a:ext uri="{0D108BD9-81ED-4DB2-BD59-A6C34878D82A}">
                    <a16:rowId xmlns:a16="http://schemas.microsoft.com/office/drawing/2014/main" val="2604809054"/>
                  </a:ext>
                </a:extLst>
              </a:tr>
              <a:tr h="957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Sharjah Cricket Stadium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5924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extLst>
                  <a:ext uri="{0D108BD9-81ED-4DB2-BD59-A6C34878D82A}">
                    <a16:rowId xmlns:a16="http://schemas.microsoft.com/office/drawing/2014/main" val="3207688408"/>
                  </a:ext>
                </a:extLst>
              </a:tr>
              <a:tr h="957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M.Chinnaswamy Stadium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5127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extLst>
                  <a:ext uri="{0D108BD9-81ED-4DB2-BD59-A6C34878D82A}">
                    <a16:rowId xmlns:a16="http://schemas.microsoft.com/office/drawing/2014/main" val="3169671092"/>
                  </a:ext>
                </a:extLst>
              </a:tr>
              <a:tr h="957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Dr DY Patil Sports Academy</a:t>
                      </a:r>
                      <a:endParaRPr lang="en-US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4810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extLst>
                  <a:ext uri="{0D108BD9-81ED-4DB2-BD59-A6C34878D82A}">
                    <a16:rowId xmlns:a16="http://schemas.microsoft.com/office/drawing/2014/main" val="2327333829"/>
                  </a:ext>
                </a:extLst>
              </a:tr>
              <a:tr h="957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Subrata Roy Sahara Stadium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4755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extLst>
                  <a:ext uri="{0D108BD9-81ED-4DB2-BD59-A6C34878D82A}">
                    <a16:rowId xmlns:a16="http://schemas.microsoft.com/office/drawing/2014/main" val="916932946"/>
                  </a:ext>
                </a:extLst>
              </a:tr>
              <a:tr h="957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Kingsmead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4353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extLst>
                  <a:ext uri="{0D108BD9-81ED-4DB2-BD59-A6C34878D82A}">
                    <a16:rowId xmlns:a16="http://schemas.microsoft.com/office/drawing/2014/main" val="489164639"/>
                  </a:ext>
                </a:extLst>
              </a:tr>
              <a:tr h="957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Brabourne Stadium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3842</a:t>
                      </a:r>
                      <a:endParaRPr lang="en-IN" sz="11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extLst>
                  <a:ext uri="{0D108BD9-81ED-4DB2-BD59-A6C34878D82A}">
                    <a16:rowId xmlns:a16="http://schemas.microsoft.com/office/drawing/2014/main" val="2442725546"/>
                  </a:ext>
                </a:extLst>
              </a:tr>
              <a:tr h="957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Dr. Y.S. Rajasekhara Reddy ACA-VDCA Cricket Stadium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3746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extLst>
                  <a:ext uri="{0D108BD9-81ED-4DB2-BD59-A6C34878D82A}">
                    <a16:rowId xmlns:a16="http://schemas.microsoft.com/office/drawing/2014/main" val="2013393439"/>
                  </a:ext>
                </a:extLst>
              </a:tr>
              <a:tr h="957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Sardar Patel Stadium, Motera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3746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extLst>
                  <a:ext uri="{0D108BD9-81ED-4DB2-BD59-A6C34878D82A}">
                    <a16:rowId xmlns:a16="http://schemas.microsoft.com/office/drawing/2014/main" val="2877326075"/>
                  </a:ext>
                </a:extLst>
              </a:tr>
              <a:tr h="957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SuperSport Park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3653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extLst>
                  <a:ext uri="{0D108BD9-81ED-4DB2-BD59-A6C34878D82A}">
                    <a16:rowId xmlns:a16="http://schemas.microsoft.com/office/drawing/2014/main" val="2255361145"/>
                  </a:ext>
                </a:extLst>
              </a:tr>
              <a:tr h="957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Saurashtra Cricket Association Stadium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3316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extLst>
                  <a:ext uri="{0D108BD9-81ED-4DB2-BD59-A6C34878D82A}">
                    <a16:rowId xmlns:a16="http://schemas.microsoft.com/office/drawing/2014/main" val="2670053227"/>
                  </a:ext>
                </a:extLst>
              </a:tr>
              <a:tr h="957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Himachal Pradesh Cricket Association Stadium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2897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extLst>
                  <a:ext uri="{0D108BD9-81ED-4DB2-BD59-A6C34878D82A}">
                    <a16:rowId xmlns:a16="http://schemas.microsoft.com/office/drawing/2014/main" val="695353543"/>
                  </a:ext>
                </a:extLst>
              </a:tr>
              <a:tr h="957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Holkar Cricket Stadium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2872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extLst>
                  <a:ext uri="{0D108BD9-81ED-4DB2-BD59-A6C34878D82A}">
                    <a16:rowId xmlns:a16="http://schemas.microsoft.com/office/drawing/2014/main" val="1773769033"/>
                  </a:ext>
                </a:extLst>
              </a:tr>
              <a:tr h="957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New Wanderers Stadium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2292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extLst>
                  <a:ext uri="{0D108BD9-81ED-4DB2-BD59-A6C34878D82A}">
                    <a16:rowId xmlns:a16="http://schemas.microsoft.com/office/drawing/2014/main" val="3348930258"/>
                  </a:ext>
                </a:extLst>
              </a:tr>
              <a:tr h="957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Barabati Stadium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2278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extLst>
                  <a:ext uri="{0D108BD9-81ED-4DB2-BD59-A6C34878D82A}">
                    <a16:rowId xmlns:a16="http://schemas.microsoft.com/office/drawing/2014/main" val="3961095397"/>
                  </a:ext>
                </a:extLst>
              </a:tr>
              <a:tr h="957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JSCA International Stadium Complex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2056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extLst>
                  <a:ext uri="{0D108BD9-81ED-4DB2-BD59-A6C34878D82A}">
                    <a16:rowId xmlns:a16="http://schemas.microsoft.com/office/drawing/2014/main" val="3522909694"/>
                  </a:ext>
                </a:extLst>
              </a:tr>
              <a:tr h="957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St George's Park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2033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extLst>
                  <a:ext uri="{0D108BD9-81ED-4DB2-BD59-A6C34878D82A}">
                    <a16:rowId xmlns:a16="http://schemas.microsoft.com/office/drawing/2014/main" val="3037553195"/>
                  </a:ext>
                </a:extLst>
              </a:tr>
              <a:tr h="957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Newlands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1764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extLst>
                  <a:ext uri="{0D108BD9-81ED-4DB2-BD59-A6C34878D82A}">
                    <a16:rowId xmlns:a16="http://schemas.microsoft.com/office/drawing/2014/main" val="1122157597"/>
                  </a:ext>
                </a:extLst>
              </a:tr>
              <a:tr h="95722"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Shaheed Veer Narayan Singh International Stadium</a:t>
                      </a:r>
                      <a:endParaRPr lang="sv-SE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1741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extLst>
                  <a:ext uri="{0D108BD9-81ED-4DB2-BD59-A6C34878D82A}">
                    <a16:rowId xmlns:a16="http://schemas.microsoft.com/office/drawing/2014/main" val="1085037753"/>
                  </a:ext>
                </a:extLst>
              </a:tr>
              <a:tr h="957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Nehru Stadium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1363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extLst>
                  <a:ext uri="{0D108BD9-81ED-4DB2-BD59-A6C34878D82A}">
                    <a16:rowId xmlns:a16="http://schemas.microsoft.com/office/drawing/2014/main" val="662161090"/>
                  </a:ext>
                </a:extLst>
              </a:tr>
              <a:tr h="957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Green Park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1298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extLst>
                  <a:ext uri="{0D108BD9-81ED-4DB2-BD59-A6C34878D82A}">
                    <a16:rowId xmlns:a16="http://schemas.microsoft.com/office/drawing/2014/main" val="1435473228"/>
                  </a:ext>
                </a:extLst>
              </a:tr>
              <a:tr h="957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De Beers Diamond Oval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897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extLst>
                  <a:ext uri="{0D108BD9-81ED-4DB2-BD59-A6C34878D82A}">
                    <a16:rowId xmlns:a16="http://schemas.microsoft.com/office/drawing/2014/main" val="1820861929"/>
                  </a:ext>
                </a:extLst>
              </a:tr>
              <a:tr h="95722"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Vidarbha Cricket Association Stadium, Jamtha</a:t>
                      </a:r>
                      <a:endParaRPr lang="sv-SE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882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extLst>
                  <a:ext uri="{0D108BD9-81ED-4DB2-BD59-A6C34878D82A}">
                    <a16:rowId xmlns:a16="http://schemas.microsoft.com/office/drawing/2014/main" val="3032654467"/>
                  </a:ext>
                </a:extLst>
              </a:tr>
              <a:tr h="957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Buffalo Park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799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extLst>
                  <a:ext uri="{0D108BD9-81ED-4DB2-BD59-A6C34878D82A}">
                    <a16:rowId xmlns:a16="http://schemas.microsoft.com/office/drawing/2014/main" val="563193501"/>
                  </a:ext>
                </a:extLst>
              </a:tr>
              <a:tr h="957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>
                          <a:solidFill>
                            <a:srgbClr val="000000"/>
                          </a:solidFill>
                          <a:effectLst/>
                        </a:rPr>
                        <a:t>OUTsurance Oval</a:t>
                      </a:r>
                      <a:endParaRPr lang="en-IN" sz="11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529</a:t>
                      </a:r>
                      <a:endParaRPr lang="en-IN" sz="11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86" marR="4786" marT="4786" marB="0" anchor="ctr"/>
                </a:tc>
                <a:extLst>
                  <a:ext uri="{0D108BD9-81ED-4DB2-BD59-A6C34878D82A}">
                    <a16:rowId xmlns:a16="http://schemas.microsoft.com/office/drawing/2014/main" val="4239708330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DDB83F9-0D09-B361-837E-1D09D2850C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4193831"/>
              </p:ext>
            </p:extLst>
          </p:nvPr>
        </p:nvGraphicFramePr>
        <p:xfrm>
          <a:off x="236564" y="2381186"/>
          <a:ext cx="6751090" cy="4376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2460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A2E2CF-71B7-E11B-27FE-4C3A96547199}"/>
              </a:ext>
            </a:extLst>
          </p:cNvPr>
          <p:cNvSpPr txBox="1"/>
          <p:nvPr/>
        </p:nvSpPr>
        <p:spPr>
          <a:xfrm>
            <a:off x="1054785" y="1071464"/>
            <a:ext cx="5973812" cy="1754326"/>
          </a:xfrm>
          <a:prstGeom prst="rect">
            <a:avLst/>
          </a:prstGeom>
          <a:noFill/>
          <a:ln>
            <a:solidFill>
              <a:schemeClr val="bg1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SELECT DISTINCT EXTRACT(year FROM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match_date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) AS years,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SUM(total_runs) AS </a:t>
            </a:r>
            <a:r>
              <a:rPr lang="en-IN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Eden_Gardens_total_runs</a:t>
            </a:r>
            <a:endParaRPr lang="en-IN" sz="1800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FROM deliveries_v03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WHERE venue ='Eden Gardens'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GROUP BY years</a:t>
            </a:r>
          </a:p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ORDER BY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Eden_Gardens_total_runs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DESC;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CBC886-7F56-8F42-6CC3-6765CEF1A69F}"/>
              </a:ext>
            </a:extLst>
          </p:cNvPr>
          <p:cNvSpPr txBox="1"/>
          <p:nvPr/>
        </p:nvSpPr>
        <p:spPr>
          <a:xfrm>
            <a:off x="1054785" y="558800"/>
            <a:ext cx="4881991" cy="369332"/>
          </a:xfrm>
          <a:prstGeom prst="rect">
            <a:avLst/>
          </a:prstGeom>
          <a:noFill/>
          <a:ln>
            <a:solidFill>
              <a:schemeClr val="bg1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10. year-wise total runs scored at Eden Gardens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DA8864-2C42-7961-64C2-044101C75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020000"/>
              </p:ext>
            </p:extLst>
          </p:nvPr>
        </p:nvGraphicFramePr>
        <p:xfrm>
          <a:off x="8469210" y="2993275"/>
          <a:ext cx="3262265" cy="304038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27359">
                  <a:extLst>
                    <a:ext uri="{9D8B030D-6E8A-4147-A177-3AD203B41FA5}">
                      <a16:colId xmlns:a16="http://schemas.microsoft.com/office/drawing/2014/main" val="1258635701"/>
                    </a:ext>
                  </a:extLst>
                </a:gridCol>
                <a:gridCol w="2634906">
                  <a:extLst>
                    <a:ext uri="{9D8B030D-6E8A-4147-A177-3AD203B41FA5}">
                      <a16:colId xmlns:a16="http://schemas.microsoft.com/office/drawing/2014/main" val="17313540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years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eden_gardens_total_runs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08749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2018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2885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48700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2019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2651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16941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2386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14130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2304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61193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2017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2194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22431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2167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425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2073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775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53488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1854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93924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2008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1843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5743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1289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3722881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8D68B2C-85C4-25E6-10E4-655E491ED8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16499"/>
              </p:ext>
            </p:extLst>
          </p:nvPr>
        </p:nvGraphicFramePr>
        <p:xfrm>
          <a:off x="1054784" y="2993275"/>
          <a:ext cx="7174815" cy="3475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3294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36FFBF-245F-6513-7799-D825E72535C3}"/>
              </a:ext>
            </a:extLst>
          </p:cNvPr>
          <p:cNvSpPr txBox="1"/>
          <p:nvPr/>
        </p:nvSpPr>
        <p:spPr>
          <a:xfrm>
            <a:off x="2228593" y="2644170"/>
            <a:ext cx="7734811" cy="156966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algn="ctr"/>
            <a:r>
              <a:rPr lang="en-IN" sz="9600" b="1" dirty="0">
                <a:solidFill>
                  <a:srgbClr val="0027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0644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B732A3-6DAE-05CB-139C-6E52D3E67418}"/>
              </a:ext>
            </a:extLst>
          </p:cNvPr>
          <p:cNvSpPr txBox="1"/>
          <p:nvPr/>
        </p:nvSpPr>
        <p:spPr>
          <a:xfrm>
            <a:off x="1061642" y="558800"/>
            <a:ext cx="83230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COPY ipl_matches 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FROM 'C:\Program Files\PostgreSQL\16\data\IPL Dataset\IPL Dataset\IPL_matches.csv'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DELIMITER ','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CSV HEADER;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3B9CDB-E1CB-F77E-D212-0ABFD20EB8B5}"/>
              </a:ext>
            </a:extLst>
          </p:cNvPr>
          <p:cNvSpPr txBox="1"/>
          <p:nvPr/>
        </p:nvSpPr>
        <p:spPr>
          <a:xfrm>
            <a:off x="1070899" y="2006600"/>
            <a:ext cx="78727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COPY ipl_ball 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FROM 'C:\Program Files\PostgreSQL\16\data\IPL Dataset\IPL Dataset\IPL_Ball.csv'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DELIMITER ','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CSV HEADER;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F7BA2-90C1-1EC3-9574-D50EEEA564DA}"/>
              </a:ext>
            </a:extLst>
          </p:cNvPr>
          <p:cNvSpPr txBox="1"/>
          <p:nvPr/>
        </p:nvSpPr>
        <p:spPr>
          <a:xfrm>
            <a:off x="1061642" y="3441700"/>
            <a:ext cx="2896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SELECT * FROM ipl_matches;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SELECT * FROM ipl_ball;</a:t>
            </a:r>
          </a:p>
        </p:txBody>
      </p:sp>
    </p:spTree>
    <p:extLst>
      <p:ext uri="{BB962C8B-B14F-4D97-AF65-F5344CB8AC3E}">
        <p14:creationId xmlns:p14="http://schemas.microsoft.com/office/powerpoint/2010/main" val="393268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C419FB-D1AD-F55A-E8A4-732A1F66EB64}"/>
              </a:ext>
            </a:extLst>
          </p:cNvPr>
          <p:cNvSpPr txBox="1"/>
          <p:nvPr/>
        </p:nvSpPr>
        <p:spPr>
          <a:xfrm>
            <a:off x="1066800" y="558800"/>
            <a:ext cx="3404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BATTERS BIDDING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89C80-2429-F5EC-3AB6-3D14A272FAEA}"/>
              </a:ext>
            </a:extLst>
          </p:cNvPr>
          <p:cNvSpPr txBox="1"/>
          <p:nvPr/>
        </p:nvSpPr>
        <p:spPr>
          <a:xfrm>
            <a:off x="1066800" y="1270000"/>
            <a:ext cx="10093532" cy="369332"/>
          </a:xfrm>
          <a:prstGeom prst="rect">
            <a:avLst/>
          </a:prstGeom>
          <a:noFill/>
          <a:ln>
            <a:solidFill>
              <a:schemeClr val="bg1"/>
            </a:solidFill>
            <a:prstDash val="lgDashDot"/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1.  Aggressive batters - Players with High S.R and Faced 500+ balls(SR=(total runs/balls faced)*100) 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616F4-FAF8-ECC0-434A-01FF9936E265}"/>
              </a:ext>
            </a:extLst>
          </p:cNvPr>
          <p:cNvSpPr txBox="1"/>
          <p:nvPr/>
        </p:nvSpPr>
        <p:spPr>
          <a:xfrm>
            <a:off x="1080521" y="1729581"/>
            <a:ext cx="7468391" cy="3693319"/>
          </a:xfrm>
          <a:prstGeom prst="rect">
            <a:avLst/>
          </a:prstGeom>
          <a:noFill/>
          <a:ln>
            <a:solidFill>
              <a:schemeClr val="bg1"/>
            </a:solidFill>
            <a:prstDash val="lgDashDot"/>
          </a:ln>
        </p:spPr>
        <p:txBody>
          <a:bodyPr wrap="none" rtlCol="0">
            <a:spAutoFit/>
          </a:bodyPr>
          <a:lstStyle/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SELECT b1.batsman,</a:t>
            </a:r>
          </a:p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 ROUND((b1.total_runs::DECIMAL/b1.balls_faced)*100, 2) AS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strike_rate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FROM (SELECT batsman,</a:t>
            </a:r>
          </a:p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CAST(SUM(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batsman_runs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) AS float) AS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total_runs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,</a:t>
            </a:r>
          </a:p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CAST(COUNT(ball) AS float) AS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balls_faced</a:t>
            </a:r>
            <a:endParaRPr lang="en-US" sz="1800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FROM ipl_ball</a:t>
            </a:r>
          </a:p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WHERE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extras_type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!='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wides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'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GROUP BY batsman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) b1</a:t>
            </a:r>
          </a:p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WHERE b1.balls_faced&gt;=500</a:t>
            </a:r>
          </a:p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ORDER BY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strike_rate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DESC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LIMIT 10;</a:t>
            </a:r>
          </a:p>
          <a:p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DE73FD8-45B3-6E61-B70C-EA522D9FD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728919"/>
              </p:ext>
            </p:extLst>
          </p:nvPr>
        </p:nvGraphicFramePr>
        <p:xfrm>
          <a:off x="4045837" y="3799406"/>
          <a:ext cx="2195327" cy="2918619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203889">
                  <a:extLst>
                    <a:ext uri="{9D8B030D-6E8A-4147-A177-3AD203B41FA5}">
                      <a16:colId xmlns:a16="http://schemas.microsoft.com/office/drawing/2014/main" val="3138081324"/>
                    </a:ext>
                  </a:extLst>
                </a:gridCol>
                <a:gridCol w="991438">
                  <a:extLst>
                    <a:ext uri="{9D8B030D-6E8A-4147-A177-3AD203B41FA5}">
                      <a16:colId xmlns:a16="http://schemas.microsoft.com/office/drawing/2014/main" val="2880528940"/>
                    </a:ext>
                  </a:extLst>
                </a:gridCol>
              </a:tblGrid>
              <a:tr h="2653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batsman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strike_rate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596530"/>
                  </a:ext>
                </a:extLst>
              </a:tr>
              <a:tr h="2653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AD Russell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182.33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1921046"/>
                  </a:ext>
                </a:extLst>
              </a:tr>
              <a:tr h="2653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SP Narine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164.27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1465402"/>
                  </a:ext>
                </a:extLst>
              </a:tr>
              <a:tr h="2653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HH Pandya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159.27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58352"/>
                  </a:ext>
                </a:extLst>
              </a:tr>
              <a:tr h="2653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 Sehwag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155.44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1795253"/>
                  </a:ext>
                </a:extLst>
              </a:tr>
              <a:tr h="2653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GJ Maxwell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154.68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2782372"/>
                  </a:ext>
                </a:extLst>
              </a:tr>
              <a:tr h="2653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RR Pant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151.97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3695072"/>
                  </a:ext>
                </a:extLst>
              </a:tr>
              <a:tr h="2653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AB de Villiers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151.91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3719363"/>
                  </a:ext>
                </a:extLst>
              </a:tr>
              <a:tr h="2653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CH Gayle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150.11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799446"/>
                  </a:ext>
                </a:extLst>
              </a:tr>
              <a:tr h="2653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KA Pollard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149.88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3906177"/>
                  </a:ext>
                </a:extLst>
              </a:tr>
              <a:tr h="2653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JC Buttler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149.56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1035367"/>
                  </a:ext>
                </a:extLst>
              </a:tr>
            </a:tbl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8C6BC4FC-4387-D2B7-4056-8A432133A2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986748"/>
              </p:ext>
            </p:extLst>
          </p:nvPr>
        </p:nvGraphicFramePr>
        <p:xfrm>
          <a:off x="6353909" y="2512646"/>
          <a:ext cx="5500942" cy="4017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271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F220B9-A8E7-23FE-3EFD-BD17A1121D27}"/>
              </a:ext>
            </a:extLst>
          </p:cNvPr>
          <p:cNvSpPr txBox="1"/>
          <p:nvPr/>
        </p:nvSpPr>
        <p:spPr>
          <a:xfrm>
            <a:off x="1067485" y="1284158"/>
            <a:ext cx="6109493" cy="4247317"/>
          </a:xfrm>
          <a:prstGeom prst="rect">
            <a:avLst/>
          </a:prstGeom>
          <a:noFill/>
          <a:ln>
            <a:solidFill>
              <a:schemeClr val="bg1"/>
            </a:solidFill>
            <a:prstDash val="lgDashDot"/>
          </a:ln>
        </p:spPr>
        <p:txBody>
          <a:bodyPr wrap="none" rtlCol="0">
            <a:spAutoFit/>
          </a:bodyPr>
          <a:lstStyle/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SELECT b1.batsman,</a:t>
            </a:r>
          </a:p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(b1.total_runs: DECIMAL /b1.dismissed) AS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average_score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,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b1.dismissed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FROM (SELECT </a:t>
            </a:r>
            <a:r>
              <a:rPr lang="en-IN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b.batsman</a:t>
            </a:r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,</a:t>
            </a:r>
          </a:p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SUM(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b.batsman_runs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) AS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total_runs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,</a:t>
            </a:r>
          </a:p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SUM(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b.is_wicket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) AS dismissed,</a:t>
            </a:r>
          </a:p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COUNT(DISTINCT EXTRACT(year FROM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m.date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)) AS season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FROM ipl_ball b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JOIN ipl_matches m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USING(id)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GROUP BY </a:t>
            </a:r>
            <a:r>
              <a:rPr lang="en-IN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b.batsman</a:t>
            </a:r>
            <a:endParaRPr lang="en-IN" sz="1800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HAVING SUM(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b.is_wicket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)&gt;0)b1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WHERE b1.season &gt; 2</a:t>
            </a:r>
          </a:p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ORDER BY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average_score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DESC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LIMIT 10;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138CED3-3859-3C95-7B1C-24AB302D19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2906235"/>
              </p:ext>
            </p:extLst>
          </p:nvPr>
        </p:nvGraphicFramePr>
        <p:xfrm>
          <a:off x="4699297" y="4074688"/>
          <a:ext cx="7226301" cy="2787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471C48-78BD-D5E5-7831-7488C792949F}"/>
              </a:ext>
            </a:extLst>
          </p:cNvPr>
          <p:cNvSpPr txBox="1"/>
          <p:nvPr/>
        </p:nvSpPr>
        <p:spPr>
          <a:xfrm>
            <a:off x="1067485" y="558800"/>
            <a:ext cx="10794315" cy="646331"/>
          </a:xfrm>
          <a:prstGeom prst="rect">
            <a:avLst/>
          </a:prstGeom>
          <a:noFill/>
          <a:ln>
            <a:solidFill>
              <a:schemeClr val="bg1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2. Anchor batsmen - Players with Good Average and Played &gt;2 IPL (Average=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total_runs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/count(dismissed)), exclude those players who have not been dismissed once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E9F2E2-225B-2440-7E44-86AE2F8A6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066134"/>
              </p:ext>
            </p:extLst>
          </p:nvPr>
        </p:nvGraphicFramePr>
        <p:xfrm>
          <a:off x="8188948" y="1389804"/>
          <a:ext cx="3398838" cy="278701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242214">
                  <a:extLst>
                    <a:ext uri="{9D8B030D-6E8A-4147-A177-3AD203B41FA5}">
                      <a16:colId xmlns:a16="http://schemas.microsoft.com/office/drawing/2014/main" val="4266368374"/>
                    </a:ext>
                  </a:extLst>
                </a:gridCol>
                <a:gridCol w="1259468">
                  <a:extLst>
                    <a:ext uri="{9D8B030D-6E8A-4147-A177-3AD203B41FA5}">
                      <a16:colId xmlns:a16="http://schemas.microsoft.com/office/drawing/2014/main" val="2014889713"/>
                    </a:ext>
                  </a:extLst>
                </a:gridCol>
                <a:gridCol w="897156">
                  <a:extLst>
                    <a:ext uri="{9D8B030D-6E8A-4147-A177-3AD203B41FA5}">
                      <a16:colId xmlns:a16="http://schemas.microsoft.com/office/drawing/2014/main" val="300392338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batsman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average_score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dismissed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64956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Iqbal Abdulla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72131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KL Rahul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42.69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28352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AB de Villiers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42.54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58213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 Warner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41.7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17473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JP Duminy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41.41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16023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 Gayle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41.14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82376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ML Hayden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82753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LMP Simmons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39.96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09237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KS Williamson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39.49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92808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OA Shah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38.92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3678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82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42E23F-5EFC-D461-1990-90910FC4B0B5}"/>
              </a:ext>
            </a:extLst>
          </p:cNvPr>
          <p:cNvSpPr txBox="1"/>
          <p:nvPr/>
        </p:nvSpPr>
        <p:spPr>
          <a:xfrm>
            <a:off x="1054785" y="1058257"/>
            <a:ext cx="9507539" cy="4247317"/>
          </a:xfrm>
          <a:prstGeom prst="rect">
            <a:avLst/>
          </a:prstGeom>
          <a:noFill/>
          <a:ln>
            <a:solidFill>
              <a:schemeClr val="bg1"/>
            </a:solidFill>
            <a:prstDash val="lgDashDot"/>
          </a:ln>
        </p:spPr>
        <p:txBody>
          <a:bodyPr wrap="non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SELECT b1.batsman, b1.sixes, b1.fours, b1.total_runs, (b1.fours*4)+(b1.sixes*6) AS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boundry_runs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,</a:t>
            </a:r>
          </a:p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 ROUND(((b1.fours*4)+(b1.sixes*6))*100::DECIMAL/b1.total_runs, 2) AS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boundry_percentage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, 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b1.season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FROM (SELECT </a:t>
            </a:r>
            <a:r>
              <a:rPr lang="en-IN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b.batsman</a:t>
            </a:r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,</a:t>
            </a:r>
          </a:p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SUM(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b.batsman_runs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) AS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total_runs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,</a:t>
            </a:r>
          </a:p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SUM(CASE WHEN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b.batsman_runs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=4 THEN 1 ELSE 0 END) AS fours,</a:t>
            </a:r>
          </a:p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SUM(CASE WHEN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b.batsman_runs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=6 THEN 1 ELSE 0 END) AS sixes,</a:t>
            </a:r>
          </a:p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COUNT(DISTINCT EXTRACT(year FROM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m.date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)) AS season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FROM ipl_ball b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JOIN ipl_matches m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USING(id)</a:t>
            </a:r>
          </a:p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GROUP BY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b.batsman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)b1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WHERE b1.season &gt; 2</a:t>
            </a:r>
          </a:p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ORDER BY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boundry_runs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DESC,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boundry_percentage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DESC</a:t>
            </a:r>
          </a:p>
          <a:p>
            <a:pPr algn="just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LIMIT 10;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AC6CA5-CCB4-248D-FA87-A0AA7B35311E}"/>
              </a:ext>
            </a:extLst>
          </p:cNvPr>
          <p:cNvSpPr txBox="1"/>
          <p:nvPr/>
        </p:nvSpPr>
        <p:spPr>
          <a:xfrm>
            <a:off x="1054785" y="558800"/>
            <a:ext cx="7492315" cy="369332"/>
          </a:xfrm>
          <a:prstGeom prst="rect">
            <a:avLst/>
          </a:prstGeom>
          <a:noFill/>
          <a:ln>
            <a:solidFill>
              <a:schemeClr val="bg1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3. Hard hitters - Players scored most runs in boundaries and Played &gt;2 IPL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B8321B-E168-28B0-C5F2-0709954DB451}"/>
              </a:ext>
            </a:extLst>
          </p:cNvPr>
          <p:cNvGrpSpPr/>
          <p:nvPr/>
        </p:nvGrpSpPr>
        <p:grpSpPr>
          <a:xfrm>
            <a:off x="10950575" y="5894993"/>
            <a:ext cx="898525" cy="393700"/>
            <a:chOff x="8753475" y="5666393"/>
            <a:chExt cx="898525" cy="393700"/>
          </a:xfr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8900000" scaled="1"/>
            <a:tileRect/>
          </a:gradFill>
        </p:grpSpPr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4961F079-653B-13EA-2D36-A853D743900E}"/>
                </a:ext>
              </a:extLst>
            </p:cNvPr>
            <p:cNvSpPr/>
            <p:nvPr/>
          </p:nvSpPr>
          <p:spPr>
            <a:xfrm>
              <a:off x="8753475" y="5666393"/>
              <a:ext cx="368300" cy="393700"/>
            </a:xfrm>
            <a:prstGeom prst="chevron">
              <a:avLst/>
            </a:prstGeom>
            <a:grp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2A61EEDF-A285-B701-F7F9-2100C4466C4C}"/>
                </a:ext>
              </a:extLst>
            </p:cNvPr>
            <p:cNvSpPr/>
            <p:nvPr/>
          </p:nvSpPr>
          <p:spPr>
            <a:xfrm>
              <a:off x="9010650" y="5666393"/>
              <a:ext cx="368300" cy="393700"/>
            </a:xfrm>
            <a:prstGeom prst="chevron">
              <a:avLst/>
            </a:prstGeom>
            <a:grp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95565957-4EB5-8BDF-2284-2661F67317F3}"/>
                </a:ext>
              </a:extLst>
            </p:cNvPr>
            <p:cNvSpPr/>
            <p:nvPr/>
          </p:nvSpPr>
          <p:spPr>
            <a:xfrm>
              <a:off x="9283700" y="5666393"/>
              <a:ext cx="368300" cy="393700"/>
            </a:xfrm>
            <a:prstGeom prst="chevron">
              <a:avLst/>
            </a:prstGeom>
            <a:grp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2141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306EBFA-5313-0FC5-B909-DEF5B16DA030}"/>
              </a:ext>
            </a:extLst>
          </p:cNvPr>
          <p:cNvGrpSpPr/>
          <p:nvPr/>
        </p:nvGrpSpPr>
        <p:grpSpPr>
          <a:xfrm>
            <a:off x="155575" y="166688"/>
            <a:ext cx="898525" cy="393700"/>
            <a:chOff x="8753475" y="5666393"/>
            <a:chExt cx="898525" cy="393700"/>
          </a:xfr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</p:grpSpPr>
        <p:sp>
          <p:nvSpPr>
            <p:cNvPr id="3" name="Arrow: Chevron 2">
              <a:extLst>
                <a:ext uri="{FF2B5EF4-FFF2-40B4-BE49-F238E27FC236}">
                  <a16:creationId xmlns:a16="http://schemas.microsoft.com/office/drawing/2014/main" id="{8D9E044F-5EE0-2CF3-A47E-0CD1F57CEE8B}"/>
                </a:ext>
              </a:extLst>
            </p:cNvPr>
            <p:cNvSpPr/>
            <p:nvPr/>
          </p:nvSpPr>
          <p:spPr>
            <a:xfrm>
              <a:off x="8753475" y="5666393"/>
              <a:ext cx="368300" cy="393700"/>
            </a:xfrm>
            <a:prstGeom prst="chevron">
              <a:avLst/>
            </a:prstGeom>
            <a:grp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" name="Arrow: Chevron 3">
              <a:extLst>
                <a:ext uri="{FF2B5EF4-FFF2-40B4-BE49-F238E27FC236}">
                  <a16:creationId xmlns:a16="http://schemas.microsoft.com/office/drawing/2014/main" id="{5DB82278-54F3-0C68-4A00-E58E5FDCB0DE}"/>
                </a:ext>
              </a:extLst>
            </p:cNvPr>
            <p:cNvSpPr/>
            <p:nvPr/>
          </p:nvSpPr>
          <p:spPr>
            <a:xfrm>
              <a:off x="9010650" y="5666393"/>
              <a:ext cx="368300" cy="393700"/>
            </a:xfrm>
            <a:prstGeom prst="chevron">
              <a:avLst/>
            </a:prstGeom>
            <a:grp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54786C0A-EED4-CF42-5387-91938C4A733E}"/>
                </a:ext>
              </a:extLst>
            </p:cNvPr>
            <p:cNvSpPr/>
            <p:nvPr/>
          </p:nvSpPr>
          <p:spPr>
            <a:xfrm>
              <a:off x="9283700" y="5666393"/>
              <a:ext cx="368300" cy="393700"/>
            </a:xfrm>
            <a:prstGeom prst="chevron">
              <a:avLst/>
            </a:prstGeom>
            <a:grp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62F9F55-3841-EE4B-C22D-AC8BA96D9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59048"/>
              </p:ext>
            </p:extLst>
          </p:nvPr>
        </p:nvGraphicFramePr>
        <p:xfrm>
          <a:off x="2713481" y="153809"/>
          <a:ext cx="6765037" cy="278701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152525">
                  <a:extLst>
                    <a:ext uri="{9D8B030D-6E8A-4147-A177-3AD203B41FA5}">
                      <a16:colId xmlns:a16="http://schemas.microsoft.com/office/drawing/2014/main" val="1392567221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1644867975"/>
                    </a:ext>
                  </a:extLst>
                </a:gridCol>
                <a:gridCol w="493332">
                  <a:extLst>
                    <a:ext uri="{9D8B030D-6E8A-4147-A177-3AD203B41FA5}">
                      <a16:colId xmlns:a16="http://schemas.microsoft.com/office/drawing/2014/main" val="597148738"/>
                    </a:ext>
                  </a:extLst>
                </a:gridCol>
                <a:gridCol w="906462">
                  <a:extLst>
                    <a:ext uri="{9D8B030D-6E8A-4147-A177-3AD203B41FA5}">
                      <a16:colId xmlns:a16="http://schemas.microsoft.com/office/drawing/2014/main" val="103089359"/>
                    </a:ext>
                  </a:extLst>
                </a:gridCol>
                <a:gridCol w="1248664">
                  <a:extLst>
                    <a:ext uri="{9D8B030D-6E8A-4147-A177-3AD203B41FA5}">
                      <a16:colId xmlns:a16="http://schemas.microsoft.com/office/drawing/2014/main" val="623280510"/>
                    </a:ext>
                  </a:extLst>
                </a:gridCol>
                <a:gridCol w="1806766">
                  <a:extLst>
                    <a:ext uri="{9D8B030D-6E8A-4147-A177-3AD203B41FA5}">
                      <a16:colId xmlns:a16="http://schemas.microsoft.com/office/drawing/2014/main" val="169955858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4394827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batsman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sixes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fours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total_runs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boundry_runs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boundry_percentage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season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20011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CH Gayle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349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384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4772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3630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76.07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33426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V Kohli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504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5878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3228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54.92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32046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DA Warner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195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5254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3210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61.1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76444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SK Raina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194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493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5368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3136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58.42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46423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RG Sharma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458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5230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3116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59.58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83044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 Dhawan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591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5197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3018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58.07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304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AB de Villiers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235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390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4849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2970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61.25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6979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RV Uthappa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163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454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4607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2794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60.65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11145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SR Watson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190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376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3874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2644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68.25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06194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MS Dhoni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4632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2548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55.01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1856948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900579F-01CD-7E94-1B1C-39B3F3A4E4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331865"/>
              </p:ext>
            </p:extLst>
          </p:nvPr>
        </p:nvGraphicFramePr>
        <p:xfrm>
          <a:off x="1554051" y="2966582"/>
          <a:ext cx="9083897" cy="3749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430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4AC70CF-DAF6-D270-31B1-4D6E6D35F844}"/>
              </a:ext>
            </a:extLst>
          </p:cNvPr>
          <p:cNvSpPr txBox="1"/>
          <p:nvPr/>
        </p:nvSpPr>
        <p:spPr>
          <a:xfrm>
            <a:off x="1066800" y="558800"/>
            <a:ext cx="3454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BOWLERS BIDDING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0296FB-DC3F-C969-4ABB-9141B603BD0F}"/>
              </a:ext>
            </a:extLst>
          </p:cNvPr>
          <p:cNvSpPr txBox="1"/>
          <p:nvPr/>
        </p:nvSpPr>
        <p:spPr>
          <a:xfrm>
            <a:off x="1066800" y="1270000"/>
            <a:ext cx="8850115" cy="369332"/>
          </a:xfrm>
          <a:prstGeom prst="rect">
            <a:avLst/>
          </a:prstGeom>
          <a:noFill/>
          <a:ln>
            <a:solidFill>
              <a:schemeClr val="bg1"/>
            </a:solidFill>
            <a:prstDash val="lgDashDot"/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1. Economical bowlers - &gt;=500 balls(economy=total runs conceded/total overs bowled)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B19DE1-DD3C-04D4-9020-31245D6F5D2F}"/>
              </a:ext>
            </a:extLst>
          </p:cNvPr>
          <p:cNvSpPr txBox="1"/>
          <p:nvPr/>
        </p:nvSpPr>
        <p:spPr>
          <a:xfrm>
            <a:off x="1066800" y="1733927"/>
            <a:ext cx="8380371" cy="3139321"/>
          </a:xfrm>
          <a:prstGeom prst="rect">
            <a:avLst/>
          </a:prstGeom>
          <a:noFill/>
          <a:ln>
            <a:solidFill>
              <a:schemeClr val="bg1"/>
            </a:solidFill>
            <a:prstDash val="lgDashDot"/>
          </a:ln>
        </p:spPr>
        <p:txBody>
          <a:bodyPr wrap="non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WITH b1 AS (SELECT bowler,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	COUNT(ball) AS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</a:rPr>
              <a:t>total_balls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,</a:t>
            </a:r>
          </a:p>
          <a:p>
            <a:pPr algn="just"/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</a:rPr>
              <a:t>	SUM(total_runs) AS </a:t>
            </a:r>
            <a:r>
              <a:rPr lang="en-IN" sz="1800" dirty="0" err="1">
                <a:solidFill>
                  <a:schemeClr val="bg1"/>
                </a:solidFill>
                <a:latin typeface="Calibri" panose="020F0502020204030204" pitchFamily="34" charset="0"/>
              </a:rPr>
              <a:t>runs_conceded</a:t>
            </a:r>
            <a:endParaRPr lang="en-IN" sz="1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</a:rPr>
              <a:t>	FROM ipl_ball</a:t>
            </a:r>
          </a:p>
          <a:p>
            <a:pPr algn="just"/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</a:rPr>
              <a:t>	GROUP BY bowler</a:t>
            </a:r>
          </a:p>
          <a:p>
            <a:pPr algn="just"/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</a:rPr>
              <a:t>	HAVING COUNT(ball)&gt;=500)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SELECT b1.bowler, b1.total_balls, b1.runs_conceded, b1.total_balls/6 AS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</a:rPr>
              <a:t>total_overs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,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	ROUND((b1.runs_conceded/(b1.total_balls/6.0):: decimal), 2) AS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</a:rPr>
              <a:t>economy_bowler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</a:rPr>
              <a:t>FROM b1</a:t>
            </a:r>
          </a:p>
          <a:p>
            <a:pPr algn="just"/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</a:rPr>
              <a:t>ORDER BY </a:t>
            </a:r>
            <a:r>
              <a:rPr lang="en-IN" sz="1800" dirty="0" err="1">
                <a:solidFill>
                  <a:schemeClr val="bg1"/>
                </a:solidFill>
                <a:latin typeface="Calibri" panose="020F0502020204030204" pitchFamily="34" charset="0"/>
              </a:rPr>
              <a:t>economy_bowler</a:t>
            </a:r>
            <a:endParaRPr lang="en-IN" sz="1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</a:rPr>
              <a:t>LIMIT 10;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6CB86A-FC42-6848-F260-9150FF24C8F8}"/>
              </a:ext>
            </a:extLst>
          </p:cNvPr>
          <p:cNvGrpSpPr/>
          <p:nvPr/>
        </p:nvGrpSpPr>
        <p:grpSpPr>
          <a:xfrm>
            <a:off x="10950575" y="5894993"/>
            <a:ext cx="898525" cy="393700"/>
            <a:chOff x="8753475" y="5666393"/>
            <a:chExt cx="898525" cy="393700"/>
          </a:xfr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8900000" scaled="1"/>
            <a:tileRect/>
          </a:gradFill>
        </p:grpSpPr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79453E20-B427-A589-63BB-B227047EBE48}"/>
                </a:ext>
              </a:extLst>
            </p:cNvPr>
            <p:cNvSpPr/>
            <p:nvPr/>
          </p:nvSpPr>
          <p:spPr>
            <a:xfrm>
              <a:off x="8753475" y="5666393"/>
              <a:ext cx="368300" cy="393700"/>
            </a:xfrm>
            <a:prstGeom prst="chevron">
              <a:avLst/>
            </a:prstGeom>
            <a:grp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F08C3705-FE9D-276D-A09C-8076D5AD541B}"/>
                </a:ext>
              </a:extLst>
            </p:cNvPr>
            <p:cNvSpPr/>
            <p:nvPr/>
          </p:nvSpPr>
          <p:spPr>
            <a:xfrm>
              <a:off x="9010650" y="5666393"/>
              <a:ext cx="368300" cy="393700"/>
            </a:xfrm>
            <a:prstGeom prst="chevron">
              <a:avLst/>
            </a:prstGeom>
            <a:grp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25450AF9-5735-E709-74A9-7C1D8389FF61}"/>
                </a:ext>
              </a:extLst>
            </p:cNvPr>
            <p:cNvSpPr/>
            <p:nvPr/>
          </p:nvSpPr>
          <p:spPr>
            <a:xfrm>
              <a:off x="9283700" y="5666393"/>
              <a:ext cx="368300" cy="393700"/>
            </a:xfrm>
            <a:prstGeom prst="chevron">
              <a:avLst/>
            </a:prstGeom>
            <a:grp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318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B1C1310-1BE0-378F-E33D-91C616389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081585"/>
              </p:ext>
            </p:extLst>
          </p:nvPr>
        </p:nvGraphicFramePr>
        <p:xfrm>
          <a:off x="2698750" y="363538"/>
          <a:ext cx="6794500" cy="278701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766934">
                  <a:extLst>
                    <a:ext uri="{9D8B030D-6E8A-4147-A177-3AD203B41FA5}">
                      <a16:colId xmlns:a16="http://schemas.microsoft.com/office/drawing/2014/main" val="4152131477"/>
                    </a:ext>
                  </a:extLst>
                </a:gridCol>
                <a:gridCol w="983654">
                  <a:extLst>
                    <a:ext uri="{9D8B030D-6E8A-4147-A177-3AD203B41FA5}">
                      <a16:colId xmlns:a16="http://schemas.microsoft.com/office/drawing/2014/main" val="964383287"/>
                    </a:ext>
                  </a:extLst>
                </a:gridCol>
                <a:gridCol w="1402619">
                  <a:extLst>
                    <a:ext uri="{9D8B030D-6E8A-4147-A177-3AD203B41FA5}">
                      <a16:colId xmlns:a16="http://schemas.microsoft.com/office/drawing/2014/main" val="4142958841"/>
                    </a:ext>
                  </a:extLst>
                </a:gridCol>
                <a:gridCol w="1056517">
                  <a:extLst>
                    <a:ext uri="{9D8B030D-6E8A-4147-A177-3AD203B41FA5}">
                      <a16:colId xmlns:a16="http://schemas.microsoft.com/office/drawing/2014/main" val="4012106425"/>
                    </a:ext>
                  </a:extLst>
                </a:gridCol>
                <a:gridCol w="1584776">
                  <a:extLst>
                    <a:ext uri="{9D8B030D-6E8A-4147-A177-3AD203B41FA5}">
                      <a16:colId xmlns:a16="http://schemas.microsoft.com/office/drawing/2014/main" val="148235332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bowler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total_balls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runs_conceded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total_overs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economy_bowler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82209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Rashid Khan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1490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1573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248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6.33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84568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 Kumble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983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1089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163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6.65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00069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 Muralitharan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1577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1755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262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6.68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80027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DW Steyn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2276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2568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379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6.77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94120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 Ashwin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3327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3756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554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6.77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42589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SP Narine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2824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3208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470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6.82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24856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DL Vettori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785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894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6.83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10321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Washington Sundar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660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758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6.89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58764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J Botha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709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818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6.92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89171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 Tewatia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587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684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6.99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9883815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8F3416AF-5511-A1D6-75DF-3DB237025990}"/>
              </a:ext>
            </a:extLst>
          </p:cNvPr>
          <p:cNvGrpSpPr/>
          <p:nvPr/>
        </p:nvGrpSpPr>
        <p:grpSpPr>
          <a:xfrm>
            <a:off x="155575" y="166688"/>
            <a:ext cx="898525" cy="393700"/>
            <a:chOff x="8753475" y="5666393"/>
            <a:chExt cx="898525" cy="393700"/>
          </a:xfr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</p:grpSpPr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271BC819-71A6-95FB-70E0-38D42A848564}"/>
                </a:ext>
              </a:extLst>
            </p:cNvPr>
            <p:cNvSpPr/>
            <p:nvPr/>
          </p:nvSpPr>
          <p:spPr>
            <a:xfrm>
              <a:off x="8753475" y="5666393"/>
              <a:ext cx="368300" cy="393700"/>
            </a:xfrm>
            <a:prstGeom prst="chevron">
              <a:avLst/>
            </a:prstGeom>
            <a:grp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BDD89FDC-2547-530C-6BEB-8DE19A0CBDB9}"/>
                </a:ext>
              </a:extLst>
            </p:cNvPr>
            <p:cNvSpPr/>
            <p:nvPr/>
          </p:nvSpPr>
          <p:spPr>
            <a:xfrm>
              <a:off x="9010650" y="5666393"/>
              <a:ext cx="368300" cy="393700"/>
            </a:xfrm>
            <a:prstGeom prst="chevron">
              <a:avLst/>
            </a:prstGeom>
            <a:grp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FC8AABFA-5BC5-072B-F452-BDB9D6F61508}"/>
                </a:ext>
              </a:extLst>
            </p:cNvPr>
            <p:cNvSpPr/>
            <p:nvPr/>
          </p:nvSpPr>
          <p:spPr>
            <a:xfrm>
              <a:off x="9283700" y="5666393"/>
              <a:ext cx="368300" cy="393700"/>
            </a:xfrm>
            <a:prstGeom prst="chevron">
              <a:avLst/>
            </a:prstGeom>
            <a:grp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335C1F2-F086-2734-8407-AE4ADB8002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9922751"/>
              </p:ext>
            </p:extLst>
          </p:nvPr>
        </p:nvGraphicFramePr>
        <p:xfrm>
          <a:off x="1765300" y="3308668"/>
          <a:ext cx="8661400" cy="3161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7025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717</TotalTime>
  <Words>2954</Words>
  <Application>Microsoft Office PowerPoint</Application>
  <PresentationFormat>Widescreen</PresentationFormat>
  <Paragraphs>928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Baskerville Old Face</vt:lpstr>
      <vt:lpstr>Calibri</vt:lpstr>
      <vt:lpstr>Cambria</vt:lpstr>
      <vt:lpstr>Candara Light</vt:lpstr>
      <vt:lpstr>Tw Cen MT</vt:lpstr>
      <vt:lpstr>Wingdings</vt:lpstr>
      <vt:lpstr>Circuit</vt:lpstr>
      <vt:lpstr>PowerPoint Presentation</vt:lpstr>
      <vt:lpstr>Initial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Ananya Shetty</dc:creator>
  <cp:lastModifiedBy>Ananya Shetty</cp:lastModifiedBy>
  <cp:revision>134</cp:revision>
  <dcterms:created xsi:type="dcterms:W3CDTF">2024-06-26T08:22:39Z</dcterms:created>
  <dcterms:modified xsi:type="dcterms:W3CDTF">2024-09-23T06:10:03Z</dcterms:modified>
</cp:coreProperties>
</file>