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83" r:id="rId3"/>
    <p:sldId id="258" r:id="rId4"/>
    <p:sldId id="259" r:id="rId5"/>
    <p:sldId id="284" r:id="rId6"/>
    <p:sldId id="285" r:id="rId7"/>
    <p:sldId id="257" r:id="rId8"/>
    <p:sldId id="260" r:id="rId9"/>
    <p:sldId id="261" r:id="rId10"/>
    <p:sldId id="281" r:id="rId11"/>
    <p:sldId id="282" r:id="rId12"/>
    <p:sldId id="263" r:id="rId13"/>
    <p:sldId id="265" r:id="rId14"/>
    <p:sldId id="286" r:id="rId15"/>
    <p:sldId id="28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7"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99"/>
    <a:srgbClr val="185A90"/>
    <a:srgbClr val="000066"/>
    <a:srgbClr val="002776"/>
    <a:srgbClr val="16528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74" d="100"/>
          <a:sy n="74" d="100"/>
        </p:scale>
        <p:origin x="576" y="54"/>
      </p:cViewPr>
      <p:guideLst>
        <p:guide orient="horz" pos="2137"/>
        <p:guide pos="3840"/>
      </p:guideLst>
    </p:cSldViewPr>
  </p:slideViewPr>
  <p:notesTextViewPr>
    <p:cViewPr>
      <p:scale>
        <a:sx n="1" d="1"/>
        <a:sy n="1" d="1"/>
      </p:scale>
      <p:origin x="0" y="0"/>
    </p:cViewPr>
  </p:notesTextViewPr>
  <p:sorterViewPr>
    <p:cViewPr>
      <p:scale>
        <a:sx n="170" d="100"/>
        <a:sy n="17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A6FB485A-2A96-4A85-B5D3-58EEFC12335A}" type="datetimeFigureOut">
              <a:rPr lang="en-IN" smtClean="0"/>
              <a:t>23-09-2024</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CEF406BD-4DF3-4B52-BB68-FCBE519DC16E}" type="slidenum">
              <a:rPr lang="en-IN" smtClean="0"/>
              <a:t>‹#›</a:t>
            </a:fld>
            <a:endParaRPr lang="en-IN"/>
          </a:p>
        </p:txBody>
      </p:sp>
    </p:spTree>
    <p:extLst>
      <p:ext uri="{BB962C8B-B14F-4D97-AF65-F5344CB8AC3E}">
        <p14:creationId xmlns:p14="http://schemas.microsoft.com/office/powerpoint/2010/main" val="34067423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6FB485A-2A96-4A85-B5D3-58EEFC12335A}" type="datetimeFigureOut">
              <a:rPr lang="en-IN" smtClean="0"/>
              <a:t>23-09-2024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EF406BD-4DF3-4B52-BB68-FCBE519DC16E}" type="slidenum">
              <a:rPr lang="en-IN" smtClean="0"/>
              <a:t>‹#›</a:t>
            </a:fld>
            <a:endParaRPr lang="en-IN"/>
          </a:p>
        </p:txBody>
      </p:sp>
    </p:spTree>
    <p:extLst>
      <p:ext uri="{BB962C8B-B14F-4D97-AF65-F5344CB8AC3E}">
        <p14:creationId xmlns:p14="http://schemas.microsoft.com/office/powerpoint/2010/main" val="2881035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6FB485A-2A96-4A85-B5D3-58EEFC12335A}" type="datetimeFigureOut">
              <a:rPr lang="en-IN" smtClean="0"/>
              <a:t>23-09-2024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EF406BD-4DF3-4B52-BB68-FCBE519DC16E}" type="slidenum">
              <a:rPr lang="en-IN" smtClean="0"/>
              <a:t>‹#›</a:t>
            </a:fld>
            <a:endParaRPr lang="en-IN"/>
          </a:p>
        </p:txBody>
      </p:sp>
    </p:spTree>
    <p:extLst>
      <p:ext uri="{BB962C8B-B14F-4D97-AF65-F5344CB8AC3E}">
        <p14:creationId xmlns:p14="http://schemas.microsoft.com/office/powerpoint/2010/main" val="40242213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6FB485A-2A96-4A85-B5D3-58EEFC12335A}" type="datetimeFigureOut">
              <a:rPr lang="en-IN" smtClean="0"/>
              <a:t>23-09-2024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EF406BD-4DF3-4B52-BB68-FCBE519DC16E}"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515903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6FB485A-2A96-4A85-B5D3-58EEFC12335A}" type="datetimeFigureOut">
              <a:rPr lang="en-IN" smtClean="0"/>
              <a:t>23-09-2024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EF406BD-4DF3-4B52-BB68-FCBE519DC16E}" type="slidenum">
              <a:rPr lang="en-IN" smtClean="0"/>
              <a:t>‹#›</a:t>
            </a:fld>
            <a:endParaRPr lang="en-IN"/>
          </a:p>
        </p:txBody>
      </p:sp>
    </p:spTree>
    <p:extLst>
      <p:ext uri="{BB962C8B-B14F-4D97-AF65-F5344CB8AC3E}">
        <p14:creationId xmlns:p14="http://schemas.microsoft.com/office/powerpoint/2010/main" val="17752946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6FB485A-2A96-4A85-B5D3-58EEFC12335A}" type="datetimeFigureOut">
              <a:rPr lang="en-IN" smtClean="0"/>
              <a:t>23-09-2024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EF406BD-4DF3-4B52-BB68-FCBE519DC16E}" type="slidenum">
              <a:rPr lang="en-IN" smtClean="0"/>
              <a:t>‹#›</a:t>
            </a:fld>
            <a:endParaRPr lang="en-IN"/>
          </a:p>
        </p:txBody>
      </p:sp>
    </p:spTree>
    <p:extLst>
      <p:ext uri="{BB962C8B-B14F-4D97-AF65-F5344CB8AC3E}">
        <p14:creationId xmlns:p14="http://schemas.microsoft.com/office/powerpoint/2010/main" val="39229629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6FB485A-2A96-4A85-B5D3-58EEFC12335A}" type="datetimeFigureOut">
              <a:rPr lang="en-IN" smtClean="0"/>
              <a:t>23-09-2024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EF406BD-4DF3-4B52-BB68-FCBE519DC16E}" type="slidenum">
              <a:rPr lang="en-IN" smtClean="0"/>
              <a:t>‹#›</a:t>
            </a:fld>
            <a:endParaRPr lang="en-IN"/>
          </a:p>
        </p:txBody>
      </p:sp>
    </p:spTree>
    <p:extLst>
      <p:ext uri="{BB962C8B-B14F-4D97-AF65-F5344CB8AC3E}">
        <p14:creationId xmlns:p14="http://schemas.microsoft.com/office/powerpoint/2010/main" val="5976618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FB485A-2A96-4A85-B5D3-58EEFC12335A}" type="datetimeFigureOut">
              <a:rPr lang="en-IN" smtClean="0"/>
              <a:t>23-09-2024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F406BD-4DF3-4B52-BB68-FCBE519DC16E}" type="slidenum">
              <a:rPr lang="en-IN" smtClean="0"/>
              <a:t>‹#›</a:t>
            </a:fld>
            <a:endParaRPr lang="en-IN"/>
          </a:p>
        </p:txBody>
      </p:sp>
    </p:spTree>
    <p:extLst>
      <p:ext uri="{BB962C8B-B14F-4D97-AF65-F5344CB8AC3E}">
        <p14:creationId xmlns:p14="http://schemas.microsoft.com/office/powerpoint/2010/main" val="27189569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FB485A-2A96-4A85-B5D3-58EEFC12335A}" type="datetimeFigureOut">
              <a:rPr lang="en-IN" smtClean="0"/>
              <a:t>23-09-2024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F406BD-4DF3-4B52-BB68-FCBE519DC16E}" type="slidenum">
              <a:rPr lang="en-IN" smtClean="0"/>
              <a:t>‹#›</a:t>
            </a:fld>
            <a:endParaRPr lang="en-IN"/>
          </a:p>
        </p:txBody>
      </p:sp>
    </p:spTree>
    <p:extLst>
      <p:ext uri="{BB962C8B-B14F-4D97-AF65-F5344CB8AC3E}">
        <p14:creationId xmlns:p14="http://schemas.microsoft.com/office/powerpoint/2010/main" val="15645962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FB485A-2A96-4A85-B5D3-58EEFC12335A}" type="datetimeFigureOut">
              <a:rPr lang="en-IN" smtClean="0"/>
              <a:t>23-09-2024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F406BD-4DF3-4B52-BB68-FCBE519DC16E}" type="slidenum">
              <a:rPr lang="en-IN" smtClean="0"/>
              <a:t>‹#›</a:t>
            </a:fld>
            <a:endParaRPr lang="en-IN"/>
          </a:p>
        </p:txBody>
      </p:sp>
    </p:spTree>
    <p:extLst>
      <p:ext uri="{BB962C8B-B14F-4D97-AF65-F5344CB8AC3E}">
        <p14:creationId xmlns:p14="http://schemas.microsoft.com/office/powerpoint/2010/main" val="23406239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6FB485A-2A96-4A85-B5D3-58EEFC12335A}" type="datetimeFigureOut">
              <a:rPr lang="en-IN" smtClean="0"/>
              <a:t>23-09-2024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F406BD-4DF3-4B52-BB68-FCBE519DC16E}" type="slidenum">
              <a:rPr lang="en-IN" smtClean="0"/>
              <a:t>‹#›</a:t>
            </a:fld>
            <a:endParaRPr lang="en-IN"/>
          </a:p>
        </p:txBody>
      </p:sp>
    </p:spTree>
    <p:extLst>
      <p:ext uri="{BB962C8B-B14F-4D97-AF65-F5344CB8AC3E}">
        <p14:creationId xmlns:p14="http://schemas.microsoft.com/office/powerpoint/2010/main" val="26807202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6FB485A-2A96-4A85-B5D3-58EEFC12335A}" type="datetimeFigureOut">
              <a:rPr lang="en-IN" smtClean="0"/>
              <a:t>23-09-2024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EF406BD-4DF3-4B52-BB68-FCBE519DC16E}" type="slidenum">
              <a:rPr lang="en-IN" smtClean="0"/>
              <a:t>‹#›</a:t>
            </a:fld>
            <a:endParaRPr lang="en-IN"/>
          </a:p>
        </p:txBody>
      </p:sp>
    </p:spTree>
    <p:extLst>
      <p:ext uri="{BB962C8B-B14F-4D97-AF65-F5344CB8AC3E}">
        <p14:creationId xmlns:p14="http://schemas.microsoft.com/office/powerpoint/2010/main" val="267132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6FB485A-2A96-4A85-B5D3-58EEFC12335A}" type="datetimeFigureOut">
              <a:rPr lang="en-IN" smtClean="0"/>
              <a:t>23-09-2024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EF406BD-4DF3-4B52-BB68-FCBE519DC16E}" type="slidenum">
              <a:rPr lang="en-IN" smtClean="0"/>
              <a:t>‹#›</a:t>
            </a:fld>
            <a:endParaRPr lang="en-IN"/>
          </a:p>
        </p:txBody>
      </p:sp>
    </p:spTree>
    <p:extLst>
      <p:ext uri="{BB962C8B-B14F-4D97-AF65-F5344CB8AC3E}">
        <p14:creationId xmlns:p14="http://schemas.microsoft.com/office/powerpoint/2010/main" val="7801857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6FB485A-2A96-4A85-B5D3-58EEFC12335A}" type="datetimeFigureOut">
              <a:rPr lang="en-IN" smtClean="0"/>
              <a:t>23-09-2024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EF406BD-4DF3-4B52-BB68-FCBE519DC16E}" type="slidenum">
              <a:rPr lang="en-IN" smtClean="0"/>
              <a:t>‹#›</a:t>
            </a:fld>
            <a:endParaRPr lang="en-IN"/>
          </a:p>
        </p:txBody>
      </p:sp>
    </p:spTree>
    <p:extLst>
      <p:ext uri="{BB962C8B-B14F-4D97-AF65-F5344CB8AC3E}">
        <p14:creationId xmlns:p14="http://schemas.microsoft.com/office/powerpoint/2010/main" val="40298736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FB485A-2A96-4A85-B5D3-58EEFC12335A}" type="datetimeFigureOut">
              <a:rPr lang="en-IN" smtClean="0"/>
              <a:t>23-09-2024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EF406BD-4DF3-4B52-BB68-FCBE519DC16E}" type="slidenum">
              <a:rPr lang="en-IN" smtClean="0"/>
              <a:t>‹#›</a:t>
            </a:fld>
            <a:endParaRPr lang="en-IN"/>
          </a:p>
        </p:txBody>
      </p:sp>
    </p:spTree>
    <p:extLst>
      <p:ext uri="{BB962C8B-B14F-4D97-AF65-F5344CB8AC3E}">
        <p14:creationId xmlns:p14="http://schemas.microsoft.com/office/powerpoint/2010/main" val="20360674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6FB485A-2A96-4A85-B5D3-58EEFC12335A}" type="datetimeFigureOut">
              <a:rPr lang="en-IN" smtClean="0"/>
              <a:t>23-09-2024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EF406BD-4DF3-4B52-BB68-FCBE519DC16E}" type="slidenum">
              <a:rPr lang="en-IN" smtClean="0"/>
              <a:t>‹#›</a:t>
            </a:fld>
            <a:endParaRPr lang="en-IN"/>
          </a:p>
        </p:txBody>
      </p:sp>
    </p:spTree>
    <p:extLst>
      <p:ext uri="{BB962C8B-B14F-4D97-AF65-F5344CB8AC3E}">
        <p14:creationId xmlns:p14="http://schemas.microsoft.com/office/powerpoint/2010/main" val="9958026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6FB485A-2A96-4A85-B5D3-58EEFC12335A}" type="datetimeFigureOut">
              <a:rPr lang="en-IN" smtClean="0"/>
              <a:t>23-09-2024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EF406BD-4DF3-4B52-BB68-FCBE519DC16E}" type="slidenum">
              <a:rPr lang="en-IN" smtClean="0"/>
              <a:t>‹#›</a:t>
            </a:fld>
            <a:endParaRPr lang="en-IN"/>
          </a:p>
        </p:txBody>
      </p:sp>
    </p:spTree>
    <p:extLst>
      <p:ext uri="{BB962C8B-B14F-4D97-AF65-F5344CB8AC3E}">
        <p14:creationId xmlns:p14="http://schemas.microsoft.com/office/powerpoint/2010/main" val="22341420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alphaModFix amt="85000"/>
            <a:duotone>
              <a:schemeClr val="bg2">
                <a:shade val="88000"/>
                <a:hueMod val="106000"/>
                <a:satMod val="140000"/>
                <a:lumMod val="54000"/>
              </a:schemeClr>
              <a:schemeClr val="bg2">
                <a:tint val="98000"/>
                <a:hueMod val="90000"/>
                <a:satMod val="150000"/>
                <a:lumMod val="160000"/>
              </a:schemeClr>
            </a:duotone>
            <a:lum/>
          </a:blip>
          <a:srcRect/>
          <a:stretch>
            <a:fillRect/>
          </a:stretch>
        </a:blipFill>
        <a:effectLst/>
      </p:bgPr>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20">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6FB485A-2A96-4A85-B5D3-58EEFC12335A}" type="datetimeFigureOut">
              <a:rPr lang="en-IN" smtClean="0"/>
              <a:t>23-09-2024</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EF406BD-4DF3-4B52-BB68-FCBE519DC16E}" type="slidenum">
              <a:rPr lang="en-IN" smtClean="0"/>
              <a:t>‹#›</a:t>
            </a:fld>
            <a:endParaRPr lang="en-IN"/>
          </a:p>
        </p:txBody>
      </p:sp>
    </p:spTree>
    <p:extLst>
      <p:ext uri="{BB962C8B-B14F-4D97-AF65-F5344CB8AC3E}">
        <p14:creationId xmlns:p14="http://schemas.microsoft.com/office/powerpoint/2010/main" val="4150927886"/>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0BE73D1-B040-EEA0-154E-585E87E782FE}"/>
              </a:ext>
            </a:extLst>
          </p:cNvPr>
          <p:cNvSpPr txBox="1"/>
          <p:nvPr/>
        </p:nvSpPr>
        <p:spPr>
          <a:xfrm>
            <a:off x="2296530" y="352182"/>
            <a:ext cx="7598940" cy="1323439"/>
          </a:xfrm>
          <a:prstGeom prst="rect">
            <a:avLst/>
          </a:prstGeom>
          <a:noFill/>
        </p:spPr>
        <p:txBody>
          <a:bodyPr wrap="square" rtlCol="0">
            <a:spAutoFit/>
          </a:bodyPr>
          <a:lstStyle/>
          <a:p>
            <a:pPr algn="ctr"/>
            <a:r>
              <a:rPr lang="en-IN" sz="8000" dirty="0">
                <a:solidFill>
                  <a:srgbClr val="185A90"/>
                </a:solidFill>
                <a:effectLst>
                  <a:outerShdw blurRad="38100" dist="38100" dir="2700000" algn="tl">
                    <a:srgbClr val="000000">
                      <a:alpha val="43137"/>
                    </a:srgbClr>
                  </a:outerShdw>
                </a:effectLst>
                <a:latin typeface="Candara Light" panose="020E0502030303020204" pitchFamily="34" charset="0"/>
              </a:rPr>
              <a:t>SQL Project on</a:t>
            </a:r>
          </a:p>
        </p:txBody>
      </p:sp>
      <p:grpSp>
        <p:nvGrpSpPr>
          <p:cNvPr id="11" name="Group 10">
            <a:extLst>
              <a:ext uri="{FF2B5EF4-FFF2-40B4-BE49-F238E27FC236}">
                <a16:creationId xmlns:a16="http://schemas.microsoft.com/office/drawing/2014/main" id="{1AEE0983-1040-C592-FA23-4DDE38469B20}"/>
              </a:ext>
            </a:extLst>
          </p:cNvPr>
          <p:cNvGrpSpPr/>
          <p:nvPr/>
        </p:nvGrpSpPr>
        <p:grpSpPr>
          <a:xfrm>
            <a:off x="1718602" y="1675621"/>
            <a:ext cx="8744755" cy="4209036"/>
            <a:chOff x="1718602" y="1675621"/>
            <a:chExt cx="8744755" cy="4209036"/>
          </a:xfrm>
        </p:grpSpPr>
        <p:sp>
          <p:nvSpPr>
            <p:cNvPr id="4" name="TextBox 3">
              <a:extLst>
                <a:ext uri="{FF2B5EF4-FFF2-40B4-BE49-F238E27FC236}">
                  <a16:creationId xmlns:a16="http://schemas.microsoft.com/office/drawing/2014/main" id="{450E8AEE-4BC4-656B-23BA-C00BCA5A0CBB}"/>
                </a:ext>
              </a:extLst>
            </p:cNvPr>
            <p:cNvSpPr txBox="1"/>
            <p:nvPr/>
          </p:nvSpPr>
          <p:spPr>
            <a:xfrm>
              <a:off x="1718602" y="2837669"/>
              <a:ext cx="8744755" cy="3046988"/>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pPr algn="ctr"/>
              <a:r>
                <a:rPr lang="en-IN" sz="9600" b="1" dirty="0">
                  <a:solidFill>
                    <a:srgbClr val="002776"/>
                  </a:solidFill>
                  <a:effectLst>
                    <a:outerShdw blurRad="38100" dist="38100" dir="2700000" algn="tl">
                      <a:srgbClr val="000000">
                        <a:alpha val="43137"/>
                      </a:srgbClr>
                    </a:outerShdw>
                  </a:effectLst>
                  <a:latin typeface="Baskerville Old Face" panose="02020602080505020303" pitchFamily="18" charset="0"/>
                </a:rPr>
                <a:t>USER ANALYTICS</a:t>
              </a:r>
            </a:p>
          </p:txBody>
        </p:sp>
        <p:sp>
          <p:nvSpPr>
            <p:cNvPr id="6" name="TextBox 5">
              <a:extLst>
                <a:ext uri="{FF2B5EF4-FFF2-40B4-BE49-F238E27FC236}">
                  <a16:creationId xmlns:a16="http://schemas.microsoft.com/office/drawing/2014/main" id="{946A5F7D-D2F6-0A9C-D301-3FEE3EF5AC50}"/>
                </a:ext>
              </a:extLst>
            </p:cNvPr>
            <p:cNvSpPr txBox="1"/>
            <p:nvPr/>
          </p:nvSpPr>
          <p:spPr>
            <a:xfrm>
              <a:off x="2307945" y="1675621"/>
              <a:ext cx="7576113" cy="1569660"/>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rtlCol="0">
              <a:spAutoFit/>
            </a:bodyPr>
            <a:lstStyle/>
            <a:p>
              <a:pPr algn="ctr"/>
              <a:r>
                <a:rPr lang="en-IN" sz="9600" b="1" dirty="0">
                  <a:solidFill>
                    <a:srgbClr val="002776"/>
                  </a:solidFill>
                  <a:effectLst>
                    <a:outerShdw blurRad="38100" dist="38100" dir="2700000" algn="tl">
                      <a:srgbClr val="000000">
                        <a:alpha val="43137"/>
                      </a:srgbClr>
                    </a:outerShdw>
                  </a:effectLst>
                  <a:latin typeface="Baskerville Old Face" panose="02020602080505020303" pitchFamily="18" charset="0"/>
                </a:rPr>
                <a:t>INSTAGRAM</a:t>
              </a:r>
            </a:p>
          </p:txBody>
        </p:sp>
        <p:cxnSp>
          <p:nvCxnSpPr>
            <p:cNvPr id="9" name="Straight Connector 8">
              <a:extLst>
                <a:ext uri="{FF2B5EF4-FFF2-40B4-BE49-F238E27FC236}">
                  <a16:creationId xmlns:a16="http://schemas.microsoft.com/office/drawing/2014/main" id="{A2C99648-F0B6-6543-F7DA-567C9A78AEAE}"/>
                </a:ext>
              </a:extLst>
            </p:cNvPr>
            <p:cNvCxnSpPr/>
            <p:nvPr/>
          </p:nvCxnSpPr>
          <p:spPr>
            <a:xfrm>
              <a:off x="3251189" y="3023181"/>
              <a:ext cx="5679583" cy="0"/>
            </a:xfrm>
            <a:prstGeom prst="line">
              <a:avLst/>
            </a:prstGeom>
            <a:ln w="571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0" name="TextBox 9">
            <a:extLst>
              <a:ext uri="{FF2B5EF4-FFF2-40B4-BE49-F238E27FC236}">
                <a16:creationId xmlns:a16="http://schemas.microsoft.com/office/drawing/2014/main" id="{9A523A7C-F70D-FCF6-08BA-559E990C8E53}"/>
              </a:ext>
            </a:extLst>
          </p:cNvPr>
          <p:cNvSpPr txBox="1"/>
          <p:nvPr/>
        </p:nvSpPr>
        <p:spPr>
          <a:xfrm>
            <a:off x="9895470" y="5653825"/>
            <a:ext cx="2062744" cy="461665"/>
          </a:xfrm>
          <a:prstGeom prst="rect">
            <a:avLst/>
          </a:prstGeom>
          <a:noFill/>
        </p:spPr>
        <p:txBody>
          <a:bodyPr wrap="none" rtlCol="0">
            <a:spAutoFit/>
          </a:bodyPr>
          <a:lstStyle/>
          <a:p>
            <a:r>
              <a:rPr lang="en-IN" sz="2400" dirty="0">
                <a:solidFill>
                  <a:schemeClr val="bg2">
                    <a:lumMod val="20000"/>
                    <a:lumOff val="80000"/>
                  </a:schemeClr>
                </a:solidFill>
              </a:rPr>
              <a:t>-Ananya Shetty</a:t>
            </a:r>
          </a:p>
        </p:txBody>
      </p:sp>
    </p:spTree>
    <p:extLst>
      <p:ext uri="{BB962C8B-B14F-4D97-AF65-F5344CB8AC3E}">
        <p14:creationId xmlns:p14="http://schemas.microsoft.com/office/powerpoint/2010/main" val="13460461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656A455-02CE-CC42-3900-7584D7CF1080}"/>
              </a:ext>
            </a:extLst>
          </p:cNvPr>
          <p:cNvSpPr txBox="1"/>
          <p:nvPr/>
        </p:nvSpPr>
        <p:spPr>
          <a:xfrm>
            <a:off x="1054785" y="1657236"/>
            <a:ext cx="4668137" cy="2031325"/>
          </a:xfrm>
          <a:prstGeom prst="rect">
            <a:avLst/>
          </a:prstGeom>
          <a:noFill/>
          <a:ln>
            <a:solidFill>
              <a:schemeClr val="bg1"/>
            </a:solidFill>
            <a:prstDash val="lgDashDot"/>
          </a:ln>
        </p:spPr>
        <p:txBody>
          <a:bodyPr wrap="none" rtlCol="0">
            <a:spAutoFit/>
          </a:bodyPr>
          <a:lstStyle/>
          <a:p>
            <a:pPr algn="just"/>
            <a:r>
              <a:rPr lang="en-US" sz="1800" dirty="0">
                <a:solidFill>
                  <a:schemeClr val="bg1">
                    <a:lumMod val="95000"/>
                    <a:lumOff val="5000"/>
                  </a:schemeClr>
                </a:solidFill>
                <a:latin typeface="Calibri" panose="020F0502020204030204" pitchFamily="34" charset="0"/>
              </a:rPr>
              <a:t>SELECT </a:t>
            </a:r>
            <a:r>
              <a:rPr lang="en-US" sz="1800" dirty="0" err="1">
                <a:solidFill>
                  <a:schemeClr val="bg1">
                    <a:lumMod val="95000"/>
                    <a:lumOff val="5000"/>
                  </a:schemeClr>
                </a:solidFill>
                <a:latin typeface="Calibri" panose="020F0502020204030204" pitchFamily="34" charset="0"/>
              </a:rPr>
              <a:t>p.tag_id</a:t>
            </a:r>
            <a:r>
              <a:rPr lang="en-US" sz="1800" dirty="0">
                <a:solidFill>
                  <a:schemeClr val="bg1">
                    <a:lumMod val="95000"/>
                    <a:lumOff val="5000"/>
                  </a:schemeClr>
                </a:solidFill>
                <a:latin typeface="Calibri" panose="020F0502020204030204" pitchFamily="34" charset="0"/>
              </a:rPr>
              <a:t>, </a:t>
            </a:r>
            <a:r>
              <a:rPr lang="en-US" sz="1800" dirty="0" err="1">
                <a:solidFill>
                  <a:schemeClr val="bg1">
                    <a:lumMod val="95000"/>
                    <a:lumOff val="5000"/>
                  </a:schemeClr>
                </a:solidFill>
                <a:latin typeface="Calibri" panose="020F0502020204030204" pitchFamily="34" charset="0"/>
              </a:rPr>
              <a:t>t.tag_name</a:t>
            </a:r>
            <a:r>
              <a:rPr lang="en-US" sz="1800" dirty="0">
                <a:solidFill>
                  <a:schemeClr val="bg1">
                    <a:lumMod val="95000"/>
                    <a:lumOff val="5000"/>
                  </a:schemeClr>
                </a:solidFill>
                <a:latin typeface="Calibri" panose="020F0502020204030204" pitchFamily="34" charset="0"/>
              </a:rPr>
              <a:t>, COUNT(*) AS total</a:t>
            </a:r>
          </a:p>
          <a:p>
            <a:pPr algn="just"/>
            <a:r>
              <a:rPr lang="en-US" sz="1800" dirty="0">
                <a:solidFill>
                  <a:schemeClr val="bg1">
                    <a:lumMod val="95000"/>
                    <a:lumOff val="5000"/>
                  </a:schemeClr>
                </a:solidFill>
                <a:latin typeface="Calibri" panose="020F0502020204030204" pitchFamily="34" charset="0"/>
              </a:rPr>
              <a:t>FROM </a:t>
            </a:r>
            <a:r>
              <a:rPr lang="en-US" sz="1800" dirty="0" err="1">
                <a:solidFill>
                  <a:schemeClr val="bg1">
                    <a:lumMod val="95000"/>
                    <a:lumOff val="5000"/>
                  </a:schemeClr>
                </a:solidFill>
                <a:latin typeface="Calibri" panose="020F0502020204030204" pitchFamily="34" charset="0"/>
              </a:rPr>
              <a:t>photo_tags</a:t>
            </a:r>
            <a:r>
              <a:rPr lang="en-US" sz="1800" dirty="0">
                <a:solidFill>
                  <a:schemeClr val="bg1">
                    <a:lumMod val="95000"/>
                    <a:lumOff val="5000"/>
                  </a:schemeClr>
                </a:solidFill>
                <a:latin typeface="Calibri" panose="020F0502020204030204" pitchFamily="34" charset="0"/>
              </a:rPr>
              <a:t> p</a:t>
            </a:r>
          </a:p>
          <a:p>
            <a:pPr algn="just"/>
            <a:r>
              <a:rPr lang="en-US" sz="1800" dirty="0">
                <a:solidFill>
                  <a:schemeClr val="bg1">
                    <a:lumMod val="95000"/>
                    <a:lumOff val="5000"/>
                  </a:schemeClr>
                </a:solidFill>
                <a:latin typeface="Calibri" panose="020F0502020204030204" pitchFamily="34" charset="0"/>
              </a:rPr>
              <a:t>LEFT JOIN tags t</a:t>
            </a:r>
          </a:p>
          <a:p>
            <a:pPr algn="just"/>
            <a:r>
              <a:rPr lang="en-US" sz="1800" dirty="0">
                <a:solidFill>
                  <a:schemeClr val="bg1">
                    <a:lumMod val="95000"/>
                    <a:lumOff val="5000"/>
                  </a:schemeClr>
                </a:solidFill>
                <a:latin typeface="Calibri" panose="020F0502020204030204" pitchFamily="34" charset="0"/>
              </a:rPr>
              <a:t>ON </a:t>
            </a:r>
            <a:r>
              <a:rPr lang="en-US" sz="1800" dirty="0" err="1">
                <a:solidFill>
                  <a:schemeClr val="bg1">
                    <a:lumMod val="95000"/>
                    <a:lumOff val="5000"/>
                  </a:schemeClr>
                </a:solidFill>
                <a:latin typeface="Calibri" panose="020F0502020204030204" pitchFamily="34" charset="0"/>
              </a:rPr>
              <a:t>p.tag_id</a:t>
            </a:r>
            <a:r>
              <a:rPr lang="en-US" sz="1800" dirty="0">
                <a:solidFill>
                  <a:schemeClr val="bg1">
                    <a:lumMod val="95000"/>
                    <a:lumOff val="5000"/>
                  </a:schemeClr>
                </a:solidFill>
                <a:latin typeface="Calibri" panose="020F0502020204030204" pitchFamily="34" charset="0"/>
              </a:rPr>
              <a:t> = t.id</a:t>
            </a:r>
          </a:p>
          <a:p>
            <a:pPr algn="just"/>
            <a:r>
              <a:rPr lang="en-US" sz="1800" dirty="0">
                <a:solidFill>
                  <a:schemeClr val="bg1">
                    <a:lumMod val="95000"/>
                    <a:lumOff val="5000"/>
                  </a:schemeClr>
                </a:solidFill>
                <a:latin typeface="Calibri" panose="020F0502020204030204" pitchFamily="34" charset="0"/>
              </a:rPr>
              <a:t>GROUP BY </a:t>
            </a:r>
            <a:r>
              <a:rPr lang="en-US" sz="1800" dirty="0" err="1">
                <a:solidFill>
                  <a:schemeClr val="bg1">
                    <a:lumMod val="95000"/>
                    <a:lumOff val="5000"/>
                  </a:schemeClr>
                </a:solidFill>
                <a:latin typeface="Calibri" panose="020F0502020204030204" pitchFamily="34" charset="0"/>
              </a:rPr>
              <a:t>p.tag_id</a:t>
            </a:r>
            <a:r>
              <a:rPr lang="en-US" sz="1800" dirty="0">
                <a:solidFill>
                  <a:schemeClr val="bg1">
                    <a:lumMod val="95000"/>
                    <a:lumOff val="5000"/>
                  </a:schemeClr>
                </a:solidFill>
                <a:latin typeface="Calibri" panose="020F0502020204030204" pitchFamily="34" charset="0"/>
              </a:rPr>
              <a:t>, </a:t>
            </a:r>
            <a:r>
              <a:rPr lang="en-US" sz="1800" dirty="0" err="1">
                <a:solidFill>
                  <a:schemeClr val="bg1">
                    <a:lumMod val="95000"/>
                    <a:lumOff val="5000"/>
                  </a:schemeClr>
                </a:solidFill>
                <a:latin typeface="Calibri" panose="020F0502020204030204" pitchFamily="34" charset="0"/>
              </a:rPr>
              <a:t>t.tag_name</a:t>
            </a:r>
            <a:endParaRPr lang="en-US" sz="1800" dirty="0">
              <a:solidFill>
                <a:schemeClr val="bg1">
                  <a:lumMod val="95000"/>
                  <a:lumOff val="5000"/>
                </a:schemeClr>
              </a:solidFill>
              <a:latin typeface="Calibri" panose="020F0502020204030204" pitchFamily="34" charset="0"/>
            </a:endParaRPr>
          </a:p>
          <a:p>
            <a:pPr algn="just"/>
            <a:r>
              <a:rPr lang="en-US" sz="1800" dirty="0">
                <a:solidFill>
                  <a:schemeClr val="bg1">
                    <a:lumMod val="95000"/>
                    <a:lumOff val="5000"/>
                  </a:schemeClr>
                </a:solidFill>
                <a:latin typeface="Calibri" panose="020F0502020204030204" pitchFamily="34" charset="0"/>
              </a:rPr>
              <a:t>ORDER BY total DESC, </a:t>
            </a:r>
            <a:r>
              <a:rPr lang="en-US" sz="1800" dirty="0" err="1">
                <a:solidFill>
                  <a:schemeClr val="bg1">
                    <a:lumMod val="95000"/>
                    <a:lumOff val="5000"/>
                  </a:schemeClr>
                </a:solidFill>
                <a:latin typeface="Calibri" panose="020F0502020204030204" pitchFamily="34" charset="0"/>
              </a:rPr>
              <a:t>p.tag_id</a:t>
            </a:r>
            <a:endParaRPr lang="en-US" sz="1800" dirty="0">
              <a:solidFill>
                <a:schemeClr val="bg1">
                  <a:lumMod val="95000"/>
                  <a:lumOff val="5000"/>
                </a:schemeClr>
              </a:solidFill>
              <a:latin typeface="Calibri" panose="020F0502020204030204" pitchFamily="34" charset="0"/>
            </a:endParaRPr>
          </a:p>
          <a:p>
            <a:pPr algn="just"/>
            <a:r>
              <a:rPr lang="en-US" sz="1800" dirty="0">
                <a:solidFill>
                  <a:schemeClr val="bg1">
                    <a:lumMod val="95000"/>
                    <a:lumOff val="5000"/>
                  </a:schemeClr>
                </a:solidFill>
                <a:latin typeface="Calibri" panose="020F0502020204030204" pitchFamily="34" charset="0"/>
              </a:rPr>
              <a:t>LIMIT 5;</a:t>
            </a:r>
            <a:endParaRPr lang="en-IN" sz="1800" dirty="0">
              <a:solidFill>
                <a:schemeClr val="bg1">
                  <a:lumMod val="95000"/>
                  <a:lumOff val="5000"/>
                </a:schemeClr>
              </a:solidFill>
              <a:latin typeface="Calibri" panose="020F0502020204030204" pitchFamily="34" charset="0"/>
            </a:endParaRPr>
          </a:p>
        </p:txBody>
      </p:sp>
      <p:sp>
        <p:nvSpPr>
          <p:cNvPr id="3" name="TextBox 2">
            <a:extLst>
              <a:ext uri="{FF2B5EF4-FFF2-40B4-BE49-F238E27FC236}">
                <a16:creationId xmlns:a16="http://schemas.microsoft.com/office/drawing/2014/main" id="{61D9BBE6-B61B-C10F-A7C0-2D3D986F8BA6}"/>
              </a:ext>
            </a:extLst>
          </p:cNvPr>
          <p:cNvSpPr txBox="1"/>
          <p:nvPr/>
        </p:nvSpPr>
        <p:spPr>
          <a:xfrm>
            <a:off x="1054785" y="558800"/>
            <a:ext cx="10521265" cy="923330"/>
          </a:xfrm>
          <a:prstGeom prst="rect">
            <a:avLst/>
          </a:prstGeom>
          <a:noFill/>
          <a:ln>
            <a:solidFill>
              <a:schemeClr val="bg1"/>
            </a:solidFill>
            <a:prstDash val="lgDashDot"/>
          </a:ln>
        </p:spPr>
        <p:txBody>
          <a:bodyPr wrap="square" rtlCol="0">
            <a:spAutoFit/>
          </a:bodyPr>
          <a:lstStyle>
            <a:defPPr>
              <a:defRPr lang="en-US"/>
            </a:defPPr>
            <a:lvl1pPr>
              <a:defRPr>
                <a:solidFill>
                  <a:schemeClr val="bg1">
                    <a:lumMod val="95000"/>
                    <a:lumOff val="5000"/>
                  </a:schemeClr>
                </a:solidFill>
                <a:latin typeface="Calibri" panose="020F0502020204030204" pitchFamily="34" charset="0"/>
              </a:defRPr>
            </a:lvl1pPr>
          </a:lstStyle>
          <a:p>
            <a:r>
              <a:rPr lang="en-US" dirty="0"/>
              <a:t> 4. </a:t>
            </a:r>
            <a:r>
              <a:rPr lang="en-US" u="sng" dirty="0"/>
              <a:t>Hashtag Research</a:t>
            </a:r>
            <a:r>
              <a:rPr lang="en-US" dirty="0"/>
              <a:t>: A partner brand wants to know the most popular hashtags to use in their posts to reach the most people.</a:t>
            </a:r>
            <a:br>
              <a:rPr lang="en-US" dirty="0"/>
            </a:br>
            <a:r>
              <a:rPr lang="en-US" dirty="0"/>
              <a:t>Task: Identify and suggest the top five most commonly used hashtags on the platform.</a:t>
            </a:r>
          </a:p>
        </p:txBody>
      </p:sp>
      <p:graphicFrame>
        <p:nvGraphicFramePr>
          <p:cNvPr id="13" name="Table 12">
            <a:extLst>
              <a:ext uri="{FF2B5EF4-FFF2-40B4-BE49-F238E27FC236}">
                <a16:creationId xmlns:a16="http://schemas.microsoft.com/office/drawing/2014/main" id="{D12EE25F-58B2-E6B5-C55A-ADB78D497C1E}"/>
              </a:ext>
            </a:extLst>
          </p:cNvPr>
          <p:cNvGraphicFramePr>
            <a:graphicFrameLocks noGrp="1"/>
          </p:cNvGraphicFramePr>
          <p:nvPr>
            <p:extLst>
              <p:ext uri="{D42A27DB-BD31-4B8C-83A1-F6EECF244321}">
                <p14:modId xmlns:p14="http://schemas.microsoft.com/office/powerpoint/2010/main" val="1753461958"/>
              </p:ext>
            </p:extLst>
          </p:nvPr>
        </p:nvGraphicFramePr>
        <p:xfrm>
          <a:off x="6866787" y="1770362"/>
          <a:ext cx="3062824" cy="1750776"/>
        </p:xfrm>
        <a:graphic>
          <a:graphicData uri="http://schemas.openxmlformats.org/drawingml/2006/table">
            <a:tbl>
              <a:tblPr>
                <a:tableStyleId>{69C7853C-536D-4A76-A0AE-DD22124D55A5}</a:tableStyleId>
              </a:tblPr>
              <a:tblGrid>
                <a:gridCol w="784865">
                  <a:extLst>
                    <a:ext uri="{9D8B030D-6E8A-4147-A177-3AD203B41FA5}">
                      <a16:colId xmlns:a16="http://schemas.microsoft.com/office/drawing/2014/main" val="1361056644"/>
                    </a:ext>
                  </a:extLst>
                </a:gridCol>
                <a:gridCol w="1189032">
                  <a:extLst>
                    <a:ext uri="{9D8B030D-6E8A-4147-A177-3AD203B41FA5}">
                      <a16:colId xmlns:a16="http://schemas.microsoft.com/office/drawing/2014/main" val="2499343184"/>
                    </a:ext>
                  </a:extLst>
                </a:gridCol>
                <a:gridCol w="1088927">
                  <a:extLst>
                    <a:ext uri="{9D8B030D-6E8A-4147-A177-3AD203B41FA5}">
                      <a16:colId xmlns:a16="http://schemas.microsoft.com/office/drawing/2014/main" val="3295591202"/>
                    </a:ext>
                  </a:extLst>
                </a:gridCol>
              </a:tblGrid>
              <a:tr h="291796">
                <a:tc>
                  <a:txBody>
                    <a:bodyPr/>
                    <a:lstStyle/>
                    <a:p>
                      <a:pPr algn="ctr" fontAlgn="b"/>
                      <a:r>
                        <a:rPr lang="en-IN" sz="1600" b="1" u="none" strike="noStrike">
                          <a:solidFill>
                            <a:srgbClr val="000000"/>
                          </a:solidFill>
                          <a:effectLst/>
                        </a:rPr>
                        <a:t>tag_id</a:t>
                      </a:r>
                      <a:endParaRPr lang="en-IN" sz="1600" b="1" i="0" u="none" strike="noStrike">
                        <a:solidFill>
                          <a:srgbClr val="000000"/>
                        </a:solidFill>
                        <a:effectLst/>
                        <a:latin typeface="Tw Cen MT (Body)"/>
                      </a:endParaRPr>
                    </a:p>
                  </a:txBody>
                  <a:tcPr marL="9525" marR="9525" marT="9525" marB="0" anchor="ctr"/>
                </a:tc>
                <a:tc>
                  <a:txBody>
                    <a:bodyPr/>
                    <a:lstStyle/>
                    <a:p>
                      <a:pPr algn="ctr" fontAlgn="b"/>
                      <a:r>
                        <a:rPr lang="en-IN" sz="1600" b="1" u="none" strike="noStrike" dirty="0" err="1">
                          <a:solidFill>
                            <a:srgbClr val="000000"/>
                          </a:solidFill>
                          <a:effectLst/>
                        </a:rPr>
                        <a:t>tag_name</a:t>
                      </a:r>
                      <a:endParaRPr lang="en-IN" sz="1600" b="1" i="0" u="none" strike="noStrike" dirty="0">
                        <a:solidFill>
                          <a:srgbClr val="000000"/>
                        </a:solidFill>
                        <a:effectLst/>
                        <a:latin typeface="Tw Cen MT (Body)"/>
                      </a:endParaRPr>
                    </a:p>
                  </a:txBody>
                  <a:tcPr marL="9525" marR="9525" marT="9525" marB="0" anchor="ctr"/>
                </a:tc>
                <a:tc>
                  <a:txBody>
                    <a:bodyPr/>
                    <a:lstStyle/>
                    <a:p>
                      <a:pPr algn="ctr" fontAlgn="b"/>
                      <a:r>
                        <a:rPr lang="en-IN" sz="1600" b="1" u="none" strike="noStrike" dirty="0">
                          <a:solidFill>
                            <a:srgbClr val="000000"/>
                          </a:solidFill>
                          <a:effectLst/>
                        </a:rPr>
                        <a:t>total</a:t>
                      </a:r>
                      <a:endParaRPr lang="en-IN" sz="1600" b="1" i="0" u="none" strike="noStrike" dirty="0">
                        <a:solidFill>
                          <a:srgbClr val="000000"/>
                        </a:solidFill>
                        <a:effectLst/>
                        <a:latin typeface="Tw Cen MT (Body)"/>
                      </a:endParaRPr>
                    </a:p>
                  </a:txBody>
                  <a:tcPr marL="9525" marR="9525" marT="9525" marB="0" anchor="ctr"/>
                </a:tc>
                <a:extLst>
                  <a:ext uri="{0D108BD9-81ED-4DB2-BD59-A6C34878D82A}">
                    <a16:rowId xmlns:a16="http://schemas.microsoft.com/office/drawing/2014/main" val="1840820513"/>
                  </a:ext>
                </a:extLst>
              </a:tr>
              <a:tr h="291796">
                <a:tc>
                  <a:txBody>
                    <a:bodyPr/>
                    <a:lstStyle/>
                    <a:p>
                      <a:pPr algn="ctr" fontAlgn="b"/>
                      <a:r>
                        <a:rPr lang="en-IN" sz="1600" b="0" u="none" strike="noStrike">
                          <a:solidFill>
                            <a:srgbClr val="000000"/>
                          </a:solidFill>
                          <a:effectLst/>
                        </a:rPr>
                        <a:t>21</a:t>
                      </a:r>
                      <a:endParaRPr lang="en-IN" sz="1600" b="0" i="0" u="none" strike="noStrike">
                        <a:solidFill>
                          <a:srgbClr val="000000"/>
                        </a:solidFill>
                        <a:effectLst/>
                        <a:latin typeface="Tw Cen MT (Body)"/>
                      </a:endParaRPr>
                    </a:p>
                  </a:txBody>
                  <a:tcPr marL="9525" marR="9525" marT="9525" marB="0" anchor="ctr"/>
                </a:tc>
                <a:tc>
                  <a:txBody>
                    <a:bodyPr/>
                    <a:lstStyle/>
                    <a:p>
                      <a:pPr algn="ctr" fontAlgn="b"/>
                      <a:r>
                        <a:rPr lang="en-IN" sz="1600" b="0" u="none" strike="noStrike">
                          <a:solidFill>
                            <a:srgbClr val="000000"/>
                          </a:solidFill>
                          <a:effectLst/>
                        </a:rPr>
                        <a:t>smile</a:t>
                      </a:r>
                      <a:endParaRPr lang="en-IN" sz="1600" b="0" i="0" u="none" strike="noStrike">
                        <a:solidFill>
                          <a:srgbClr val="000000"/>
                        </a:solidFill>
                        <a:effectLst/>
                        <a:latin typeface="Tw Cen MT (Body)"/>
                      </a:endParaRPr>
                    </a:p>
                  </a:txBody>
                  <a:tcPr marL="9525" marR="9525" marT="9525" marB="0" anchor="ctr"/>
                </a:tc>
                <a:tc>
                  <a:txBody>
                    <a:bodyPr/>
                    <a:lstStyle/>
                    <a:p>
                      <a:pPr algn="ctr" fontAlgn="b"/>
                      <a:r>
                        <a:rPr lang="en-IN" sz="1600" b="0" u="none" strike="noStrike">
                          <a:solidFill>
                            <a:srgbClr val="000000"/>
                          </a:solidFill>
                          <a:effectLst/>
                        </a:rPr>
                        <a:t>59</a:t>
                      </a:r>
                      <a:endParaRPr lang="en-IN" sz="1600" b="0" i="0" u="none" strike="noStrike">
                        <a:solidFill>
                          <a:srgbClr val="000000"/>
                        </a:solidFill>
                        <a:effectLst/>
                        <a:latin typeface="Tw Cen MT (Body)"/>
                      </a:endParaRPr>
                    </a:p>
                  </a:txBody>
                  <a:tcPr marL="9525" marR="9525" marT="9525" marB="0" anchor="ctr"/>
                </a:tc>
                <a:extLst>
                  <a:ext uri="{0D108BD9-81ED-4DB2-BD59-A6C34878D82A}">
                    <a16:rowId xmlns:a16="http://schemas.microsoft.com/office/drawing/2014/main" val="1816459807"/>
                  </a:ext>
                </a:extLst>
              </a:tr>
              <a:tr h="291796">
                <a:tc>
                  <a:txBody>
                    <a:bodyPr/>
                    <a:lstStyle/>
                    <a:p>
                      <a:pPr algn="ctr" fontAlgn="b"/>
                      <a:r>
                        <a:rPr lang="en-IN" sz="1600" b="0" u="none" strike="noStrike">
                          <a:solidFill>
                            <a:srgbClr val="000000"/>
                          </a:solidFill>
                          <a:effectLst/>
                        </a:rPr>
                        <a:t>20</a:t>
                      </a:r>
                      <a:endParaRPr lang="en-IN" sz="1600" b="0" i="0" u="none" strike="noStrike">
                        <a:solidFill>
                          <a:srgbClr val="000000"/>
                        </a:solidFill>
                        <a:effectLst/>
                        <a:latin typeface="Tw Cen MT (Body)"/>
                      </a:endParaRPr>
                    </a:p>
                  </a:txBody>
                  <a:tcPr marL="9525" marR="9525" marT="9525" marB="0" anchor="ctr"/>
                </a:tc>
                <a:tc>
                  <a:txBody>
                    <a:bodyPr/>
                    <a:lstStyle/>
                    <a:p>
                      <a:pPr algn="ctr" fontAlgn="b"/>
                      <a:r>
                        <a:rPr lang="en-IN" sz="1600" b="0" u="none" strike="noStrike" dirty="0">
                          <a:solidFill>
                            <a:srgbClr val="000000"/>
                          </a:solidFill>
                          <a:effectLst/>
                        </a:rPr>
                        <a:t>beach</a:t>
                      </a:r>
                      <a:endParaRPr lang="en-IN" sz="1600" b="0" i="0" u="none" strike="noStrike" dirty="0">
                        <a:solidFill>
                          <a:srgbClr val="000000"/>
                        </a:solidFill>
                        <a:effectLst/>
                        <a:latin typeface="Tw Cen MT (Body)"/>
                      </a:endParaRPr>
                    </a:p>
                  </a:txBody>
                  <a:tcPr marL="9525" marR="9525" marT="9525" marB="0" anchor="ctr"/>
                </a:tc>
                <a:tc>
                  <a:txBody>
                    <a:bodyPr/>
                    <a:lstStyle/>
                    <a:p>
                      <a:pPr algn="ctr" fontAlgn="b"/>
                      <a:r>
                        <a:rPr lang="en-IN" sz="1600" b="0" u="none" strike="noStrike">
                          <a:solidFill>
                            <a:srgbClr val="000000"/>
                          </a:solidFill>
                          <a:effectLst/>
                        </a:rPr>
                        <a:t>42</a:t>
                      </a:r>
                      <a:endParaRPr lang="en-IN" sz="1600" b="0" i="0" u="none" strike="noStrike">
                        <a:solidFill>
                          <a:srgbClr val="000000"/>
                        </a:solidFill>
                        <a:effectLst/>
                        <a:latin typeface="Tw Cen MT (Body)"/>
                      </a:endParaRPr>
                    </a:p>
                  </a:txBody>
                  <a:tcPr marL="9525" marR="9525" marT="9525" marB="0" anchor="ctr"/>
                </a:tc>
                <a:extLst>
                  <a:ext uri="{0D108BD9-81ED-4DB2-BD59-A6C34878D82A}">
                    <a16:rowId xmlns:a16="http://schemas.microsoft.com/office/drawing/2014/main" val="2609802448"/>
                  </a:ext>
                </a:extLst>
              </a:tr>
              <a:tr h="291796">
                <a:tc>
                  <a:txBody>
                    <a:bodyPr/>
                    <a:lstStyle/>
                    <a:p>
                      <a:pPr algn="ctr" fontAlgn="b"/>
                      <a:r>
                        <a:rPr lang="en-IN" sz="1600" b="0" u="none" strike="noStrike">
                          <a:solidFill>
                            <a:srgbClr val="000000"/>
                          </a:solidFill>
                          <a:effectLst/>
                        </a:rPr>
                        <a:t>17</a:t>
                      </a:r>
                      <a:endParaRPr lang="en-IN" sz="1600" b="0" i="0" u="none" strike="noStrike">
                        <a:solidFill>
                          <a:srgbClr val="000000"/>
                        </a:solidFill>
                        <a:effectLst/>
                        <a:latin typeface="Tw Cen MT (Body)"/>
                      </a:endParaRPr>
                    </a:p>
                  </a:txBody>
                  <a:tcPr marL="9525" marR="9525" marT="9525" marB="0" anchor="ctr"/>
                </a:tc>
                <a:tc>
                  <a:txBody>
                    <a:bodyPr/>
                    <a:lstStyle/>
                    <a:p>
                      <a:pPr algn="ctr" fontAlgn="b"/>
                      <a:r>
                        <a:rPr lang="en-IN" sz="1600" b="0" u="none" strike="noStrike">
                          <a:solidFill>
                            <a:srgbClr val="000000"/>
                          </a:solidFill>
                          <a:effectLst/>
                        </a:rPr>
                        <a:t>party</a:t>
                      </a:r>
                      <a:endParaRPr lang="en-IN" sz="1600" b="0" i="0" u="none" strike="noStrike">
                        <a:solidFill>
                          <a:srgbClr val="000000"/>
                        </a:solidFill>
                        <a:effectLst/>
                        <a:latin typeface="Tw Cen MT (Body)"/>
                      </a:endParaRPr>
                    </a:p>
                  </a:txBody>
                  <a:tcPr marL="9525" marR="9525" marT="9525" marB="0" anchor="ctr"/>
                </a:tc>
                <a:tc>
                  <a:txBody>
                    <a:bodyPr/>
                    <a:lstStyle/>
                    <a:p>
                      <a:pPr algn="ctr" fontAlgn="b"/>
                      <a:r>
                        <a:rPr lang="en-IN" sz="1600" b="0" u="none" strike="noStrike">
                          <a:solidFill>
                            <a:srgbClr val="000000"/>
                          </a:solidFill>
                          <a:effectLst/>
                        </a:rPr>
                        <a:t>39</a:t>
                      </a:r>
                      <a:endParaRPr lang="en-IN" sz="1600" b="0" i="0" u="none" strike="noStrike">
                        <a:solidFill>
                          <a:srgbClr val="000000"/>
                        </a:solidFill>
                        <a:effectLst/>
                        <a:latin typeface="Tw Cen MT (Body)"/>
                      </a:endParaRPr>
                    </a:p>
                  </a:txBody>
                  <a:tcPr marL="9525" marR="9525" marT="9525" marB="0" anchor="ctr"/>
                </a:tc>
                <a:extLst>
                  <a:ext uri="{0D108BD9-81ED-4DB2-BD59-A6C34878D82A}">
                    <a16:rowId xmlns:a16="http://schemas.microsoft.com/office/drawing/2014/main" val="2223023182"/>
                  </a:ext>
                </a:extLst>
              </a:tr>
              <a:tr h="291796">
                <a:tc>
                  <a:txBody>
                    <a:bodyPr/>
                    <a:lstStyle/>
                    <a:p>
                      <a:pPr algn="ctr" fontAlgn="b"/>
                      <a:r>
                        <a:rPr lang="en-IN" sz="1600" b="0" u="none" strike="noStrike">
                          <a:solidFill>
                            <a:srgbClr val="000000"/>
                          </a:solidFill>
                          <a:effectLst/>
                        </a:rPr>
                        <a:t>13</a:t>
                      </a:r>
                      <a:endParaRPr lang="en-IN" sz="1600" b="0" i="0" u="none" strike="noStrike">
                        <a:solidFill>
                          <a:srgbClr val="000000"/>
                        </a:solidFill>
                        <a:effectLst/>
                        <a:latin typeface="Tw Cen MT (Body)"/>
                      </a:endParaRPr>
                    </a:p>
                  </a:txBody>
                  <a:tcPr marL="9525" marR="9525" marT="9525" marB="0" anchor="ctr"/>
                </a:tc>
                <a:tc>
                  <a:txBody>
                    <a:bodyPr/>
                    <a:lstStyle/>
                    <a:p>
                      <a:pPr algn="ctr" fontAlgn="b"/>
                      <a:r>
                        <a:rPr lang="en-IN" sz="1600" b="0" u="none" strike="noStrike">
                          <a:solidFill>
                            <a:srgbClr val="000000"/>
                          </a:solidFill>
                          <a:effectLst/>
                        </a:rPr>
                        <a:t>fun</a:t>
                      </a:r>
                      <a:endParaRPr lang="en-IN" sz="1600" b="0" i="0" u="none" strike="noStrike">
                        <a:solidFill>
                          <a:srgbClr val="000000"/>
                        </a:solidFill>
                        <a:effectLst/>
                        <a:latin typeface="Tw Cen MT (Body)"/>
                      </a:endParaRPr>
                    </a:p>
                  </a:txBody>
                  <a:tcPr marL="9525" marR="9525" marT="9525" marB="0" anchor="ctr"/>
                </a:tc>
                <a:tc>
                  <a:txBody>
                    <a:bodyPr/>
                    <a:lstStyle/>
                    <a:p>
                      <a:pPr algn="ctr" fontAlgn="b"/>
                      <a:r>
                        <a:rPr lang="en-IN" sz="1600" b="0" u="none" strike="noStrike">
                          <a:solidFill>
                            <a:srgbClr val="000000"/>
                          </a:solidFill>
                          <a:effectLst/>
                        </a:rPr>
                        <a:t>38</a:t>
                      </a:r>
                      <a:endParaRPr lang="en-IN" sz="1600" b="0" i="0" u="none" strike="noStrike">
                        <a:solidFill>
                          <a:srgbClr val="000000"/>
                        </a:solidFill>
                        <a:effectLst/>
                        <a:latin typeface="Tw Cen MT (Body)"/>
                      </a:endParaRPr>
                    </a:p>
                  </a:txBody>
                  <a:tcPr marL="9525" marR="9525" marT="9525" marB="0" anchor="ctr"/>
                </a:tc>
                <a:extLst>
                  <a:ext uri="{0D108BD9-81ED-4DB2-BD59-A6C34878D82A}">
                    <a16:rowId xmlns:a16="http://schemas.microsoft.com/office/drawing/2014/main" val="2277399549"/>
                  </a:ext>
                </a:extLst>
              </a:tr>
              <a:tr h="291796">
                <a:tc>
                  <a:txBody>
                    <a:bodyPr/>
                    <a:lstStyle/>
                    <a:p>
                      <a:pPr algn="ctr" fontAlgn="b"/>
                      <a:r>
                        <a:rPr lang="en-IN" sz="1600" b="0" i="0" u="none" strike="noStrike" dirty="0">
                          <a:solidFill>
                            <a:srgbClr val="000000"/>
                          </a:solidFill>
                          <a:effectLst/>
                          <a:latin typeface="Tw Cen MT (Body)"/>
                        </a:rPr>
                        <a:t>5</a:t>
                      </a:r>
                    </a:p>
                  </a:txBody>
                  <a:tcPr marL="9525" marR="9525" marT="9525" marB="0" anchor="ctr"/>
                </a:tc>
                <a:tc>
                  <a:txBody>
                    <a:bodyPr/>
                    <a:lstStyle/>
                    <a:p>
                      <a:pPr algn="ctr" fontAlgn="b"/>
                      <a:r>
                        <a:rPr lang="en-IN" sz="1600" b="0" u="none" strike="noStrike" dirty="0">
                          <a:solidFill>
                            <a:srgbClr val="000000"/>
                          </a:solidFill>
                          <a:effectLst/>
                        </a:rPr>
                        <a:t>food</a:t>
                      </a:r>
                      <a:endParaRPr lang="en-IN" sz="1600" b="0" i="0" u="none" strike="noStrike" dirty="0">
                        <a:solidFill>
                          <a:srgbClr val="000000"/>
                        </a:solidFill>
                        <a:effectLst/>
                        <a:latin typeface="Tw Cen MT (Body)"/>
                      </a:endParaRPr>
                    </a:p>
                  </a:txBody>
                  <a:tcPr marL="9525" marR="9525" marT="9525" marB="0" anchor="ctr"/>
                </a:tc>
                <a:tc>
                  <a:txBody>
                    <a:bodyPr/>
                    <a:lstStyle/>
                    <a:p>
                      <a:pPr algn="ctr" fontAlgn="b"/>
                      <a:r>
                        <a:rPr lang="en-IN" sz="1600" b="0" u="none" strike="noStrike" dirty="0">
                          <a:solidFill>
                            <a:srgbClr val="000000"/>
                          </a:solidFill>
                          <a:effectLst/>
                        </a:rPr>
                        <a:t>24</a:t>
                      </a:r>
                      <a:endParaRPr lang="en-IN" sz="1600" b="0" i="0" u="none" strike="noStrike" dirty="0">
                        <a:solidFill>
                          <a:srgbClr val="000000"/>
                        </a:solidFill>
                        <a:effectLst/>
                        <a:latin typeface="Tw Cen MT (Body)"/>
                      </a:endParaRPr>
                    </a:p>
                  </a:txBody>
                  <a:tcPr marL="9525" marR="9525" marT="9525" marB="0" anchor="ctr"/>
                </a:tc>
                <a:extLst>
                  <a:ext uri="{0D108BD9-81ED-4DB2-BD59-A6C34878D82A}">
                    <a16:rowId xmlns:a16="http://schemas.microsoft.com/office/drawing/2014/main" val="2124289982"/>
                  </a:ext>
                </a:extLst>
              </a:tr>
            </a:tbl>
          </a:graphicData>
        </a:graphic>
      </p:graphicFrame>
    </p:spTree>
    <p:extLst>
      <p:ext uri="{BB962C8B-B14F-4D97-AF65-F5344CB8AC3E}">
        <p14:creationId xmlns:p14="http://schemas.microsoft.com/office/powerpoint/2010/main" val="31273795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A9DB021-6CD2-C7D3-A84D-2729F40C77BB}"/>
              </a:ext>
            </a:extLst>
          </p:cNvPr>
          <p:cNvSpPr txBox="1"/>
          <p:nvPr/>
        </p:nvSpPr>
        <p:spPr>
          <a:xfrm>
            <a:off x="1054785" y="1594033"/>
            <a:ext cx="6944209" cy="1477328"/>
          </a:xfrm>
          <a:prstGeom prst="rect">
            <a:avLst/>
          </a:prstGeom>
          <a:noFill/>
          <a:ln>
            <a:solidFill>
              <a:schemeClr val="bg1"/>
            </a:solidFill>
            <a:prstDash val="lgDashDot"/>
          </a:ln>
        </p:spPr>
        <p:txBody>
          <a:bodyPr wrap="none" rtlCol="0">
            <a:spAutoFit/>
          </a:bodyPr>
          <a:lstStyle/>
          <a:p>
            <a:pPr algn="just"/>
            <a:r>
              <a:rPr lang="en-US" sz="1800" dirty="0">
                <a:solidFill>
                  <a:schemeClr val="bg1">
                    <a:lumMod val="95000"/>
                    <a:lumOff val="5000"/>
                  </a:schemeClr>
                </a:solidFill>
                <a:latin typeface="Calibri" panose="020F0502020204030204" pitchFamily="34" charset="0"/>
              </a:rPr>
              <a:t>SELECT TO_CHAR(created_at, 'Day') AS </a:t>
            </a:r>
            <a:r>
              <a:rPr lang="en-US" sz="1800" dirty="0" err="1">
                <a:solidFill>
                  <a:schemeClr val="bg1">
                    <a:lumMod val="95000"/>
                    <a:lumOff val="5000"/>
                  </a:schemeClr>
                </a:solidFill>
                <a:latin typeface="Calibri" panose="020F0502020204030204" pitchFamily="34" charset="0"/>
              </a:rPr>
              <a:t>day_of_week</a:t>
            </a:r>
            <a:r>
              <a:rPr lang="en-US" sz="1800" dirty="0">
                <a:solidFill>
                  <a:schemeClr val="bg1">
                    <a:lumMod val="95000"/>
                    <a:lumOff val="5000"/>
                  </a:schemeClr>
                </a:solidFill>
                <a:latin typeface="Calibri" panose="020F0502020204030204" pitchFamily="34" charset="0"/>
              </a:rPr>
              <a:t>, COUNT(*) AS total</a:t>
            </a:r>
          </a:p>
          <a:p>
            <a:pPr algn="just"/>
            <a:r>
              <a:rPr lang="en-US" sz="1800" dirty="0">
                <a:solidFill>
                  <a:schemeClr val="bg1">
                    <a:lumMod val="95000"/>
                    <a:lumOff val="5000"/>
                  </a:schemeClr>
                </a:solidFill>
                <a:latin typeface="Calibri" panose="020F0502020204030204" pitchFamily="34" charset="0"/>
              </a:rPr>
              <a:t>FROM users</a:t>
            </a:r>
          </a:p>
          <a:p>
            <a:pPr algn="just"/>
            <a:r>
              <a:rPr lang="en-US" sz="1800" dirty="0">
                <a:solidFill>
                  <a:schemeClr val="bg1">
                    <a:lumMod val="95000"/>
                    <a:lumOff val="5000"/>
                  </a:schemeClr>
                </a:solidFill>
                <a:latin typeface="Calibri" panose="020F0502020204030204" pitchFamily="34" charset="0"/>
              </a:rPr>
              <a:t>GROUP BY </a:t>
            </a:r>
            <a:r>
              <a:rPr lang="en-US" sz="1800" dirty="0" err="1">
                <a:solidFill>
                  <a:schemeClr val="bg1">
                    <a:lumMod val="95000"/>
                    <a:lumOff val="5000"/>
                  </a:schemeClr>
                </a:solidFill>
                <a:latin typeface="Calibri" panose="020F0502020204030204" pitchFamily="34" charset="0"/>
              </a:rPr>
              <a:t>day_of_week</a:t>
            </a:r>
            <a:endParaRPr lang="en-US" sz="1800" dirty="0">
              <a:solidFill>
                <a:schemeClr val="bg1">
                  <a:lumMod val="95000"/>
                  <a:lumOff val="5000"/>
                </a:schemeClr>
              </a:solidFill>
              <a:latin typeface="Calibri" panose="020F0502020204030204" pitchFamily="34" charset="0"/>
            </a:endParaRPr>
          </a:p>
          <a:p>
            <a:pPr algn="just"/>
            <a:r>
              <a:rPr lang="en-US" sz="1800" dirty="0">
                <a:solidFill>
                  <a:schemeClr val="bg1">
                    <a:lumMod val="95000"/>
                    <a:lumOff val="5000"/>
                  </a:schemeClr>
                </a:solidFill>
                <a:latin typeface="Calibri" panose="020F0502020204030204" pitchFamily="34" charset="0"/>
              </a:rPr>
              <a:t>ORDER BY total DESC</a:t>
            </a:r>
          </a:p>
          <a:p>
            <a:pPr algn="just"/>
            <a:r>
              <a:rPr lang="en-US" dirty="0">
                <a:solidFill>
                  <a:schemeClr val="bg1">
                    <a:lumMod val="95000"/>
                    <a:lumOff val="5000"/>
                  </a:schemeClr>
                </a:solidFill>
                <a:latin typeface="Calibri" panose="020F0502020204030204" pitchFamily="34" charset="0"/>
              </a:rPr>
              <a:t>LIMIT 2</a:t>
            </a:r>
            <a:r>
              <a:rPr lang="en-US" sz="1800" dirty="0">
                <a:solidFill>
                  <a:schemeClr val="bg1">
                    <a:lumMod val="95000"/>
                    <a:lumOff val="5000"/>
                  </a:schemeClr>
                </a:solidFill>
                <a:latin typeface="Calibri" panose="020F0502020204030204" pitchFamily="34" charset="0"/>
              </a:rPr>
              <a:t>;</a:t>
            </a:r>
            <a:endParaRPr lang="en-IN" sz="1800" dirty="0">
              <a:solidFill>
                <a:schemeClr val="bg1">
                  <a:lumMod val="95000"/>
                  <a:lumOff val="5000"/>
                </a:schemeClr>
              </a:solidFill>
              <a:latin typeface="Calibri" panose="020F0502020204030204" pitchFamily="34" charset="0"/>
            </a:endParaRPr>
          </a:p>
        </p:txBody>
      </p:sp>
      <p:sp>
        <p:nvSpPr>
          <p:cNvPr id="3" name="TextBox 2">
            <a:extLst>
              <a:ext uri="{FF2B5EF4-FFF2-40B4-BE49-F238E27FC236}">
                <a16:creationId xmlns:a16="http://schemas.microsoft.com/office/drawing/2014/main" id="{3A4796D1-7C00-82F9-7BE3-758BCF17DB91}"/>
              </a:ext>
            </a:extLst>
          </p:cNvPr>
          <p:cNvSpPr txBox="1"/>
          <p:nvPr/>
        </p:nvSpPr>
        <p:spPr>
          <a:xfrm>
            <a:off x="1054785" y="546186"/>
            <a:ext cx="10521265" cy="923330"/>
          </a:xfrm>
          <a:prstGeom prst="rect">
            <a:avLst/>
          </a:prstGeom>
          <a:noFill/>
          <a:ln>
            <a:solidFill>
              <a:schemeClr val="bg1"/>
            </a:solidFill>
            <a:prstDash val="lgDashDot"/>
          </a:ln>
        </p:spPr>
        <p:txBody>
          <a:bodyPr wrap="square" rtlCol="0">
            <a:spAutoFit/>
          </a:bodyPr>
          <a:lstStyle>
            <a:defPPr>
              <a:defRPr lang="en-US"/>
            </a:defPPr>
            <a:lvl1pPr algn="just">
              <a:defRPr>
                <a:solidFill>
                  <a:schemeClr val="bg1">
                    <a:lumMod val="95000"/>
                    <a:lumOff val="5000"/>
                  </a:schemeClr>
                </a:solidFill>
                <a:latin typeface="Calibri" panose="020F0502020204030204" pitchFamily="34" charset="0"/>
              </a:defRPr>
            </a:lvl1pPr>
          </a:lstStyle>
          <a:p>
            <a:pPr algn="l"/>
            <a:r>
              <a:rPr lang="en-US" dirty="0"/>
              <a:t> 5. </a:t>
            </a:r>
            <a:r>
              <a:rPr lang="en-US" u="sng" dirty="0"/>
              <a:t>Ad Campaign Launch</a:t>
            </a:r>
            <a:r>
              <a:rPr lang="en-US" dirty="0"/>
              <a:t>: The team wants to know the best day of the week to launch ads.</a:t>
            </a:r>
            <a:br>
              <a:rPr lang="en-US" dirty="0"/>
            </a:br>
            <a:r>
              <a:rPr lang="en-US" dirty="0"/>
              <a:t>Task: Determine the day of the week when most users register on Instagram. Provide insights on when to schedule an ad campaign.</a:t>
            </a:r>
          </a:p>
        </p:txBody>
      </p:sp>
      <p:graphicFrame>
        <p:nvGraphicFramePr>
          <p:cNvPr id="9" name="Table 8">
            <a:extLst>
              <a:ext uri="{FF2B5EF4-FFF2-40B4-BE49-F238E27FC236}">
                <a16:creationId xmlns:a16="http://schemas.microsoft.com/office/drawing/2014/main" id="{8D27400F-625A-4404-76B9-F197DAEB18DA}"/>
              </a:ext>
            </a:extLst>
          </p:cNvPr>
          <p:cNvGraphicFramePr>
            <a:graphicFrameLocks noGrp="1"/>
          </p:cNvGraphicFramePr>
          <p:nvPr>
            <p:extLst>
              <p:ext uri="{D42A27DB-BD31-4B8C-83A1-F6EECF244321}">
                <p14:modId xmlns:p14="http://schemas.microsoft.com/office/powerpoint/2010/main" val="3155408884"/>
              </p:ext>
            </p:extLst>
          </p:nvPr>
        </p:nvGraphicFramePr>
        <p:xfrm>
          <a:off x="2889631" y="3533629"/>
          <a:ext cx="2158888" cy="1043190"/>
        </p:xfrm>
        <a:graphic>
          <a:graphicData uri="http://schemas.openxmlformats.org/drawingml/2006/table">
            <a:tbl>
              <a:tblPr>
                <a:tableStyleId>{69C7853C-536D-4A76-A0AE-DD22124D55A5}</a:tableStyleId>
              </a:tblPr>
              <a:tblGrid>
                <a:gridCol w="1677092">
                  <a:extLst>
                    <a:ext uri="{9D8B030D-6E8A-4147-A177-3AD203B41FA5}">
                      <a16:colId xmlns:a16="http://schemas.microsoft.com/office/drawing/2014/main" val="3556232878"/>
                    </a:ext>
                  </a:extLst>
                </a:gridCol>
                <a:gridCol w="481796">
                  <a:extLst>
                    <a:ext uri="{9D8B030D-6E8A-4147-A177-3AD203B41FA5}">
                      <a16:colId xmlns:a16="http://schemas.microsoft.com/office/drawing/2014/main" val="2770569247"/>
                    </a:ext>
                  </a:extLst>
                </a:gridCol>
              </a:tblGrid>
              <a:tr h="347730">
                <a:tc>
                  <a:txBody>
                    <a:bodyPr/>
                    <a:lstStyle/>
                    <a:p>
                      <a:pPr algn="ctr" fontAlgn="b"/>
                      <a:r>
                        <a:rPr lang="en-IN" sz="1600" b="1" u="none" strike="noStrike">
                          <a:solidFill>
                            <a:srgbClr val="000000"/>
                          </a:solidFill>
                          <a:effectLst/>
                        </a:rPr>
                        <a:t>day_of_week</a:t>
                      </a:r>
                      <a:endParaRPr lang="en-IN" sz="1600" b="1" i="0" u="none" strike="noStrike">
                        <a:solidFill>
                          <a:srgbClr val="000000"/>
                        </a:solidFill>
                        <a:effectLst/>
                        <a:latin typeface="Tw Cen MT (Body)"/>
                      </a:endParaRPr>
                    </a:p>
                  </a:txBody>
                  <a:tcPr marL="9525" marR="9525" marT="9525" marB="0" anchor="ctr"/>
                </a:tc>
                <a:tc>
                  <a:txBody>
                    <a:bodyPr/>
                    <a:lstStyle/>
                    <a:p>
                      <a:pPr algn="ctr" fontAlgn="b"/>
                      <a:r>
                        <a:rPr lang="en-IN" sz="1600" b="1" u="none" strike="noStrike" dirty="0">
                          <a:solidFill>
                            <a:srgbClr val="000000"/>
                          </a:solidFill>
                          <a:effectLst/>
                        </a:rPr>
                        <a:t>total</a:t>
                      </a:r>
                      <a:endParaRPr lang="en-IN" sz="1600" b="1" i="0" u="none" strike="noStrike" dirty="0">
                        <a:solidFill>
                          <a:srgbClr val="000000"/>
                        </a:solidFill>
                        <a:effectLst/>
                        <a:latin typeface="Tw Cen MT (Body)"/>
                      </a:endParaRPr>
                    </a:p>
                  </a:txBody>
                  <a:tcPr marL="9525" marR="9525" marT="9525" marB="0" anchor="ctr"/>
                </a:tc>
                <a:extLst>
                  <a:ext uri="{0D108BD9-81ED-4DB2-BD59-A6C34878D82A}">
                    <a16:rowId xmlns:a16="http://schemas.microsoft.com/office/drawing/2014/main" val="4089048700"/>
                  </a:ext>
                </a:extLst>
              </a:tr>
              <a:tr h="347730">
                <a:tc>
                  <a:txBody>
                    <a:bodyPr/>
                    <a:lstStyle/>
                    <a:p>
                      <a:pPr algn="ctr" fontAlgn="b"/>
                      <a:r>
                        <a:rPr lang="en-IN" sz="1600" b="0" u="none" strike="noStrike" dirty="0">
                          <a:solidFill>
                            <a:srgbClr val="000000"/>
                          </a:solidFill>
                          <a:effectLst/>
                        </a:rPr>
                        <a:t>Thursday </a:t>
                      </a:r>
                      <a:endParaRPr lang="en-IN" sz="1600" b="0" i="0" u="none" strike="noStrike" dirty="0">
                        <a:solidFill>
                          <a:srgbClr val="000000"/>
                        </a:solidFill>
                        <a:effectLst/>
                        <a:latin typeface="Tw Cen MT (Body)"/>
                      </a:endParaRPr>
                    </a:p>
                  </a:txBody>
                  <a:tcPr marL="9525" marR="9525" marT="9525" marB="0" anchor="ctr"/>
                </a:tc>
                <a:tc>
                  <a:txBody>
                    <a:bodyPr/>
                    <a:lstStyle/>
                    <a:p>
                      <a:pPr algn="ctr" fontAlgn="b"/>
                      <a:r>
                        <a:rPr lang="en-IN" sz="1600" b="0" u="none" strike="noStrike" dirty="0">
                          <a:solidFill>
                            <a:srgbClr val="000000"/>
                          </a:solidFill>
                          <a:effectLst/>
                        </a:rPr>
                        <a:t>16</a:t>
                      </a:r>
                      <a:endParaRPr lang="en-IN" sz="1600" b="0" i="0" u="none" strike="noStrike" dirty="0">
                        <a:solidFill>
                          <a:srgbClr val="000000"/>
                        </a:solidFill>
                        <a:effectLst/>
                        <a:latin typeface="Tw Cen MT (Body)"/>
                      </a:endParaRPr>
                    </a:p>
                  </a:txBody>
                  <a:tcPr marL="9525" marR="9525" marT="9525" marB="0" anchor="ctr"/>
                </a:tc>
                <a:extLst>
                  <a:ext uri="{0D108BD9-81ED-4DB2-BD59-A6C34878D82A}">
                    <a16:rowId xmlns:a16="http://schemas.microsoft.com/office/drawing/2014/main" val="1875947"/>
                  </a:ext>
                </a:extLst>
              </a:tr>
              <a:tr h="347730">
                <a:tc>
                  <a:txBody>
                    <a:bodyPr/>
                    <a:lstStyle/>
                    <a:p>
                      <a:pPr algn="ctr" fontAlgn="b"/>
                      <a:r>
                        <a:rPr lang="en-IN" sz="1600" b="0" i="0" u="none" strike="noStrike" dirty="0">
                          <a:solidFill>
                            <a:srgbClr val="000000"/>
                          </a:solidFill>
                          <a:effectLst/>
                          <a:latin typeface="Tw Cen MT (Body)"/>
                        </a:rPr>
                        <a:t>Sunday</a:t>
                      </a:r>
                    </a:p>
                  </a:txBody>
                  <a:tcPr marL="9525" marR="9525" marT="9525" marB="0" anchor="ctr"/>
                </a:tc>
                <a:tc>
                  <a:txBody>
                    <a:bodyPr/>
                    <a:lstStyle/>
                    <a:p>
                      <a:pPr algn="ctr" fontAlgn="b"/>
                      <a:r>
                        <a:rPr lang="en-IN" sz="1600" b="0" i="0" u="none" strike="noStrike" dirty="0">
                          <a:solidFill>
                            <a:srgbClr val="000000"/>
                          </a:solidFill>
                          <a:effectLst/>
                          <a:latin typeface="Tw Cen MT (Body)"/>
                        </a:rPr>
                        <a:t>16</a:t>
                      </a:r>
                    </a:p>
                  </a:txBody>
                  <a:tcPr marL="9525" marR="9525" marT="9525" marB="0" anchor="ctr"/>
                </a:tc>
                <a:extLst>
                  <a:ext uri="{0D108BD9-81ED-4DB2-BD59-A6C34878D82A}">
                    <a16:rowId xmlns:a16="http://schemas.microsoft.com/office/drawing/2014/main" val="1371782668"/>
                  </a:ext>
                </a:extLst>
              </a:tr>
            </a:tbl>
          </a:graphicData>
        </a:graphic>
      </p:graphicFrame>
    </p:spTree>
    <p:extLst>
      <p:ext uri="{BB962C8B-B14F-4D97-AF65-F5344CB8AC3E}">
        <p14:creationId xmlns:p14="http://schemas.microsoft.com/office/powerpoint/2010/main" val="27745111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F4AC70CF-DAF6-D270-31B1-4D6E6D35F844}"/>
              </a:ext>
            </a:extLst>
          </p:cNvPr>
          <p:cNvSpPr txBox="1"/>
          <p:nvPr/>
        </p:nvSpPr>
        <p:spPr>
          <a:xfrm>
            <a:off x="1066800" y="558800"/>
            <a:ext cx="2479910" cy="461665"/>
          </a:xfrm>
          <a:prstGeom prst="rect">
            <a:avLst/>
          </a:prstGeom>
          <a:noFill/>
        </p:spPr>
        <p:txBody>
          <a:bodyPr wrap="none" rtlCol="0">
            <a:spAutoFit/>
          </a:bodyPr>
          <a:lstStyle/>
          <a:p>
            <a:r>
              <a:rPr lang="en-IN" sz="2400" b="1" u="sng" dirty="0">
                <a:solidFill>
                  <a:schemeClr val="bg1">
                    <a:lumMod val="95000"/>
                    <a:lumOff val="5000"/>
                  </a:schemeClr>
                </a:solidFill>
                <a:latin typeface="Cambria" panose="02040503050406030204" pitchFamily="18" charset="0"/>
                <a:ea typeface="Cambria" panose="02040503050406030204" pitchFamily="18" charset="0"/>
              </a:rPr>
              <a:t>Investor Metrics</a:t>
            </a:r>
          </a:p>
        </p:txBody>
      </p:sp>
      <p:sp>
        <p:nvSpPr>
          <p:cNvPr id="9" name="TextBox 8">
            <a:extLst>
              <a:ext uri="{FF2B5EF4-FFF2-40B4-BE49-F238E27FC236}">
                <a16:creationId xmlns:a16="http://schemas.microsoft.com/office/drawing/2014/main" id="{940296FB-DC3F-C969-4ABB-9141B603BD0F}"/>
              </a:ext>
            </a:extLst>
          </p:cNvPr>
          <p:cNvSpPr txBox="1"/>
          <p:nvPr/>
        </p:nvSpPr>
        <p:spPr>
          <a:xfrm>
            <a:off x="1066800" y="1270000"/>
            <a:ext cx="10509250" cy="1200329"/>
          </a:xfrm>
          <a:prstGeom prst="rect">
            <a:avLst/>
          </a:prstGeom>
          <a:noFill/>
          <a:ln>
            <a:solidFill>
              <a:schemeClr val="bg1"/>
            </a:solidFill>
            <a:prstDash val="lgDashDot"/>
          </a:ln>
        </p:spPr>
        <p:txBody>
          <a:bodyPr wrap="square" rtlCol="0">
            <a:spAutoFit/>
          </a:bodyPr>
          <a:lstStyle>
            <a:defPPr>
              <a:defRPr lang="en-US"/>
            </a:defPPr>
            <a:lvl1pPr algn="just">
              <a:defRPr>
                <a:solidFill>
                  <a:schemeClr val="bg1"/>
                </a:solidFill>
                <a:latin typeface="Calibri" panose="020F0502020204030204" pitchFamily="34" charset="0"/>
              </a:defRPr>
            </a:lvl1pPr>
          </a:lstStyle>
          <a:p>
            <a:pPr algn="l"/>
            <a:r>
              <a:rPr lang="en-US" dirty="0"/>
              <a:t> 1. User Engagement: Investors want to know if users are still active and posting on Instagram or if they are making fewer posts.</a:t>
            </a:r>
            <a:br>
              <a:rPr lang="en-US" dirty="0"/>
            </a:br>
            <a:r>
              <a:rPr lang="en-US" dirty="0"/>
              <a:t>Task: Calculate the average number of posts per user on Instagram. Also, provide the total number of photos on Instagram divided by the total number of users.</a:t>
            </a:r>
          </a:p>
        </p:txBody>
      </p:sp>
      <p:sp>
        <p:nvSpPr>
          <p:cNvPr id="10" name="TextBox 9">
            <a:extLst>
              <a:ext uri="{FF2B5EF4-FFF2-40B4-BE49-F238E27FC236}">
                <a16:creationId xmlns:a16="http://schemas.microsoft.com/office/drawing/2014/main" id="{5DB19DE1-DD3C-04D4-9020-31245D6F5D2F}"/>
              </a:ext>
            </a:extLst>
          </p:cNvPr>
          <p:cNvSpPr txBox="1"/>
          <p:nvPr/>
        </p:nvSpPr>
        <p:spPr>
          <a:xfrm>
            <a:off x="1066800" y="2658309"/>
            <a:ext cx="10534743" cy="646331"/>
          </a:xfrm>
          <a:prstGeom prst="rect">
            <a:avLst/>
          </a:prstGeom>
          <a:noFill/>
          <a:ln>
            <a:solidFill>
              <a:schemeClr val="bg1"/>
            </a:solidFill>
            <a:prstDash val="lgDashDot"/>
          </a:ln>
        </p:spPr>
        <p:txBody>
          <a:bodyPr wrap="none" rtlCol="0">
            <a:spAutoFit/>
          </a:bodyPr>
          <a:lstStyle/>
          <a:p>
            <a:pPr algn="just"/>
            <a:r>
              <a:rPr lang="en-US" sz="1800" dirty="0">
                <a:solidFill>
                  <a:schemeClr val="bg1"/>
                </a:solidFill>
                <a:latin typeface="Calibri" panose="020F0502020204030204" pitchFamily="34" charset="0"/>
              </a:rPr>
              <a:t>SELECT</a:t>
            </a:r>
          </a:p>
          <a:p>
            <a:pPr algn="just"/>
            <a:r>
              <a:rPr lang="en-US" sz="1800" dirty="0">
                <a:solidFill>
                  <a:schemeClr val="bg1"/>
                </a:solidFill>
                <a:latin typeface="Calibri" panose="020F0502020204030204" pitchFamily="34" charset="0"/>
              </a:rPr>
              <a:t> (SELECT COUNT(*) FROM photos) / (SELECT COUNT(DISTINCT </a:t>
            </a:r>
            <a:r>
              <a:rPr lang="en-US" sz="1800" dirty="0" err="1">
                <a:solidFill>
                  <a:schemeClr val="bg1"/>
                </a:solidFill>
                <a:latin typeface="Calibri" panose="020F0502020204030204" pitchFamily="34" charset="0"/>
              </a:rPr>
              <a:t>user_id</a:t>
            </a:r>
            <a:r>
              <a:rPr lang="en-US" sz="1800" dirty="0">
                <a:solidFill>
                  <a:schemeClr val="bg1"/>
                </a:solidFill>
                <a:latin typeface="Calibri" panose="020F0502020204030204" pitchFamily="34" charset="0"/>
              </a:rPr>
              <a:t>) FROM photos) AS </a:t>
            </a:r>
            <a:r>
              <a:rPr lang="en-US" sz="1800" dirty="0" err="1">
                <a:solidFill>
                  <a:schemeClr val="bg1"/>
                </a:solidFill>
                <a:latin typeface="Calibri" panose="020F0502020204030204" pitchFamily="34" charset="0"/>
              </a:rPr>
              <a:t>avg_posts_per_user</a:t>
            </a:r>
            <a:r>
              <a:rPr lang="en-US" sz="1800" dirty="0">
                <a:solidFill>
                  <a:schemeClr val="bg1"/>
                </a:solidFill>
                <a:latin typeface="Calibri" panose="020F0502020204030204" pitchFamily="34" charset="0"/>
              </a:rPr>
              <a:t> ;</a:t>
            </a:r>
            <a:endParaRPr lang="en-IN" sz="1800" dirty="0">
              <a:solidFill>
                <a:schemeClr val="bg1"/>
              </a:solidFill>
              <a:latin typeface="Calibri" panose="020F0502020204030204" pitchFamily="34" charset="0"/>
            </a:endParaRPr>
          </a:p>
        </p:txBody>
      </p:sp>
      <p:sp>
        <p:nvSpPr>
          <p:cNvPr id="2" name="TextBox 1">
            <a:extLst>
              <a:ext uri="{FF2B5EF4-FFF2-40B4-BE49-F238E27FC236}">
                <a16:creationId xmlns:a16="http://schemas.microsoft.com/office/drawing/2014/main" id="{E11BE58A-2A58-1C73-DFFB-266E11036F4F}"/>
              </a:ext>
            </a:extLst>
          </p:cNvPr>
          <p:cNvSpPr txBox="1"/>
          <p:nvPr/>
        </p:nvSpPr>
        <p:spPr>
          <a:xfrm>
            <a:off x="1066800" y="4387935"/>
            <a:ext cx="7872476" cy="646331"/>
          </a:xfrm>
          <a:prstGeom prst="rect">
            <a:avLst/>
          </a:prstGeom>
          <a:noFill/>
          <a:ln>
            <a:solidFill>
              <a:schemeClr val="bg1"/>
            </a:solidFill>
            <a:prstDash val="lgDashDot"/>
          </a:ln>
        </p:spPr>
        <p:txBody>
          <a:bodyPr wrap="none" rtlCol="0">
            <a:spAutoFit/>
          </a:bodyPr>
          <a:lstStyle/>
          <a:p>
            <a:pPr algn="just"/>
            <a:r>
              <a:rPr lang="en-US" sz="1800" dirty="0">
                <a:solidFill>
                  <a:schemeClr val="bg1"/>
                </a:solidFill>
                <a:latin typeface="Calibri" panose="020F0502020204030204" pitchFamily="34" charset="0"/>
              </a:rPr>
              <a:t>SELECT</a:t>
            </a:r>
          </a:p>
          <a:p>
            <a:pPr algn="just"/>
            <a:r>
              <a:rPr lang="en-US" sz="1800" dirty="0">
                <a:solidFill>
                  <a:schemeClr val="bg1"/>
                </a:solidFill>
                <a:latin typeface="Calibri" panose="020F0502020204030204" pitchFamily="34" charset="0"/>
              </a:rPr>
              <a:t> (SELECT COUNT(*) FROM photos) / (SELECT COUNT(*) FROM users) AS </a:t>
            </a:r>
            <a:r>
              <a:rPr lang="en-US" sz="1800" dirty="0" err="1">
                <a:solidFill>
                  <a:schemeClr val="bg1"/>
                </a:solidFill>
                <a:latin typeface="Calibri" panose="020F0502020204030204" pitchFamily="34" charset="0"/>
              </a:rPr>
              <a:t>avg_posts</a:t>
            </a:r>
            <a:r>
              <a:rPr lang="en-US" sz="1800" dirty="0">
                <a:solidFill>
                  <a:schemeClr val="bg1"/>
                </a:solidFill>
                <a:latin typeface="Calibri" panose="020F0502020204030204" pitchFamily="34" charset="0"/>
              </a:rPr>
              <a:t>;</a:t>
            </a:r>
            <a:endParaRPr lang="en-IN" sz="1800" dirty="0">
              <a:solidFill>
                <a:schemeClr val="bg1"/>
              </a:solidFill>
              <a:latin typeface="Calibri" panose="020F0502020204030204" pitchFamily="34" charset="0"/>
            </a:endParaRPr>
          </a:p>
        </p:txBody>
      </p:sp>
      <p:graphicFrame>
        <p:nvGraphicFramePr>
          <p:cNvPr id="3" name="Table 2">
            <a:extLst>
              <a:ext uri="{FF2B5EF4-FFF2-40B4-BE49-F238E27FC236}">
                <a16:creationId xmlns:a16="http://schemas.microsoft.com/office/drawing/2014/main" id="{DDC20CFD-5CC3-F6AA-9D97-29078D16FEEE}"/>
              </a:ext>
            </a:extLst>
          </p:cNvPr>
          <p:cNvGraphicFramePr>
            <a:graphicFrameLocks noGrp="1"/>
          </p:cNvGraphicFramePr>
          <p:nvPr>
            <p:extLst>
              <p:ext uri="{D42A27DB-BD31-4B8C-83A1-F6EECF244321}">
                <p14:modId xmlns:p14="http://schemas.microsoft.com/office/powerpoint/2010/main" val="1814693556"/>
              </p:ext>
            </p:extLst>
          </p:nvPr>
        </p:nvGraphicFramePr>
        <p:xfrm>
          <a:off x="2877108" y="3436309"/>
          <a:ext cx="1991106" cy="646330"/>
        </p:xfrm>
        <a:graphic>
          <a:graphicData uri="http://schemas.openxmlformats.org/drawingml/2006/table">
            <a:tbl>
              <a:tblPr>
                <a:tableStyleId>{69C7853C-536D-4A76-A0AE-DD22124D55A5}</a:tableStyleId>
              </a:tblPr>
              <a:tblGrid>
                <a:gridCol w="1991106">
                  <a:extLst>
                    <a:ext uri="{9D8B030D-6E8A-4147-A177-3AD203B41FA5}">
                      <a16:colId xmlns:a16="http://schemas.microsoft.com/office/drawing/2014/main" val="1029405965"/>
                    </a:ext>
                  </a:extLst>
                </a:gridCol>
              </a:tblGrid>
              <a:tr h="323165">
                <a:tc>
                  <a:txBody>
                    <a:bodyPr/>
                    <a:lstStyle/>
                    <a:p>
                      <a:pPr algn="ctr" fontAlgn="b"/>
                      <a:r>
                        <a:rPr lang="en-IN" sz="1600" b="1" u="none" strike="noStrike" dirty="0" err="1">
                          <a:solidFill>
                            <a:srgbClr val="000000"/>
                          </a:solidFill>
                          <a:effectLst/>
                        </a:rPr>
                        <a:t>avg_posts_per_user</a:t>
                      </a:r>
                      <a:endParaRPr lang="en-IN" sz="1600" b="1" i="0" u="none" strike="noStrike" dirty="0">
                        <a:solidFill>
                          <a:srgbClr val="000000"/>
                        </a:solidFill>
                        <a:effectLst/>
                        <a:latin typeface="Tw Cen MT (Body)"/>
                      </a:endParaRPr>
                    </a:p>
                  </a:txBody>
                  <a:tcPr marL="9525" marR="9525" marT="9525" marB="0" anchor="ctr"/>
                </a:tc>
                <a:extLst>
                  <a:ext uri="{0D108BD9-81ED-4DB2-BD59-A6C34878D82A}">
                    <a16:rowId xmlns:a16="http://schemas.microsoft.com/office/drawing/2014/main" val="3150637360"/>
                  </a:ext>
                </a:extLst>
              </a:tr>
              <a:tr h="323165">
                <a:tc>
                  <a:txBody>
                    <a:bodyPr/>
                    <a:lstStyle/>
                    <a:p>
                      <a:pPr algn="ctr" fontAlgn="b"/>
                      <a:r>
                        <a:rPr lang="en-IN" sz="1600" b="0" u="none" strike="noStrike" dirty="0">
                          <a:solidFill>
                            <a:srgbClr val="000000"/>
                          </a:solidFill>
                          <a:effectLst/>
                        </a:rPr>
                        <a:t>3</a:t>
                      </a:r>
                      <a:endParaRPr lang="en-IN" sz="1600" b="0" i="0" u="none" strike="noStrike" dirty="0">
                        <a:solidFill>
                          <a:srgbClr val="000000"/>
                        </a:solidFill>
                        <a:effectLst/>
                        <a:latin typeface="Tw Cen MT (Body)"/>
                      </a:endParaRPr>
                    </a:p>
                  </a:txBody>
                  <a:tcPr marL="9525" marR="9525" marT="9525" marB="0" anchor="ctr"/>
                </a:tc>
                <a:extLst>
                  <a:ext uri="{0D108BD9-81ED-4DB2-BD59-A6C34878D82A}">
                    <a16:rowId xmlns:a16="http://schemas.microsoft.com/office/drawing/2014/main" val="1807070712"/>
                  </a:ext>
                </a:extLst>
              </a:tr>
            </a:tbl>
          </a:graphicData>
        </a:graphic>
      </p:graphicFrame>
      <p:graphicFrame>
        <p:nvGraphicFramePr>
          <p:cNvPr id="4" name="Table 3">
            <a:extLst>
              <a:ext uri="{FF2B5EF4-FFF2-40B4-BE49-F238E27FC236}">
                <a16:creationId xmlns:a16="http://schemas.microsoft.com/office/drawing/2014/main" id="{4B103826-69BF-9C8E-0024-DFD6B46B098B}"/>
              </a:ext>
            </a:extLst>
          </p:cNvPr>
          <p:cNvGraphicFramePr>
            <a:graphicFrameLocks noGrp="1"/>
          </p:cNvGraphicFramePr>
          <p:nvPr>
            <p:extLst>
              <p:ext uri="{D42A27DB-BD31-4B8C-83A1-F6EECF244321}">
                <p14:modId xmlns:p14="http://schemas.microsoft.com/office/powerpoint/2010/main" val="2493780511"/>
              </p:ext>
            </p:extLst>
          </p:nvPr>
        </p:nvGraphicFramePr>
        <p:xfrm>
          <a:off x="2877108" y="5339562"/>
          <a:ext cx="1991106" cy="646330"/>
        </p:xfrm>
        <a:graphic>
          <a:graphicData uri="http://schemas.openxmlformats.org/drawingml/2006/table">
            <a:tbl>
              <a:tblPr>
                <a:tableStyleId>{69C7853C-536D-4A76-A0AE-DD22124D55A5}</a:tableStyleId>
              </a:tblPr>
              <a:tblGrid>
                <a:gridCol w="1991106">
                  <a:extLst>
                    <a:ext uri="{9D8B030D-6E8A-4147-A177-3AD203B41FA5}">
                      <a16:colId xmlns:a16="http://schemas.microsoft.com/office/drawing/2014/main" val="1029405965"/>
                    </a:ext>
                  </a:extLst>
                </a:gridCol>
              </a:tblGrid>
              <a:tr h="323165">
                <a:tc>
                  <a:txBody>
                    <a:bodyPr/>
                    <a:lstStyle/>
                    <a:p>
                      <a:pPr algn="ctr" fontAlgn="b"/>
                      <a:r>
                        <a:rPr lang="en-IN" sz="1600" b="1" u="none" strike="noStrike" dirty="0" err="1">
                          <a:solidFill>
                            <a:srgbClr val="000000"/>
                          </a:solidFill>
                          <a:effectLst/>
                        </a:rPr>
                        <a:t>avg_posts</a:t>
                      </a:r>
                      <a:endParaRPr lang="en-IN" sz="1600" b="1" i="0" u="none" strike="noStrike" dirty="0">
                        <a:solidFill>
                          <a:srgbClr val="000000"/>
                        </a:solidFill>
                        <a:effectLst/>
                        <a:latin typeface="Tw Cen MT (Body)"/>
                      </a:endParaRPr>
                    </a:p>
                  </a:txBody>
                  <a:tcPr marL="9525" marR="9525" marT="9525" marB="0" anchor="ctr"/>
                </a:tc>
                <a:extLst>
                  <a:ext uri="{0D108BD9-81ED-4DB2-BD59-A6C34878D82A}">
                    <a16:rowId xmlns:a16="http://schemas.microsoft.com/office/drawing/2014/main" val="3150637360"/>
                  </a:ext>
                </a:extLst>
              </a:tr>
              <a:tr h="323165">
                <a:tc>
                  <a:txBody>
                    <a:bodyPr/>
                    <a:lstStyle/>
                    <a:p>
                      <a:pPr algn="ctr" fontAlgn="b"/>
                      <a:r>
                        <a:rPr lang="en-IN" sz="1600" b="0" i="0" u="none" strike="noStrike" dirty="0">
                          <a:solidFill>
                            <a:srgbClr val="000000"/>
                          </a:solidFill>
                          <a:effectLst/>
                          <a:latin typeface="Tw Cen MT (Body)"/>
                        </a:rPr>
                        <a:t>2</a:t>
                      </a:r>
                    </a:p>
                  </a:txBody>
                  <a:tcPr marL="9525" marR="9525" marT="9525" marB="0" anchor="ctr"/>
                </a:tc>
                <a:extLst>
                  <a:ext uri="{0D108BD9-81ED-4DB2-BD59-A6C34878D82A}">
                    <a16:rowId xmlns:a16="http://schemas.microsoft.com/office/drawing/2014/main" val="1807070712"/>
                  </a:ext>
                </a:extLst>
              </a:tr>
            </a:tbl>
          </a:graphicData>
        </a:graphic>
      </p:graphicFrame>
    </p:spTree>
    <p:extLst>
      <p:ext uri="{BB962C8B-B14F-4D97-AF65-F5344CB8AC3E}">
        <p14:creationId xmlns:p14="http://schemas.microsoft.com/office/powerpoint/2010/main" val="35703186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E35428-A87D-1BB1-DAB3-A41A29DDF246}"/>
              </a:ext>
            </a:extLst>
          </p:cNvPr>
          <p:cNvSpPr txBox="1"/>
          <p:nvPr/>
        </p:nvSpPr>
        <p:spPr>
          <a:xfrm>
            <a:off x="1059530" y="1720840"/>
            <a:ext cx="7040325" cy="2031325"/>
          </a:xfrm>
          <a:prstGeom prst="rect">
            <a:avLst/>
          </a:prstGeom>
          <a:noFill/>
          <a:ln>
            <a:solidFill>
              <a:schemeClr val="bg1"/>
            </a:solidFill>
            <a:prstDash val="lgDashDot"/>
          </a:ln>
        </p:spPr>
        <p:txBody>
          <a:bodyPr wrap="none" rtlCol="0">
            <a:spAutoFit/>
          </a:bodyPr>
          <a:lstStyle/>
          <a:p>
            <a:pPr algn="just"/>
            <a:r>
              <a:rPr lang="en-US" sz="1800" dirty="0">
                <a:solidFill>
                  <a:schemeClr val="bg1"/>
                </a:solidFill>
                <a:latin typeface="Calibri" panose="020F0502020204030204" pitchFamily="34" charset="0"/>
              </a:rPr>
              <a:t>SELECT </a:t>
            </a:r>
            <a:r>
              <a:rPr lang="en-US" sz="1800" dirty="0" err="1">
                <a:solidFill>
                  <a:schemeClr val="bg1"/>
                </a:solidFill>
                <a:latin typeface="Calibri" panose="020F0502020204030204" pitchFamily="34" charset="0"/>
              </a:rPr>
              <a:t>l.user_id</a:t>
            </a:r>
            <a:r>
              <a:rPr lang="en-US" sz="1800" dirty="0">
                <a:solidFill>
                  <a:schemeClr val="bg1"/>
                </a:solidFill>
                <a:latin typeface="Calibri" panose="020F0502020204030204" pitchFamily="34" charset="0"/>
              </a:rPr>
              <a:t>, </a:t>
            </a:r>
            <a:r>
              <a:rPr lang="en-US" sz="1800" dirty="0" err="1">
                <a:solidFill>
                  <a:schemeClr val="bg1"/>
                </a:solidFill>
                <a:latin typeface="Calibri" panose="020F0502020204030204" pitchFamily="34" charset="0"/>
              </a:rPr>
              <a:t>u.username</a:t>
            </a:r>
            <a:endParaRPr lang="en-US" sz="1800" dirty="0">
              <a:solidFill>
                <a:schemeClr val="bg1"/>
              </a:solidFill>
              <a:latin typeface="Calibri" panose="020F0502020204030204" pitchFamily="34" charset="0"/>
            </a:endParaRPr>
          </a:p>
          <a:p>
            <a:pPr algn="just"/>
            <a:r>
              <a:rPr lang="en-US" sz="1800" dirty="0">
                <a:solidFill>
                  <a:schemeClr val="bg1"/>
                </a:solidFill>
                <a:latin typeface="Calibri" panose="020F0502020204030204" pitchFamily="34" charset="0"/>
              </a:rPr>
              <a:t>FROM users u</a:t>
            </a:r>
          </a:p>
          <a:p>
            <a:pPr algn="just"/>
            <a:r>
              <a:rPr lang="en-US" sz="1800" dirty="0">
                <a:solidFill>
                  <a:schemeClr val="bg1"/>
                </a:solidFill>
                <a:latin typeface="Calibri" panose="020F0502020204030204" pitchFamily="34" charset="0"/>
              </a:rPr>
              <a:t>JOIN likes l</a:t>
            </a:r>
          </a:p>
          <a:p>
            <a:pPr algn="just"/>
            <a:r>
              <a:rPr lang="en-US" sz="1800" dirty="0">
                <a:solidFill>
                  <a:schemeClr val="bg1"/>
                </a:solidFill>
                <a:latin typeface="Calibri" panose="020F0502020204030204" pitchFamily="34" charset="0"/>
              </a:rPr>
              <a:t>ON u.id = </a:t>
            </a:r>
            <a:r>
              <a:rPr lang="en-US" sz="1800" dirty="0" err="1">
                <a:solidFill>
                  <a:schemeClr val="bg1"/>
                </a:solidFill>
                <a:latin typeface="Calibri" panose="020F0502020204030204" pitchFamily="34" charset="0"/>
              </a:rPr>
              <a:t>l.user_id</a:t>
            </a:r>
            <a:endParaRPr lang="en-US" sz="1800" dirty="0">
              <a:solidFill>
                <a:schemeClr val="bg1"/>
              </a:solidFill>
              <a:latin typeface="Calibri" panose="020F0502020204030204" pitchFamily="34" charset="0"/>
            </a:endParaRPr>
          </a:p>
          <a:p>
            <a:pPr algn="just"/>
            <a:r>
              <a:rPr lang="en-US" sz="1800" dirty="0">
                <a:solidFill>
                  <a:schemeClr val="bg1"/>
                </a:solidFill>
                <a:latin typeface="Calibri" panose="020F0502020204030204" pitchFamily="34" charset="0"/>
              </a:rPr>
              <a:t>GROUP BY </a:t>
            </a:r>
            <a:r>
              <a:rPr lang="en-US" sz="1800" dirty="0" err="1">
                <a:solidFill>
                  <a:schemeClr val="bg1"/>
                </a:solidFill>
                <a:latin typeface="Calibri" panose="020F0502020204030204" pitchFamily="34" charset="0"/>
              </a:rPr>
              <a:t>l.user_id</a:t>
            </a:r>
            <a:r>
              <a:rPr lang="en-US" sz="1800" dirty="0">
                <a:solidFill>
                  <a:schemeClr val="bg1"/>
                </a:solidFill>
                <a:latin typeface="Calibri" panose="020F0502020204030204" pitchFamily="34" charset="0"/>
              </a:rPr>
              <a:t>, </a:t>
            </a:r>
            <a:r>
              <a:rPr lang="en-US" sz="1800" dirty="0" err="1">
                <a:solidFill>
                  <a:schemeClr val="bg1"/>
                </a:solidFill>
                <a:latin typeface="Calibri" panose="020F0502020204030204" pitchFamily="34" charset="0"/>
              </a:rPr>
              <a:t>u.username</a:t>
            </a:r>
            <a:endParaRPr lang="en-US" sz="1800" dirty="0">
              <a:solidFill>
                <a:schemeClr val="bg1"/>
              </a:solidFill>
              <a:latin typeface="Calibri" panose="020F0502020204030204" pitchFamily="34" charset="0"/>
            </a:endParaRPr>
          </a:p>
          <a:p>
            <a:pPr algn="just"/>
            <a:r>
              <a:rPr lang="en-US" sz="1800" dirty="0">
                <a:solidFill>
                  <a:schemeClr val="bg1"/>
                </a:solidFill>
                <a:latin typeface="Calibri" panose="020F0502020204030204" pitchFamily="34" charset="0"/>
              </a:rPr>
              <a:t>HAVING COUNT(DISTINCT </a:t>
            </a:r>
            <a:r>
              <a:rPr lang="en-US" sz="1800" dirty="0" err="1">
                <a:solidFill>
                  <a:schemeClr val="bg1"/>
                </a:solidFill>
                <a:latin typeface="Calibri" panose="020F0502020204030204" pitchFamily="34" charset="0"/>
              </a:rPr>
              <a:t>l.photo_id</a:t>
            </a:r>
            <a:r>
              <a:rPr lang="en-US" sz="1800" dirty="0">
                <a:solidFill>
                  <a:schemeClr val="bg1"/>
                </a:solidFill>
                <a:latin typeface="Calibri" panose="020F0502020204030204" pitchFamily="34" charset="0"/>
              </a:rPr>
              <a:t>) = (SELECT COUNT(*) FROM photos)</a:t>
            </a:r>
          </a:p>
          <a:p>
            <a:pPr algn="just"/>
            <a:r>
              <a:rPr lang="en-US" sz="1800" dirty="0">
                <a:solidFill>
                  <a:schemeClr val="bg1"/>
                </a:solidFill>
                <a:latin typeface="Calibri" panose="020F0502020204030204" pitchFamily="34" charset="0"/>
              </a:rPr>
              <a:t>ORDER BY </a:t>
            </a:r>
            <a:r>
              <a:rPr lang="en-US" sz="1800" dirty="0" err="1">
                <a:solidFill>
                  <a:schemeClr val="bg1"/>
                </a:solidFill>
                <a:latin typeface="Calibri" panose="020F0502020204030204" pitchFamily="34" charset="0"/>
              </a:rPr>
              <a:t>l.user_id</a:t>
            </a:r>
            <a:r>
              <a:rPr lang="en-US" sz="1800" dirty="0">
                <a:solidFill>
                  <a:schemeClr val="bg1"/>
                </a:solidFill>
                <a:latin typeface="Calibri" panose="020F0502020204030204" pitchFamily="34" charset="0"/>
              </a:rPr>
              <a:t>;</a:t>
            </a:r>
            <a:endParaRPr lang="en-IN" sz="1800" dirty="0">
              <a:solidFill>
                <a:schemeClr val="bg1"/>
              </a:solidFill>
              <a:latin typeface="Calibri" panose="020F0502020204030204" pitchFamily="34" charset="0"/>
            </a:endParaRPr>
          </a:p>
        </p:txBody>
      </p:sp>
      <p:sp>
        <p:nvSpPr>
          <p:cNvPr id="3" name="TextBox 2">
            <a:extLst>
              <a:ext uri="{FF2B5EF4-FFF2-40B4-BE49-F238E27FC236}">
                <a16:creationId xmlns:a16="http://schemas.microsoft.com/office/drawing/2014/main" id="{5084ADB1-87FD-CC3F-ECC6-C51683A2B482}"/>
              </a:ext>
            </a:extLst>
          </p:cNvPr>
          <p:cNvSpPr txBox="1"/>
          <p:nvPr/>
        </p:nvSpPr>
        <p:spPr>
          <a:xfrm>
            <a:off x="1054785" y="610316"/>
            <a:ext cx="10521265" cy="923330"/>
          </a:xfrm>
          <a:prstGeom prst="rect">
            <a:avLst/>
          </a:prstGeom>
          <a:noFill/>
          <a:ln>
            <a:solidFill>
              <a:schemeClr val="bg1"/>
            </a:solidFill>
            <a:prstDash val="lgDashDot"/>
          </a:ln>
        </p:spPr>
        <p:txBody>
          <a:bodyPr wrap="square" rtlCol="0">
            <a:spAutoFit/>
          </a:bodyPr>
          <a:lstStyle>
            <a:defPPr>
              <a:defRPr lang="en-US"/>
            </a:defPPr>
            <a:lvl1pPr algn="just">
              <a:defRPr>
                <a:solidFill>
                  <a:schemeClr val="bg1"/>
                </a:solidFill>
                <a:latin typeface="Calibri" panose="020F0502020204030204" pitchFamily="34" charset="0"/>
              </a:defRPr>
            </a:lvl1pPr>
          </a:lstStyle>
          <a:p>
            <a:pPr algn="l"/>
            <a:r>
              <a:rPr lang="en-US" dirty="0"/>
              <a:t> 2. Bots &amp; Fake Accounts: Investors want to know if the platform is crowded with fake and dummy accounts.</a:t>
            </a:r>
            <a:br>
              <a:rPr lang="en-US" dirty="0"/>
            </a:br>
            <a:r>
              <a:rPr lang="en-US" dirty="0"/>
              <a:t>Task: Identify users (potential bots) who have liked every single photo on the site, as this is not typically possible for a normal user.</a:t>
            </a:r>
          </a:p>
        </p:txBody>
      </p:sp>
      <p:graphicFrame>
        <p:nvGraphicFramePr>
          <p:cNvPr id="8" name="Table 7">
            <a:extLst>
              <a:ext uri="{FF2B5EF4-FFF2-40B4-BE49-F238E27FC236}">
                <a16:creationId xmlns:a16="http://schemas.microsoft.com/office/drawing/2014/main" id="{1127FF45-D0AC-521E-06AF-A02C59CC0123}"/>
              </a:ext>
            </a:extLst>
          </p:cNvPr>
          <p:cNvGraphicFramePr>
            <a:graphicFrameLocks noGrp="1"/>
          </p:cNvGraphicFramePr>
          <p:nvPr>
            <p:extLst>
              <p:ext uri="{D42A27DB-BD31-4B8C-83A1-F6EECF244321}">
                <p14:modId xmlns:p14="http://schemas.microsoft.com/office/powerpoint/2010/main" val="3600321944"/>
              </p:ext>
            </p:extLst>
          </p:nvPr>
        </p:nvGraphicFramePr>
        <p:xfrm>
          <a:off x="8590756" y="1813213"/>
          <a:ext cx="2845683" cy="3963828"/>
        </p:xfrm>
        <a:graphic>
          <a:graphicData uri="http://schemas.openxmlformats.org/drawingml/2006/table">
            <a:tbl>
              <a:tblPr>
                <a:tableStyleId>{69C7853C-536D-4A76-A0AE-DD22124D55A5}</a:tableStyleId>
              </a:tblPr>
              <a:tblGrid>
                <a:gridCol w="1028987">
                  <a:extLst>
                    <a:ext uri="{9D8B030D-6E8A-4147-A177-3AD203B41FA5}">
                      <a16:colId xmlns:a16="http://schemas.microsoft.com/office/drawing/2014/main" val="2950810542"/>
                    </a:ext>
                  </a:extLst>
                </a:gridCol>
                <a:gridCol w="1816696">
                  <a:extLst>
                    <a:ext uri="{9D8B030D-6E8A-4147-A177-3AD203B41FA5}">
                      <a16:colId xmlns:a16="http://schemas.microsoft.com/office/drawing/2014/main" val="1982210097"/>
                    </a:ext>
                  </a:extLst>
                </a:gridCol>
              </a:tblGrid>
              <a:tr h="277762">
                <a:tc>
                  <a:txBody>
                    <a:bodyPr/>
                    <a:lstStyle/>
                    <a:p>
                      <a:pPr algn="ctr" fontAlgn="b"/>
                      <a:r>
                        <a:rPr lang="en-IN" sz="1600" b="1" u="none" strike="noStrike" dirty="0">
                          <a:solidFill>
                            <a:srgbClr val="000000"/>
                          </a:solidFill>
                          <a:effectLst/>
                        </a:rPr>
                        <a:t>user_id</a:t>
                      </a:r>
                      <a:endParaRPr lang="en-IN" sz="1600" b="1" i="0" u="none" strike="noStrike" dirty="0">
                        <a:solidFill>
                          <a:srgbClr val="000000"/>
                        </a:solidFill>
                        <a:effectLst/>
                        <a:latin typeface="Tw Cen MT (Body)"/>
                      </a:endParaRPr>
                    </a:p>
                  </a:txBody>
                  <a:tcPr marL="9525" marR="9525" marT="9525" marB="0" anchor="ctr"/>
                </a:tc>
                <a:tc>
                  <a:txBody>
                    <a:bodyPr/>
                    <a:lstStyle/>
                    <a:p>
                      <a:pPr algn="ctr" fontAlgn="b"/>
                      <a:r>
                        <a:rPr lang="en-IN" sz="1600" b="1" u="none" strike="noStrike" dirty="0">
                          <a:solidFill>
                            <a:srgbClr val="000000"/>
                          </a:solidFill>
                          <a:effectLst/>
                        </a:rPr>
                        <a:t>username</a:t>
                      </a:r>
                      <a:endParaRPr lang="en-IN" sz="1600" b="1" i="0" u="none" strike="noStrike" dirty="0">
                        <a:solidFill>
                          <a:srgbClr val="000000"/>
                        </a:solidFill>
                        <a:effectLst/>
                        <a:latin typeface="Tw Cen MT (Body)"/>
                      </a:endParaRPr>
                    </a:p>
                  </a:txBody>
                  <a:tcPr marL="9525" marR="9525" marT="9525" marB="0" anchor="ctr"/>
                </a:tc>
                <a:extLst>
                  <a:ext uri="{0D108BD9-81ED-4DB2-BD59-A6C34878D82A}">
                    <a16:rowId xmlns:a16="http://schemas.microsoft.com/office/drawing/2014/main" val="3150517160"/>
                  </a:ext>
                </a:extLst>
              </a:tr>
              <a:tr h="277762">
                <a:tc>
                  <a:txBody>
                    <a:bodyPr/>
                    <a:lstStyle/>
                    <a:p>
                      <a:pPr algn="ctr" fontAlgn="b"/>
                      <a:r>
                        <a:rPr lang="en-IN" sz="1600" b="0" u="none" strike="noStrike">
                          <a:solidFill>
                            <a:srgbClr val="000000"/>
                          </a:solidFill>
                          <a:effectLst/>
                        </a:rPr>
                        <a:t>5</a:t>
                      </a:r>
                      <a:endParaRPr lang="en-IN" sz="1600" b="0" i="0" u="none" strike="noStrike">
                        <a:solidFill>
                          <a:srgbClr val="000000"/>
                        </a:solidFill>
                        <a:effectLst/>
                        <a:latin typeface="Tw Cen MT (Body)"/>
                      </a:endParaRPr>
                    </a:p>
                  </a:txBody>
                  <a:tcPr marL="9525" marR="9525" marT="9525" marB="0" anchor="ctr"/>
                </a:tc>
                <a:tc>
                  <a:txBody>
                    <a:bodyPr/>
                    <a:lstStyle/>
                    <a:p>
                      <a:pPr algn="ctr" fontAlgn="b"/>
                      <a:r>
                        <a:rPr lang="en-IN" sz="1600" b="0" u="none" strike="noStrike">
                          <a:solidFill>
                            <a:srgbClr val="000000"/>
                          </a:solidFill>
                          <a:effectLst/>
                        </a:rPr>
                        <a:t>Aniya_Hackett</a:t>
                      </a:r>
                      <a:endParaRPr lang="en-IN" sz="1600" b="0" i="0" u="none" strike="noStrike">
                        <a:solidFill>
                          <a:srgbClr val="000000"/>
                        </a:solidFill>
                        <a:effectLst/>
                        <a:latin typeface="Tw Cen MT (Body)"/>
                      </a:endParaRPr>
                    </a:p>
                  </a:txBody>
                  <a:tcPr marL="9525" marR="9525" marT="9525" marB="0" anchor="ctr"/>
                </a:tc>
                <a:extLst>
                  <a:ext uri="{0D108BD9-81ED-4DB2-BD59-A6C34878D82A}">
                    <a16:rowId xmlns:a16="http://schemas.microsoft.com/office/drawing/2014/main" val="1809319632"/>
                  </a:ext>
                </a:extLst>
              </a:tr>
              <a:tr h="277762">
                <a:tc>
                  <a:txBody>
                    <a:bodyPr/>
                    <a:lstStyle/>
                    <a:p>
                      <a:pPr algn="ctr" fontAlgn="b"/>
                      <a:r>
                        <a:rPr lang="en-IN" sz="1600" b="0" u="none" strike="noStrike">
                          <a:solidFill>
                            <a:srgbClr val="000000"/>
                          </a:solidFill>
                          <a:effectLst/>
                        </a:rPr>
                        <a:t>14</a:t>
                      </a:r>
                      <a:endParaRPr lang="en-IN" sz="1600" b="0" i="0" u="none" strike="noStrike">
                        <a:solidFill>
                          <a:srgbClr val="000000"/>
                        </a:solidFill>
                        <a:effectLst/>
                        <a:latin typeface="Tw Cen MT (Body)"/>
                      </a:endParaRPr>
                    </a:p>
                  </a:txBody>
                  <a:tcPr marL="9525" marR="9525" marT="9525" marB="0" anchor="ctr"/>
                </a:tc>
                <a:tc>
                  <a:txBody>
                    <a:bodyPr/>
                    <a:lstStyle/>
                    <a:p>
                      <a:pPr algn="ctr" fontAlgn="b"/>
                      <a:r>
                        <a:rPr lang="en-IN" sz="1600" b="0" u="none" strike="noStrike">
                          <a:solidFill>
                            <a:srgbClr val="000000"/>
                          </a:solidFill>
                          <a:effectLst/>
                        </a:rPr>
                        <a:t>Jaclyn81</a:t>
                      </a:r>
                      <a:endParaRPr lang="en-IN" sz="1600" b="0" i="0" u="none" strike="noStrike">
                        <a:solidFill>
                          <a:srgbClr val="000000"/>
                        </a:solidFill>
                        <a:effectLst/>
                        <a:latin typeface="Tw Cen MT (Body)"/>
                      </a:endParaRPr>
                    </a:p>
                  </a:txBody>
                  <a:tcPr marL="9525" marR="9525" marT="9525" marB="0" anchor="ctr"/>
                </a:tc>
                <a:extLst>
                  <a:ext uri="{0D108BD9-81ED-4DB2-BD59-A6C34878D82A}">
                    <a16:rowId xmlns:a16="http://schemas.microsoft.com/office/drawing/2014/main" val="2175953133"/>
                  </a:ext>
                </a:extLst>
              </a:tr>
              <a:tr h="277762">
                <a:tc>
                  <a:txBody>
                    <a:bodyPr/>
                    <a:lstStyle/>
                    <a:p>
                      <a:pPr algn="ctr" fontAlgn="b"/>
                      <a:r>
                        <a:rPr lang="en-IN" sz="1600" b="0" u="none" strike="noStrike">
                          <a:solidFill>
                            <a:srgbClr val="000000"/>
                          </a:solidFill>
                          <a:effectLst/>
                        </a:rPr>
                        <a:t>21</a:t>
                      </a:r>
                      <a:endParaRPr lang="en-IN" sz="1600" b="0" i="0" u="none" strike="noStrike">
                        <a:solidFill>
                          <a:srgbClr val="000000"/>
                        </a:solidFill>
                        <a:effectLst/>
                        <a:latin typeface="Tw Cen MT (Body)"/>
                      </a:endParaRPr>
                    </a:p>
                  </a:txBody>
                  <a:tcPr marL="9525" marR="9525" marT="9525" marB="0" anchor="ctr"/>
                </a:tc>
                <a:tc>
                  <a:txBody>
                    <a:bodyPr/>
                    <a:lstStyle/>
                    <a:p>
                      <a:pPr algn="ctr" fontAlgn="b"/>
                      <a:r>
                        <a:rPr lang="en-IN" sz="1600" b="0" u="none" strike="noStrike" dirty="0">
                          <a:solidFill>
                            <a:srgbClr val="000000"/>
                          </a:solidFill>
                          <a:effectLst/>
                        </a:rPr>
                        <a:t>Rocio33</a:t>
                      </a:r>
                      <a:endParaRPr lang="en-IN" sz="1600" b="0" i="0" u="none" strike="noStrike" dirty="0">
                        <a:solidFill>
                          <a:srgbClr val="000000"/>
                        </a:solidFill>
                        <a:effectLst/>
                        <a:latin typeface="Tw Cen MT (Body)"/>
                      </a:endParaRPr>
                    </a:p>
                  </a:txBody>
                  <a:tcPr marL="9525" marR="9525" marT="9525" marB="0" anchor="ctr"/>
                </a:tc>
                <a:extLst>
                  <a:ext uri="{0D108BD9-81ED-4DB2-BD59-A6C34878D82A}">
                    <a16:rowId xmlns:a16="http://schemas.microsoft.com/office/drawing/2014/main" val="3774026648"/>
                  </a:ext>
                </a:extLst>
              </a:tr>
              <a:tr h="269700">
                <a:tc>
                  <a:txBody>
                    <a:bodyPr/>
                    <a:lstStyle/>
                    <a:p>
                      <a:pPr algn="ctr" fontAlgn="b"/>
                      <a:r>
                        <a:rPr lang="en-IN" sz="1600" b="0" u="none" strike="noStrike" dirty="0">
                          <a:solidFill>
                            <a:srgbClr val="000000"/>
                          </a:solidFill>
                          <a:effectLst/>
                        </a:rPr>
                        <a:t>24</a:t>
                      </a:r>
                      <a:endParaRPr lang="en-IN" sz="1600" b="0" i="0" u="none" strike="noStrike" dirty="0">
                        <a:solidFill>
                          <a:srgbClr val="000000"/>
                        </a:solidFill>
                        <a:effectLst/>
                        <a:latin typeface="Tw Cen MT (Body)"/>
                      </a:endParaRPr>
                    </a:p>
                  </a:txBody>
                  <a:tcPr marL="9525" marR="9525" marT="9525" marB="0" anchor="ctr"/>
                </a:tc>
                <a:tc>
                  <a:txBody>
                    <a:bodyPr/>
                    <a:lstStyle/>
                    <a:p>
                      <a:pPr algn="ctr" fontAlgn="b"/>
                      <a:r>
                        <a:rPr lang="en-IN" sz="1600" b="0" u="none" strike="noStrike" dirty="0" err="1">
                          <a:solidFill>
                            <a:srgbClr val="000000"/>
                          </a:solidFill>
                          <a:effectLst/>
                        </a:rPr>
                        <a:t>Maxwell.Halvorson</a:t>
                      </a:r>
                      <a:endParaRPr lang="en-IN" sz="1600" b="0" i="0" u="none" strike="noStrike" dirty="0">
                        <a:solidFill>
                          <a:srgbClr val="000000"/>
                        </a:solidFill>
                        <a:effectLst/>
                        <a:latin typeface="Tw Cen MT (Body)"/>
                      </a:endParaRPr>
                    </a:p>
                  </a:txBody>
                  <a:tcPr marL="9525" marR="9525" marT="9525" marB="0" anchor="ctr"/>
                </a:tc>
                <a:extLst>
                  <a:ext uri="{0D108BD9-81ED-4DB2-BD59-A6C34878D82A}">
                    <a16:rowId xmlns:a16="http://schemas.microsoft.com/office/drawing/2014/main" val="2399428949"/>
                  </a:ext>
                </a:extLst>
              </a:tr>
              <a:tr h="309093">
                <a:tc>
                  <a:txBody>
                    <a:bodyPr/>
                    <a:lstStyle/>
                    <a:p>
                      <a:pPr algn="ctr" fontAlgn="b"/>
                      <a:r>
                        <a:rPr lang="en-IN" sz="1600" b="0" u="none" strike="noStrike">
                          <a:solidFill>
                            <a:srgbClr val="000000"/>
                          </a:solidFill>
                          <a:effectLst/>
                        </a:rPr>
                        <a:t>36</a:t>
                      </a:r>
                      <a:endParaRPr lang="en-IN" sz="1600" b="0" i="0" u="none" strike="noStrike">
                        <a:solidFill>
                          <a:srgbClr val="000000"/>
                        </a:solidFill>
                        <a:effectLst/>
                        <a:latin typeface="Tw Cen MT (Body)"/>
                      </a:endParaRPr>
                    </a:p>
                  </a:txBody>
                  <a:tcPr marL="9525" marR="9525" marT="9525" marB="0" anchor="ctr"/>
                </a:tc>
                <a:tc>
                  <a:txBody>
                    <a:bodyPr/>
                    <a:lstStyle/>
                    <a:p>
                      <a:pPr algn="ctr" fontAlgn="b"/>
                      <a:r>
                        <a:rPr lang="en-IN" sz="1600" b="0" u="none" strike="noStrike">
                          <a:solidFill>
                            <a:srgbClr val="000000"/>
                          </a:solidFill>
                          <a:effectLst/>
                        </a:rPr>
                        <a:t>Ollie_Ledner37</a:t>
                      </a:r>
                      <a:endParaRPr lang="en-IN" sz="1600" b="0" i="0" u="none" strike="noStrike">
                        <a:solidFill>
                          <a:srgbClr val="000000"/>
                        </a:solidFill>
                        <a:effectLst/>
                        <a:latin typeface="Tw Cen MT (Body)"/>
                      </a:endParaRPr>
                    </a:p>
                  </a:txBody>
                  <a:tcPr marL="9525" marR="9525" marT="9525" marB="0" anchor="ctr"/>
                </a:tc>
                <a:extLst>
                  <a:ext uri="{0D108BD9-81ED-4DB2-BD59-A6C34878D82A}">
                    <a16:rowId xmlns:a16="http://schemas.microsoft.com/office/drawing/2014/main" val="3988325309"/>
                  </a:ext>
                </a:extLst>
              </a:tr>
              <a:tr h="277762">
                <a:tc>
                  <a:txBody>
                    <a:bodyPr/>
                    <a:lstStyle/>
                    <a:p>
                      <a:pPr algn="ctr" fontAlgn="b"/>
                      <a:r>
                        <a:rPr lang="en-IN" sz="1600" b="0" u="none" strike="noStrike">
                          <a:solidFill>
                            <a:srgbClr val="000000"/>
                          </a:solidFill>
                          <a:effectLst/>
                        </a:rPr>
                        <a:t>41</a:t>
                      </a:r>
                      <a:endParaRPr lang="en-IN" sz="1600" b="0" i="0" u="none" strike="noStrike">
                        <a:solidFill>
                          <a:srgbClr val="000000"/>
                        </a:solidFill>
                        <a:effectLst/>
                        <a:latin typeface="Tw Cen MT (Body)"/>
                      </a:endParaRPr>
                    </a:p>
                  </a:txBody>
                  <a:tcPr marL="9525" marR="9525" marT="9525" marB="0" anchor="ctr"/>
                </a:tc>
                <a:tc>
                  <a:txBody>
                    <a:bodyPr/>
                    <a:lstStyle/>
                    <a:p>
                      <a:pPr algn="ctr" fontAlgn="b"/>
                      <a:r>
                        <a:rPr lang="en-IN" sz="1600" b="0" u="none" strike="noStrike">
                          <a:solidFill>
                            <a:srgbClr val="000000"/>
                          </a:solidFill>
                          <a:effectLst/>
                        </a:rPr>
                        <a:t>Mckenna17</a:t>
                      </a:r>
                      <a:endParaRPr lang="en-IN" sz="1600" b="0" i="0" u="none" strike="noStrike">
                        <a:solidFill>
                          <a:srgbClr val="000000"/>
                        </a:solidFill>
                        <a:effectLst/>
                        <a:latin typeface="Tw Cen MT (Body)"/>
                      </a:endParaRPr>
                    </a:p>
                  </a:txBody>
                  <a:tcPr marL="9525" marR="9525" marT="9525" marB="0" anchor="ctr"/>
                </a:tc>
                <a:extLst>
                  <a:ext uri="{0D108BD9-81ED-4DB2-BD59-A6C34878D82A}">
                    <a16:rowId xmlns:a16="http://schemas.microsoft.com/office/drawing/2014/main" val="3989980852"/>
                  </a:ext>
                </a:extLst>
              </a:tr>
              <a:tr h="277762">
                <a:tc>
                  <a:txBody>
                    <a:bodyPr/>
                    <a:lstStyle/>
                    <a:p>
                      <a:pPr algn="ctr" fontAlgn="b"/>
                      <a:r>
                        <a:rPr lang="en-IN" sz="1600" b="0" u="none" strike="noStrike">
                          <a:solidFill>
                            <a:srgbClr val="000000"/>
                          </a:solidFill>
                          <a:effectLst/>
                        </a:rPr>
                        <a:t>54</a:t>
                      </a:r>
                      <a:endParaRPr lang="en-IN" sz="1600" b="0" i="0" u="none" strike="noStrike">
                        <a:solidFill>
                          <a:srgbClr val="000000"/>
                        </a:solidFill>
                        <a:effectLst/>
                        <a:latin typeface="Tw Cen MT (Body)"/>
                      </a:endParaRPr>
                    </a:p>
                  </a:txBody>
                  <a:tcPr marL="9525" marR="9525" marT="9525" marB="0" anchor="ctr"/>
                </a:tc>
                <a:tc>
                  <a:txBody>
                    <a:bodyPr/>
                    <a:lstStyle/>
                    <a:p>
                      <a:pPr algn="ctr" fontAlgn="b"/>
                      <a:r>
                        <a:rPr lang="en-IN" sz="1600" b="0" u="none" strike="noStrike">
                          <a:solidFill>
                            <a:srgbClr val="000000"/>
                          </a:solidFill>
                          <a:effectLst/>
                        </a:rPr>
                        <a:t>Duane60</a:t>
                      </a:r>
                      <a:endParaRPr lang="en-IN" sz="1600" b="0" i="0" u="none" strike="noStrike">
                        <a:solidFill>
                          <a:srgbClr val="000000"/>
                        </a:solidFill>
                        <a:effectLst/>
                        <a:latin typeface="Tw Cen MT (Body)"/>
                      </a:endParaRPr>
                    </a:p>
                  </a:txBody>
                  <a:tcPr marL="9525" marR="9525" marT="9525" marB="0" anchor="ctr"/>
                </a:tc>
                <a:extLst>
                  <a:ext uri="{0D108BD9-81ED-4DB2-BD59-A6C34878D82A}">
                    <a16:rowId xmlns:a16="http://schemas.microsoft.com/office/drawing/2014/main" val="2139069264"/>
                  </a:ext>
                </a:extLst>
              </a:tr>
              <a:tr h="277762">
                <a:tc>
                  <a:txBody>
                    <a:bodyPr/>
                    <a:lstStyle/>
                    <a:p>
                      <a:pPr algn="ctr" fontAlgn="b"/>
                      <a:r>
                        <a:rPr lang="en-IN" sz="1600" b="0" u="none" strike="noStrike">
                          <a:solidFill>
                            <a:srgbClr val="000000"/>
                          </a:solidFill>
                          <a:effectLst/>
                        </a:rPr>
                        <a:t>57</a:t>
                      </a:r>
                      <a:endParaRPr lang="en-IN" sz="1600" b="0" i="0" u="none" strike="noStrike">
                        <a:solidFill>
                          <a:srgbClr val="000000"/>
                        </a:solidFill>
                        <a:effectLst/>
                        <a:latin typeface="Tw Cen MT (Body)"/>
                      </a:endParaRPr>
                    </a:p>
                  </a:txBody>
                  <a:tcPr marL="9525" marR="9525" marT="9525" marB="0" anchor="ctr"/>
                </a:tc>
                <a:tc>
                  <a:txBody>
                    <a:bodyPr/>
                    <a:lstStyle/>
                    <a:p>
                      <a:pPr algn="ctr" fontAlgn="b"/>
                      <a:r>
                        <a:rPr lang="en-IN" sz="1600" b="0" u="none" strike="noStrike">
                          <a:solidFill>
                            <a:srgbClr val="000000"/>
                          </a:solidFill>
                          <a:effectLst/>
                        </a:rPr>
                        <a:t>Julien_Schmidt</a:t>
                      </a:r>
                      <a:endParaRPr lang="en-IN" sz="1600" b="0" i="0" u="none" strike="noStrike">
                        <a:solidFill>
                          <a:srgbClr val="000000"/>
                        </a:solidFill>
                        <a:effectLst/>
                        <a:latin typeface="Tw Cen MT (Body)"/>
                      </a:endParaRPr>
                    </a:p>
                  </a:txBody>
                  <a:tcPr marL="9525" marR="9525" marT="9525" marB="0" anchor="ctr"/>
                </a:tc>
                <a:extLst>
                  <a:ext uri="{0D108BD9-81ED-4DB2-BD59-A6C34878D82A}">
                    <a16:rowId xmlns:a16="http://schemas.microsoft.com/office/drawing/2014/main" val="1450342318"/>
                  </a:ext>
                </a:extLst>
              </a:tr>
              <a:tr h="277762">
                <a:tc>
                  <a:txBody>
                    <a:bodyPr/>
                    <a:lstStyle/>
                    <a:p>
                      <a:pPr algn="ctr" fontAlgn="b"/>
                      <a:r>
                        <a:rPr lang="en-IN" sz="1600" b="0" u="none" strike="noStrike">
                          <a:solidFill>
                            <a:srgbClr val="000000"/>
                          </a:solidFill>
                          <a:effectLst/>
                        </a:rPr>
                        <a:t>66</a:t>
                      </a:r>
                      <a:endParaRPr lang="en-IN" sz="1600" b="0" i="0" u="none" strike="noStrike">
                        <a:solidFill>
                          <a:srgbClr val="000000"/>
                        </a:solidFill>
                        <a:effectLst/>
                        <a:latin typeface="Tw Cen MT (Body)"/>
                      </a:endParaRPr>
                    </a:p>
                  </a:txBody>
                  <a:tcPr marL="9525" marR="9525" marT="9525" marB="0" anchor="ctr"/>
                </a:tc>
                <a:tc>
                  <a:txBody>
                    <a:bodyPr/>
                    <a:lstStyle/>
                    <a:p>
                      <a:pPr algn="ctr" fontAlgn="b"/>
                      <a:r>
                        <a:rPr lang="en-IN" sz="1600" b="0" u="none" strike="noStrike">
                          <a:solidFill>
                            <a:srgbClr val="000000"/>
                          </a:solidFill>
                          <a:effectLst/>
                        </a:rPr>
                        <a:t>Mike.Auer39</a:t>
                      </a:r>
                      <a:endParaRPr lang="en-IN" sz="1600" b="0" i="0" u="none" strike="noStrike">
                        <a:solidFill>
                          <a:srgbClr val="000000"/>
                        </a:solidFill>
                        <a:effectLst/>
                        <a:latin typeface="Tw Cen MT (Body)"/>
                      </a:endParaRPr>
                    </a:p>
                  </a:txBody>
                  <a:tcPr marL="9525" marR="9525" marT="9525" marB="0" anchor="ctr"/>
                </a:tc>
                <a:extLst>
                  <a:ext uri="{0D108BD9-81ED-4DB2-BD59-A6C34878D82A}">
                    <a16:rowId xmlns:a16="http://schemas.microsoft.com/office/drawing/2014/main" val="2752703036"/>
                  </a:ext>
                </a:extLst>
              </a:tr>
              <a:tr h="277762">
                <a:tc>
                  <a:txBody>
                    <a:bodyPr/>
                    <a:lstStyle/>
                    <a:p>
                      <a:pPr algn="ctr" fontAlgn="b"/>
                      <a:r>
                        <a:rPr lang="en-IN" sz="1600" b="0" u="none" strike="noStrike">
                          <a:solidFill>
                            <a:srgbClr val="000000"/>
                          </a:solidFill>
                          <a:effectLst/>
                        </a:rPr>
                        <a:t>71</a:t>
                      </a:r>
                      <a:endParaRPr lang="en-IN" sz="1600" b="0" i="0" u="none" strike="noStrike">
                        <a:solidFill>
                          <a:srgbClr val="000000"/>
                        </a:solidFill>
                        <a:effectLst/>
                        <a:latin typeface="Tw Cen MT (Body)"/>
                      </a:endParaRPr>
                    </a:p>
                  </a:txBody>
                  <a:tcPr marL="9525" marR="9525" marT="9525" marB="0" anchor="ctr"/>
                </a:tc>
                <a:tc>
                  <a:txBody>
                    <a:bodyPr/>
                    <a:lstStyle/>
                    <a:p>
                      <a:pPr algn="ctr" fontAlgn="b"/>
                      <a:r>
                        <a:rPr lang="en-IN" sz="1600" b="0" u="none" strike="noStrike" dirty="0" err="1">
                          <a:solidFill>
                            <a:srgbClr val="000000"/>
                          </a:solidFill>
                          <a:effectLst/>
                        </a:rPr>
                        <a:t>Nia_Haag</a:t>
                      </a:r>
                      <a:endParaRPr lang="en-IN" sz="1600" b="0" i="0" u="none" strike="noStrike" dirty="0">
                        <a:solidFill>
                          <a:srgbClr val="000000"/>
                        </a:solidFill>
                        <a:effectLst/>
                        <a:latin typeface="Tw Cen MT (Body)"/>
                      </a:endParaRPr>
                    </a:p>
                  </a:txBody>
                  <a:tcPr marL="9525" marR="9525" marT="9525" marB="0" anchor="ctr"/>
                </a:tc>
                <a:extLst>
                  <a:ext uri="{0D108BD9-81ED-4DB2-BD59-A6C34878D82A}">
                    <a16:rowId xmlns:a16="http://schemas.microsoft.com/office/drawing/2014/main" val="2463925270"/>
                  </a:ext>
                </a:extLst>
              </a:tr>
              <a:tr h="277762">
                <a:tc>
                  <a:txBody>
                    <a:bodyPr/>
                    <a:lstStyle/>
                    <a:p>
                      <a:pPr algn="ctr" fontAlgn="b"/>
                      <a:r>
                        <a:rPr lang="en-IN" sz="1600" b="0" u="none" strike="noStrike">
                          <a:solidFill>
                            <a:srgbClr val="000000"/>
                          </a:solidFill>
                          <a:effectLst/>
                        </a:rPr>
                        <a:t>75</a:t>
                      </a:r>
                      <a:endParaRPr lang="en-IN" sz="1600" b="0" i="0" u="none" strike="noStrike">
                        <a:solidFill>
                          <a:srgbClr val="000000"/>
                        </a:solidFill>
                        <a:effectLst/>
                        <a:latin typeface="Tw Cen MT (Body)"/>
                      </a:endParaRPr>
                    </a:p>
                  </a:txBody>
                  <a:tcPr marL="9525" marR="9525" marT="9525" marB="0" anchor="ctr"/>
                </a:tc>
                <a:tc>
                  <a:txBody>
                    <a:bodyPr/>
                    <a:lstStyle/>
                    <a:p>
                      <a:pPr algn="ctr" fontAlgn="b"/>
                      <a:r>
                        <a:rPr lang="en-IN" sz="1600" b="0" u="none" strike="noStrike">
                          <a:solidFill>
                            <a:srgbClr val="000000"/>
                          </a:solidFill>
                          <a:effectLst/>
                        </a:rPr>
                        <a:t>Leslie67</a:t>
                      </a:r>
                      <a:endParaRPr lang="en-IN" sz="1600" b="0" i="0" u="none" strike="noStrike">
                        <a:solidFill>
                          <a:srgbClr val="000000"/>
                        </a:solidFill>
                        <a:effectLst/>
                        <a:latin typeface="Tw Cen MT (Body)"/>
                      </a:endParaRPr>
                    </a:p>
                  </a:txBody>
                  <a:tcPr marL="9525" marR="9525" marT="9525" marB="0" anchor="ctr"/>
                </a:tc>
                <a:extLst>
                  <a:ext uri="{0D108BD9-81ED-4DB2-BD59-A6C34878D82A}">
                    <a16:rowId xmlns:a16="http://schemas.microsoft.com/office/drawing/2014/main" val="2628430545"/>
                  </a:ext>
                </a:extLst>
              </a:tr>
              <a:tr h="329653">
                <a:tc>
                  <a:txBody>
                    <a:bodyPr/>
                    <a:lstStyle/>
                    <a:p>
                      <a:pPr algn="ctr" fontAlgn="b"/>
                      <a:r>
                        <a:rPr lang="en-IN" sz="1600" b="0" u="none" strike="noStrike">
                          <a:solidFill>
                            <a:srgbClr val="000000"/>
                          </a:solidFill>
                          <a:effectLst/>
                        </a:rPr>
                        <a:t>76</a:t>
                      </a:r>
                      <a:endParaRPr lang="en-IN" sz="1600" b="0" i="0" u="none" strike="noStrike">
                        <a:solidFill>
                          <a:srgbClr val="000000"/>
                        </a:solidFill>
                        <a:effectLst/>
                        <a:latin typeface="Tw Cen MT (Body)"/>
                      </a:endParaRPr>
                    </a:p>
                  </a:txBody>
                  <a:tcPr marL="9525" marR="9525" marT="9525" marB="0" anchor="ctr"/>
                </a:tc>
                <a:tc>
                  <a:txBody>
                    <a:bodyPr/>
                    <a:lstStyle/>
                    <a:p>
                      <a:pPr algn="ctr" fontAlgn="b"/>
                      <a:r>
                        <a:rPr lang="en-IN" sz="1600" b="0" u="none" strike="noStrike">
                          <a:solidFill>
                            <a:srgbClr val="000000"/>
                          </a:solidFill>
                          <a:effectLst/>
                        </a:rPr>
                        <a:t>Janelle.Nikolaus81</a:t>
                      </a:r>
                      <a:endParaRPr lang="en-IN" sz="1600" b="0" i="0" u="none" strike="noStrike">
                        <a:solidFill>
                          <a:srgbClr val="000000"/>
                        </a:solidFill>
                        <a:effectLst/>
                        <a:latin typeface="Tw Cen MT (Body)"/>
                      </a:endParaRPr>
                    </a:p>
                  </a:txBody>
                  <a:tcPr marL="9525" marR="9525" marT="9525" marB="0" anchor="ctr"/>
                </a:tc>
                <a:extLst>
                  <a:ext uri="{0D108BD9-81ED-4DB2-BD59-A6C34878D82A}">
                    <a16:rowId xmlns:a16="http://schemas.microsoft.com/office/drawing/2014/main" val="815637495"/>
                  </a:ext>
                </a:extLst>
              </a:tr>
              <a:tr h="277762">
                <a:tc>
                  <a:txBody>
                    <a:bodyPr/>
                    <a:lstStyle/>
                    <a:p>
                      <a:pPr algn="ctr" fontAlgn="b"/>
                      <a:r>
                        <a:rPr lang="en-IN" sz="1600" b="0" u="none" strike="noStrike">
                          <a:solidFill>
                            <a:srgbClr val="000000"/>
                          </a:solidFill>
                          <a:effectLst/>
                        </a:rPr>
                        <a:t>91</a:t>
                      </a:r>
                      <a:endParaRPr lang="en-IN" sz="1600" b="0" i="0" u="none" strike="noStrike">
                        <a:solidFill>
                          <a:srgbClr val="000000"/>
                        </a:solidFill>
                        <a:effectLst/>
                        <a:latin typeface="Tw Cen MT (Body)"/>
                      </a:endParaRPr>
                    </a:p>
                  </a:txBody>
                  <a:tcPr marL="9525" marR="9525" marT="9525" marB="0" anchor="ctr"/>
                </a:tc>
                <a:tc>
                  <a:txBody>
                    <a:bodyPr/>
                    <a:lstStyle/>
                    <a:p>
                      <a:pPr algn="ctr" fontAlgn="b"/>
                      <a:r>
                        <a:rPr lang="en-IN" sz="1600" b="0" u="none" strike="noStrike" dirty="0">
                          <a:solidFill>
                            <a:srgbClr val="000000"/>
                          </a:solidFill>
                          <a:effectLst/>
                        </a:rPr>
                        <a:t>Bethany20</a:t>
                      </a:r>
                      <a:endParaRPr lang="en-IN" sz="1600" b="0" i="0" u="none" strike="noStrike" dirty="0">
                        <a:solidFill>
                          <a:srgbClr val="000000"/>
                        </a:solidFill>
                        <a:effectLst/>
                        <a:latin typeface="Tw Cen MT (Body)"/>
                      </a:endParaRPr>
                    </a:p>
                  </a:txBody>
                  <a:tcPr marL="9525" marR="9525" marT="9525" marB="0" anchor="ctr"/>
                </a:tc>
                <a:extLst>
                  <a:ext uri="{0D108BD9-81ED-4DB2-BD59-A6C34878D82A}">
                    <a16:rowId xmlns:a16="http://schemas.microsoft.com/office/drawing/2014/main" val="525793568"/>
                  </a:ext>
                </a:extLst>
              </a:tr>
            </a:tbl>
          </a:graphicData>
        </a:graphic>
      </p:graphicFrame>
    </p:spTree>
    <p:extLst>
      <p:ext uri="{BB962C8B-B14F-4D97-AF65-F5344CB8AC3E}">
        <p14:creationId xmlns:p14="http://schemas.microsoft.com/office/powerpoint/2010/main" val="2935334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1477E22-AC95-FA86-CF9D-41AAA7914323}"/>
              </a:ext>
            </a:extLst>
          </p:cNvPr>
          <p:cNvSpPr txBox="1"/>
          <p:nvPr/>
        </p:nvSpPr>
        <p:spPr>
          <a:xfrm>
            <a:off x="1066800" y="558800"/>
            <a:ext cx="1263679" cy="461665"/>
          </a:xfrm>
          <a:prstGeom prst="rect">
            <a:avLst/>
          </a:prstGeom>
          <a:noFill/>
        </p:spPr>
        <p:txBody>
          <a:bodyPr wrap="none" rtlCol="0">
            <a:spAutoFit/>
          </a:bodyPr>
          <a:lstStyle/>
          <a:p>
            <a:r>
              <a:rPr lang="en-IN" sz="2400" b="1" u="sng" dirty="0">
                <a:solidFill>
                  <a:schemeClr val="bg1">
                    <a:lumMod val="95000"/>
                    <a:lumOff val="5000"/>
                  </a:schemeClr>
                </a:solidFill>
                <a:latin typeface="Cambria" panose="02040503050406030204" pitchFamily="18" charset="0"/>
                <a:ea typeface="Cambria" panose="02040503050406030204" pitchFamily="18" charset="0"/>
              </a:rPr>
              <a:t>RESULT</a:t>
            </a:r>
          </a:p>
        </p:txBody>
      </p:sp>
      <p:sp>
        <p:nvSpPr>
          <p:cNvPr id="3" name="TextBox 2">
            <a:extLst>
              <a:ext uri="{FF2B5EF4-FFF2-40B4-BE49-F238E27FC236}">
                <a16:creationId xmlns:a16="http://schemas.microsoft.com/office/drawing/2014/main" id="{4DD5CBF4-247A-C935-EE0C-C6EE75BE4B57}"/>
              </a:ext>
            </a:extLst>
          </p:cNvPr>
          <p:cNvSpPr txBox="1"/>
          <p:nvPr/>
        </p:nvSpPr>
        <p:spPr>
          <a:xfrm>
            <a:off x="1066800" y="1270000"/>
            <a:ext cx="10509250" cy="1200329"/>
          </a:xfrm>
          <a:prstGeom prst="rect">
            <a:avLst/>
          </a:prstGeom>
          <a:noFill/>
          <a:ln>
            <a:solidFill>
              <a:schemeClr val="bg1"/>
            </a:solidFill>
            <a:prstDash val="lgDashDot"/>
          </a:ln>
        </p:spPr>
        <p:txBody>
          <a:bodyPr wrap="square" rtlCol="0">
            <a:spAutoFit/>
          </a:bodyPr>
          <a:lstStyle>
            <a:defPPr>
              <a:defRPr lang="en-US"/>
            </a:defPPr>
            <a:lvl1pPr algn="just">
              <a:defRPr>
                <a:solidFill>
                  <a:schemeClr val="bg1"/>
                </a:solidFill>
                <a:latin typeface="Calibri" panose="020F0502020204030204" pitchFamily="34" charset="0"/>
              </a:defRPr>
            </a:lvl1pPr>
          </a:lstStyle>
          <a:p>
            <a:pPr algn="l"/>
            <a:r>
              <a:rPr lang="en-US" dirty="0"/>
              <a:t>From the dataset provided, we now have some valuable insights on the Instagram users everyday interactions. We now have our most valuable users, active and inactive users, popular posts and hashtags. Also we identified potential bot accounts. </a:t>
            </a:r>
            <a:r>
              <a:rPr lang="en-US" b="0" i="0" dirty="0">
                <a:effectLst/>
                <a:latin typeface="__fkGroteskNeue_598ab8"/>
              </a:rPr>
              <a:t>These insights can help the product team to make decisions regarding the future development of the Instagram app.</a:t>
            </a:r>
            <a:endParaRPr lang="en-US" dirty="0"/>
          </a:p>
        </p:txBody>
      </p:sp>
    </p:spTree>
    <p:extLst>
      <p:ext uri="{BB962C8B-B14F-4D97-AF65-F5344CB8AC3E}">
        <p14:creationId xmlns:p14="http://schemas.microsoft.com/office/powerpoint/2010/main" val="20288313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C36FFBF-245F-6513-7799-D825E72535C3}"/>
              </a:ext>
            </a:extLst>
          </p:cNvPr>
          <p:cNvSpPr txBox="1"/>
          <p:nvPr/>
        </p:nvSpPr>
        <p:spPr>
          <a:xfrm>
            <a:off x="2228593" y="2644170"/>
            <a:ext cx="7734811" cy="1569660"/>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rtlCol="0">
            <a:spAutoFit/>
          </a:bodyPr>
          <a:lstStyle/>
          <a:p>
            <a:pPr algn="ctr"/>
            <a:r>
              <a:rPr lang="en-IN" sz="9600" b="1" dirty="0">
                <a:solidFill>
                  <a:srgbClr val="002776"/>
                </a:solidFill>
                <a:effectLst>
                  <a:outerShdw blurRad="38100" dist="38100" dir="2700000" algn="tl">
                    <a:srgbClr val="000000">
                      <a:alpha val="43137"/>
                    </a:srgbClr>
                  </a:outerShdw>
                </a:effectLst>
                <a:latin typeface="Baskerville Old Face" panose="02020602080505020303" pitchFamily="18" charset="0"/>
              </a:rPr>
              <a:t>THANK YOU</a:t>
            </a:r>
          </a:p>
        </p:txBody>
      </p:sp>
    </p:spTree>
    <p:extLst>
      <p:ext uri="{BB962C8B-B14F-4D97-AF65-F5344CB8AC3E}">
        <p14:creationId xmlns:p14="http://schemas.microsoft.com/office/powerpoint/2010/main" val="20064404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F3986B0-CE82-9EA2-1EEF-CB76B37A7F28}"/>
              </a:ext>
            </a:extLst>
          </p:cNvPr>
          <p:cNvSpPr txBox="1"/>
          <p:nvPr/>
        </p:nvSpPr>
        <p:spPr>
          <a:xfrm>
            <a:off x="1066800" y="430010"/>
            <a:ext cx="3382208" cy="523220"/>
          </a:xfrm>
          <a:prstGeom prst="rect">
            <a:avLst/>
          </a:prstGeom>
          <a:noFill/>
        </p:spPr>
        <p:txBody>
          <a:bodyPr wrap="none" rtlCol="0">
            <a:spAutoFit/>
          </a:bodyPr>
          <a:lstStyle>
            <a:defPPr>
              <a:defRPr lang="en-US"/>
            </a:defPPr>
            <a:lvl1pPr>
              <a:defRPr sz="2800" b="1" u="sng">
                <a:solidFill>
                  <a:schemeClr val="bg1">
                    <a:lumMod val="95000"/>
                    <a:lumOff val="5000"/>
                  </a:schemeClr>
                </a:solidFill>
                <a:latin typeface="Cambria" panose="02040503050406030204" pitchFamily="18" charset="0"/>
                <a:ea typeface="Cambria" panose="02040503050406030204" pitchFamily="18" charset="0"/>
              </a:defRPr>
            </a:lvl1pPr>
          </a:lstStyle>
          <a:p>
            <a:r>
              <a:rPr lang="en-IN" dirty="0"/>
              <a:t>Project Description</a:t>
            </a:r>
          </a:p>
        </p:txBody>
      </p:sp>
      <p:sp>
        <p:nvSpPr>
          <p:cNvPr id="5" name="TextBox 4">
            <a:extLst>
              <a:ext uri="{FF2B5EF4-FFF2-40B4-BE49-F238E27FC236}">
                <a16:creationId xmlns:a16="http://schemas.microsoft.com/office/drawing/2014/main" id="{95EB8E46-3A8E-96E0-1EA0-1BA4D3335B5E}"/>
              </a:ext>
            </a:extLst>
          </p:cNvPr>
          <p:cNvSpPr txBox="1"/>
          <p:nvPr/>
        </p:nvSpPr>
        <p:spPr>
          <a:xfrm>
            <a:off x="1066799" y="1141210"/>
            <a:ext cx="10331003" cy="1200329"/>
          </a:xfrm>
          <a:prstGeom prst="rect">
            <a:avLst/>
          </a:prstGeom>
          <a:noFill/>
          <a:ln>
            <a:solidFill>
              <a:schemeClr val="bg1"/>
            </a:solidFill>
            <a:prstDash val="lgDashDot"/>
          </a:ln>
        </p:spPr>
        <p:txBody>
          <a:bodyPr wrap="square" rtlCol="0">
            <a:spAutoFit/>
          </a:bodyPr>
          <a:lstStyle>
            <a:defPPr>
              <a:defRPr lang="en-US"/>
            </a:defPPr>
            <a:lvl1pPr algn="just">
              <a:defRPr>
                <a:solidFill>
                  <a:schemeClr val="bg1">
                    <a:lumMod val="95000"/>
                    <a:lumOff val="5000"/>
                  </a:schemeClr>
                </a:solidFill>
                <a:latin typeface="Calibri" panose="020F0502020204030204" pitchFamily="34" charset="0"/>
              </a:defRPr>
            </a:lvl1pPr>
          </a:lstStyle>
          <a:p>
            <a:pPr algn="l"/>
            <a:r>
              <a:rPr lang="en-US" dirty="0"/>
              <a:t>This data analysis project is aimed to analyze the Instagram user data on their interactions and the users engagement patterns with the app. Utilizing SQL skills to extract meaningful insights and provide valuable insights to the product team, helping them make informed decisions which can influence the future development of the app. </a:t>
            </a:r>
          </a:p>
        </p:txBody>
      </p:sp>
      <p:sp>
        <p:nvSpPr>
          <p:cNvPr id="8" name="TextBox 7">
            <a:extLst>
              <a:ext uri="{FF2B5EF4-FFF2-40B4-BE49-F238E27FC236}">
                <a16:creationId xmlns:a16="http://schemas.microsoft.com/office/drawing/2014/main" id="{6A707B89-2D50-4F60-8CE9-22375086B0B3}"/>
              </a:ext>
            </a:extLst>
          </p:cNvPr>
          <p:cNvSpPr txBox="1"/>
          <p:nvPr/>
        </p:nvSpPr>
        <p:spPr>
          <a:xfrm>
            <a:off x="1066800" y="2565755"/>
            <a:ext cx="1787092" cy="523220"/>
          </a:xfrm>
          <a:prstGeom prst="rect">
            <a:avLst/>
          </a:prstGeom>
          <a:noFill/>
        </p:spPr>
        <p:txBody>
          <a:bodyPr wrap="none" rtlCol="0">
            <a:spAutoFit/>
          </a:bodyPr>
          <a:lstStyle/>
          <a:p>
            <a:r>
              <a:rPr lang="en-IN" sz="2800" b="1" u="sng" dirty="0">
                <a:solidFill>
                  <a:schemeClr val="bg1">
                    <a:lumMod val="95000"/>
                    <a:lumOff val="5000"/>
                  </a:schemeClr>
                </a:solidFill>
                <a:latin typeface="Cambria" panose="02040503050406030204" pitchFamily="18" charset="0"/>
                <a:ea typeface="Cambria" panose="02040503050406030204" pitchFamily="18" charset="0"/>
              </a:rPr>
              <a:t>Approach</a:t>
            </a:r>
          </a:p>
        </p:txBody>
      </p:sp>
      <p:sp>
        <p:nvSpPr>
          <p:cNvPr id="9" name="TextBox 8">
            <a:extLst>
              <a:ext uri="{FF2B5EF4-FFF2-40B4-BE49-F238E27FC236}">
                <a16:creationId xmlns:a16="http://schemas.microsoft.com/office/drawing/2014/main" id="{9F8CBB36-B6AF-6B69-6877-F39BA70083BE}"/>
              </a:ext>
            </a:extLst>
          </p:cNvPr>
          <p:cNvSpPr txBox="1"/>
          <p:nvPr/>
        </p:nvSpPr>
        <p:spPr>
          <a:xfrm>
            <a:off x="1066799" y="3276955"/>
            <a:ext cx="10331003" cy="1200329"/>
          </a:xfrm>
          <a:prstGeom prst="rect">
            <a:avLst/>
          </a:prstGeom>
          <a:noFill/>
          <a:ln>
            <a:solidFill>
              <a:schemeClr val="bg1"/>
            </a:solidFill>
            <a:prstDash val="lgDashDot"/>
          </a:ln>
        </p:spPr>
        <p:txBody>
          <a:bodyPr wrap="square" rtlCol="0">
            <a:spAutoFit/>
          </a:bodyPr>
          <a:lstStyle>
            <a:defPPr>
              <a:defRPr lang="en-US"/>
            </a:defPPr>
            <a:lvl1pPr algn="just">
              <a:defRPr>
                <a:solidFill>
                  <a:schemeClr val="bg1">
                    <a:lumMod val="95000"/>
                    <a:lumOff val="5000"/>
                  </a:schemeClr>
                </a:solidFill>
                <a:latin typeface="Calibri" panose="020F0502020204030204" pitchFamily="34" charset="0"/>
              </a:defRPr>
            </a:lvl1pPr>
          </a:lstStyle>
          <a:p>
            <a:pPr algn="l"/>
            <a:r>
              <a:rPr lang="en-US" dirty="0"/>
              <a:t>By using the DDL (Data Definition Language) and DML (Data Manipulation Language) commands to create the tables and insert the data into the tables respectively using the provided datasets.</a:t>
            </a:r>
          </a:p>
          <a:p>
            <a:pPr algn="l"/>
            <a:r>
              <a:rPr lang="en-US" dirty="0"/>
              <a:t>Extracted necessary insights from the database using the DQL (Data Query Language) commands with the help of SELECT query and various clauses such as WHERE, JOIN, GROUP BY, ORDER BY.</a:t>
            </a:r>
          </a:p>
        </p:txBody>
      </p:sp>
      <p:sp>
        <p:nvSpPr>
          <p:cNvPr id="12" name="TextBox 11">
            <a:extLst>
              <a:ext uri="{FF2B5EF4-FFF2-40B4-BE49-F238E27FC236}">
                <a16:creationId xmlns:a16="http://schemas.microsoft.com/office/drawing/2014/main" id="{2D0DD920-52A5-DF3C-2FD5-0201A22E328E}"/>
              </a:ext>
            </a:extLst>
          </p:cNvPr>
          <p:cNvSpPr txBox="1"/>
          <p:nvPr/>
        </p:nvSpPr>
        <p:spPr>
          <a:xfrm>
            <a:off x="1066799" y="4817681"/>
            <a:ext cx="2987228" cy="523220"/>
          </a:xfrm>
          <a:prstGeom prst="rect">
            <a:avLst/>
          </a:prstGeom>
          <a:noFill/>
        </p:spPr>
        <p:txBody>
          <a:bodyPr wrap="none" rtlCol="0">
            <a:spAutoFit/>
          </a:bodyPr>
          <a:lstStyle/>
          <a:p>
            <a:r>
              <a:rPr lang="en-IN" sz="2800" b="1" u="sng" dirty="0">
                <a:solidFill>
                  <a:schemeClr val="bg1">
                    <a:lumMod val="95000"/>
                    <a:lumOff val="5000"/>
                  </a:schemeClr>
                </a:solidFill>
                <a:latin typeface="Cambria" panose="02040503050406030204" pitchFamily="18" charset="0"/>
                <a:ea typeface="Cambria" panose="02040503050406030204" pitchFamily="18" charset="0"/>
              </a:rPr>
              <a:t>Tech - Stack used</a:t>
            </a:r>
          </a:p>
        </p:txBody>
      </p:sp>
      <p:sp>
        <p:nvSpPr>
          <p:cNvPr id="13" name="TextBox 12">
            <a:extLst>
              <a:ext uri="{FF2B5EF4-FFF2-40B4-BE49-F238E27FC236}">
                <a16:creationId xmlns:a16="http://schemas.microsoft.com/office/drawing/2014/main" id="{0445B73E-22B7-BB98-EEB4-A2895D8B7F5B}"/>
              </a:ext>
            </a:extLst>
          </p:cNvPr>
          <p:cNvSpPr txBox="1"/>
          <p:nvPr/>
        </p:nvSpPr>
        <p:spPr>
          <a:xfrm>
            <a:off x="1066799" y="5528881"/>
            <a:ext cx="2436256" cy="646331"/>
          </a:xfrm>
          <a:prstGeom prst="rect">
            <a:avLst/>
          </a:prstGeom>
          <a:noFill/>
          <a:ln>
            <a:solidFill>
              <a:schemeClr val="bg1"/>
            </a:solidFill>
            <a:prstDash val="lgDashDot"/>
          </a:ln>
        </p:spPr>
        <p:txBody>
          <a:bodyPr wrap="square" rtlCol="0">
            <a:spAutoFit/>
          </a:bodyPr>
          <a:lstStyle>
            <a:defPPr>
              <a:defRPr lang="en-US"/>
            </a:defPPr>
            <a:lvl1pPr algn="just">
              <a:defRPr>
                <a:solidFill>
                  <a:schemeClr val="bg1">
                    <a:lumMod val="95000"/>
                    <a:lumOff val="5000"/>
                  </a:schemeClr>
                </a:solidFill>
                <a:latin typeface="Calibri" panose="020F0502020204030204" pitchFamily="34" charset="0"/>
              </a:defRPr>
            </a:lvl1pPr>
          </a:lstStyle>
          <a:p>
            <a:pPr algn="l"/>
            <a:r>
              <a:rPr lang="en-US" dirty="0"/>
              <a:t>pgAdmin 4: Version 8.6 </a:t>
            </a:r>
          </a:p>
          <a:p>
            <a:pPr algn="l"/>
            <a:r>
              <a:rPr lang="en-US" dirty="0"/>
              <a:t>PostgreSQL: Version 16</a:t>
            </a:r>
          </a:p>
        </p:txBody>
      </p:sp>
      <p:sp>
        <p:nvSpPr>
          <p:cNvPr id="14" name="TextBox 13">
            <a:extLst>
              <a:ext uri="{FF2B5EF4-FFF2-40B4-BE49-F238E27FC236}">
                <a16:creationId xmlns:a16="http://schemas.microsoft.com/office/drawing/2014/main" id="{D1096958-8279-CF4C-D28B-FC47326B0906}"/>
              </a:ext>
            </a:extLst>
          </p:cNvPr>
          <p:cNvSpPr txBox="1"/>
          <p:nvPr/>
        </p:nvSpPr>
        <p:spPr>
          <a:xfrm>
            <a:off x="3659744" y="5528881"/>
            <a:ext cx="7738058" cy="1200329"/>
          </a:xfrm>
          <a:prstGeom prst="rect">
            <a:avLst/>
          </a:prstGeom>
          <a:noFill/>
          <a:ln>
            <a:solidFill>
              <a:schemeClr val="bg1"/>
            </a:solidFill>
            <a:prstDash val="lgDashDot"/>
          </a:ln>
        </p:spPr>
        <p:txBody>
          <a:bodyPr wrap="square" rtlCol="0">
            <a:spAutoFit/>
          </a:bodyPr>
          <a:lstStyle>
            <a:defPPr>
              <a:defRPr lang="en-US"/>
            </a:defPPr>
            <a:lvl1pPr>
              <a:defRPr>
                <a:solidFill>
                  <a:schemeClr val="bg1">
                    <a:lumMod val="95000"/>
                    <a:lumOff val="5000"/>
                  </a:schemeClr>
                </a:solidFill>
                <a:latin typeface="Calibri" panose="020F0502020204030204" pitchFamily="34" charset="0"/>
              </a:defRPr>
            </a:lvl1pPr>
          </a:lstStyle>
          <a:p>
            <a:r>
              <a:rPr lang="en-US" dirty="0"/>
              <a:t>PostgreSQL is an open – source relational database management system that supports various programming language, and known for its reliability, data integrity, and supports wide range of data sets and can handle a large amounts of data.</a:t>
            </a:r>
          </a:p>
        </p:txBody>
      </p:sp>
    </p:spTree>
    <p:extLst>
      <p:ext uri="{BB962C8B-B14F-4D97-AF65-F5344CB8AC3E}">
        <p14:creationId xmlns:p14="http://schemas.microsoft.com/office/powerpoint/2010/main" val="1861553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6A597-7796-B27D-5AA1-0C6D21B788FC}"/>
              </a:ext>
            </a:extLst>
          </p:cNvPr>
          <p:cNvSpPr>
            <a:spLocks noGrp="1"/>
          </p:cNvSpPr>
          <p:nvPr>
            <p:ph type="title"/>
          </p:nvPr>
        </p:nvSpPr>
        <p:spPr>
          <a:xfrm>
            <a:off x="1077913" y="536268"/>
            <a:ext cx="3491404" cy="686331"/>
          </a:xfrm>
        </p:spPr>
        <p:txBody>
          <a:bodyPr anchor="t">
            <a:noAutofit/>
          </a:bodyPr>
          <a:lstStyle/>
          <a:p>
            <a:r>
              <a:rPr lang="en-IN" sz="2800" b="1" u="sng" dirty="0">
                <a:solidFill>
                  <a:schemeClr val="bg1">
                    <a:lumMod val="95000"/>
                    <a:lumOff val="5000"/>
                  </a:schemeClr>
                </a:solidFill>
                <a:latin typeface="Cambria" panose="02040503050406030204" pitchFamily="18" charset="0"/>
                <a:ea typeface="Cambria" panose="02040503050406030204" pitchFamily="18" charset="0"/>
              </a:rPr>
              <a:t>Initial Commands</a:t>
            </a:r>
          </a:p>
        </p:txBody>
      </p:sp>
      <p:sp>
        <p:nvSpPr>
          <p:cNvPr id="4" name="TextBox 3">
            <a:extLst>
              <a:ext uri="{FF2B5EF4-FFF2-40B4-BE49-F238E27FC236}">
                <a16:creationId xmlns:a16="http://schemas.microsoft.com/office/drawing/2014/main" id="{A7395539-1D6C-3090-2246-602B2BEB9816}"/>
              </a:ext>
            </a:extLst>
          </p:cNvPr>
          <p:cNvSpPr txBox="1"/>
          <p:nvPr/>
        </p:nvSpPr>
        <p:spPr>
          <a:xfrm>
            <a:off x="1077913" y="1222599"/>
            <a:ext cx="5892575" cy="1754326"/>
          </a:xfrm>
          <a:prstGeom prst="rect">
            <a:avLst/>
          </a:prstGeom>
          <a:noFill/>
          <a:ln>
            <a:solidFill>
              <a:schemeClr val="bg1"/>
            </a:solidFill>
            <a:prstDash val="lgDashDot"/>
          </a:ln>
        </p:spPr>
        <p:txBody>
          <a:bodyPr wrap="none" rtlCol="0">
            <a:spAutoFit/>
          </a:bodyPr>
          <a:lstStyle/>
          <a:p>
            <a:pPr algn="just"/>
            <a:r>
              <a:rPr lang="en-IN" sz="1800" dirty="0">
                <a:solidFill>
                  <a:schemeClr val="bg1">
                    <a:lumMod val="95000"/>
                    <a:lumOff val="5000"/>
                  </a:schemeClr>
                </a:solidFill>
                <a:latin typeface="Calibri" panose="020F0502020204030204" pitchFamily="34" charset="0"/>
              </a:rPr>
              <a:t>/*Users*/</a:t>
            </a:r>
          </a:p>
          <a:p>
            <a:pPr algn="just"/>
            <a:r>
              <a:rPr lang="en-IN" sz="1800" dirty="0">
                <a:solidFill>
                  <a:schemeClr val="bg1">
                    <a:lumMod val="95000"/>
                    <a:lumOff val="5000"/>
                  </a:schemeClr>
                </a:solidFill>
                <a:latin typeface="Calibri" panose="020F0502020204030204" pitchFamily="34" charset="0"/>
              </a:rPr>
              <a:t>CREATE TABLE users(</a:t>
            </a:r>
          </a:p>
          <a:p>
            <a:pPr algn="just"/>
            <a:r>
              <a:rPr lang="en-IN" sz="1800" dirty="0">
                <a:solidFill>
                  <a:schemeClr val="bg1">
                    <a:lumMod val="95000"/>
                    <a:lumOff val="5000"/>
                  </a:schemeClr>
                </a:solidFill>
                <a:latin typeface="Calibri" panose="020F0502020204030204" pitchFamily="34" charset="0"/>
              </a:rPr>
              <a:t>	id SERIAL PRIMARY KEY,</a:t>
            </a:r>
          </a:p>
          <a:p>
            <a:pPr algn="just"/>
            <a:r>
              <a:rPr lang="en-IN" sz="1800" dirty="0">
                <a:solidFill>
                  <a:schemeClr val="bg1">
                    <a:lumMod val="95000"/>
                    <a:lumOff val="5000"/>
                  </a:schemeClr>
                </a:solidFill>
                <a:latin typeface="Calibri" panose="020F0502020204030204" pitchFamily="34" charset="0"/>
              </a:rPr>
              <a:t>	username VARCHAR(255) NOT NULL,</a:t>
            </a:r>
          </a:p>
          <a:p>
            <a:pPr algn="just"/>
            <a:r>
              <a:rPr lang="en-IN" sz="1800" dirty="0">
                <a:solidFill>
                  <a:schemeClr val="bg1">
                    <a:lumMod val="95000"/>
                    <a:lumOff val="5000"/>
                  </a:schemeClr>
                </a:solidFill>
                <a:latin typeface="Calibri" panose="020F0502020204030204" pitchFamily="34" charset="0"/>
              </a:rPr>
              <a:t>	created_at TIMESTAMP DEFAULT CURRENT_TIMESTAMP</a:t>
            </a:r>
          </a:p>
          <a:p>
            <a:pPr algn="just"/>
            <a:r>
              <a:rPr lang="en-IN" sz="1800" dirty="0">
                <a:solidFill>
                  <a:schemeClr val="bg1">
                    <a:lumMod val="95000"/>
                    <a:lumOff val="5000"/>
                  </a:schemeClr>
                </a:solidFill>
                <a:latin typeface="Calibri" panose="020F0502020204030204" pitchFamily="34" charset="0"/>
              </a:rPr>
              <a:t>);</a:t>
            </a:r>
          </a:p>
        </p:txBody>
      </p:sp>
      <p:sp>
        <p:nvSpPr>
          <p:cNvPr id="3" name="TextBox 2">
            <a:extLst>
              <a:ext uri="{FF2B5EF4-FFF2-40B4-BE49-F238E27FC236}">
                <a16:creationId xmlns:a16="http://schemas.microsoft.com/office/drawing/2014/main" id="{6C3D2969-2BC4-165C-30A7-62EDF17214E7}"/>
              </a:ext>
            </a:extLst>
          </p:cNvPr>
          <p:cNvSpPr txBox="1"/>
          <p:nvPr/>
        </p:nvSpPr>
        <p:spPr>
          <a:xfrm>
            <a:off x="1077913" y="3231515"/>
            <a:ext cx="5921686" cy="2308324"/>
          </a:xfrm>
          <a:prstGeom prst="rect">
            <a:avLst/>
          </a:prstGeom>
          <a:noFill/>
          <a:ln>
            <a:solidFill>
              <a:schemeClr val="bg1"/>
            </a:solidFill>
            <a:prstDash val="lgDashDot"/>
          </a:ln>
        </p:spPr>
        <p:txBody>
          <a:bodyPr wrap="none" rtlCol="0">
            <a:spAutoFit/>
          </a:bodyPr>
          <a:lstStyle/>
          <a:p>
            <a:pPr algn="just"/>
            <a:r>
              <a:rPr lang="en-IN" sz="1800" dirty="0">
                <a:solidFill>
                  <a:schemeClr val="bg1">
                    <a:lumMod val="95000"/>
                    <a:lumOff val="5000"/>
                  </a:schemeClr>
                </a:solidFill>
                <a:latin typeface="Calibri" panose="020F0502020204030204" pitchFamily="34" charset="0"/>
              </a:rPr>
              <a:t>/*Photos*/</a:t>
            </a:r>
          </a:p>
          <a:p>
            <a:pPr algn="just"/>
            <a:r>
              <a:rPr lang="en-IN" sz="1800" dirty="0">
                <a:solidFill>
                  <a:schemeClr val="bg1">
                    <a:lumMod val="95000"/>
                    <a:lumOff val="5000"/>
                  </a:schemeClr>
                </a:solidFill>
                <a:latin typeface="Calibri" panose="020F0502020204030204" pitchFamily="34" charset="0"/>
              </a:rPr>
              <a:t>CREATE TABLE photos(</a:t>
            </a:r>
          </a:p>
          <a:p>
            <a:pPr algn="just"/>
            <a:r>
              <a:rPr lang="en-IN" sz="1800" dirty="0">
                <a:solidFill>
                  <a:schemeClr val="bg1">
                    <a:lumMod val="95000"/>
                    <a:lumOff val="5000"/>
                  </a:schemeClr>
                </a:solidFill>
                <a:latin typeface="Calibri" panose="020F0502020204030204" pitchFamily="34" charset="0"/>
              </a:rPr>
              <a:t>	id SERIAL PRIMARY KEY,</a:t>
            </a:r>
          </a:p>
          <a:p>
            <a:pPr algn="just"/>
            <a:r>
              <a:rPr lang="en-IN" sz="1800" dirty="0">
                <a:solidFill>
                  <a:schemeClr val="bg1">
                    <a:lumMod val="95000"/>
                    <a:lumOff val="5000"/>
                  </a:schemeClr>
                </a:solidFill>
                <a:latin typeface="Calibri" panose="020F0502020204030204" pitchFamily="34" charset="0"/>
              </a:rPr>
              <a:t>	</a:t>
            </a:r>
            <a:r>
              <a:rPr lang="en-IN" sz="1800" dirty="0" err="1">
                <a:solidFill>
                  <a:schemeClr val="bg1">
                    <a:lumMod val="95000"/>
                    <a:lumOff val="5000"/>
                  </a:schemeClr>
                </a:solidFill>
                <a:latin typeface="Calibri" panose="020F0502020204030204" pitchFamily="34" charset="0"/>
              </a:rPr>
              <a:t>image_url</a:t>
            </a:r>
            <a:r>
              <a:rPr lang="en-IN" sz="1800" dirty="0">
                <a:solidFill>
                  <a:schemeClr val="bg1">
                    <a:lumMod val="95000"/>
                    <a:lumOff val="5000"/>
                  </a:schemeClr>
                </a:solidFill>
                <a:latin typeface="Calibri" panose="020F0502020204030204" pitchFamily="34" charset="0"/>
              </a:rPr>
              <a:t> VARCHAR(355) NOT NULL,</a:t>
            </a:r>
          </a:p>
          <a:p>
            <a:pPr algn="just"/>
            <a:r>
              <a:rPr lang="en-IN" sz="1800" dirty="0">
                <a:solidFill>
                  <a:schemeClr val="bg1">
                    <a:lumMod val="95000"/>
                    <a:lumOff val="5000"/>
                  </a:schemeClr>
                </a:solidFill>
                <a:latin typeface="Calibri" panose="020F0502020204030204" pitchFamily="34" charset="0"/>
              </a:rPr>
              <a:t>	user_id INTEGER NOT NULL,</a:t>
            </a:r>
          </a:p>
          <a:p>
            <a:pPr algn="just"/>
            <a:r>
              <a:rPr lang="en-IN" sz="1800" dirty="0">
                <a:solidFill>
                  <a:schemeClr val="bg1">
                    <a:lumMod val="95000"/>
                    <a:lumOff val="5000"/>
                  </a:schemeClr>
                </a:solidFill>
                <a:latin typeface="Calibri" panose="020F0502020204030204" pitchFamily="34" charset="0"/>
              </a:rPr>
              <a:t>	created_at TIMESTAMP DEFAULT CURRENT_TIMESTAMP,</a:t>
            </a:r>
          </a:p>
          <a:p>
            <a:pPr algn="just"/>
            <a:r>
              <a:rPr lang="en-IN" sz="1800" dirty="0">
                <a:solidFill>
                  <a:schemeClr val="bg1">
                    <a:lumMod val="95000"/>
                    <a:lumOff val="5000"/>
                  </a:schemeClr>
                </a:solidFill>
                <a:latin typeface="Calibri" panose="020F0502020204030204" pitchFamily="34" charset="0"/>
              </a:rPr>
              <a:t>	FOREIGN KEY(user_id) REFERENCES users(id)</a:t>
            </a:r>
          </a:p>
          <a:p>
            <a:pPr algn="just"/>
            <a:r>
              <a:rPr lang="en-IN" sz="1800" dirty="0">
                <a:solidFill>
                  <a:schemeClr val="bg1">
                    <a:lumMod val="95000"/>
                    <a:lumOff val="5000"/>
                  </a:schemeClr>
                </a:solidFill>
                <a:latin typeface="Calibri" panose="020F0502020204030204" pitchFamily="34" charset="0"/>
              </a:rPr>
              <a:t>);</a:t>
            </a:r>
          </a:p>
        </p:txBody>
      </p:sp>
    </p:spTree>
    <p:extLst>
      <p:ext uri="{BB962C8B-B14F-4D97-AF65-F5344CB8AC3E}">
        <p14:creationId xmlns:p14="http://schemas.microsoft.com/office/powerpoint/2010/main" val="25717799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2BE0DAB-1EFB-EDF5-DAFB-38AD31223E69}"/>
              </a:ext>
            </a:extLst>
          </p:cNvPr>
          <p:cNvSpPr txBox="1"/>
          <p:nvPr/>
        </p:nvSpPr>
        <p:spPr>
          <a:xfrm>
            <a:off x="1048333" y="565641"/>
            <a:ext cx="5921686" cy="2862322"/>
          </a:xfrm>
          <a:prstGeom prst="rect">
            <a:avLst/>
          </a:prstGeom>
          <a:noFill/>
          <a:ln>
            <a:solidFill>
              <a:schemeClr val="bg1"/>
            </a:solidFill>
            <a:prstDash val="lgDashDot"/>
          </a:ln>
        </p:spPr>
        <p:txBody>
          <a:bodyPr wrap="none" rtlCol="0">
            <a:spAutoFit/>
          </a:bodyPr>
          <a:lstStyle/>
          <a:p>
            <a:pPr algn="just"/>
            <a:r>
              <a:rPr lang="en-IN" sz="1800" dirty="0">
                <a:solidFill>
                  <a:schemeClr val="bg1">
                    <a:lumMod val="95000"/>
                    <a:lumOff val="5000"/>
                  </a:schemeClr>
                </a:solidFill>
                <a:latin typeface="Calibri" panose="020F0502020204030204" pitchFamily="34" charset="0"/>
              </a:rPr>
              <a:t>/*Comments*/</a:t>
            </a:r>
          </a:p>
          <a:p>
            <a:pPr algn="just"/>
            <a:r>
              <a:rPr lang="en-IN" sz="1800" dirty="0">
                <a:solidFill>
                  <a:schemeClr val="bg1">
                    <a:lumMod val="95000"/>
                    <a:lumOff val="5000"/>
                  </a:schemeClr>
                </a:solidFill>
                <a:latin typeface="Calibri" panose="020F0502020204030204" pitchFamily="34" charset="0"/>
              </a:rPr>
              <a:t>CREATE TABLE comments(</a:t>
            </a:r>
          </a:p>
          <a:p>
            <a:pPr algn="just"/>
            <a:r>
              <a:rPr lang="en-IN" sz="1800" dirty="0">
                <a:solidFill>
                  <a:schemeClr val="bg1">
                    <a:lumMod val="95000"/>
                    <a:lumOff val="5000"/>
                  </a:schemeClr>
                </a:solidFill>
                <a:latin typeface="Calibri" panose="020F0502020204030204" pitchFamily="34" charset="0"/>
              </a:rPr>
              <a:t>	id SERIAL PRIMARY KEY,</a:t>
            </a:r>
          </a:p>
          <a:p>
            <a:pPr algn="just"/>
            <a:r>
              <a:rPr lang="en-IN" sz="1800" dirty="0">
                <a:solidFill>
                  <a:schemeClr val="bg1">
                    <a:lumMod val="95000"/>
                    <a:lumOff val="5000"/>
                  </a:schemeClr>
                </a:solidFill>
                <a:latin typeface="Calibri" panose="020F0502020204030204" pitchFamily="34" charset="0"/>
              </a:rPr>
              <a:t>	</a:t>
            </a:r>
            <a:r>
              <a:rPr lang="en-IN" sz="1800" dirty="0" err="1">
                <a:solidFill>
                  <a:schemeClr val="bg1">
                    <a:lumMod val="95000"/>
                    <a:lumOff val="5000"/>
                  </a:schemeClr>
                </a:solidFill>
                <a:latin typeface="Calibri" panose="020F0502020204030204" pitchFamily="34" charset="0"/>
              </a:rPr>
              <a:t>comment_text</a:t>
            </a:r>
            <a:r>
              <a:rPr lang="en-IN" sz="1800" dirty="0">
                <a:solidFill>
                  <a:schemeClr val="bg1">
                    <a:lumMod val="95000"/>
                    <a:lumOff val="5000"/>
                  </a:schemeClr>
                </a:solidFill>
                <a:latin typeface="Calibri" panose="020F0502020204030204" pitchFamily="34" charset="0"/>
              </a:rPr>
              <a:t> VARCHAR(255) NOT NULL,</a:t>
            </a:r>
          </a:p>
          <a:p>
            <a:pPr algn="just"/>
            <a:r>
              <a:rPr lang="en-IN" sz="1800" dirty="0">
                <a:solidFill>
                  <a:schemeClr val="bg1">
                    <a:lumMod val="95000"/>
                    <a:lumOff val="5000"/>
                  </a:schemeClr>
                </a:solidFill>
                <a:latin typeface="Calibri" panose="020F0502020204030204" pitchFamily="34" charset="0"/>
              </a:rPr>
              <a:t>	user_id INTEGER NOT NULL,</a:t>
            </a:r>
          </a:p>
          <a:p>
            <a:pPr algn="just"/>
            <a:r>
              <a:rPr lang="en-IN" sz="1800" dirty="0">
                <a:solidFill>
                  <a:schemeClr val="bg1">
                    <a:lumMod val="95000"/>
                    <a:lumOff val="5000"/>
                  </a:schemeClr>
                </a:solidFill>
                <a:latin typeface="Calibri" panose="020F0502020204030204" pitchFamily="34" charset="0"/>
              </a:rPr>
              <a:t>	</a:t>
            </a:r>
            <a:r>
              <a:rPr lang="en-IN" sz="1800" dirty="0" err="1">
                <a:solidFill>
                  <a:schemeClr val="bg1">
                    <a:lumMod val="95000"/>
                    <a:lumOff val="5000"/>
                  </a:schemeClr>
                </a:solidFill>
                <a:latin typeface="Calibri" panose="020F0502020204030204" pitchFamily="34" charset="0"/>
              </a:rPr>
              <a:t>photo_id</a:t>
            </a:r>
            <a:r>
              <a:rPr lang="en-IN" sz="1800" dirty="0">
                <a:solidFill>
                  <a:schemeClr val="bg1">
                    <a:lumMod val="95000"/>
                    <a:lumOff val="5000"/>
                  </a:schemeClr>
                </a:solidFill>
                <a:latin typeface="Calibri" panose="020F0502020204030204" pitchFamily="34" charset="0"/>
              </a:rPr>
              <a:t> INTEGER NOT NULL,</a:t>
            </a:r>
          </a:p>
          <a:p>
            <a:pPr algn="just"/>
            <a:r>
              <a:rPr lang="en-IN" sz="1800" dirty="0">
                <a:solidFill>
                  <a:schemeClr val="bg1">
                    <a:lumMod val="95000"/>
                    <a:lumOff val="5000"/>
                  </a:schemeClr>
                </a:solidFill>
                <a:latin typeface="Calibri" panose="020F0502020204030204" pitchFamily="34" charset="0"/>
              </a:rPr>
              <a:t>	created_at TIMESTAMP DEFAULT CURRENT_TIMESTAMP,</a:t>
            </a:r>
          </a:p>
          <a:p>
            <a:pPr algn="just"/>
            <a:r>
              <a:rPr lang="en-IN" sz="1800" dirty="0">
                <a:solidFill>
                  <a:schemeClr val="bg1">
                    <a:lumMod val="95000"/>
                    <a:lumOff val="5000"/>
                  </a:schemeClr>
                </a:solidFill>
                <a:latin typeface="Calibri" panose="020F0502020204030204" pitchFamily="34" charset="0"/>
              </a:rPr>
              <a:t>	FOREIGN KEY(user_id) REFERENCES users(id),</a:t>
            </a:r>
          </a:p>
          <a:p>
            <a:pPr algn="just"/>
            <a:r>
              <a:rPr lang="en-IN" sz="1800" dirty="0">
                <a:solidFill>
                  <a:schemeClr val="bg1">
                    <a:lumMod val="95000"/>
                    <a:lumOff val="5000"/>
                  </a:schemeClr>
                </a:solidFill>
                <a:latin typeface="Calibri" panose="020F0502020204030204" pitchFamily="34" charset="0"/>
              </a:rPr>
              <a:t>	FOREIGN KEY(</a:t>
            </a:r>
            <a:r>
              <a:rPr lang="en-IN" sz="1800" dirty="0" err="1">
                <a:solidFill>
                  <a:schemeClr val="bg1">
                    <a:lumMod val="95000"/>
                    <a:lumOff val="5000"/>
                  </a:schemeClr>
                </a:solidFill>
                <a:latin typeface="Calibri" panose="020F0502020204030204" pitchFamily="34" charset="0"/>
              </a:rPr>
              <a:t>photo_id</a:t>
            </a:r>
            <a:r>
              <a:rPr lang="en-IN" sz="1800" dirty="0">
                <a:solidFill>
                  <a:schemeClr val="bg1">
                    <a:lumMod val="95000"/>
                    <a:lumOff val="5000"/>
                  </a:schemeClr>
                </a:solidFill>
                <a:latin typeface="Calibri" panose="020F0502020204030204" pitchFamily="34" charset="0"/>
              </a:rPr>
              <a:t>) REFERENCES photos(id)</a:t>
            </a:r>
          </a:p>
          <a:p>
            <a:pPr algn="just"/>
            <a:r>
              <a:rPr lang="en-IN" sz="1800" dirty="0">
                <a:solidFill>
                  <a:schemeClr val="bg1">
                    <a:lumMod val="95000"/>
                    <a:lumOff val="5000"/>
                  </a:schemeClr>
                </a:solidFill>
                <a:latin typeface="Calibri" panose="020F0502020204030204" pitchFamily="34" charset="0"/>
              </a:rPr>
              <a:t>);</a:t>
            </a:r>
          </a:p>
        </p:txBody>
      </p:sp>
      <p:sp>
        <p:nvSpPr>
          <p:cNvPr id="7" name="TextBox 6">
            <a:extLst>
              <a:ext uri="{FF2B5EF4-FFF2-40B4-BE49-F238E27FC236}">
                <a16:creationId xmlns:a16="http://schemas.microsoft.com/office/drawing/2014/main" id="{0775774C-1D03-729C-953B-5E59A32F8A63}"/>
              </a:ext>
            </a:extLst>
          </p:cNvPr>
          <p:cNvSpPr txBox="1"/>
          <p:nvPr/>
        </p:nvSpPr>
        <p:spPr>
          <a:xfrm>
            <a:off x="1048333" y="3685543"/>
            <a:ext cx="5921686" cy="2585323"/>
          </a:xfrm>
          <a:prstGeom prst="rect">
            <a:avLst/>
          </a:prstGeom>
          <a:noFill/>
          <a:ln>
            <a:solidFill>
              <a:schemeClr val="bg1"/>
            </a:solidFill>
            <a:prstDash val="lgDashDot"/>
          </a:ln>
        </p:spPr>
        <p:txBody>
          <a:bodyPr wrap="none" rtlCol="0">
            <a:spAutoFit/>
          </a:bodyPr>
          <a:lstStyle/>
          <a:p>
            <a:pPr algn="just"/>
            <a:r>
              <a:rPr lang="en-IN" sz="1800" dirty="0">
                <a:solidFill>
                  <a:schemeClr val="bg1">
                    <a:lumMod val="95000"/>
                    <a:lumOff val="5000"/>
                  </a:schemeClr>
                </a:solidFill>
                <a:latin typeface="Calibri" panose="020F0502020204030204" pitchFamily="34" charset="0"/>
              </a:rPr>
              <a:t>/*Likes*/</a:t>
            </a:r>
          </a:p>
          <a:p>
            <a:pPr algn="just"/>
            <a:r>
              <a:rPr lang="en-IN" sz="1800" dirty="0">
                <a:solidFill>
                  <a:schemeClr val="bg1">
                    <a:lumMod val="95000"/>
                    <a:lumOff val="5000"/>
                  </a:schemeClr>
                </a:solidFill>
                <a:latin typeface="Calibri" panose="020F0502020204030204" pitchFamily="34" charset="0"/>
              </a:rPr>
              <a:t>CREATE TABLE likes(</a:t>
            </a:r>
          </a:p>
          <a:p>
            <a:pPr algn="just"/>
            <a:r>
              <a:rPr lang="en-IN" sz="1800" dirty="0">
                <a:solidFill>
                  <a:schemeClr val="bg1">
                    <a:lumMod val="95000"/>
                    <a:lumOff val="5000"/>
                  </a:schemeClr>
                </a:solidFill>
                <a:latin typeface="Calibri" panose="020F0502020204030204" pitchFamily="34" charset="0"/>
              </a:rPr>
              <a:t>	user_id INTEGER NOT NULL,</a:t>
            </a:r>
          </a:p>
          <a:p>
            <a:pPr algn="just"/>
            <a:r>
              <a:rPr lang="en-IN" sz="1800" dirty="0">
                <a:solidFill>
                  <a:schemeClr val="bg1">
                    <a:lumMod val="95000"/>
                    <a:lumOff val="5000"/>
                  </a:schemeClr>
                </a:solidFill>
                <a:latin typeface="Calibri" panose="020F0502020204030204" pitchFamily="34" charset="0"/>
              </a:rPr>
              <a:t>	</a:t>
            </a:r>
            <a:r>
              <a:rPr lang="en-IN" sz="1800" dirty="0" err="1">
                <a:solidFill>
                  <a:schemeClr val="bg1">
                    <a:lumMod val="95000"/>
                    <a:lumOff val="5000"/>
                  </a:schemeClr>
                </a:solidFill>
                <a:latin typeface="Calibri" panose="020F0502020204030204" pitchFamily="34" charset="0"/>
              </a:rPr>
              <a:t>photo_id</a:t>
            </a:r>
            <a:r>
              <a:rPr lang="en-IN" sz="1800" dirty="0">
                <a:solidFill>
                  <a:schemeClr val="bg1">
                    <a:lumMod val="95000"/>
                    <a:lumOff val="5000"/>
                  </a:schemeClr>
                </a:solidFill>
                <a:latin typeface="Calibri" panose="020F0502020204030204" pitchFamily="34" charset="0"/>
              </a:rPr>
              <a:t> INTEGER NOT NULL,</a:t>
            </a:r>
          </a:p>
          <a:p>
            <a:pPr algn="just"/>
            <a:r>
              <a:rPr lang="en-IN" sz="1800" dirty="0">
                <a:solidFill>
                  <a:schemeClr val="bg1">
                    <a:lumMod val="95000"/>
                    <a:lumOff val="5000"/>
                  </a:schemeClr>
                </a:solidFill>
                <a:latin typeface="Calibri" panose="020F0502020204030204" pitchFamily="34" charset="0"/>
              </a:rPr>
              <a:t>	created_at TIMESTAMP DEFAULT CURRENT_TIMESTAMP,</a:t>
            </a:r>
          </a:p>
          <a:p>
            <a:pPr algn="just"/>
            <a:r>
              <a:rPr lang="en-IN" sz="1800" dirty="0">
                <a:solidFill>
                  <a:schemeClr val="bg1">
                    <a:lumMod val="95000"/>
                    <a:lumOff val="5000"/>
                  </a:schemeClr>
                </a:solidFill>
                <a:latin typeface="Calibri" panose="020F0502020204030204" pitchFamily="34" charset="0"/>
              </a:rPr>
              <a:t>	PRIMARY KEY(user_id, </a:t>
            </a:r>
            <a:r>
              <a:rPr lang="en-IN" sz="1800" dirty="0" err="1">
                <a:solidFill>
                  <a:schemeClr val="bg1">
                    <a:lumMod val="95000"/>
                    <a:lumOff val="5000"/>
                  </a:schemeClr>
                </a:solidFill>
                <a:latin typeface="Calibri" panose="020F0502020204030204" pitchFamily="34" charset="0"/>
              </a:rPr>
              <a:t>photo_id</a:t>
            </a:r>
            <a:r>
              <a:rPr lang="en-IN" sz="1800" dirty="0">
                <a:solidFill>
                  <a:schemeClr val="bg1">
                    <a:lumMod val="95000"/>
                    <a:lumOff val="5000"/>
                  </a:schemeClr>
                </a:solidFill>
                <a:latin typeface="Calibri" panose="020F0502020204030204" pitchFamily="34" charset="0"/>
              </a:rPr>
              <a:t>),</a:t>
            </a:r>
          </a:p>
          <a:p>
            <a:pPr algn="just"/>
            <a:r>
              <a:rPr lang="en-IN" sz="1800" dirty="0">
                <a:solidFill>
                  <a:schemeClr val="bg1">
                    <a:lumMod val="95000"/>
                    <a:lumOff val="5000"/>
                  </a:schemeClr>
                </a:solidFill>
                <a:latin typeface="Calibri" panose="020F0502020204030204" pitchFamily="34" charset="0"/>
              </a:rPr>
              <a:t>	FOREIGN KEY(user_id) REFERENCES users(id),</a:t>
            </a:r>
          </a:p>
          <a:p>
            <a:pPr algn="just"/>
            <a:r>
              <a:rPr lang="en-IN" sz="1800" dirty="0">
                <a:solidFill>
                  <a:schemeClr val="bg1">
                    <a:lumMod val="95000"/>
                    <a:lumOff val="5000"/>
                  </a:schemeClr>
                </a:solidFill>
                <a:latin typeface="Calibri" panose="020F0502020204030204" pitchFamily="34" charset="0"/>
              </a:rPr>
              <a:t>	FOREIGN KEY(</a:t>
            </a:r>
            <a:r>
              <a:rPr lang="en-IN" sz="1800" dirty="0" err="1">
                <a:solidFill>
                  <a:schemeClr val="bg1">
                    <a:lumMod val="95000"/>
                    <a:lumOff val="5000"/>
                  </a:schemeClr>
                </a:solidFill>
                <a:latin typeface="Calibri" panose="020F0502020204030204" pitchFamily="34" charset="0"/>
              </a:rPr>
              <a:t>photo_id</a:t>
            </a:r>
            <a:r>
              <a:rPr lang="en-IN" sz="1800" dirty="0">
                <a:solidFill>
                  <a:schemeClr val="bg1">
                    <a:lumMod val="95000"/>
                    <a:lumOff val="5000"/>
                  </a:schemeClr>
                </a:solidFill>
                <a:latin typeface="Calibri" panose="020F0502020204030204" pitchFamily="34" charset="0"/>
              </a:rPr>
              <a:t>) REFERENCES photos(id)</a:t>
            </a:r>
          </a:p>
          <a:p>
            <a:pPr algn="just"/>
            <a:r>
              <a:rPr lang="en-IN" sz="1800" dirty="0">
                <a:solidFill>
                  <a:schemeClr val="bg1">
                    <a:lumMod val="95000"/>
                    <a:lumOff val="5000"/>
                  </a:schemeClr>
                </a:solidFill>
                <a:latin typeface="Calibri" panose="020F0502020204030204" pitchFamily="34" charset="0"/>
              </a:rPr>
              <a:t>);</a:t>
            </a:r>
          </a:p>
        </p:txBody>
      </p:sp>
    </p:spTree>
    <p:extLst>
      <p:ext uri="{BB962C8B-B14F-4D97-AF65-F5344CB8AC3E}">
        <p14:creationId xmlns:p14="http://schemas.microsoft.com/office/powerpoint/2010/main" val="39326851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D3DB39-4FA9-2D42-98ED-E88F0875937B}"/>
              </a:ext>
            </a:extLst>
          </p:cNvPr>
          <p:cNvSpPr txBox="1"/>
          <p:nvPr/>
        </p:nvSpPr>
        <p:spPr>
          <a:xfrm>
            <a:off x="1048333" y="565641"/>
            <a:ext cx="5921686" cy="2585323"/>
          </a:xfrm>
          <a:prstGeom prst="rect">
            <a:avLst/>
          </a:prstGeom>
          <a:noFill/>
          <a:ln>
            <a:solidFill>
              <a:schemeClr val="bg1"/>
            </a:solidFill>
            <a:prstDash val="lgDashDot"/>
          </a:ln>
        </p:spPr>
        <p:txBody>
          <a:bodyPr wrap="none" rtlCol="0">
            <a:spAutoFit/>
          </a:bodyPr>
          <a:lstStyle/>
          <a:p>
            <a:pPr algn="just"/>
            <a:r>
              <a:rPr lang="en-IN" sz="1800" dirty="0">
                <a:solidFill>
                  <a:schemeClr val="bg1">
                    <a:lumMod val="95000"/>
                    <a:lumOff val="5000"/>
                  </a:schemeClr>
                </a:solidFill>
                <a:latin typeface="Calibri" panose="020F0502020204030204" pitchFamily="34" charset="0"/>
              </a:rPr>
              <a:t>/*follows*/</a:t>
            </a:r>
          </a:p>
          <a:p>
            <a:pPr algn="just"/>
            <a:r>
              <a:rPr lang="en-IN" sz="1800" dirty="0">
                <a:solidFill>
                  <a:schemeClr val="bg1">
                    <a:lumMod val="95000"/>
                    <a:lumOff val="5000"/>
                  </a:schemeClr>
                </a:solidFill>
                <a:latin typeface="Calibri" panose="020F0502020204030204" pitchFamily="34" charset="0"/>
              </a:rPr>
              <a:t>CREATE TABLE follows(</a:t>
            </a:r>
          </a:p>
          <a:p>
            <a:pPr algn="just"/>
            <a:r>
              <a:rPr lang="en-IN" sz="1800" dirty="0">
                <a:solidFill>
                  <a:schemeClr val="bg1">
                    <a:lumMod val="95000"/>
                    <a:lumOff val="5000"/>
                  </a:schemeClr>
                </a:solidFill>
                <a:latin typeface="Calibri" panose="020F0502020204030204" pitchFamily="34" charset="0"/>
              </a:rPr>
              <a:t>	</a:t>
            </a:r>
            <a:r>
              <a:rPr lang="en-IN" sz="1800" dirty="0" err="1">
                <a:solidFill>
                  <a:schemeClr val="bg1">
                    <a:lumMod val="95000"/>
                    <a:lumOff val="5000"/>
                  </a:schemeClr>
                </a:solidFill>
                <a:latin typeface="Calibri" panose="020F0502020204030204" pitchFamily="34" charset="0"/>
              </a:rPr>
              <a:t>follower_id</a:t>
            </a:r>
            <a:r>
              <a:rPr lang="en-IN" sz="1800" dirty="0">
                <a:solidFill>
                  <a:schemeClr val="bg1">
                    <a:lumMod val="95000"/>
                    <a:lumOff val="5000"/>
                  </a:schemeClr>
                </a:solidFill>
                <a:latin typeface="Calibri" panose="020F0502020204030204" pitchFamily="34" charset="0"/>
              </a:rPr>
              <a:t> INTEGER NOT NULL,</a:t>
            </a:r>
          </a:p>
          <a:p>
            <a:pPr algn="just"/>
            <a:r>
              <a:rPr lang="en-IN" sz="1800" dirty="0">
                <a:solidFill>
                  <a:schemeClr val="bg1">
                    <a:lumMod val="95000"/>
                    <a:lumOff val="5000"/>
                  </a:schemeClr>
                </a:solidFill>
                <a:latin typeface="Calibri" panose="020F0502020204030204" pitchFamily="34" charset="0"/>
              </a:rPr>
              <a:t>	</a:t>
            </a:r>
            <a:r>
              <a:rPr lang="en-IN" sz="1800" dirty="0" err="1">
                <a:solidFill>
                  <a:schemeClr val="bg1">
                    <a:lumMod val="95000"/>
                    <a:lumOff val="5000"/>
                  </a:schemeClr>
                </a:solidFill>
                <a:latin typeface="Calibri" panose="020F0502020204030204" pitchFamily="34" charset="0"/>
              </a:rPr>
              <a:t>followee_id</a:t>
            </a:r>
            <a:r>
              <a:rPr lang="en-IN" sz="1800" dirty="0">
                <a:solidFill>
                  <a:schemeClr val="bg1">
                    <a:lumMod val="95000"/>
                    <a:lumOff val="5000"/>
                  </a:schemeClr>
                </a:solidFill>
                <a:latin typeface="Calibri" panose="020F0502020204030204" pitchFamily="34" charset="0"/>
              </a:rPr>
              <a:t> INTEGER NOT NULL,</a:t>
            </a:r>
          </a:p>
          <a:p>
            <a:pPr algn="just"/>
            <a:r>
              <a:rPr lang="en-IN" sz="1800" dirty="0">
                <a:solidFill>
                  <a:schemeClr val="bg1">
                    <a:lumMod val="95000"/>
                    <a:lumOff val="5000"/>
                  </a:schemeClr>
                </a:solidFill>
                <a:latin typeface="Calibri" panose="020F0502020204030204" pitchFamily="34" charset="0"/>
              </a:rPr>
              <a:t>	created_at TIMESTAMP DEFAULT CURRENT_TIMESTAMP,</a:t>
            </a:r>
          </a:p>
          <a:p>
            <a:pPr algn="just"/>
            <a:r>
              <a:rPr lang="en-IN" sz="1800" dirty="0">
                <a:solidFill>
                  <a:schemeClr val="bg1">
                    <a:lumMod val="95000"/>
                    <a:lumOff val="5000"/>
                  </a:schemeClr>
                </a:solidFill>
                <a:latin typeface="Calibri" panose="020F0502020204030204" pitchFamily="34" charset="0"/>
              </a:rPr>
              <a:t>	PRIMARY KEY(</a:t>
            </a:r>
            <a:r>
              <a:rPr lang="en-IN" sz="1800" dirty="0" err="1">
                <a:solidFill>
                  <a:schemeClr val="bg1">
                    <a:lumMod val="95000"/>
                    <a:lumOff val="5000"/>
                  </a:schemeClr>
                </a:solidFill>
                <a:latin typeface="Calibri" panose="020F0502020204030204" pitchFamily="34" charset="0"/>
              </a:rPr>
              <a:t>follower_id</a:t>
            </a:r>
            <a:r>
              <a:rPr lang="en-IN" sz="1800" dirty="0">
                <a:solidFill>
                  <a:schemeClr val="bg1">
                    <a:lumMod val="95000"/>
                    <a:lumOff val="5000"/>
                  </a:schemeClr>
                </a:solidFill>
                <a:latin typeface="Calibri" panose="020F0502020204030204" pitchFamily="34" charset="0"/>
              </a:rPr>
              <a:t>, </a:t>
            </a:r>
            <a:r>
              <a:rPr lang="en-IN" sz="1800" dirty="0" err="1">
                <a:solidFill>
                  <a:schemeClr val="bg1">
                    <a:lumMod val="95000"/>
                    <a:lumOff val="5000"/>
                  </a:schemeClr>
                </a:solidFill>
                <a:latin typeface="Calibri" panose="020F0502020204030204" pitchFamily="34" charset="0"/>
              </a:rPr>
              <a:t>followee_id</a:t>
            </a:r>
            <a:r>
              <a:rPr lang="en-IN" sz="1800" dirty="0">
                <a:solidFill>
                  <a:schemeClr val="bg1">
                    <a:lumMod val="95000"/>
                    <a:lumOff val="5000"/>
                  </a:schemeClr>
                </a:solidFill>
                <a:latin typeface="Calibri" panose="020F0502020204030204" pitchFamily="34" charset="0"/>
              </a:rPr>
              <a:t>),</a:t>
            </a:r>
          </a:p>
          <a:p>
            <a:pPr algn="just"/>
            <a:r>
              <a:rPr lang="en-IN" sz="1800" dirty="0">
                <a:solidFill>
                  <a:schemeClr val="bg1">
                    <a:lumMod val="95000"/>
                    <a:lumOff val="5000"/>
                  </a:schemeClr>
                </a:solidFill>
                <a:latin typeface="Calibri" panose="020F0502020204030204" pitchFamily="34" charset="0"/>
              </a:rPr>
              <a:t>	FOREIGN KEY (</a:t>
            </a:r>
            <a:r>
              <a:rPr lang="en-IN" sz="1800" dirty="0" err="1">
                <a:solidFill>
                  <a:schemeClr val="bg1">
                    <a:lumMod val="95000"/>
                    <a:lumOff val="5000"/>
                  </a:schemeClr>
                </a:solidFill>
                <a:latin typeface="Calibri" panose="020F0502020204030204" pitchFamily="34" charset="0"/>
              </a:rPr>
              <a:t>follower_id</a:t>
            </a:r>
            <a:r>
              <a:rPr lang="en-IN" sz="1800" dirty="0">
                <a:solidFill>
                  <a:schemeClr val="bg1">
                    <a:lumMod val="95000"/>
                    <a:lumOff val="5000"/>
                  </a:schemeClr>
                </a:solidFill>
                <a:latin typeface="Calibri" panose="020F0502020204030204" pitchFamily="34" charset="0"/>
              </a:rPr>
              <a:t>) REFERENCES users(id),</a:t>
            </a:r>
          </a:p>
          <a:p>
            <a:pPr algn="just"/>
            <a:r>
              <a:rPr lang="en-IN" sz="1800" dirty="0">
                <a:solidFill>
                  <a:schemeClr val="bg1">
                    <a:lumMod val="95000"/>
                    <a:lumOff val="5000"/>
                  </a:schemeClr>
                </a:solidFill>
                <a:latin typeface="Calibri" panose="020F0502020204030204" pitchFamily="34" charset="0"/>
              </a:rPr>
              <a:t>	FOREIGN KEY (</a:t>
            </a:r>
            <a:r>
              <a:rPr lang="en-IN" sz="1800" dirty="0" err="1">
                <a:solidFill>
                  <a:schemeClr val="bg1">
                    <a:lumMod val="95000"/>
                    <a:lumOff val="5000"/>
                  </a:schemeClr>
                </a:solidFill>
                <a:latin typeface="Calibri" panose="020F0502020204030204" pitchFamily="34" charset="0"/>
              </a:rPr>
              <a:t>followee_id</a:t>
            </a:r>
            <a:r>
              <a:rPr lang="en-IN" sz="1800" dirty="0">
                <a:solidFill>
                  <a:schemeClr val="bg1">
                    <a:lumMod val="95000"/>
                    <a:lumOff val="5000"/>
                  </a:schemeClr>
                </a:solidFill>
                <a:latin typeface="Calibri" panose="020F0502020204030204" pitchFamily="34" charset="0"/>
              </a:rPr>
              <a:t>) REFERENCES users(id)</a:t>
            </a:r>
          </a:p>
          <a:p>
            <a:pPr algn="just"/>
            <a:r>
              <a:rPr lang="en-IN" sz="1800" dirty="0">
                <a:solidFill>
                  <a:schemeClr val="bg1">
                    <a:lumMod val="95000"/>
                    <a:lumOff val="5000"/>
                  </a:schemeClr>
                </a:solidFill>
                <a:latin typeface="Calibri" panose="020F0502020204030204" pitchFamily="34" charset="0"/>
              </a:rPr>
              <a:t>);</a:t>
            </a:r>
          </a:p>
        </p:txBody>
      </p:sp>
      <p:sp>
        <p:nvSpPr>
          <p:cNvPr id="3" name="TextBox 2">
            <a:extLst>
              <a:ext uri="{FF2B5EF4-FFF2-40B4-BE49-F238E27FC236}">
                <a16:creationId xmlns:a16="http://schemas.microsoft.com/office/drawing/2014/main" id="{062CB925-1945-011E-CDE7-3298D0A52976}"/>
              </a:ext>
            </a:extLst>
          </p:cNvPr>
          <p:cNvSpPr txBox="1"/>
          <p:nvPr/>
        </p:nvSpPr>
        <p:spPr>
          <a:xfrm>
            <a:off x="1048333" y="3422939"/>
            <a:ext cx="5892575" cy="1754326"/>
          </a:xfrm>
          <a:prstGeom prst="rect">
            <a:avLst/>
          </a:prstGeom>
          <a:noFill/>
          <a:ln>
            <a:solidFill>
              <a:schemeClr val="bg1"/>
            </a:solidFill>
            <a:prstDash val="lgDashDot"/>
          </a:ln>
        </p:spPr>
        <p:txBody>
          <a:bodyPr wrap="none" rtlCol="0">
            <a:spAutoFit/>
          </a:bodyPr>
          <a:lstStyle/>
          <a:p>
            <a:pPr algn="just"/>
            <a:r>
              <a:rPr lang="en-IN" sz="1800" dirty="0">
                <a:solidFill>
                  <a:schemeClr val="bg1">
                    <a:lumMod val="95000"/>
                    <a:lumOff val="5000"/>
                  </a:schemeClr>
                </a:solidFill>
                <a:latin typeface="Calibri" panose="020F0502020204030204" pitchFamily="34" charset="0"/>
              </a:rPr>
              <a:t>/*Tags*/</a:t>
            </a:r>
          </a:p>
          <a:p>
            <a:pPr algn="just"/>
            <a:r>
              <a:rPr lang="en-IN" sz="1800" dirty="0">
                <a:solidFill>
                  <a:schemeClr val="bg1">
                    <a:lumMod val="95000"/>
                    <a:lumOff val="5000"/>
                  </a:schemeClr>
                </a:solidFill>
                <a:latin typeface="Calibri" panose="020F0502020204030204" pitchFamily="34" charset="0"/>
              </a:rPr>
              <a:t>CREATE TABLE tags(</a:t>
            </a:r>
          </a:p>
          <a:p>
            <a:pPr algn="just"/>
            <a:r>
              <a:rPr lang="en-IN" sz="1800" dirty="0">
                <a:solidFill>
                  <a:schemeClr val="bg1">
                    <a:lumMod val="95000"/>
                    <a:lumOff val="5000"/>
                  </a:schemeClr>
                </a:solidFill>
                <a:latin typeface="Calibri" panose="020F0502020204030204" pitchFamily="34" charset="0"/>
              </a:rPr>
              <a:t>	id SERIAL PRIMARY KEY,</a:t>
            </a:r>
          </a:p>
          <a:p>
            <a:pPr algn="just"/>
            <a:r>
              <a:rPr lang="en-IN" sz="1800" dirty="0">
                <a:solidFill>
                  <a:schemeClr val="bg1">
                    <a:lumMod val="95000"/>
                    <a:lumOff val="5000"/>
                  </a:schemeClr>
                </a:solidFill>
                <a:latin typeface="Calibri" panose="020F0502020204030204" pitchFamily="34" charset="0"/>
              </a:rPr>
              <a:t>	</a:t>
            </a:r>
            <a:r>
              <a:rPr lang="en-IN" sz="1800" dirty="0" err="1">
                <a:solidFill>
                  <a:schemeClr val="bg1">
                    <a:lumMod val="95000"/>
                    <a:lumOff val="5000"/>
                  </a:schemeClr>
                </a:solidFill>
                <a:latin typeface="Calibri" panose="020F0502020204030204" pitchFamily="34" charset="0"/>
              </a:rPr>
              <a:t>tag_name</a:t>
            </a:r>
            <a:r>
              <a:rPr lang="en-IN" sz="1800" dirty="0">
                <a:solidFill>
                  <a:schemeClr val="bg1">
                    <a:lumMod val="95000"/>
                    <a:lumOff val="5000"/>
                  </a:schemeClr>
                </a:solidFill>
                <a:latin typeface="Calibri" panose="020F0502020204030204" pitchFamily="34" charset="0"/>
              </a:rPr>
              <a:t> VARCHAR(255) UNIQUE NOT NULL,</a:t>
            </a:r>
          </a:p>
          <a:p>
            <a:pPr algn="just"/>
            <a:r>
              <a:rPr lang="en-IN" sz="1800" dirty="0">
                <a:solidFill>
                  <a:schemeClr val="bg1">
                    <a:lumMod val="95000"/>
                    <a:lumOff val="5000"/>
                  </a:schemeClr>
                </a:solidFill>
                <a:latin typeface="Calibri" panose="020F0502020204030204" pitchFamily="34" charset="0"/>
              </a:rPr>
              <a:t>	created_at TIMESTAMP DEFAULT CURRENT_TIMESTAMP</a:t>
            </a:r>
          </a:p>
          <a:p>
            <a:pPr algn="just"/>
            <a:r>
              <a:rPr lang="en-IN" sz="1800" dirty="0">
                <a:solidFill>
                  <a:schemeClr val="bg1">
                    <a:lumMod val="95000"/>
                    <a:lumOff val="5000"/>
                  </a:schemeClr>
                </a:solidFill>
                <a:latin typeface="Calibri" panose="020F0502020204030204" pitchFamily="34" charset="0"/>
              </a:rPr>
              <a:t>);</a:t>
            </a:r>
          </a:p>
        </p:txBody>
      </p:sp>
    </p:spTree>
    <p:extLst>
      <p:ext uri="{BB962C8B-B14F-4D97-AF65-F5344CB8AC3E}">
        <p14:creationId xmlns:p14="http://schemas.microsoft.com/office/powerpoint/2010/main" val="5121505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6FB291A-ED7E-9701-AC99-0991DCB35444}"/>
              </a:ext>
            </a:extLst>
          </p:cNvPr>
          <p:cNvSpPr txBox="1"/>
          <p:nvPr/>
        </p:nvSpPr>
        <p:spPr>
          <a:xfrm>
            <a:off x="1089762" y="552763"/>
            <a:ext cx="5194884" cy="2308324"/>
          </a:xfrm>
          <a:prstGeom prst="rect">
            <a:avLst/>
          </a:prstGeom>
          <a:noFill/>
          <a:ln>
            <a:solidFill>
              <a:schemeClr val="bg1"/>
            </a:solidFill>
            <a:prstDash val="lgDashDot"/>
          </a:ln>
        </p:spPr>
        <p:txBody>
          <a:bodyPr wrap="none" rtlCol="0">
            <a:spAutoFit/>
          </a:bodyPr>
          <a:lstStyle/>
          <a:p>
            <a:pPr algn="just"/>
            <a:r>
              <a:rPr lang="en-IN" sz="1800" dirty="0">
                <a:solidFill>
                  <a:schemeClr val="bg1">
                    <a:lumMod val="95000"/>
                    <a:lumOff val="5000"/>
                  </a:schemeClr>
                </a:solidFill>
                <a:latin typeface="Calibri" panose="020F0502020204030204" pitchFamily="34" charset="0"/>
              </a:rPr>
              <a:t>/*Photos - Tags*/</a:t>
            </a:r>
          </a:p>
          <a:p>
            <a:pPr algn="just"/>
            <a:r>
              <a:rPr lang="en-IN" sz="1800" dirty="0">
                <a:solidFill>
                  <a:schemeClr val="bg1">
                    <a:lumMod val="95000"/>
                    <a:lumOff val="5000"/>
                  </a:schemeClr>
                </a:solidFill>
                <a:latin typeface="Calibri" panose="020F0502020204030204" pitchFamily="34" charset="0"/>
              </a:rPr>
              <a:t>CREATE TABLE </a:t>
            </a:r>
            <a:r>
              <a:rPr lang="en-IN" sz="1800" dirty="0" err="1">
                <a:solidFill>
                  <a:schemeClr val="bg1">
                    <a:lumMod val="95000"/>
                    <a:lumOff val="5000"/>
                  </a:schemeClr>
                </a:solidFill>
                <a:latin typeface="Calibri" panose="020F0502020204030204" pitchFamily="34" charset="0"/>
              </a:rPr>
              <a:t>photo_tags</a:t>
            </a:r>
            <a:r>
              <a:rPr lang="en-IN" sz="1800" dirty="0">
                <a:solidFill>
                  <a:schemeClr val="bg1">
                    <a:lumMod val="95000"/>
                    <a:lumOff val="5000"/>
                  </a:schemeClr>
                </a:solidFill>
                <a:latin typeface="Calibri" panose="020F0502020204030204" pitchFamily="34" charset="0"/>
              </a:rPr>
              <a:t>(</a:t>
            </a:r>
          </a:p>
          <a:p>
            <a:pPr algn="just"/>
            <a:r>
              <a:rPr lang="en-IN" sz="1800" dirty="0">
                <a:solidFill>
                  <a:schemeClr val="bg1">
                    <a:lumMod val="95000"/>
                    <a:lumOff val="5000"/>
                  </a:schemeClr>
                </a:solidFill>
                <a:latin typeface="Calibri" panose="020F0502020204030204" pitchFamily="34" charset="0"/>
              </a:rPr>
              <a:t>	</a:t>
            </a:r>
            <a:r>
              <a:rPr lang="en-IN" sz="1800" dirty="0" err="1">
                <a:solidFill>
                  <a:schemeClr val="bg1">
                    <a:lumMod val="95000"/>
                    <a:lumOff val="5000"/>
                  </a:schemeClr>
                </a:solidFill>
                <a:latin typeface="Calibri" panose="020F0502020204030204" pitchFamily="34" charset="0"/>
              </a:rPr>
              <a:t>photo_id</a:t>
            </a:r>
            <a:r>
              <a:rPr lang="en-IN" sz="1800" dirty="0">
                <a:solidFill>
                  <a:schemeClr val="bg1">
                    <a:lumMod val="95000"/>
                    <a:lumOff val="5000"/>
                  </a:schemeClr>
                </a:solidFill>
                <a:latin typeface="Calibri" panose="020F0502020204030204" pitchFamily="34" charset="0"/>
              </a:rPr>
              <a:t> INTEGER NOT NULL,</a:t>
            </a:r>
          </a:p>
          <a:p>
            <a:pPr algn="just"/>
            <a:r>
              <a:rPr lang="en-IN" sz="1800" dirty="0">
                <a:solidFill>
                  <a:schemeClr val="bg1">
                    <a:lumMod val="95000"/>
                    <a:lumOff val="5000"/>
                  </a:schemeClr>
                </a:solidFill>
                <a:latin typeface="Calibri" panose="020F0502020204030204" pitchFamily="34" charset="0"/>
              </a:rPr>
              <a:t>	</a:t>
            </a:r>
            <a:r>
              <a:rPr lang="en-IN" sz="1800" dirty="0" err="1">
                <a:solidFill>
                  <a:schemeClr val="bg1">
                    <a:lumMod val="95000"/>
                    <a:lumOff val="5000"/>
                  </a:schemeClr>
                </a:solidFill>
                <a:latin typeface="Calibri" panose="020F0502020204030204" pitchFamily="34" charset="0"/>
              </a:rPr>
              <a:t>tag_id</a:t>
            </a:r>
            <a:r>
              <a:rPr lang="en-IN" sz="1800" dirty="0">
                <a:solidFill>
                  <a:schemeClr val="bg1">
                    <a:lumMod val="95000"/>
                    <a:lumOff val="5000"/>
                  </a:schemeClr>
                </a:solidFill>
                <a:latin typeface="Calibri" panose="020F0502020204030204" pitchFamily="34" charset="0"/>
              </a:rPr>
              <a:t> INTEGER NOT NULL,</a:t>
            </a:r>
          </a:p>
          <a:p>
            <a:pPr algn="just"/>
            <a:r>
              <a:rPr lang="en-IN" sz="1800" dirty="0">
                <a:solidFill>
                  <a:schemeClr val="bg1">
                    <a:lumMod val="95000"/>
                    <a:lumOff val="5000"/>
                  </a:schemeClr>
                </a:solidFill>
                <a:latin typeface="Calibri" panose="020F0502020204030204" pitchFamily="34" charset="0"/>
              </a:rPr>
              <a:t>	PRIMARY KEY(</a:t>
            </a:r>
            <a:r>
              <a:rPr lang="en-IN" sz="1800" dirty="0" err="1">
                <a:solidFill>
                  <a:schemeClr val="bg1">
                    <a:lumMod val="95000"/>
                    <a:lumOff val="5000"/>
                  </a:schemeClr>
                </a:solidFill>
                <a:latin typeface="Calibri" panose="020F0502020204030204" pitchFamily="34" charset="0"/>
              </a:rPr>
              <a:t>photo_id</a:t>
            </a:r>
            <a:r>
              <a:rPr lang="en-IN" sz="1800" dirty="0">
                <a:solidFill>
                  <a:schemeClr val="bg1">
                    <a:lumMod val="95000"/>
                    <a:lumOff val="5000"/>
                  </a:schemeClr>
                </a:solidFill>
                <a:latin typeface="Calibri" panose="020F0502020204030204" pitchFamily="34" charset="0"/>
              </a:rPr>
              <a:t>, </a:t>
            </a:r>
            <a:r>
              <a:rPr lang="en-IN" sz="1800" dirty="0" err="1">
                <a:solidFill>
                  <a:schemeClr val="bg1">
                    <a:lumMod val="95000"/>
                    <a:lumOff val="5000"/>
                  </a:schemeClr>
                </a:solidFill>
                <a:latin typeface="Calibri" panose="020F0502020204030204" pitchFamily="34" charset="0"/>
              </a:rPr>
              <a:t>tag_id</a:t>
            </a:r>
            <a:r>
              <a:rPr lang="en-IN" sz="1800" dirty="0">
                <a:solidFill>
                  <a:schemeClr val="bg1">
                    <a:lumMod val="95000"/>
                    <a:lumOff val="5000"/>
                  </a:schemeClr>
                </a:solidFill>
                <a:latin typeface="Calibri" panose="020F0502020204030204" pitchFamily="34" charset="0"/>
              </a:rPr>
              <a:t>),</a:t>
            </a:r>
          </a:p>
          <a:p>
            <a:pPr algn="just"/>
            <a:r>
              <a:rPr lang="en-IN" sz="1800" dirty="0">
                <a:solidFill>
                  <a:schemeClr val="bg1">
                    <a:lumMod val="95000"/>
                    <a:lumOff val="5000"/>
                  </a:schemeClr>
                </a:solidFill>
                <a:latin typeface="Calibri" panose="020F0502020204030204" pitchFamily="34" charset="0"/>
              </a:rPr>
              <a:t>	FOREIGN KEY(</a:t>
            </a:r>
            <a:r>
              <a:rPr lang="en-IN" sz="1800" dirty="0" err="1">
                <a:solidFill>
                  <a:schemeClr val="bg1">
                    <a:lumMod val="95000"/>
                    <a:lumOff val="5000"/>
                  </a:schemeClr>
                </a:solidFill>
                <a:latin typeface="Calibri" panose="020F0502020204030204" pitchFamily="34" charset="0"/>
              </a:rPr>
              <a:t>photo_id</a:t>
            </a:r>
            <a:r>
              <a:rPr lang="en-IN" sz="1800" dirty="0">
                <a:solidFill>
                  <a:schemeClr val="bg1">
                    <a:lumMod val="95000"/>
                    <a:lumOff val="5000"/>
                  </a:schemeClr>
                </a:solidFill>
                <a:latin typeface="Calibri" panose="020F0502020204030204" pitchFamily="34" charset="0"/>
              </a:rPr>
              <a:t>) REFERENCES photos(id),</a:t>
            </a:r>
          </a:p>
          <a:p>
            <a:pPr algn="just"/>
            <a:r>
              <a:rPr lang="en-IN" sz="1800" dirty="0">
                <a:solidFill>
                  <a:schemeClr val="bg1">
                    <a:lumMod val="95000"/>
                    <a:lumOff val="5000"/>
                  </a:schemeClr>
                </a:solidFill>
                <a:latin typeface="Calibri" panose="020F0502020204030204" pitchFamily="34" charset="0"/>
              </a:rPr>
              <a:t>	FOREIGN KEY(</a:t>
            </a:r>
            <a:r>
              <a:rPr lang="en-IN" sz="1800" dirty="0" err="1">
                <a:solidFill>
                  <a:schemeClr val="bg1">
                    <a:lumMod val="95000"/>
                    <a:lumOff val="5000"/>
                  </a:schemeClr>
                </a:solidFill>
                <a:latin typeface="Calibri" panose="020F0502020204030204" pitchFamily="34" charset="0"/>
              </a:rPr>
              <a:t>tag_id</a:t>
            </a:r>
            <a:r>
              <a:rPr lang="en-IN" sz="1800" dirty="0">
                <a:solidFill>
                  <a:schemeClr val="bg1">
                    <a:lumMod val="95000"/>
                    <a:lumOff val="5000"/>
                  </a:schemeClr>
                </a:solidFill>
                <a:latin typeface="Calibri" panose="020F0502020204030204" pitchFamily="34" charset="0"/>
              </a:rPr>
              <a:t>) REFERENCES tags(id)</a:t>
            </a:r>
          </a:p>
          <a:p>
            <a:pPr algn="just"/>
            <a:r>
              <a:rPr lang="en-IN" sz="1800" dirty="0">
                <a:solidFill>
                  <a:schemeClr val="bg1">
                    <a:lumMod val="95000"/>
                    <a:lumOff val="5000"/>
                  </a:schemeClr>
                </a:solidFill>
                <a:latin typeface="Calibri" panose="020F0502020204030204" pitchFamily="34" charset="0"/>
              </a:rPr>
              <a:t>);</a:t>
            </a:r>
            <a:endParaRPr lang="en" sz="1800" dirty="0">
              <a:solidFill>
                <a:schemeClr val="bg1">
                  <a:lumMod val="95000"/>
                  <a:lumOff val="5000"/>
                </a:schemeClr>
              </a:solidFill>
              <a:latin typeface="Calibri" panose="020F0502020204030204" pitchFamily="34" charset="0"/>
            </a:endParaRPr>
          </a:p>
        </p:txBody>
      </p:sp>
    </p:spTree>
    <p:extLst>
      <p:ext uri="{BB962C8B-B14F-4D97-AF65-F5344CB8AC3E}">
        <p14:creationId xmlns:p14="http://schemas.microsoft.com/office/powerpoint/2010/main" val="40052207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DC419FB-D1AD-F55A-E8A4-732A1F66EB64}"/>
              </a:ext>
            </a:extLst>
          </p:cNvPr>
          <p:cNvSpPr txBox="1"/>
          <p:nvPr/>
        </p:nvSpPr>
        <p:spPr>
          <a:xfrm>
            <a:off x="1066800" y="1164103"/>
            <a:ext cx="2888483" cy="461665"/>
          </a:xfrm>
          <a:prstGeom prst="rect">
            <a:avLst/>
          </a:prstGeom>
          <a:noFill/>
        </p:spPr>
        <p:txBody>
          <a:bodyPr wrap="none" rtlCol="0">
            <a:spAutoFit/>
          </a:bodyPr>
          <a:lstStyle/>
          <a:p>
            <a:r>
              <a:rPr lang="en-IN" sz="2400" b="1" u="sng" dirty="0">
                <a:solidFill>
                  <a:schemeClr val="bg1">
                    <a:lumMod val="95000"/>
                    <a:lumOff val="5000"/>
                  </a:schemeClr>
                </a:solidFill>
                <a:latin typeface="Cambria" panose="02040503050406030204" pitchFamily="18" charset="0"/>
                <a:ea typeface="Cambria" panose="02040503050406030204" pitchFamily="18" charset="0"/>
              </a:rPr>
              <a:t>Marketing Analysis</a:t>
            </a:r>
          </a:p>
        </p:txBody>
      </p:sp>
      <p:sp>
        <p:nvSpPr>
          <p:cNvPr id="6" name="TextBox 5">
            <a:extLst>
              <a:ext uri="{FF2B5EF4-FFF2-40B4-BE49-F238E27FC236}">
                <a16:creationId xmlns:a16="http://schemas.microsoft.com/office/drawing/2014/main" id="{A5489C80-2429-F5EC-3AB6-3D14A272FAEA}"/>
              </a:ext>
            </a:extLst>
          </p:cNvPr>
          <p:cNvSpPr txBox="1"/>
          <p:nvPr/>
        </p:nvSpPr>
        <p:spPr>
          <a:xfrm>
            <a:off x="1066800" y="1875303"/>
            <a:ext cx="10788051" cy="923330"/>
          </a:xfrm>
          <a:prstGeom prst="rect">
            <a:avLst/>
          </a:prstGeom>
          <a:noFill/>
          <a:ln>
            <a:solidFill>
              <a:schemeClr val="bg1"/>
            </a:solidFill>
            <a:prstDash val="lgDashDot"/>
          </a:ln>
        </p:spPr>
        <p:txBody>
          <a:bodyPr wrap="square" rtlCol="0">
            <a:spAutoFit/>
          </a:bodyPr>
          <a:lstStyle>
            <a:defPPr>
              <a:defRPr lang="en-US"/>
            </a:defPPr>
            <a:lvl1pPr algn="just">
              <a:defRPr>
                <a:solidFill>
                  <a:schemeClr val="bg1">
                    <a:lumMod val="95000"/>
                    <a:lumOff val="5000"/>
                  </a:schemeClr>
                </a:solidFill>
                <a:latin typeface="Calibri" panose="020F0502020204030204" pitchFamily="34" charset="0"/>
              </a:defRPr>
            </a:lvl1pPr>
          </a:lstStyle>
          <a:p>
            <a:pPr algn="l"/>
            <a:r>
              <a:rPr lang="en-US" dirty="0"/>
              <a:t> 1. </a:t>
            </a:r>
            <a:r>
              <a:rPr lang="en-US" u="sng" dirty="0"/>
              <a:t>Loyal User Reward</a:t>
            </a:r>
            <a:r>
              <a:rPr lang="en-US" dirty="0"/>
              <a:t>: The marketing team wants to reward the most loyal users, i.e., those who have been using the platform for the longest time.</a:t>
            </a:r>
            <a:br>
              <a:rPr lang="en-US" dirty="0"/>
            </a:br>
            <a:r>
              <a:rPr lang="en-US" dirty="0"/>
              <a:t>Task: Identify the five oldest users on Instagram from the provided database.</a:t>
            </a:r>
          </a:p>
        </p:txBody>
      </p:sp>
      <p:sp>
        <p:nvSpPr>
          <p:cNvPr id="7" name="TextBox 6">
            <a:extLst>
              <a:ext uri="{FF2B5EF4-FFF2-40B4-BE49-F238E27FC236}">
                <a16:creationId xmlns:a16="http://schemas.microsoft.com/office/drawing/2014/main" id="{44D616F4-FAF8-ECC0-434A-01FF9936E265}"/>
              </a:ext>
            </a:extLst>
          </p:cNvPr>
          <p:cNvSpPr txBox="1"/>
          <p:nvPr/>
        </p:nvSpPr>
        <p:spPr>
          <a:xfrm>
            <a:off x="1066800" y="2986613"/>
            <a:ext cx="2191882" cy="923330"/>
          </a:xfrm>
          <a:prstGeom prst="rect">
            <a:avLst/>
          </a:prstGeom>
          <a:noFill/>
          <a:ln>
            <a:solidFill>
              <a:schemeClr val="bg1"/>
            </a:solidFill>
            <a:prstDash val="lgDashDot"/>
          </a:ln>
        </p:spPr>
        <p:txBody>
          <a:bodyPr wrap="none" rtlCol="0">
            <a:spAutoFit/>
          </a:bodyPr>
          <a:lstStyle/>
          <a:p>
            <a:pPr algn="just"/>
            <a:r>
              <a:rPr lang="en-US" sz="1800" dirty="0">
                <a:solidFill>
                  <a:schemeClr val="bg1">
                    <a:lumMod val="95000"/>
                    <a:lumOff val="5000"/>
                  </a:schemeClr>
                </a:solidFill>
                <a:latin typeface="Calibri" panose="020F0502020204030204" pitchFamily="34" charset="0"/>
              </a:rPr>
              <a:t>SELECT * FROM users</a:t>
            </a:r>
          </a:p>
          <a:p>
            <a:pPr algn="just"/>
            <a:r>
              <a:rPr lang="en-US" sz="1800" dirty="0">
                <a:solidFill>
                  <a:schemeClr val="bg1">
                    <a:lumMod val="95000"/>
                    <a:lumOff val="5000"/>
                  </a:schemeClr>
                </a:solidFill>
                <a:latin typeface="Calibri" panose="020F0502020204030204" pitchFamily="34" charset="0"/>
              </a:rPr>
              <a:t>ORDER BY </a:t>
            </a:r>
            <a:r>
              <a:rPr lang="en-US" sz="1800" dirty="0" err="1">
                <a:solidFill>
                  <a:schemeClr val="bg1">
                    <a:lumMod val="95000"/>
                    <a:lumOff val="5000"/>
                  </a:schemeClr>
                </a:solidFill>
                <a:latin typeface="Calibri" panose="020F0502020204030204" pitchFamily="34" charset="0"/>
              </a:rPr>
              <a:t>created_at</a:t>
            </a:r>
            <a:endParaRPr lang="en-US" sz="1800" dirty="0">
              <a:solidFill>
                <a:schemeClr val="bg1">
                  <a:lumMod val="95000"/>
                  <a:lumOff val="5000"/>
                </a:schemeClr>
              </a:solidFill>
              <a:latin typeface="Calibri" panose="020F0502020204030204" pitchFamily="34" charset="0"/>
            </a:endParaRPr>
          </a:p>
          <a:p>
            <a:pPr algn="just"/>
            <a:r>
              <a:rPr lang="en-US" sz="1800" dirty="0">
                <a:solidFill>
                  <a:schemeClr val="bg1">
                    <a:lumMod val="95000"/>
                    <a:lumOff val="5000"/>
                  </a:schemeClr>
                </a:solidFill>
                <a:latin typeface="Calibri" panose="020F0502020204030204" pitchFamily="34" charset="0"/>
              </a:rPr>
              <a:t>LIMIT 5;</a:t>
            </a:r>
            <a:endParaRPr lang="en-IN" dirty="0">
              <a:solidFill>
                <a:schemeClr val="bg1">
                  <a:lumMod val="95000"/>
                  <a:lumOff val="5000"/>
                </a:schemeClr>
              </a:solidFill>
            </a:endParaRPr>
          </a:p>
        </p:txBody>
      </p:sp>
      <p:graphicFrame>
        <p:nvGraphicFramePr>
          <p:cNvPr id="4" name="Table 3">
            <a:extLst>
              <a:ext uri="{FF2B5EF4-FFF2-40B4-BE49-F238E27FC236}">
                <a16:creationId xmlns:a16="http://schemas.microsoft.com/office/drawing/2014/main" id="{7C9BCF3F-AB06-1724-53C0-9561AE546D4B}"/>
              </a:ext>
            </a:extLst>
          </p:cNvPr>
          <p:cNvGraphicFramePr>
            <a:graphicFrameLocks noGrp="1"/>
          </p:cNvGraphicFramePr>
          <p:nvPr>
            <p:extLst>
              <p:ext uri="{D42A27DB-BD31-4B8C-83A1-F6EECF244321}">
                <p14:modId xmlns:p14="http://schemas.microsoft.com/office/powerpoint/2010/main" val="1433278107"/>
              </p:ext>
            </p:extLst>
          </p:nvPr>
        </p:nvGraphicFramePr>
        <p:xfrm>
          <a:off x="3913029" y="2986613"/>
          <a:ext cx="3196109" cy="2120916"/>
        </p:xfrm>
        <a:graphic>
          <a:graphicData uri="http://schemas.openxmlformats.org/drawingml/2006/table">
            <a:tbl>
              <a:tblPr>
                <a:tableStyleId>{69C7853C-536D-4A76-A0AE-DD22124D55A5}</a:tableStyleId>
              </a:tblPr>
              <a:tblGrid>
                <a:gridCol w="414272">
                  <a:extLst>
                    <a:ext uri="{9D8B030D-6E8A-4147-A177-3AD203B41FA5}">
                      <a16:colId xmlns:a16="http://schemas.microsoft.com/office/drawing/2014/main" val="1188681937"/>
                    </a:ext>
                  </a:extLst>
                </a:gridCol>
                <a:gridCol w="1491478">
                  <a:extLst>
                    <a:ext uri="{9D8B030D-6E8A-4147-A177-3AD203B41FA5}">
                      <a16:colId xmlns:a16="http://schemas.microsoft.com/office/drawing/2014/main" val="1225336110"/>
                    </a:ext>
                  </a:extLst>
                </a:gridCol>
                <a:gridCol w="1290359">
                  <a:extLst>
                    <a:ext uri="{9D8B030D-6E8A-4147-A177-3AD203B41FA5}">
                      <a16:colId xmlns:a16="http://schemas.microsoft.com/office/drawing/2014/main" val="207050721"/>
                    </a:ext>
                  </a:extLst>
                </a:gridCol>
              </a:tblGrid>
              <a:tr h="390190">
                <a:tc>
                  <a:txBody>
                    <a:bodyPr/>
                    <a:lstStyle/>
                    <a:p>
                      <a:pPr algn="ctr" fontAlgn="b"/>
                      <a:r>
                        <a:rPr lang="en-IN" sz="1600" b="1" u="none" strike="noStrike" kern="1200" dirty="0">
                          <a:solidFill>
                            <a:srgbClr val="000000"/>
                          </a:solidFill>
                          <a:effectLst/>
                        </a:rPr>
                        <a:t>id</a:t>
                      </a:r>
                      <a:endParaRPr lang="en-IN" sz="1600" b="1" u="none" strike="noStrike" kern="1200" dirty="0">
                        <a:solidFill>
                          <a:srgbClr val="000000"/>
                        </a:solidFill>
                        <a:effectLst/>
                        <a:latin typeface="Tw Cen MT (Body)"/>
                        <a:ea typeface="+mn-ea"/>
                        <a:cs typeface="+mn-cs"/>
                      </a:endParaRPr>
                    </a:p>
                  </a:txBody>
                  <a:tcPr marL="9525" marR="9525" marT="9525" marB="0" anchor="ctr"/>
                </a:tc>
                <a:tc>
                  <a:txBody>
                    <a:bodyPr/>
                    <a:lstStyle/>
                    <a:p>
                      <a:pPr algn="ctr" fontAlgn="b"/>
                      <a:r>
                        <a:rPr lang="en-IN" sz="1600" b="1" u="none" strike="noStrike" kern="1200" dirty="0">
                          <a:solidFill>
                            <a:srgbClr val="000000"/>
                          </a:solidFill>
                          <a:effectLst/>
                        </a:rPr>
                        <a:t>username</a:t>
                      </a:r>
                      <a:endParaRPr lang="en-IN" sz="1600" b="1" u="none" strike="noStrike" kern="1200" dirty="0">
                        <a:solidFill>
                          <a:srgbClr val="000000"/>
                        </a:solidFill>
                        <a:effectLst/>
                        <a:latin typeface="Tw Cen MT (Body)"/>
                        <a:ea typeface="+mn-ea"/>
                        <a:cs typeface="+mn-cs"/>
                      </a:endParaRPr>
                    </a:p>
                  </a:txBody>
                  <a:tcPr marL="9525" marR="9525" marT="9525" marB="0" anchor="ctr"/>
                </a:tc>
                <a:tc>
                  <a:txBody>
                    <a:bodyPr/>
                    <a:lstStyle/>
                    <a:p>
                      <a:pPr algn="ctr" fontAlgn="b"/>
                      <a:r>
                        <a:rPr lang="en-IN" sz="1600" b="1" u="none" strike="noStrike" dirty="0" err="1">
                          <a:solidFill>
                            <a:srgbClr val="000000"/>
                          </a:solidFill>
                          <a:effectLst/>
                        </a:rPr>
                        <a:t>created_at</a:t>
                      </a:r>
                      <a:endParaRPr lang="en-IN" sz="1600" b="1" i="0" u="none" strike="noStrike" dirty="0">
                        <a:solidFill>
                          <a:srgbClr val="000000"/>
                        </a:solidFill>
                        <a:effectLst/>
                        <a:latin typeface="Tw Cen MT (Body)"/>
                      </a:endParaRPr>
                    </a:p>
                  </a:txBody>
                  <a:tcPr marL="9525" marR="9525" marT="9525" marB="0" anchor="ctr"/>
                </a:tc>
                <a:extLst>
                  <a:ext uri="{0D108BD9-81ED-4DB2-BD59-A6C34878D82A}">
                    <a16:rowId xmlns:a16="http://schemas.microsoft.com/office/drawing/2014/main" val="347925458"/>
                  </a:ext>
                </a:extLst>
              </a:tr>
              <a:tr h="296214">
                <a:tc>
                  <a:txBody>
                    <a:bodyPr/>
                    <a:lstStyle/>
                    <a:p>
                      <a:pPr algn="ctr" fontAlgn="b"/>
                      <a:r>
                        <a:rPr lang="en-IN" sz="1600" b="0" u="none" strike="noStrike">
                          <a:solidFill>
                            <a:srgbClr val="000000"/>
                          </a:solidFill>
                          <a:effectLst/>
                        </a:rPr>
                        <a:t>80</a:t>
                      </a:r>
                      <a:endParaRPr lang="en-IN" sz="1600" b="0" i="0" u="none" strike="noStrike">
                        <a:solidFill>
                          <a:srgbClr val="000000"/>
                        </a:solidFill>
                        <a:effectLst/>
                        <a:latin typeface="Tw Cen MT (Body)"/>
                      </a:endParaRPr>
                    </a:p>
                  </a:txBody>
                  <a:tcPr marL="9525" marR="9525" marT="9525" marB="0" anchor="ctr"/>
                </a:tc>
                <a:tc>
                  <a:txBody>
                    <a:bodyPr/>
                    <a:lstStyle/>
                    <a:p>
                      <a:pPr algn="ctr" fontAlgn="b"/>
                      <a:r>
                        <a:rPr lang="en-IN" sz="1600" b="0" u="none" strike="noStrike" dirty="0">
                          <a:solidFill>
                            <a:srgbClr val="000000"/>
                          </a:solidFill>
                          <a:effectLst/>
                        </a:rPr>
                        <a:t>Darby_Herzog</a:t>
                      </a:r>
                      <a:endParaRPr lang="en-IN" sz="1600" b="0" i="0" u="none" strike="noStrike" dirty="0">
                        <a:solidFill>
                          <a:srgbClr val="000000"/>
                        </a:solidFill>
                        <a:effectLst/>
                        <a:latin typeface="Tw Cen MT (Body)"/>
                      </a:endParaRPr>
                    </a:p>
                  </a:txBody>
                  <a:tcPr marL="9525" marR="9525" marT="9525" marB="0" anchor="ctr"/>
                </a:tc>
                <a:tc>
                  <a:txBody>
                    <a:bodyPr/>
                    <a:lstStyle/>
                    <a:p>
                      <a:pPr algn="ctr" fontAlgn="b"/>
                      <a:r>
                        <a:rPr lang="en-IN" sz="1600" b="0" u="none" strike="noStrike" dirty="0">
                          <a:solidFill>
                            <a:srgbClr val="000000"/>
                          </a:solidFill>
                          <a:effectLst/>
                        </a:rPr>
                        <a:t>14:21.2</a:t>
                      </a:r>
                      <a:endParaRPr lang="en-IN" sz="1600" b="0" i="0" u="none" strike="noStrike" dirty="0">
                        <a:solidFill>
                          <a:srgbClr val="000000"/>
                        </a:solidFill>
                        <a:effectLst/>
                        <a:latin typeface="Tw Cen MT (Body)"/>
                      </a:endParaRPr>
                    </a:p>
                  </a:txBody>
                  <a:tcPr marL="9525" marR="9525" marT="9525" marB="0" anchor="ctr"/>
                </a:tc>
                <a:extLst>
                  <a:ext uri="{0D108BD9-81ED-4DB2-BD59-A6C34878D82A}">
                    <a16:rowId xmlns:a16="http://schemas.microsoft.com/office/drawing/2014/main" val="1670999278"/>
                  </a:ext>
                </a:extLst>
              </a:tr>
              <a:tr h="450194">
                <a:tc>
                  <a:txBody>
                    <a:bodyPr/>
                    <a:lstStyle/>
                    <a:p>
                      <a:pPr algn="ctr" fontAlgn="b"/>
                      <a:r>
                        <a:rPr lang="en-IN" sz="1600" b="0" u="none" strike="noStrike">
                          <a:solidFill>
                            <a:srgbClr val="000000"/>
                          </a:solidFill>
                          <a:effectLst/>
                        </a:rPr>
                        <a:t>67</a:t>
                      </a:r>
                      <a:endParaRPr lang="en-IN" sz="1600" b="0" i="0" u="none" strike="noStrike">
                        <a:solidFill>
                          <a:srgbClr val="000000"/>
                        </a:solidFill>
                        <a:effectLst/>
                        <a:latin typeface="Tw Cen MT (Body)"/>
                      </a:endParaRPr>
                    </a:p>
                  </a:txBody>
                  <a:tcPr marL="9525" marR="9525" marT="9525" marB="0" anchor="ctr"/>
                </a:tc>
                <a:tc>
                  <a:txBody>
                    <a:bodyPr/>
                    <a:lstStyle/>
                    <a:p>
                      <a:pPr algn="ctr" fontAlgn="b"/>
                      <a:r>
                        <a:rPr lang="en-IN" sz="1600" b="0" u="none" strike="noStrike" dirty="0">
                          <a:solidFill>
                            <a:srgbClr val="000000"/>
                          </a:solidFill>
                          <a:effectLst/>
                        </a:rPr>
                        <a:t>Emilio_Bernier52</a:t>
                      </a:r>
                      <a:endParaRPr lang="en-IN" sz="1600" b="0" i="0" u="none" strike="noStrike" dirty="0">
                        <a:solidFill>
                          <a:srgbClr val="000000"/>
                        </a:solidFill>
                        <a:effectLst/>
                        <a:latin typeface="Tw Cen MT (Body)"/>
                      </a:endParaRPr>
                    </a:p>
                  </a:txBody>
                  <a:tcPr marL="9525" marR="9525" marT="9525" marB="0" anchor="ctr"/>
                </a:tc>
                <a:tc>
                  <a:txBody>
                    <a:bodyPr/>
                    <a:lstStyle/>
                    <a:p>
                      <a:pPr algn="ctr" fontAlgn="b"/>
                      <a:r>
                        <a:rPr lang="en-IN" sz="1600" b="0" u="none" strike="noStrike">
                          <a:solidFill>
                            <a:srgbClr val="000000"/>
                          </a:solidFill>
                          <a:effectLst/>
                        </a:rPr>
                        <a:t>04:30.0</a:t>
                      </a:r>
                      <a:endParaRPr lang="en-IN" sz="1600" b="0" i="0" u="none" strike="noStrike">
                        <a:solidFill>
                          <a:srgbClr val="000000"/>
                        </a:solidFill>
                        <a:effectLst/>
                        <a:latin typeface="Tw Cen MT (Body)"/>
                      </a:endParaRPr>
                    </a:p>
                  </a:txBody>
                  <a:tcPr marL="9525" marR="9525" marT="9525" marB="0" anchor="ctr"/>
                </a:tc>
                <a:extLst>
                  <a:ext uri="{0D108BD9-81ED-4DB2-BD59-A6C34878D82A}">
                    <a16:rowId xmlns:a16="http://schemas.microsoft.com/office/drawing/2014/main" val="3198074158"/>
                  </a:ext>
                </a:extLst>
              </a:tr>
              <a:tr h="267062">
                <a:tc>
                  <a:txBody>
                    <a:bodyPr/>
                    <a:lstStyle/>
                    <a:p>
                      <a:pPr algn="ctr" fontAlgn="b"/>
                      <a:r>
                        <a:rPr lang="en-IN" sz="1600" b="0" u="none" strike="noStrike">
                          <a:solidFill>
                            <a:srgbClr val="000000"/>
                          </a:solidFill>
                          <a:effectLst/>
                        </a:rPr>
                        <a:t>63</a:t>
                      </a:r>
                      <a:endParaRPr lang="en-IN" sz="1600" b="0" i="0" u="none" strike="noStrike">
                        <a:solidFill>
                          <a:srgbClr val="000000"/>
                        </a:solidFill>
                        <a:effectLst/>
                        <a:latin typeface="Tw Cen MT (Body)"/>
                      </a:endParaRPr>
                    </a:p>
                  </a:txBody>
                  <a:tcPr marL="9525" marR="9525" marT="9525" marB="0" anchor="ctr"/>
                </a:tc>
                <a:tc>
                  <a:txBody>
                    <a:bodyPr/>
                    <a:lstStyle/>
                    <a:p>
                      <a:pPr algn="ctr" fontAlgn="b"/>
                      <a:r>
                        <a:rPr lang="en-IN" sz="1600" b="0" u="none" strike="noStrike" dirty="0">
                          <a:solidFill>
                            <a:srgbClr val="000000"/>
                          </a:solidFill>
                          <a:effectLst/>
                        </a:rPr>
                        <a:t>Elenor88</a:t>
                      </a:r>
                      <a:endParaRPr lang="en-IN" sz="1600" b="0" i="0" u="none" strike="noStrike" dirty="0">
                        <a:solidFill>
                          <a:srgbClr val="000000"/>
                        </a:solidFill>
                        <a:effectLst/>
                        <a:latin typeface="Tw Cen MT (Body)"/>
                      </a:endParaRPr>
                    </a:p>
                  </a:txBody>
                  <a:tcPr marL="9525" marR="9525" marT="9525" marB="0" anchor="ctr"/>
                </a:tc>
                <a:tc>
                  <a:txBody>
                    <a:bodyPr/>
                    <a:lstStyle/>
                    <a:p>
                      <a:pPr algn="ctr" fontAlgn="b"/>
                      <a:r>
                        <a:rPr lang="en-IN" sz="1600" b="0" u="none" strike="noStrike">
                          <a:solidFill>
                            <a:srgbClr val="000000"/>
                          </a:solidFill>
                          <a:effectLst/>
                        </a:rPr>
                        <a:t>30:40.7</a:t>
                      </a:r>
                      <a:endParaRPr lang="en-IN" sz="1600" b="0" i="0" u="none" strike="noStrike">
                        <a:solidFill>
                          <a:srgbClr val="000000"/>
                        </a:solidFill>
                        <a:effectLst/>
                        <a:latin typeface="Tw Cen MT (Body)"/>
                      </a:endParaRPr>
                    </a:p>
                  </a:txBody>
                  <a:tcPr marL="9525" marR="9525" marT="9525" marB="0" anchor="ctr"/>
                </a:tc>
                <a:extLst>
                  <a:ext uri="{0D108BD9-81ED-4DB2-BD59-A6C34878D82A}">
                    <a16:rowId xmlns:a16="http://schemas.microsoft.com/office/drawing/2014/main" val="1863672377"/>
                  </a:ext>
                </a:extLst>
              </a:tr>
              <a:tr h="267062">
                <a:tc>
                  <a:txBody>
                    <a:bodyPr/>
                    <a:lstStyle/>
                    <a:p>
                      <a:pPr algn="ctr" fontAlgn="b"/>
                      <a:r>
                        <a:rPr lang="en-IN" sz="1600" b="0" u="none" strike="noStrike">
                          <a:solidFill>
                            <a:srgbClr val="000000"/>
                          </a:solidFill>
                          <a:effectLst/>
                        </a:rPr>
                        <a:t>95</a:t>
                      </a:r>
                      <a:endParaRPr lang="en-IN" sz="1600" b="0" i="0" u="none" strike="noStrike">
                        <a:solidFill>
                          <a:srgbClr val="000000"/>
                        </a:solidFill>
                        <a:effectLst/>
                        <a:latin typeface="Tw Cen MT (Body)"/>
                      </a:endParaRPr>
                    </a:p>
                  </a:txBody>
                  <a:tcPr marL="9525" marR="9525" marT="9525" marB="0" anchor="ctr"/>
                </a:tc>
                <a:tc>
                  <a:txBody>
                    <a:bodyPr/>
                    <a:lstStyle/>
                    <a:p>
                      <a:pPr algn="ctr" fontAlgn="b"/>
                      <a:r>
                        <a:rPr lang="en-IN" sz="1600" b="0" u="none" strike="noStrike">
                          <a:solidFill>
                            <a:srgbClr val="000000"/>
                          </a:solidFill>
                          <a:effectLst/>
                        </a:rPr>
                        <a:t>Nicole71</a:t>
                      </a:r>
                      <a:endParaRPr lang="en-IN" sz="1600" b="0" i="0" u="none" strike="noStrike">
                        <a:solidFill>
                          <a:srgbClr val="000000"/>
                        </a:solidFill>
                        <a:effectLst/>
                        <a:latin typeface="Tw Cen MT (Body)"/>
                      </a:endParaRPr>
                    </a:p>
                  </a:txBody>
                  <a:tcPr marL="9525" marR="9525" marT="9525" marB="0" anchor="ctr"/>
                </a:tc>
                <a:tc>
                  <a:txBody>
                    <a:bodyPr/>
                    <a:lstStyle/>
                    <a:p>
                      <a:pPr algn="ctr" fontAlgn="b"/>
                      <a:r>
                        <a:rPr lang="en-IN" sz="1600" b="0" u="none" strike="noStrike">
                          <a:solidFill>
                            <a:srgbClr val="000000"/>
                          </a:solidFill>
                          <a:effectLst/>
                        </a:rPr>
                        <a:t>30:22.4</a:t>
                      </a:r>
                      <a:endParaRPr lang="en-IN" sz="1600" b="0" i="0" u="none" strike="noStrike">
                        <a:solidFill>
                          <a:srgbClr val="000000"/>
                        </a:solidFill>
                        <a:effectLst/>
                        <a:latin typeface="Tw Cen MT (Body)"/>
                      </a:endParaRPr>
                    </a:p>
                  </a:txBody>
                  <a:tcPr marL="9525" marR="9525" marT="9525" marB="0" anchor="ctr"/>
                </a:tc>
                <a:extLst>
                  <a:ext uri="{0D108BD9-81ED-4DB2-BD59-A6C34878D82A}">
                    <a16:rowId xmlns:a16="http://schemas.microsoft.com/office/drawing/2014/main" val="1847009223"/>
                  </a:ext>
                </a:extLst>
              </a:tr>
              <a:tr h="450194">
                <a:tc>
                  <a:txBody>
                    <a:bodyPr/>
                    <a:lstStyle/>
                    <a:p>
                      <a:pPr algn="ctr" fontAlgn="b"/>
                      <a:r>
                        <a:rPr lang="en-IN" sz="1600" b="0" u="none" strike="noStrike">
                          <a:solidFill>
                            <a:srgbClr val="000000"/>
                          </a:solidFill>
                          <a:effectLst/>
                        </a:rPr>
                        <a:t>38</a:t>
                      </a:r>
                      <a:endParaRPr lang="en-IN" sz="1600" b="0" i="0" u="none" strike="noStrike">
                        <a:solidFill>
                          <a:srgbClr val="000000"/>
                        </a:solidFill>
                        <a:effectLst/>
                        <a:latin typeface="Tw Cen MT (Body)"/>
                      </a:endParaRPr>
                    </a:p>
                  </a:txBody>
                  <a:tcPr marL="9525" marR="9525" marT="9525" marB="0" anchor="ctr"/>
                </a:tc>
                <a:tc>
                  <a:txBody>
                    <a:bodyPr/>
                    <a:lstStyle/>
                    <a:p>
                      <a:pPr algn="ctr" fontAlgn="b"/>
                      <a:r>
                        <a:rPr lang="en-IN" sz="1600" b="0" u="none" strike="noStrike">
                          <a:solidFill>
                            <a:srgbClr val="000000"/>
                          </a:solidFill>
                          <a:effectLst/>
                        </a:rPr>
                        <a:t>Jordyn.Jacobson2</a:t>
                      </a:r>
                      <a:endParaRPr lang="en-IN" sz="1600" b="0" i="0" u="none" strike="noStrike">
                        <a:solidFill>
                          <a:srgbClr val="000000"/>
                        </a:solidFill>
                        <a:effectLst/>
                        <a:latin typeface="Tw Cen MT (Body)"/>
                      </a:endParaRPr>
                    </a:p>
                  </a:txBody>
                  <a:tcPr marL="9525" marR="9525" marT="9525" marB="0" anchor="ctr"/>
                </a:tc>
                <a:tc>
                  <a:txBody>
                    <a:bodyPr/>
                    <a:lstStyle/>
                    <a:p>
                      <a:pPr algn="ctr" fontAlgn="b"/>
                      <a:r>
                        <a:rPr lang="en-IN" sz="1600" b="0" u="none" strike="noStrike" dirty="0">
                          <a:solidFill>
                            <a:srgbClr val="000000"/>
                          </a:solidFill>
                          <a:effectLst/>
                        </a:rPr>
                        <a:t>56:25.8</a:t>
                      </a:r>
                      <a:endParaRPr lang="en-IN" sz="1600" b="0" i="0" u="none" strike="noStrike" dirty="0">
                        <a:solidFill>
                          <a:srgbClr val="000000"/>
                        </a:solidFill>
                        <a:effectLst/>
                        <a:latin typeface="Tw Cen MT (Body)"/>
                      </a:endParaRPr>
                    </a:p>
                  </a:txBody>
                  <a:tcPr marL="9525" marR="9525" marT="9525" marB="0" anchor="ctr"/>
                </a:tc>
                <a:extLst>
                  <a:ext uri="{0D108BD9-81ED-4DB2-BD59-A6C34878D82A}">
                    <a16:rowId xmlns:a16="http://schemas.microsoft.com/office/drawing/2014/main" val="387298605"/>
                  </a:ext>
                </a:extLst>
              </a:tr>
            </a:tbl>
          </a:graphicData>
        </a:graphic>
      </p:graphicFrame>
      <p:sp>
        <p:nvSpPr>
          <p:cNvPr id="8" name="TextBox 7">
            <a:extLst>
              <a:ext uri="{FF2B5EF4-FFF2-40B4-BE49-F238E27FC236}">
                <a16:creationId xmlns:a16="http://schemas.microsoft.com/office/drawing/2014/main" id="{928A201E-3B1E-ADA0-04F2-1C1F6C0BF647}"/>
              </a:ext>
            </a:extLst>
          </p:cNvPr>
          <p:cNvSpPr txBox="1"/>
          <p:nvPr/>
        </p:nvSpPr>
        <p:spPr>
          <a:xfrm>
            <a:off x="1066800" y="553787"/>
            <a:ext cx="1498295" cy="523220"/>
          </a:xfrm>
          <a:prstGeom prst="rect">
            <a:avLst/>
          </a:prstGeom>
          <a:noFill/>
        </p:spPr>
        <p:txBody>
          <a:bodyPr wrap="none" rtlCol="0">
            <a:spAutoFit/>
          </a:bodyPr>
          <a:lstStyle/>
          <a:p>
            <a:r>
              <a:rPr lang="en-IN" sz="2800" b="1" u="sng" dirty="0">
                <a:solidFill>
                  <a:schemeClr val="bg1">
                    <a:lumMod val="95000"/>
                    <a:lumOff val="5000"/>
                  </a:schemeClr>
                </a:solidFill>
                <a:latin typeface="Cambria" panose="02040503050406030204" pitchFamily="18" charset="0"/>
                <a:ea typeface="Cambria" panose="02040503050406030204" pitchFamily="18" charset="0"/>
              </a:rPr>
              <a:t>Insights</a:t>
            </a:r>
          </a:p>
        </p:txBody>
      </p:sp>
    </p:spTree>
    <p:extLst>
      <p:ext uri="{BB962C8B-B14F-4D97-AF65-F5344CB8AC3E}">
        <p14:creationId xmlns:p14="http://schemas.microsoft.com/office/powerpoint/2010/main" val="2972712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6F220B9-A8E7-23FE-3EFD-BD17A1121D27}"/>
              </a:ext>
            </a:extLst>
          </p:cNvPr>
          <p:cNvSpPr txBox="1"/>
          <p:nvPr/>
        </p:nvSpPr>
        <p:spPr>
          <a:xfrm>
            <a:off x="1067485" y="1631888"/>
            <a:ext cx="5700278" cy="2031325"/>
          </a:xfrm>
          <a:prstGeom prst="rect">
            <a:avLst/>
          </a:prstGeom>
          <a:noFill/>
          <a:ln>
            <a:solidFill>
              <a:schemeClr val="bg1"/>
            </a:solidFill>
            <a:prstDash val="lgDashDot"/>
          </a:ln>
        </p:spPr>
        <p:txBody>
          <a:bodyPr wrap="none" rtlCol="0">
            <a:spAutoFit/>
          </a:bodyPr>
          <a:lstStyle/>
          <a:p>
            <a:pPr algn="just"/>
            <a:r>
              <a:rPr lang="en-IN" sz="1800" dirty="0">
                <a:solidFill>
                  <a:schemeClr val="bg1">
                    <a:lumMod val="95000"/>
                    <a:lumOff val="5000"/>
                  </a:schemeClr>
                </a:solidFill>
                <a:latin typeface="Calibri" panose="020F0502020204030204" pitchFamily="34" charset="0"/>
              </a:rPr>
              <a:t>SELECT DISTINCT </a:t>
            </a:r>
            <a:r>
              <a:rPr lang="en-IN" sz="1800" dirty="0" err="1">
                <a:solidFill>
                  <a:schemeClr val="bg1">
                    <a:lumMod val="95000"/>
                    <a:lumOff val="5000"/>
                  </a:schemeClr>
                </a:solidFill>
                <a:latin typeface="Calibri" panose="020F0502020204030204" pitchFamily="34" charset="0"/>
              </a:rPr>
              <a:t>user_id</a:t>
            </a:r>
            <a:endParaRPr lang="en-IN" sz="1800" dirty="0">
              <a:solidFill>
                <a:schemeClr val="bg1">
                  <a:lumMod val="95000"/>
                  <a:lumOff val="5000"/>
                </a:schemeClr>
              </a:solidFill>
              <a:latin typeface="Calibri" panose="020F0502020204030204" pitchFamily="34" charset="0"/>
            </a:endParaRPr>
          </a:p>
          <a:p>
            <a:pPr algn="just"/>
            <a:r>
              <a:rPr lang="en-IN" sz="1800" dirty="0">
                <a:solidFill>
                  <a:schemeClr val="bg1">
                    <a:lumMod val="95000"/>
                    <a:lumOff val="5000"/>
                  </a:schemeClr>
                </a:solidFill>
                <a:latin typeface="Calibri" panose="020F0502020204030204" pitchFamily="34" charset="0"/>
              </a:rPr>
              <a:t>FROM photos;		</a:t>
            </a:r>
            <a:r>
              <a:rPr lang="en-IN" sz="1800" i="1" dirty="0">
                <a:solidFill>
                  <a:schemeClr val="bg1">
                    <a:lumMod val="95000"/>
                    <a:lumOff val="5000"/>
                  </a:schemeClr>
                </a:solidFill>
                <a:latin typeface="Calibri" panose="020F0502020204030204" pitchFamily="34" charset="0"/>
              </a:rPr>
              <a:t>-- 74 users have posted photos on insta</a:t>
            </a:r>
          </a:p>
          <a:p>
            <a:pPr algn="just"/>
            <a:r>
              <a:rPr lang="en-IN" sz="1800" dirty="0">
                <a:solidFill>
                  <a:schemeClr val="bg1">
                    <a:lumMod val="95000"/>
                    <a:lumOff val="5000"/>
                  </a:schemeClr>
                </a:solidFill>
                <a:latin typeface="Calibri" panose="020F0502020204030204" pitchFamily="34" charset="0"/>
              </a:rPr>
              <a:t>------------------------------------------------------------</a:t>
            </a:r>
          </a:p>
          <a:p>
            <a:pPr algn="just"/>
            <a:r>
              <a:rPr lang="en-IN" sz="1800" dirty="0">
                <a:solidFill>
                  <a:schemeClr val="bg1">
                    <a:lumMod val="95000"/>
                    <a:lumOff val="5000"/>
                  </a:schemeClr>
                </a:solidFill>
                <a:latin typeface="Calibri" panose="020F0502020204030204" pitchFamily="34" charset="0"/>
              </a:rPr>
              <a:t>SELECT id, username </a:t>
            </a:r>
          </a:p>
          <a:p>
            <a:pPr algn="just"/>
            <a:r>
              <a:rPr lang="en-IN" sz="1800" dirty="0">
                <a:solidFill>
                  <a:schemeClr val="bg1">
                    <a:lumMod val="95000"/>
                    <a:lumOff val="5000"/>
                  </a:schemeClr>
                </a:solidFill>
                <a:latin typeface="Calibri" panose="020F0502020204030204" pitchFamily="34" charset="0"/>
              </a:rPr>
              <a:t>FROM users</a:t>
            </a:r>
          </a:p>
          <a:p>
            <a:pPr algn="just"/>
            <a:r>
              <a:rPr lang="en-IN" sz="1800" dirty="0">
                <a:solidFill>
                  <a:schemeClr val="bg1">
                    <a:lumMod val="95000"/>
                    <a:lumOff val="5000"/>
                  </a:schemeClr>
                </a:solidFill>
                <a:latin typeface="Calibri" panose="020F0502020204030204" pitchFamily="34" charset="0"/>
              </a:rPr>
              <a:t>WHERE id NOT IN (SELECT DISTINCT </a:t>
            </a:r>
            <a:r>
              <a:rPr lang="en-IN" sz="1800" dirty="0" err="1">
                <a:solidFill>
                  <a:schemeClr val="bg1">
                    <a:lumMod val="95000"/>
                    <a:lumOff val="5000"/>
                  </a:schemeClr>
                </a:solidFill>
                <a:latin typeface="Calibri" panose="020F0502020204030204" pitchFamily="34" charset="0"/>
              </a:rPr>
              <a:t>user_id</a:t>
            </a:r>
            <a:endParaRPr lang="en-IN" sz="1800" dirty="0">
              <a:solidFill>
                <a:schemeClr val="bg1">
                  <a:lumMod val="95000"/>
                  <a:lumOff val="5000"/>
                </a:schemeClr>
              </a:solidFill>
              <a:latin typeface="Calibri" panose="020F0502020204030204" pitchFamily="34" charset="0"/>
            </a:endParaRPr>
          </a:p>
          <a:p>
            <a:pPr algn="just"/>
            <a:r>
              <a:rPr lang="en-IN" sz="1800" dirty="0">
                <a:solidFill>
                  <a:schemeClr val="bg1">
                    <a:lumMod val="95000"/>
                    <a:lumOff val="5000"/>
                  </a:schemeClr>
                </a:solidFill>
                <a:latin typeface="Calibri" panose="020F0502020204030204" pitchFamily="34" charset="0"/>
              </a:rPr>
              <a:t>FROM photos);</a:t>
            </a:r>
          </a:p>
        </p:txBody>
      </p:sp>
      <p:sp>
        <p:nvSpPr>
          <p:cNvPr id="2" name="TextBox 1">
            <a:extLst>
              <a:ext uri="{FF2B5EF4-FFF2-40B4-BE49-F238E27FC236}">
                <a16:creationId xmlns:a16="http://schemas.microsoft.com/office/drawing/2014/main" id="{5B471C48-78BD-D5E5-7831-7488C792949F}"/>
              </a:ext>
            </a:extLst>
          </p:cNvPr>
          <p:cNvSpPr txBox="1"/>
          <p:nvPr/>
        </p:nvSpPr>
        <p:spPr>
          <a:xfrm>
            <a:off x="1067485" y="558800"/>
            <a:ext cx="7715907" cy="923330"/>
          </a:xfrm>
          <a:prstGeom prst="rect">
            <a:avLst/>
          </a:prstGeom>
          <a:noFill/>
          <a:ln>
            <a:solidFill>
              <a:schemeClr val="bg1"/>
            </a:solidFill>
            <a:prstDash val="lgDashDot"/>
          </a:ln>
        </p:spPr>
        <p:txBody>
          <a:bodyPr wrap="square" rtlCol="0">
            <a:spAutoFit/>
          </a:bodyPr>
          <a:lstStyle>
            <a:defPPr>
              <a:defRPr lang="en-US"/>
            </a:defPPr>
            <a:lvl1pPr algn="just">
              <a:defRPr>
                <a:solidFill>
                  <a:schemeClr val="bg1">
                    <a:lumMod val="95000"/>
                    <a:lumOff val="5000"/>
                  </a:schemeClr>
                </a:solidFill>
                <a:latin typeface="Calibri" panose="020F0502020204030204" pitchFamily="34" charset="0"/>
              </a:defRPr>
            </a:lvl1pPr>
          </a:lstStyle>
          <a:p>
            <a:pPr algn="l"/>
            <a:r>
              <a:rPr lang="en-US" dirty="0"/>
              <a:t> 2. </a:t>
            </a:r>
            <a:r>
              <a:rPr lang="en-US" u="sng" dirty="0"/>
              <a:t>Inactive User Engagement</a:t>
            </a:r>
            <a:r>
              <a:rPr lang="en-US" dirty="0"/>
              <a:t>: The team wants to encourage inactive users to start posting by sending them promotional emails.</a:t>
            </a:r>
            <a:br>
              <a:rPr lang="en-US" dirty="0"/>
            </a:br>
            <a:r>
              <a:rPr lang="en-US" dirty="0"/>
              <a:t>Task: Identify users who have never posted a single photo on Instagram.</a:t>
            </a:r>
          </a:p>
        </p:txBody>
      </p:sp>
      <p:sp>
        <p:nvSpPr>
          <p:cNvPr id="5" name="TextBox 4">
            <a:extLst>
              <a:ext uri="{FF2B5EF4-FFF2-40B4-BE49-F238E27FC236}">
                <a16:creationId xmlns:a16="http://schemas.microsoft.com/office/drawing/2014/main" id="{A7048A19-31F4-E20A-9E06-48EB279B7F0D}"/>
              </a:ext>
            </a:extLst>
          </p:cNvPr>
          <p:cNvSpPr txBox="1"/>
          <p:nvPr/>
        </p:nvSpPr>
        <p:spPr>
          <a:xfrm>
            <a:off x="1067485" y="3812971"/>
            <a:ext cx="2536335" cy="1754326"/>
          </a:xfrm>
          <a:prstGeom prst="rect">
            <a:avLst/>
          </a:prstGeom>
          <a:noFill/>
          <a:ln>
            <a:solidFill>
              <a:schemeClr val="bg1"/>
            </a:solidFill>
            <a:prstDash val="lgDashDot"/>
          </a:ln>
        </p:spPr>
        <p:txBody>
          <a:bodyPr wrap="none" rtlCol="0">
            <a:spAutoFit/>
          </a:bodyPr>
          <a:lstStyle/>
          <a:p>
            <a:pPr algn="ctr"/>
            <a:r>
              <a:rPr lang="en-IN" sz="1800" b="1" dirty="0">
                <a:solidFill>
                  <a:schemeClr val="bg1">
                    <a:lumMod val="95000"/>
                    <a:lumOff val="5000"/>
                  </a:schemeClr>
                </a:solidFill>
                <a:latin typeface="Calibri" panose="020F0502020204030204" pitchFamily="34" charset="0"/>
              </a:rPr>
              <a:t>OR</a:t>
            </a:r>
          </a:p>
          <a:p>
            <a:pPr algn="just"/>
            <a:r>
              <a:rPr lang="en-IN" sz="1800" dirty="0">
                <a:solidFill>
                  <a:schemeClr val="bg1">
                    <a:lumMod val="95000"/>
                    <a:lumOff val="5000"/>
                  </a:schemeClr>
                </a:solidFill>
                <a:latin typeface="Calibri" panose="020F0502020204030204" pitchFamily="34" charset="0"/>
              </a:rPr>
              <a:t>SELECT u.id, </a:t>
            </a:r>
            <a:r>
              <a:rPr lang="en-IN" sz="1800" dirty="0" err="1">
                <a:solidFill>
                  <a:schemeClr val="bg1">
                    <a:lumMod val="95000"/>
                    <a:lumOff val="5000"/>
                  </a:schemeClr>
                </a:solidFill>
                <a:latin typeface="Calibri" panose="020F0502020204030204" pitchFamily="34" charset="0"/>
              </a:rPr>
              <a:t>u.username</a:t>
            </a:r>
            <a:r>
              <a:rPr lang="en-IN" sz="1800" dirty="0">
                <a:solidFill>
                  <a:schemeClr val="bg1">
                    <a:lumMod val="95000"/>
                    <a:lumOff val="5000"/>
                  </a:schemeClr>
                </a:solidFill>
                <a:latin typeface="Calibri" panose="020F0502020204030204" pitchFamily="34" charset="0"/>
              </a:rPr>
              <a:t> </a:t>
            </a:r>
          </a:p>
          <a:p>
            <a:pPr algn="just"/>
            <a:r>
              <a:rPr lang="en-IN" sz="1800" dirty="0">
                <a:solidFill>
                  <a:schemeClr val="bg1">
                    <a:lumMod val="95000"/>
                    <a:lumOff val="5000"/>
                  </a:schemeClr>
                </a:solidFill>
                <a:latin typeface="Calibri" panose="020F0502020204030204" pitchFamily="34" charset="0"/>
              </a:rPr>
              <a:t>FROM users u</a:t>
            </a:r>
          </a:p>
          <a:p>
            <a:pPr algn="just"/>
            <a:r>
              <a:rPr lang="en-IN" sz="1800" dirty="0">
                <a:solidFill>
                  <a:schemeClr val="bg1">
                    <a:lumMod val="95000"/>
                    <a:lumOff val="5000"/>
                  </a:schemeClr>
                </a:solidFill>
                <a:latin typeface="Calibri" panose="020F0502020204030204" pitchFamily="34" charset="0"/>
              </a:rPr>
              <a:t>LEFT JOIN photos p</a:t>
            </a:r>
          </a:p>
          <a:p>
            <a:pPr algn="just"/>
            <a:r>
              <a:rPr lang="en-IN" sz="1800" dirty="0">
                <a:solidFill>
                  <a:schemeClr val="bg1">
                    <a:lumMod val="95000"/>
                    <a:lumOff val="5000"/>
                  </a:schemeClr>
                </a:solidFill>
                <a:latin typeface="Calibri" panose="020F0502020204030204" pitchFamily="34" charset="0"/>
              </a:rPr>
              <a:t>ON u.id = </a:t>
            </a:r>
            <a:r>
              <a:rPr lang="en-IN" sz="1800" dirty="0" err="1">
                <a:solidFill>
                  <a:schemeClr val="bg1">
                    <a:lumMod val="95000"/>
                    <a:lumOff val="5000"/>
                  </a:schemeClr>
                </a:solidFill>
                <a:latin typeface="Calibri" panose="020F0502020204030204" pitchFamily="34" charset="0"/>
              </a:rPr>
              <a:t>p.user_id</a:t>
            </a:r>
            <a:endParaRPr lang="en-IN" sz="1800" dirty="0">
              <a:solidFill>
                <a:schemeClr val="bg1">
                  <a:lumMod val="95000"/>
                  <a:lumOff val="5000"/>
                </a:schemeClr>
              </a:solidFill>
              <a:latin typeface="Calibri" panose="020F0502020204030204" pitchFamily="34" charset="0"/>
            </a:endParaRPr>
          </a:p>
          <a:p>
            <a:pPr algn="just"/>
            <a:r>
              <a:rPr lang="en-IN" sz="1800" dirty="0">
                <a:solidFill>
                  <a:schemeClr val="bg1">
                    <a:lumMod val="95000"/>
                    <a:lumOff val="5000"/>
                  </a:schemeClr>
                </a:solidFill>
                <a:latin typeface="Calibri" panose="020F0502020204030204" pitchFamily="34" charset="0"/>
              </a:rPr>
              <a:t>WHERE p.id IS NULL;</a:t>
            </a:r>
          </a:p>
        </p:txBody>
      </p:sp>
      <p:graphicFrame>
        <p:nvGraphicFramePr>
          <p:cNvPr id="6" name="Table 5">
            <a:extLst>
              <a:ext uri="{FF2B5EF4-FFF2-40B4-BE49-F238E27FC236}">
                <a16:creationId xmlns:a16="http://schemas.microsoft.com/office/drawing/2014/main" id="{07F4C17E-8DFB-0A90-A744-C1D40A925242}"/>
              </a:ext>
            </a:extLst>
          </p:cNvPr>
          <p:cNvGraphicFramePr>
            <a:graphicFrameLocks noGrp="1"/>
          </p:cNvGraphicFramePr>
          <p:nvPr>
            <p:extLst>
              <p:ext uri="{D42A27DB-BD31-4B8C-83A1-F6EECF244321}">
                <p14:modId xmlns:p14="http://schemas.microsoft.com/office/powerpoint/2010/main" val="1331628437"/>
              </p:ext>
            </p:extLst>
          </p:nvPr>
        </p:nvGraphicFramePr>
        <p:xfrm>
          <a:off x="8962575" y="48613"/>
          <a:ext cx="2999605" cy="6760773"/>
        </p:xfrm>
        <a:graphic>
          <a:graphicData uri="http://schemas.openxmlformats.org/drawingml/2006/table">
            <a:tbl>
              <a:tblPr>
                <a:tableStyleId>{69C7853C-536D-4A76-A0AE-DD22124D55A5}</a:tableStyleId>
              </a:tblPr>
              <a:tblGrid>
                <a:gridCol w="717177">
                  <a:extLst>
                    <a:ext uri="{9D8B030D-6E8A-4147-A177-3AD203B41FA5}">
                      <a16:colId xmlns:a16="http://schemas.microsoft.com/office/drawing/2014/main" val="608759471"/>
                    </a:ext>
                  </a:extLst>
                </a:gridCol>
                <a:gridCol w="2282428">
                  <a:extLst>
                    <a:ext uri="{9D8B030D-6E8A-4147-A177-3AD203B41FA5}">
                      <a16:colId xmlns:a16="http://schemas.microsoft.com/office/drawing/2014/main" val="3482993755"/>
                    </a:ext>
                  </a:extLst>
                </a:gridCol>
              </a:tblGrid>
              <a:tr h="131175">
                <a:tc>
                  <a:txBody>
                    <a:bodyPr/>
                    <a:lstStyle/>
                    <a:p>
                      <a:pPr algn="ctr" fontAlgn="b"/>
                      <a:r>
                        <a:rPr lang="en-IN" sz="1600" b="1" u="none" strike="noStrike">
                          <a:solidFill>
                            <a:srgbClr val="000000"/>
                          </a:solidFill>
                          <a:effectLst/>
                        </a:rPr>
                        <a:t>id</a:t>
                      </a:r>
                      <a:endParaRPr lang="en-IN" sz="1600" b="1" i="0" u="none" strike="noStrike">
                        <a:solidFill>
                          <a:srgbClr val="000000"/>
                        </a:solidFill>
                        <a:effectLst/>
                        <a:latin typeface="Tw Cen MT (Body)"/>
                      </a:endParaRPr>
                    </a:p>
                  </a:txBody>
                  <a:tcPr marL="6559" marR="6559" marT="6559" marB="0" anchor="ctr"/>
                </a:tc>
                <a:tc>
                  <a:txBody>
                    <a:bodyPr/>
                    <a:lstStyle/>
                    <a:p>
                      <a:pPr algn="ctr" fontAlgn="b"/>
                      <a:r>
                        <a:rPr lang="en-IN" sz="1600" b="1" u="none" strike="noStrike" dirty="0">
                          <a:solidFill>
                            <a:srgbClr val="000000"/>
                          </a:solidFill>
                          <a:effectLst/>
                        </a:rPr>
                        <a:t>username</a:t>
                      </a:r>
                      <a:endParaRPr lang="en-IN" sz="1600" b="1" i="0" u="none" strike="noStrike" dirty="0">
                        <a:solidFill>
                          <a:srgbClr val="000000"/>
                        </a:solidFill>
                        <a:effectLst/>
                        <a:latin typeface="Tw Cen MT (Body)"/>
                      </a:endParaRPr>
                    </a:p>
                  </a:txBody>
                  <a:tcPr marL="6559" marR="6559" marT="6559" marB="0" anchor="ctr"/>
                </a:tc>
                <a:extLst>
                  <a:ext uri="{0D108BD9-81ED-4DB2-BD59-A6C34878D82A}">
                    <a16:rowId xmlns:a16="http://schemas.microsoft.com/office/drawing/2014/main" val="1623934520"/>
                  </a:ext>
                </a:extLst>
              </a:tr>
              <a:tr h="131175">
                <a:tc>
                  <a:txBody>
                    <a:bodyPr/>
                    <a:lstStyle/>
                    <a:p>
                      <a:pPr algn="ctr" fontAlgn="b"/>
                      <a:r>
                        <a:rPr lang="en-IN" sz="1600" b="0" u="none" strike="noStrike">
                          <a:solidFill>
                            <a:srgbClr val="000000"/>
                          </a:solidFill>
                          <a:effectLst/>
                        </a:rPr>
                        <a:t>25</a:t>
                      </a:r>
                      <a:endParaRPr lang="en-IN" sz="1600" b="0" i="0" u="none" strike="noStrike">
                        <a:solidFill>
                          <a:srgbClr val="000000"/>
                        </a:solidFill>
                        <a:effectLst/>
                        <a:latin typeface="Tw Cen MT (Body)"/>
                      </a:endParaRPr>
                    </a:p>
                  </a:txBody>
                  <a:tcPr marL="6559" marR="6559" marT="6559" marB="0" anchor="ctr"/>
                </a:tc>
                <a:tc>
                  <a:txBody>
                    <a:bodyPr/>
                    <a:lstStyle/>
                    <a:p>
                      <a:pPr algn="ctr" fontAlgn="b"/>
                      <a:r>
                        <a:rPr lang="en-IN" sz="1600" b="0" u="none" strike="noStrike">
                          <a:solidFill>
                            <a:srgbClr val="000000"/>
                          </a:solidFill>
                          <a:effectLst/>
                        </a:rPr>
                        <a:t>Tierra.Trantow</a:t>
                      </a:r>
                      <a:endParaRPr lang="en-IN" sz="1600" b="0" i="0" u="none" strike="noStrike">
                        <a:solidFill>
                          <a:srgbClr val="000000"/>
                        </a:solidFill>
                        <a:effectLst/>
                        <a:latin typeface="Tw Cen MT (Body)"/>
                      </a:endParaRPr>
                    </a:p>
                  </a:txBody>
                  <a:tcPr marL="6559" marR="6559" marT="6559" marB="0" anchor="ctr"/>
                </a:tc>
                <a:extLst>
                  <a:ext uri="{0D108BD9-81ED-4DB2-BD59-A6C34878D82A}">
                    <a16:rowId xmlns:a16="http://schemas.microsoft.com/office/drawing/2014/main" val="4208521027"/>
                  </a:ext>
                </a:extLst>
              </a:tr>
              <a:tr h="131175">
                <a:tc>
                  <a:txBody>
                    <a:bodyPr/>
                    <a:lstStyle/>
                    <a:p>
                      <a:pPr algn="ctr" fontAlgn="b"/>
                      <a:r>
                        <a:rPr lang="en-IN" sz="1600" b="0" u="none" strike="noStrike">
                          <a:solidFill>
                            <a:srgbClr val="000000"/>
                          </a:solidFill>
                          <a:effectLst/>
                        </a:rPr>
                        <a:t>66</a:t>
                      </a:r>
                      <a:endParaRPr lang="en-IN" sz="1600" b="0" i="0" u="none" strike="noStrike">
                        <a:solidFill>
                          <a:srgbClr val="000000"/>
                        </a:solidFill>
                        <a:effectLst/>
                        <a:latin typeface="Tw Cen MT (Body)"/>
                      </a:endParaRPr>
                    </a:p>
                  </a:txBody>
                  <a:tcPr marL="6559" marR="6559" marT="6559" marB="0" anchor="ctr"/>
                </a:tc>
                <a:tc>
                  <a:txBody>
                    <a:bodyPr/>
                    <a:lstStyle/>
                    <a:p>
                      <a:pPr algn="ctr" fontAlgn="b"/>
                      <a:r>
                        <a:rPr lang="en-IN" sz="1600" b="0" u="none" strike="noStrike">
                          <a:solidFill>
                            <a:srgbClr val="000000"/>
                          </a:solidFill>
                          <a:effectLst/>
                        </a:rPr>
                        <a:t>Mike.Auer39</a:t>
                      </a:r>
                      <a:endParaRPr lang="en-IN" sz="1600" b="0" i="0" u="none" strike="noStrike">
                        <a:solidFill>
                          <a:srgbClr val="000000"/>
                        </a:solidFill>
                        <a:effectLst/>
                        <a:latin typeface="Tw Cen MT (Body)"/>
                      </a:endParaRPr>
                    </a:p>
                  </a:txBody>
                  <a:tcPr marL="6559" marR="6559" marT="6559" marB="0" anchor="ctr"/>
                </a:tc>
                <a:extLst>
                  <a:ext uri="{0D108BD9-81ED-4DB2-BD59-A6C34878D82A}">
                    <a16:rowId xmlns:a16="http://schemas.microsoft.com/office/drawing/2014/main" val="3018777194"/>
                  </a:ext>
                </a:extLst>
              </a:tr>
              <a:tr h="131175">
                <a:tc>
                  <a:txBody>
                    <a:bodyPr/>
                    <a:lstStyle/>
                    <a:p>
                      <a:pPr algn="ctr" fontAlgn="b"/>
                      <a:r>
                        <a:rPr lang="en-IN" sz="1600" b="0" u="none" strike="noStrike">
                          <a:solidFill>
                            <a:srgbClr val="000000"/>
                          </a:solidFill>
                          <a:effectLst/>
                        </a:rPr>
                        <a:t>89</a:t>
                      </a:r>
                      <a:endParaRPr lang="en-IN" sz="1600" b="0" i="0" u="none" strike="noStrike">
                        <a:solidFill>
                          <a:srgbClr val="000000"/>
                        </a:solidFill>
                        <a:effectLst/>
                        <a:latin typeface="Tw Cen MT (Body)"/>
                      </a:endParaRPr>
                    </a:p>
                  </a:txBody>
                  <a:tcPr marL="6559" marR="6559" marT="6559" marB="0" anchor="ctr"/>
                </a:tc>
                <a:tc>
                  <a:txBody>
                    <a:bodyPr/>
                    <a:lstStyle/>
                    <a:p>
                      <a:pPr algn="ctr" fontAlgn="b"/>
                      <a:r>
                        <a:rPr lang="en-IN" sz="1600" b="0" u="none" strike="noStrike">
                          <a:solidFill>
                            <a:srgbClr val="000000"/>
                          </a:solidFill>
                          <a:effectLst/>
                        </a:rPr>
                        <a:t>Jessyca_West</a:t>
                      </a:r>
                      <a:endParaRPr lang="en-IN" sz="1600" b="0" i="0" u="none" strike="noStrike">
                        <a:solidFill>
                          <a:srgbClr val="000000"/>
                        </a:solidFill>
                        <a:effectLst/>
                        <a:latin typeface="Tw Cen MT (Body)"/>
                      </a:endParaRPr>
                    </a:p>
                  </a:txBody>
                  <a:tcPr marL="6559" marR="6559" marT="6559" marB="0" anchor="ctr"/>
                </a:tc>
                <a:extLst>
                  <a:ext uri="{0D108BD9-81ED-4DB2-BD59-A6C34878D82A}">
                    <a16:rowId xmlns:a16="http://schemas.microsoft.com/office/drawing/2014/main" val="840102897"/>
                  </a:ext>
                </a:extLst>
              </a:tr>
              <a:tr h="131175">
                <a:tc>
                  <a:txBody>
                    <a:bodyPr/>
                    <a:lstStyle/>
                    <a:p>
                      <a:pPr algn="ctr" fontAlgn="b"/>
                      <a:r>
                        <a:rPr lang="en-IN" sz="1600" b="0" u="none" strike="noStrike">
                          <a:solidFill>
                            <a:srgbClr val="000000"/>
                          </a:solidFill>
                          <a:effectLst/>
                        </a:rPr>
                        <a:t>57</a:t>
                      </a:r>
                      <a:endParaRPr lang="en-IN" sz="1600" b="0" i="0" u="none" strike="noStrike">
                        <a:solidFill>
                          <a:srgbClr val="000000"/>
                        </a:solidFill>
                        <a:effectLst/>
                        <a:latin typeface="Tw Cen MT (Body)"/>
                      </a:endParaRPr>
                    </a:p>
                  </a:txBody>
                  <a:tcPr marL="6559" marR="6559" marT="6559" marB="0" anchor="ctr"/>
                </a:tc>
                <a:tc>
                  <a:txBody>
                    <a:bodyPr/>
                    <a:lstStyle/>
                    <a:p>
                      <a:pPr algn="ctr" fontAlgn="b"/>
                      <a:r>
                        <a:rPr lang="en-IN" sz="1600" b="0" u="none" strike="noStrike">
                          <a:solidFill>
                            <a:srgbClr val="000000"/>
                          </a:solidFill>
                          <a:effectLst/>
                        </a:rPr>
                        <a:t>Julien_Schmidt</a:t>
                      </a:r>
                      <a:endParaRPr lang="en-IN" sz="1600" b="0" i="0" u="none" strike="noStrike">
                        <a:solidFill>
                          <a:srgbClr val="000000"/>
                        </a:solidFill>
                        <a:effectLst/>
                        <a:latin typeface="Tw Cen MT (Body)"/>
                      </a:endParaRPr>
                    </a:p>
                  </a:txBody>
                  <a:tcPr marL="6559" marR="6559" marT="6559" marB="0" anchor="ctr"/>
                </a:tc>
                <a:extLst>
                  <a:ext uri="{0D108BD9-81ED-4DB2-BD59-A6C34878D82A}">
                    <a16:rowId xmlns:a16="http://schemas.microsoft.com/office/drawing/2014/main" val="2068124039"/>
                  </a:ext>
                </a:extLst>
              </a:tr>
              <a:tr h="131175">
                <a:tc>
                  <a:txBody>
                    <a:bodyPr/>
                    <a:lstStyle/>
                    <a:p>
                      <a:pPr algn="ctr" fontAlgn="b"/>
                      <a:r>
                        <a:rPr lang="en-IN" sz="1600" b="0" u="none" strike="noStrike">
                          <a:solidFill>
                            <a:srgbClr val="000000"/>
                          </a:solidFill>
                          <a:effectLst/>
                        </a:rPr>
                        <a:t>34</a:t>
                      </a:r>
                      <a:endParaRPr lang="en-IN" sz="1600" b="0" i="0" u="none" strike="noStrike">
                        <a:solidFill>
                          <a:srgbClr val="000000"/>
                        </a:solidFill>
                        <a:effectLst/>
                        <a:latin typeface="Tw Cen MT (Body)"/>
                      </a:endParaRPr>
                    </a:p>
                  </a:txBody>
                  <a:tcPr marL="6559" marR="6559" marT="6559" marB="0" anchor="ctr"/>
                </a:tc>
                <a:tc>
                  <a:txBody>
                    <a:bodyPr/>
                    <a:lstStyle/>
                    <a:p>
                      <a:pPr algn="ctr" fontAlgn="b"/>
                      <a:r>
                        <a:rPr lang="en-IN" sz="1600" b="0" u="none" strike="noStrike">
                          <a:solidFill>
                            <a:srgbClr val="000000"/>
                          </a:solidFill>
                          <a:effectLst/>
                        </a:rPr>
                        <a:t>Pearl7</a:t>
                      </a:r>
                      <a:endParaRPr lang="en-IN" sz="1600" b="0" i="0" u="none" strike="noStrike">
                        <a:solidFill>
                          <a:srgbClr val="000000"/>
                        </a:solidFill>
                        <a:effectLst/>
                        <a:latin typeface="Tw Cen MT (Body)"/>
                      </a:endParaRPr>
                    </a:p>
                  </a:txBody>
                  <a:tcPr marL="6559" marR="6559" marT="6559" marB="0" anchor="ctr"/>
                </a:tc>
                <a:extLst>
                  <a:ext uri="{0D108BD9-81ED-4DB2-BD59-A6C34878D82A}">
                    <a16:rowId xmlns:a16="http://schemas.microsoft.com/office/drawing/2014/main" val="3344591117"/>
                  </a:ext>
                </a:extLst>
              </a:tr>
              <a:tr h="131175">
                <a:tc>
                  <a:txBody>
                    <a:bodyPr/>
                    <a:lstStyle/>
                    <a:p>
                      <a:pPr algn="ctr" fontAlgn="b"/>
                      <a:r>
                        <a:rPr lang="en-IN" sz="1600" b="0" u="none" strike="noStrike">
                          <a:solidFill>
                            <a:srgbClr val="000000"/>
                          </a:solidFill>
                          <a:effectLst/>
                        </a:rPr>
                        <a:t>71</a:t>
                      </a:r>
                      <a:endParaRPr lang="en-IN" sz="1600" b="0" i="0" u="none" strike="noStrike">
                        <a:solidFill>
                          <a:srgbClr val="000000"/>
                        </a:solidFill>
                        <a:effectLst/>
                        <a:latin typeface="Tw Cen MT (Body)"/>
                      </a:endParaRPr>
                    </a:p>
                  </a:txBody>
                  <a:tcPr marL="6559" marR="6559" marT="6559" marB="0" anchor="ctr"/>
                </a:tc>
                <a:tc>
                  <a:txBody>
                    <a:bodyPr/>
                    <a:lstStyle/>
                    <a:p>
                      <a:pPr algn="ctr" fontAlgn="b"/>
                      <a:r>
                        <a:rPr lang="en-IN" sz="1600" b="0" u="none" strike="noStrike">
                          <a:solidFill>
                            <a:srgbClr val="000000"/>
                          </a:solidFill>
                          <a:effectLst/>
                        </a:rPr>
                        <a:t>Nia_Haag</a:t>
                      </a:r>
                      <a:endParaRPr lang="en-IN" sz="1600" b="0" i="0" u="none" strike="noStrike">
                        <a:solidFill>
                          <a:srgbClr val="000000"/>
                        </a:solidFill>
                        <a:effectLst/>
                        <a:latin typeface="Tw Cen MT (Body)"/>
                      </a:endParaRPr>
                    </a:p>
                  </a:txBody>
                  <a:tcPr marL="6559" marR="6559" marT="6559" marB="0" anchor="ctr"/>
                </a:tc>
                <a:extLst>
                  <a:ext uri="{0D108BD9-81ED-4DB2-BD59-A6C34878D82A}">
                    <a16:rowId xmlns:a16="http://schemas.microsoft.com/office/drawing/2014/main" val="1657829693"/>
                  </a:ext>
                </a:extLst>
              </a:tr>
              <a:tr h="131175">
                <a:tc>
                  <a:txBody>
                    <a:bodyPr/>
                    <a:lstStyle/>
                    <a:p>
                      <a:pPr algn="ctr" fontAlgn="b"/>
                      <a:r>
                        <a:rPr lang="en-IN" sz="1600" b="0" u="none" strike="noStrike">
                          <a:solidFill>
                            <a:srgbClr val="000000"/>
                          </a:solidFill>
                          <a:effectLst/>
                        </a:rPr>
                        <a:t>83</a:t>
                      </a:r>
                      <a:endParaRPr lang="en-IN" sz="1600" b="0" i="0" u="none" strike="noStrike">
                        <a:solidFill>
                          <a:srgbClr val="000000"/>
                        </a:solidFill>
                        <a:effectLst/>
                        <a:latin typeface="Tw Cen MT (Body)"/>
                      </a:endParaRPr>
                    </a:p>
                  </a:txBody>
                  <a:tcPr marL="6559" marR="6559" marT="6559" marB="0" anchor="ctr"/>
                </a:tc>
                <a:tc>
                  <a:txBody>
                    <a:bodyPr/>
                    <a:lstStyle/>
                    <a:p>
                      <a:pPr algn="ctr" fontAlgn="b"/>
                      <a:r>
                        <a:rPr lang="en-IN" sz="1600" b="0" u="none" strike="noStrike">
                          <a:solidFill>
                            <a:srgbClr val="000000"/>
                          </a:solidFill>
                          <a:effectLst/>
                        </a:rPr>
                        <a:t>Bartholome.Bernhard</a:t>
                      </a:r>
                      <a:endParaRPr lang="en-IN" sz="1600" b="0" i="0" u="none" strike="noStrike">
                        <a:solidFill>
                          <a:srgbClr val="000000"/>
                        </a:solidFill>
                        <a:effectLst/>
                        <a:latin typeface="Tw Cen MT (Body)"/>
                      </a:endParaRPr>
                    </a:p>
                  </a:txBody>
                  <a:tcPr marL="6559" marR="6559" marT="6559" marB="0" anchor="ctr"/>
                </a:tc>
                <a:extLst>
                  <a:ext uri="{0D108BD9-81ED-4DB2-BD59-A6C34878D82A}">
                    <a16:rowId xmlns:a16="http://schemas.microsoft.com/office/drawing/2014/main" val="2764233337"/>
                  </a:ext>
                </a:extLst>
              </a:tr>
              <a:tr h="131175">
                <a:tc>
                  <a:txBody>
                    <a:bodyPr/>
                    <a:lstStyle/>
                    <a:p>
                      <a:pPr algn="ctr" fontAlgn="b"/>
                      <a:r>
                        <a:rPr lang="en-IN" sz="1600" b="0" u="none" strike="noStrike">
                          <a:solidFill>
                            <a:srgbClr val="000000"/>
                          </a:solidFill>
                          <a:effectLst/>
                        </a:rPr>
                        <a:t>91</a:t>
                      </a:r>
                      <a:endParaRPr lang="en-IN" sz="1600" b="0" i="0" u="none" strike="noStrike">
                        <a:solidFill>
                          <a:srgbClr val="000000"/>
                        </a:solidFill>
                        <a:effectLst/>
                        <a:latin typeface="Tw Cen MT (Body)"/>
                      </a:endParaRPr>
                    </a:p>
                  </a:txBody>
                  <a:tcPr marL="6559" marR="6559" marT="6559" marB="0" anchor="ctr"/>
                </a:tc>
                <a:tc>
                  <a:txBody>
                    <a:bodyPr/>
                    <a:lstStyle/>
                    <a:p>
                      <a:pPr algn="ctr" fontAlgn="b"/>
                      <a:r>
                        <a:rPr lang="en-IN" sz="1600" b="0" u="none" strike="noStrike">
                          <a:solidFill>
                            <a:srgbClr val="000000"/>
                          </a:solidFill>
                          <a:effectLst/>
                        </a:rPr>
                        <a:t>Bethany20</a:t>
                      </a:r>
                      <a:endParaRPr lang="en-IN" sz="1600" b="0" i="0" u="none" strike="noStrike">
                        <a:solidFill>
                          <a:srgbClr val="000000"/>
                        </a:solidFill>
                        <a:effectLst/>
                        <a:latin typeface="Tw Cen MT (Body)"/>
                      </a:endParaRPr>
                    </a:p>
                  </a:txBody>
                  <a:tcPr marL="6559" marR="6559" marT="6559" marB="0" anchor="ctr"/>
                </a:tc>
                <a:extLst>
                  <a:ext uri="{0D108BD9-81ED-4DB2-BD59-A6C34878D82A}">
                    <a16:rowId xmlns:a16="http://schemas.microsoft.com/office/drawing/2014/main" val="558143264"/>
                  </a:ext>
                </a:extLst>
              </a:tr>
              <a:tr h="131175">
                <a:tc>
                  <a:txBody>
                    <a:bodyPr/>
                    <a:lstStyle/>
                    <a:p>
                      <a:pPr algn="ctr" fontAlgn="b"/>
                      <a:r>
                        <a:rPr lang="en-IN" sz="1600" b="0" u="none" strike="noStrike">
                          <a:solidFill>
                            <a:srgbClr val="000000"/>
                          </a:solidFill>
                          <a:effectLst/>
                        </a:rPr>
                        <a:t>21</a:t>
                      </a:r>
                      <a:endParaRPr lang="en-IN" sz="1600" b="0" i="0" u="none" strike="noStrike">
                        <a:solidFill>
                          <a:srgbClr val="000000"/>
                        </a:solidFill>
                        <a:effectLst/>
                        <a:latin typeface="Tw Cen MT (Body)"/>
                      </a:endParaRPr>
                    </a:p>
                  </a:txBody>
                  <a:tcPr marL="6559" marR="6559" marT="6559" marB="0" anchor="ctr"/>
                </a:tc>
                <a:tc>
                  <a:txBody>
                    <a:bodyPr/>
                    <a:lstStyle/>
                    <a:p>
                      <a:pPr algn="ctr" fontAlgn="b"/>
                      <a:r>
                        <a:rPr lang="en-IN" sz="1600" b="0" u="none" strike="noStrike">
                          <a:solidFill>
                            <a:srgbClr val="000000"/>
                          </a:solidFill>
                          <a:effectLst/>
                        </a:rPr>
                        <a:t>Rocio33</a:t>
                      </a:r>
                      <a:endParaRPr lang="en-IN" sz="1600" b="0" i="0" u="none" strike="noStrike">
                        <a:solidFill>
                          <a:srgbClr val="000000"/>
                        </a:solidFill>
                        <a:effectLst/>
                        <a:latin typeface="Tw Cen MT (Body)"/>
                      </a:endParaRPr>
                    </a:p>
                  </a:txBody>
                  <a:tcPr marL="6559" marR="6559" marT="6559" marB="0" anchor="ctr"/>
                </a:tc>
                <a:extLst>
                  <a:ext uri="{0D108BD9-81ED-4DB2-BD59-A6C34878D82A}">
                    <a16:rowId xmlns:a16="http://schemas.microsoft.com/office/drawing/2014/main" val="3404827805"/>
                  </a:ext>
                </a:extLst>
              </a:tr>
              <a:tr h="131175">
                <a:tc>
                  <a:txBody>
                    <a:bodyPr/>
                    <a:lstStyle/>
                    <a:p>
                      <a:pPr algn="ctr" fontAlgn="b"/>
                      <a:r>
                        <a:rPr lang="en-IN" sz="1600" b="0" u="none" strike="noStrike">
                          <a:solidFill>
                            <a:srgbClr val="000000"/>
                          </a:solidFill>
                          <a:effectLst/>
                        </a:rPr>
                        <a:t>5</a:t>
                      </a:r>
                      <a:endParaRPr lang="en-IN" sz="1600" b="0" i="0" u="none" strike="noStrike">
                        <a:solidFill>
                          <a:srgbClr val="000000"/>
                        </a:solidFill>
                        <a:effectLst/>
                        <a:latin typeface="Tw Cen MT (Body)"/>
                      </a:endParaRPr>
                    </a:p>
                  </a:txBody>
                  <a:tcPr marL="6559" marR="6559" marT="6559" marB="0" anchor="ctr"/>
                </a:tc>
                <a:tc>
                  <a:txBody>
                    <a:bodyPr/>
                    <a:lstStyle/>
                    <a:p>
                      <a:pPr algn="ctr" fontAlgn="b"/>
                      <a:r>
                        <a:rPr lang="en-IN" sz="1600" b="0" u="none" strike="noStrike">
                          <a:solidFill>
                            <a:srgbClr val="000000"/>
                          </a:solidFill>
                          <a:effectLst/>
                        </a:rPr>
                        <a:t>Aniya_Hackett</a:t>
                      </a:r>
                      <a:endParaRPr lang="en-IN" sz="1600" b="0" i="0" u="none" strike="noStrike">
                        <a:solidFill>
                          <a:srgbClr val="000000"/>
                        </a:solidFill>
                        <a:effectLst/>
                        <a:latin typeface="Tw Cen MT (Body)"/>
                      </a:endParaRPr>
                    </a:p>
                  </a:txBody>
                  <a:tcPr marL="6559" marR="6559" marT="6559" marB="0" anchor="ctr"/>
                </a:tc>
                <a:extLst>
                  <a:ext uri="{0D108BD9-81ED-4DB2-BD59-A6C34878D82A}">
                    <a16:rowId xmlns:a16="http://schemas.microsoft.com/office/drawing/2014/main" val="533864402"/>
                  </a:ext>
                </a:extLst>
              </a:tr>
              <a:tr h="131175">
                <a:tc>
                  <a:txBody>
                    <a:bodyPr/>
                    <a:lstStyle/>
                    <a:p>
                      <a:pPr algn="ctr" fontAlgn="b"/>
                      <a:r>
                        <a:rPr lang="en-IN" sz="1600" b="0" u="none" strike="noStrike">
                          <a:solidFill>
                            <a:srgbClr val="000000"/>
                          </a:solidFill>
                          <a:effectLst/>
                        </a:rPr>
                        <a:t>24</a:t>
                      </a:r>
                      <a:endParaRPr lang="en-IN" sz="1600" b="0" i="0" u="none" strike="noStrike">
                        <a:solidFill>
                          <a:srgbClr val="000000"/>
                        </a:solidFill>
                        <a:effectLst/>
                        <a:latin typeface="Tw Cen MT (Body)"/>
                      </a:endParaRPr>
                    </a:p>
                  </a:txBody>
                  <a:tcPr marL="6559" marR="6559" marT="6559" marB="0" anchor="ctr"/>
                </a:tc>
                <a:tc>
                  <a:txBody>
                    <a:bodyPr/>
                    <a:lstStyle/>
                    <a:p>
                      <a:pPr algn="ctr" fontAlgn="b"/>
                      <a:r>
                        <a:rPr lang="en-IN" sz="1600" b="0" u="none" strike="noStrike">
                          <a:solidFill>
                            <a:srgbClr val="000000"/>
                          </a:solidFill>
                          <a:effectLst/>
                        </a:rPr>
                        <a:t>Maxwell.Halvorson</a:t>
                      </a:r>
                      <a:endParaRPr lang="en-IN" sz="1600" b="0" i="0" u="none" strike="noStrike">
                        <a:solidFill>
                          <a:srgbClr val="000000"/>
                        </a:solidFill>
                        <a:effectLst/>
                        <a:latin typeface="Tw Cen MT (Body)"/>
                      </a:endParaRPr>
                    </a:p>
                  </a:txBody>
                  <a:tcPr marL="6559" marR="6559" marT="6559" marB="0" anchor="ctr"/>
                </a:tc>
                <a:extLst>
                  <a:ext uri="{0D108BD9-81ED-4DB2-BD59-A6C34878D82A}">
                    <a16:rowId xmlns:a16="http://schemas.microsoft.com/office/drawing/2014/main" val="2848995159"/>
                  </a:ext>
                </a:extLst>
              </a:tr>
              <a:tr h="131175">
                <a:tc>
                  <a:txBody>
                    <a:bodyPr/>
                    <a:lstStyle/>
                    <a:p>
                      <a:pPr algn="ctr" fontAlgn="b"/>
                      <a:r>
                        <a:rPr lang="en-IN" sz="1600" b="0" u="none" strike="noStrike">
                          <a:solidFill>
                            <a:srgbClr val="000000"/>
                          </a:solidFill>
                          <a:effectLst/>
                        </a:rPr>
                        <a:t>68</a:t>
                      </a:r>
                      <a:endParaRPr lang="en-IN" sz="1600" b="0" i="0" u="none" strike="noStrike">
                        <a:solidFill>
                          <a:srgbClr val="000000"/>
                        </a:solidFill>
                        <a:effectLst/>
                        <a:latin typeface="Tw Cen MT (Body)"/>
                      </a:endParaRPr>
                    </a:p>
                  </a:txBody>
                  <a:tcPr marL="6559" marR="6559" marT="6559" marB="0" anchor="ctr"/>
                </a:tc>
                <a:tc>
                  <a:txBody>
                    <a:bodyPr/>
                    <a:lstStyle/>
                    <a:p>
                      <a:pPr algn="ctr" fontAlgn="b"/>
                      <a:r>
                        <a:rPr lang="en-IN" sz="1600" b="0" u="none" strike="noStrike">
                          <a:solidFill>
                            <a:srgbClr val="000000"/>
                          </a:solidFill>
                          <a:effectLst/>
                        </a:rPr>
                        <a:t>Franco_Keebler64</a:t>
                      </a:r>
                      <a:endParaRPr lang="en-IN" sz="1600" b="0" i="0" u="none" strike="noStrike">
                        <a:solidFill>
                          <a:srgbClr val="000000"/>
                        </a:solidFill>
                        <a:effectLst/>
                        <a:latin typeface="Tw Cen MT (Body)"/>
                      </a:endParaRPr>
                    </a:p>
                  </a:txBody>
                  <a:tcPr marL="6559" marR="6559" marT="6559" marB="0" anchor="ctr"/>
                </a:tc>
                <a:extLst>
                  <a:ext uri="{0D108BD9-81ED-4DB2-BD59-A6C34878D82A}">
                    <a16:rowId xmlns:a16="http://schemas.microsoft.com/office/drawing/2014/main" val="655718077"/>
                  </a:ext>
                </a:extLst>
              </a:tr>
              <a:tr h="131175">
                <a:tc>
                  <a:txBody>
                    <a:bodyPr/>
                    <a:lstStyle/>
                    <a:p>
                      <a:pPr algn="ctr" fontAlgn="b"/>
                      <a:r>
                        <a:rPr lang="en-IN" sz="1600" b="0" u="none" strike="noStrike">
                          <a:solidFill>
                            <a:srgbClr val="000000"/>
                          </a:solidFill>
                          <a:effectLst/>
                        </a:rPr>
                        <a:t>80</a:t>
                      </a:r>
                      <a:endParaRPr lang="en-IN" sz="1600" b="0" i="0" u="none" strike="noStrike">
                        <a:solidFill>
                          <a:srgbClr val="000000"/>
                        </a:solidFill>
                        <a:effectLst/>
                        <a:latin typeface="Tw Cen MT (Body)"/>
                      </a:endParaRPr>
                    </a:p>
                  </a:txBody>
                  <a:tcPr marL="6559" marR="6559" marT="6559" marB="0" anchor="ctr"/>
                </a:tc>
                <a:tc>
                  <a:txBody>
                    <a:bodyPr/>
                    <a:lstStyle/>
                    <a:p>
                      <a:pPr algn="ctr" fontAlgn="b"/>
                      <a:r>
                        <a:rPr lang="en-IN" sz="1600" b="0" u="none" strike="noStrike">
                          <a:solidFill>
                            <a:srgbClr val="000000"/>
                          </a:solidFill>
                          <a:effectLst/>
                        </a:rPr>
                        <a:t>Darby_Herzog</a:t>
                      </a:r>
                      <a:endParaRPr lang="en-IN" sz="1600" b="0" i="0" u="none" strike="noStrike">
                        <a:solidFill>
                          <a:srgbClr val="000000"/>
                        </a:solidFill>
                        <a:effectLst/>
                        <a:latin typeface="Tw Cen MT (Body)"/>
                      </a:endParaRPr>
                    </a:p>
                  </a:txBody>
                  <a:tcPr marL="6559" marR="6559" marT="6559" marB="0" anchor="ctr"/>
                </a:tc>
                <a:extLst>
                  <a:ext uri="{0D108BD9-81ED-4DB2-BD59-A6C34878D82A}">
                    <a16:rowId xmlns:a16="http://schemas.microsoft.com/office/drawing/2014/main" val="4069522057"/>
                  </a:ext>
                </a:extLst>
              </a:tr>
              <a:tr h="131175">
                <a:tc>
                  <a:txBody>
                    <a:bodyPr/>
                    <a:lstStyle/>
                    <a:p>
                      <a:pPr algn="ctr" fontAlgn="b"/>
                      <a:r>
                        <a:rPr lang="en-IN" sz="1600" b="0" u="none" strike="noStrike">
                          <a:solidFill>
                            <a:srgbClr val="000000"/>
                          </a:solidFill>
                          <a:effectLst/>
                        </a:rPr>
                        <a:t>76</a:t>
                      </a:r>
                      <a:endParaRPr lang="en-IN" sz="1600" b="0" i="0" u="none" strike="noStrike">
                        <a:solidFill>
                          <a:srgbClr val="000000"/>
                        </a:solidFill>
                        <a:effectLst/>
                        <a:latin typeface="Tw Cen MT (Body)"/>
                      </a:endParaRPr>
                    </a:p>
                  </a:txBody>
                  <a:tcPr marL="6559" marR="6559" marT="6559" marB="0" anchor="ctr"/>
                </a:tc>
                <a:tc>
                  <a:txBody>
                    <a:bodyPr/>
                    <a:lstStyle/>
                    <a:p>
                      <a:pPr algn="ctr" fontAlgn="b"/>
                      <a:r>
                        <a:rPr lang="en-IN" sz="1600" b="0" u="none" strike="noStrike">
                          <a:solidFill>
                            <a:srgbClr val="000000"/>
                          </a:solidFill>
                          <a:effectLst/>
                        </a:rPr>
                        <a:t>Janelle.Nikolaus81</a:t>
                      </a:r>
                      <a:endParaRPr lang="en-IN" sz="1600" b="0" i="0" u="none" strike="noStrike">
                        <a:solidFill>
                          <a:srgbClr val="000000"/>
                        </a:solidFill>
                        <a:effectLst/>
                        <a:latin typeface="Tw Cen MT (Body)"/>
                      </a:endParaRPr>
                    </a:p>
                  </a:txBody>
                  <a:tcPr marL="6559" marR="6559" marT="6559" marB="0" anchor="ctr"/>
                </a:tc>
                <a:extLst>
                  <a:ext uri="{0D108BD9-81ED-4DB2-BD59-A6C34878D82A}">
                    <a16:rowId xmlns:a16="http://schemas.microsoft.com/office/drawing/2014/main" val="3808968021"/>
                  </a:ext>
                </a:extLst>
              </a:tr>
              <a:tr h="131175">
                <a:tc>
                  <a:txBody>
                    <a:bodyPr/>
                    <a:lstStyle/>
                    <a:p>
                      <a:pPr algn="ctr" fontAlgn="b"/>
                      <a:r>
                        <a:rPr lang="en-IN" sz="1600" b="0" u="none" strike="noStrike">
                          <a:solidFill>
                            <a:srgbClr val="000000"/>
                          </a:solidFill>
                          <a:effectLst/>
                        </a:rPr>
                        <a:t>81</a:t>
                      </a:r>
                      <a:endParaRPr lang="en-IN" sz="1600" b="0" i="0" u="none" strike="noStrike">
                        <a:solidFill>
                          <a:srgbClr val="000000"/>
                        </a:solidFill>
                        <a:effectLst/>
                        <a:latin typeface="Tw Cen MT (Body)"/>
                      </a:endParaRPr>
                    </a:p>
                  </a:txBody>
                  <a:tcPr marL="6559" marR="6559" marT="6559" marB="0" anchor="ctr"/>
                </a:tc>
                <a:tc>
                  <a:txBody>
                    <a:bodyPr/>
                    <a:lstStyle/>
                    <a:p>
                      <a:pPr algn="ctr" fontAlgn="b"/>
                      <a:r>
                        <a:rPr lang="en-IN" sz="1600" b="0" u="none" strike="noStrike">
                          <a:solidFill>
                            <a:srgbClr val="000000"/>
                          </a:solidFill>
                          <a:effectLst/>
                        </a:rPr>
                        <a:t>Esther.Zulauf61</a:t>
                      </a:r>
                      <a:endParaRPr lang="en-IN" sz="1600" b="0" i="0" u="none" strike="noStrike">
                        <a:solidFill>
                          <a:srgbClr val="000000"/>
                        </a:solidFill>
                        <a:effectLst/>
                        <a:latin typeface="Tw Cen MT (Body)"/>
                      </a:endParaRPr>
                    </a:p>
                  </a:txBody>
                  <a:tcPr marL="6559" marR="6559" marT="6559" marB="0" anchor="ctr"/>
                </a:tc>
                <a:extLst>
                  <a:ext uri="{0D108BD9-81ED-4DB2-BD59-A6C34878D82A}">
                    <a16:rowId xmlns:a16="http://schemas.microsoft.com/office/drawing/2014/main" val="2457690454"/>
                  </a:ext>
                </a:extLst>
              </a:tr>
              <a:tr h="131175">
                <a:tc>
                  <a:txBody>
                    <a:bodyPr/>
                    <a:lstStyle/>
                    <a:p>
                      <a:pPr algn="ctr" fontAlgn="b"/>
                      <a:r>
                        <a:rPr lang="en-IN" sz="1600" b="0" u="none" strike="noStrike">
                          <a:solidFill>
                            <a:srgbClr val="000000"/>
                          </a:solidFill>
                          <a:effectLst/>
                        </a:rPr>
                        <a:t>90</a:t>
                      </a:r>
                      <a:endParaRPr lang="en-IN" sz="1600" b="0" i="0" u="none" strike="noStrike">
                        <a:solidFill>
                          <a:srgbClr val="000000"/>
                        </a:solidFill>
                        <a:effectLst/>
                        <a:latin typeface="Tw Cen MT (Body)"/>
                      </a:endParaRPr>
                    </a:p>
                  </a:txBody>
                  <a:tcPr marL="6559" marR="6559" marT="6559" marB="0" anchor="ctr"/>
                </a:tc>
                <a:tc>
                  <a:txBody>
                    <a:bodyPr/>
                    <a:lstStyle/>
                    <a:p>
                      <a:pPr algn="ctr" fontAlgn="b"/>
                      <a:r>
                        <a:rPr lang="en-IN" sz="1600" b="0" u="none" strike="noStrike">
                          <a:solidFill>
                            <a:srgbClr val="000000"/>
                          </a:solidFill>
                          <a:effectLst/>
                        </a:rPr>
                        <a:t>Esmeralda.Mraz57</a:t>
                      </a:r>
                      <a:endParaRPr lang="en-IN" sz="1600" b="0" i="0" u="none" strike="noStrike">
                        <a:solidFill>
                          <a:srgbClr val="000000"/>
                        </a:solidFill>
                        <a:effectLst/>
                        <a:latin typeface="Tw Cen MT (Body)"/>
                      </a:endParaRPr>
                    </a:p>
                  </a:txBody>
                  <a:tcPr marL="6559" marR="6559" marT="6559" marB="0" anchor="ctr"/>
                </a:tc>
                <a:extLst>
                  <a:ext uri="{0D108BD9-81ED-4DB2-BD59-A6C34878D82A}">
                    <a16:rowId xmlns:a16="http://schemas.microsoft.com/office/drawing/2014/main" val="14737429"/>
                  </a:ext>
                </a:extLst>
              </a:tr>
              <a:tr h="131175">
                <a:tc>
                  <a:txBody>
                    <a:bodyPr/>
                    <a:lstStyle/>
                    <a:p>
                      <a:pPr algn="ctr" fontAlgn="b"/>
                      <a:r>
                        <a:rPr lang="en-IN" sz="1600" b="0" u="none" strike="noStrike">
                          <a:solidFill>
                            <a:srgbClr val="000000"/>
                          </a:solidFill>
                          <a:effectLst/>
                        </a:rPr>
                        <a:t>74</a:t>
                      </a:r>
                      <a:endParaRPr lang="en-IN" sz="1600" b="0" i="0" u="none" strike="noStrike">
                        <a:solidFill>
                          <a:srgbClr val="000000"/>
                        </a:solidFill>
                        <a:effectLst/>
                        <a:latin typeface="Tw Cen MT (Body)"/>
                      </a:endParaRPr>
                    </a:p>
                  </a:txBody>
                  <a:tcPr marL="6559" marR="6559" marT="6559" marB="0" anchor="ctr"/>
                </a:tc>
                <a:tc>
                  <a:txBody>
                    <a:bodyPr/>
                    <a:lstStyle/>
                    <a:p>
                      <a:pPr algn="ctr" fontAlgn="b"/>
                      <a:r>
                        <a:rPr lang="en-IN" sz="1600" b="0" u="none" strike="noStrike">
                          <a:solidFill>
                            <a:srgbClr val="000000"/>
                          </a:solidFill>
                          <a:effectLst/>
                        </a:rPr>
                        <a:t>Hulda.Macejkovic</a:t>
                      </a:r>
                      <a:endParaRPr lang="en-IN" sz="1600" b="0" i="0" u="none" strike="noStrike">
                        <a:solidFill>
                          <a:srgbClr val="000000"/>
                        </a:solidFill>
                        <a:effectLst/>
                        <a:latin typeface="Tw Cen MT (Body)"/>
                      </a:endParaRPr>
                    </a:p>
                  </a:txBody>
                  <a:tcPr marL="6559" marR="6559" marT="6559" marB="0" anchor="ctr"/>
                </a:tc>
                <a:extLst>
                  <a:ext uri="{0D108BD9-81ED-4DB2-BD59-A6C34878D82A}">
                    <a16:rowId xmlns:a16="http://schemas.microsoft.com/office/drawing/2014/main" val="3090183031"/>
                  </a:ext>
                </a:extLst>
              </a:tr>
              <a:tr h="131175">
                <a:tc>
                  <a:txBody>
                    <a:bodyPr/>
                    <a:lstStyle/>
                    <a:p>
                      <a:pPr algn="ctr" fontAlgn="b"/>
                      <a:r>
                        <a:rPr lang="en-IN" sz="1600" b="0" u="none" strike="noStrike">
                          <a:solidFill>
                            <a:srgbClr val="000000"/>
                          </a:solidFill>
                          <a:effectLst/>
                        </a:rPr>
                        <a:t>41</a:t>
                      </a:r>
                      <a:endParaRPr lang="en-IN" sz="1600" b="0" i="0" u="none" strike="noStrike">
                        <a:solidFill>
                          <a:srgbClr val="000000"/>
                        </a:solidFill>
                        <a:effectLst/>
                        <a:latin typeface="Tw Cen MT (Body)"/>
                      </a:endParaRPr>
                    </a:p>
                  </a:txBody>
                  <a:tcPr marL="6559" marR="6559" marT="6559" marB="0" anchor="ctr"/>
                </a:tc>
                <a:tc>
                  <a:txBody>
                    <a:bodyPr/>
                    <a:lstStyle/>
                    <a:p>
                      <a:pPr algn="ctr" fontAlgn="b"/>
                      <a:r>
                        <a:rPr lang="en-IN" sz="1600" b="0" u="none" strike="noStrike">
                          <a:solidFill>
                            <a:srgbClr val="000000"/>
                          </a:solidFill>
                          <a:effectLst/>
                        </a:rPr>
                        <a:t>Mckenna17</a:t>
                      </a:r>
                      <a:endParaRPr lang="en-IN" sz="1600" b="0" i="0" u="none" strike="noStrike">
                        <a:solidFill>
                          <a:srgbClr val="000000"/>
                        </a:solidFill>
                        <a:effectLst/>
                        <a:latin typeface="Tw Cen MT (Body)"/>
                      </a:endParaRPr>
                    </a:p>
                  </a:txBody>
                  <a:tcPr marL="6559" marR="6559" marT="6559" marB="0" anchor="ctr"/>
                </a:tc>
                <a:extLst>
                  <a:ext uri="{0D108BD9-81ED-4DB2-BD59-A6C34878D82A}">
                    <a16:rowId xmlns:a16="http://schemas.microsoft.com/office/drawing/2014/main" val="1694287814"/>
                  </a:ext>
                </a:extLst>
              </a:tr>
              <a:tr h="131175">
                <a:tc>
                  <a:txBody>
                    <a:bodyPr/>
                    <a:lstStyle/>
                    <a:p>
                      <a:pPr algn="ctr" fontAlgn="b"/>
                      <a:r>
                        <a:rPr lang="en-IN" sz="1600" b="0" u="none" strike="noStrike">
                          <a:solidFill>
                            <a:srgbClr val="000000"/>
                          </a:solidFill>
                          <a:effectLst/>
                        </a:rPr>
                        <a:t>54</a:t>
                      </a:r>
                      <a:endParaRPr lang="en-IN" sz="1600" b="0" i="0" u="none" strike="noStrike">
                        <a:solidFill>
                          <a:srgbClr val="000000"/>
                        </a:solidFill>
                        <a:effectLst/>
                        <a:latin typeface="Tw Cen MT (Body)"/>
                      </a:endParaRPr>
                    </a:p>
                  </a:txBody>
                  <a:tcPr marL="6559" marR="6559" marT="6559" marB="0" anchor="ctr"/>
                </a:tc>
                <a:tc>
                  <a:txBody>
                    <a:bodyPr/>
                    <a:lstStyle/>
                    <a:p>
                      <a:pPr algn="ctr" fontAlgn="b"/>
                      <a:r>
                        <a:rPr lang="en-IN" sz="1600" b="0" u="none" strike="noStrike">
                          <a:solidFill>
                            <a:srgbClr val="000000"/>
                          </a:solidFill>
                          <a:effectLst/>
                        </a:rPr>
                        <a:t>Duane60</a:t>
                      </a:r>
                      <a:endParaRPr lang="en-IN" sz="1600" b="0" i="0" u="none" strike="noStrike">
                        <a:solidFill>
                          <a:srgbClr val="000000"/>
                        </a:solidFill>
                        <a:effectLst/>
                        <a:latin typeface="Tw Cen MT (Body)"/>
                      </a:endParaRPr>
                    </a:p>
                  </a:txBody>
                  <a:tcPr marL="6559" marR="6559" marT="6559" marB="0" anchor="ctr"/>
                </a:tc>
                <a:extLst>
                  <a:ext uri="{0D108BD9-81ED-4DB2-BD59-A6C34878D82A}">
                    <a16:rowId xmlns:a16="http://schemas.microsoft.com/office/drawing/2014/main" val="405414291"/>
                  </a:ext>
                </a:extLst>
              </a:tr>
              <a:tr h="131175">
                <a:tc>
                  <a:txBody>
                    <a:bodyPr/>
                    <a:lstStyle/>
                    <a:p>
                      <a:pPr algn="ctr" fontAlgn="b"/>
                      <a:r>
                        <a:rPr lang="en-IN" sz="1600" b="0" u="none" strike="noStrike">
                          <a:solidFill>
                            <a:srgbClr val="000000"/>
                          </a:solidFill>
                          <a:effectLst/>
                        </a:rPr>
                        <a:t>36</a:t>
                      </a:r>
                      <a:endParaRPr lang="en-IN" sz="1600" b="0" i="0" u="none" strike="noStrike">
                        <a:solidFill>
                          <a:srgbClr val="000000"/>
                        </a:solidFill>
                        <a:effectLst/>
                        <a:latin typeface="Tw Cen MT (Body)"/>
                      </a:endParaRPr>
                    </a:p>
                  </a:txBody>
                  <a:tcPr marL="6559" marR="6559" marT="6559" marB="0" anchor="ctr"/>
                </a:tc>
                <a:tc>
                  <a:txBody>
                    <a:bodyPr/>
                    <a:lstStyle/>
                    <a:p>
                      <a:pPr algn="ctr" fontAlgn="b"/>
                      <a:r>
                        <a:rPr lang="en-IN" sz="1600" b="0" u="none" strike="noStrike">
                          <a:solidFill>
                            <a:srgbClr val="000000"/>
                          </a:solidFill>
                          <a:effectLst/>
                        </a:rPr>
                        <a:t>Ollie_Ledner37</a:t>
                      </a:r>
                      <a:endParaRPr lang="en-IN" sz="1600" b="0" i="0" u="none" strike="noStrike">
                        <a:solidFill>
                          <a:srgbClr val="000000"/>
                        </a:solidFill>
                        <a:effectLst/>
                        <a:latin typeface="Tw Cen MT (Body)"/>
                      </a:endParaRPr>
                    </a:p>
                  </a:txBody>
                  <a:tcPr marL="6559" marR="6559" marT="6559" marB="0" anchor="ctr"/>
                </a:tc>
                <a:extLst>
                  <a:ext uri="{0D108BD9-81ED-4DB2-BD59-A6C34878D82A}">
                    <a16:rowId xmlns:a16="http://schemas.microsoft.com/office/drawing/2014/main" val="1479044344"/>
                  </a:ext>
                </a:extLst>
              </a:tr>
              <a:tr h="131175">
                <a:tc>
                  <a:txBody>
                    <a:bodyPr/>
                    <a:lstStyle/>
                    <a:p>
                      <a:pPr algn="ctr" fontAlgn="b"/>
                      <a:r>
                        <a:rPr lang="en-IN" sz="1600" b="0" u="none" strike="noStrike">
                          <a:solidFill>
                            <a:srgbClr val="000000"/>
                          </a:solidFill>
                          <a:effectLst/>
                        </a:rPr>
                        <a:t>53</a:t>
                      </a:r>
                      <a:endParaRPr lang="en-IN" sz="1600" b="0" i="0" u="none" strike="noStrike">
                        <a:solidFill>
                          <a:srgbClr val="000000"/>
                        </a:solidFill>
                        <a:effectLst/>
                        <a:latin typeface="Tw Cen MT (Body)"/>
                      </a:endParaRPr>
                    </a:p>
                  </a:txBody>
                  <a:tcPr marL="6559" marR="6559" marT="6559" marB="0" anchor="ctr"/>
                </a:tc>
                <a:tc>
                  <a:txBody>
                    <a:bodyPr/>
                    <a:lstStyle/>
                    <a:p>
                      <a:pPr algn="ctr" fontAlgn="b"/>
                      <a:r>
                        <a:rPr lang="en-IN" sz="1600" b="0" u="none" strike="noStrike">
                          <a:solidFill>
                            <a:srgbClr val="000000"/>
                          </a:solidFill>
                          <a:effectLst/>
                        </a:rPr>
                        <a:t>Linnea59</a:t>
                      </a:r>
                      <a:endParaRPr lang="en-IN" sz="1600" b="0" i="0" u="none" strike="noStrike">
                        <a:solidFill>
                          <a:srgbClr val="000000"/>
                        </a:solidFill>
                        <a:effectLst/>
                        <a:latin typeface="Tw Cen MT (Body)"/>
                      </a:endParaRPr>
                    </a:p>
                  </a:txBody>
                  <a:tcPr marL="6559" marR="6559" marT="6559" marB="0" anchor="ctr"/>
                </a:tc>
                <a:extLst>
                  <a:ext uri="{0D108BD9-81ED-4DB2-BD59-A6C34878D82A}">
                    <a16:rowId xmlns:a16="http://schemas.microsoft.com/office/drawing/2014/main" val="2122290117"/>
                  </a:ext>
                </a:extLst>
              </a:tr>
              <a:tr h="131175">
                <a:tc>
                  <a:txBody>
                    <a:bodyPr/>
                    <a:lstStyle/>
                    <a:p>
                      <a:pPr algn="ctr" fontAlgn="b"/>
                      <a:r>
                        <a:rPr lang="en-IN" sz="1600" b="0" u="none" strike="noStrike">
                          <a:solidFill>
                            <a:srgbClr val="000000"/>
                          </a:solidFill>
                          <a:effectLst/>
                        </a:rPr>
                        <a:t>49</a:t>
                      </a:r>
                      <a:endParaRPr lang="en-IN" sz="1600" b="0" i="0" u="none" strike="noStrike">
                        <a:solidFill>
                          <a:srgbClr val="000000"/>
                        </a:solidFill>
                        <a:effectLst/>
                        <a:latin typeface="Tw Cen MT (Body)"/>
                      </a:endParaRPr>
                    </a:p>
                  </a:txBody>
                  <a:tcPr marL="6559" marR="6559" marT="6559" marB="0" anchor="ctr"/>
                </a:tc>
                <a:tc>
                  <a:txBody>
                    <a:bodyPr/>
                    <a:lstStyle/>
                    <a:p>
                      <a:pPr algn="ctr" fontAlgn="b"/>
                      <a:r>
                        <a:rPr lang="en-IN" sz="1600" b="0" u="none" strike="noStrike">
                          <a:solidFill>
                            <a:srgbClr val="000000"/>
                          </a:solidFill>
                          <a:effectLst/>
                        </a:rPr>
                        <a:t>Morgan.Kassulke</a:t>
                      </a:r>
                      <a:endParaRPr lang="en-IN" sz="1600" b="0" i="0" u="none" strike="noStrike">
                        <a:solidFill>
                          <a:srgbClr val="000000"/>
                        </a:solidFill>
                        <a:effectLst/>
                        <a:latin typeface="Tw Cen MT (Body)"/>
                      </a:endParaRPr>
                    </a:p>
                  </a:txBody>
                  <a:tcPr marL="6559" marR="6559" marT="6559" marB="0" anchor="ctr"/>
                </a:tc>
                <a:extLst>
                  <a:ext uri="{0D108BD9-81ED-4DB2-BD59-A6C34878D82A}">
                    <a16:rowId xmlns:a16="http://schemas.microsoft.com/office/drawing/2014/main" val="2267558626"/>
                  </a:ext>
                </a:extLst>
              </a:tr>
              <a:tr h="131175">
                <a:tc>
                  <a:txBody>
                    <a:bodyPr/>
                    <a:lstStyle/>
                    <a:p>
                      <a:pPr algn="ctr" fontAlgn="b"/>
                      <a:r>
                        <a:rPr lang="en-IN" sz="1600" b="0" u="none" strike="noStrike">
                          <a:solidFill>
                            <a:srgbClr val="000000"/>
                          </a:solidFill>
                          <a:effectLst/>
                        </a:rPr>
                        <a:t>45</a:t>
                      </a:r>
                      <a:endParaRPr lang="en-IN" sz="1600" b="0" i="0" u="none" strike="noStrike">
                        <a:solidFill>
                          <a:srgbClr val="000000"/>
                        </a:solidFill>
                        <a:effectLst/>
                        <a:latin typeface="Tw Cen MT (Body)"/>
                      </a:endParaRPr>
                    </a:p>
                  </a:txBody>
                  <a:tcPr marL="6559" marR="6559" marT="6559" marB="0" anchor="ctr"/>
                </a:tc>
                <a:tc>
                  <a:txBody>
                    <a:bodyPr/>
                    <a:lstStyle/>
                    <a:p>
                      <a:pPr algn="ctr" fontAlgn="b"/>
                      <a:r>
                        <a:rPr lang="en-IN" sz="1600" b="0" u="none" strike="noStrike">
                          <a:solidFill>
                            <a:srgbClr val="000000"/>
                          </a:solidFill>
                          <a:effectLst/>
                        </a:rPr>
                        <a:t>David.Osinski47</a:t>
                      </a:r>
                      <a:endParaRPr lang="en-IN" sz="1600" b="0" i="0" u="none" strike="noStrike">
                        <a:solidFill>
                          <a:srgbClr val="000000"/>
                        </a:solidFill>
                        <a:effectLst/>
                        <a:latin typeface="Tw Cen MT (Body)"/>
                      </a:endParaRPr>
                    </a:p>
                  </a:txBody>
                  <a:tcPr marL="6559" marR="6559" marT="6559" marB="0" anchor="ctr"/>
                </a:tc>
                <a:extLst>
                  <a:ext uri="{0D108BD9-81ED-4DB2-BD59-A6C34878D82A}">
                    <a16:rowId xmlns:a16="http://schemas.microsoft.com/office/drawing/2014/main" val="2200820312"/>
                  </a:ext>
                </a:extLst>
              </a:tr>
              <a:tr h="131175">
                <a:tc>
                  <a:txBody>
                    <a:bodyPr/>
                    <a:lstStyle/>
                    <a:p>
                      <a:pPr algn="ctr" fontAlgn="b"/>
                      <a:r>
                        <a:rPr lang="en-IN" sz="1600" b="0" u="none" strike="noStrike">
                          <a:solidFill>
                            <a:srgbClr val="000000"/>
                          </a:solidFill>
                          <a:effectLst/>
                        </a:rPr>
                        <a:t>75</a:t>
                      </a:r>
                      <a:endParaRPr lang="en-IN" sz="1600" b="0" i="0" u="none" strike="noStrike">
                        <a:solidFill>
                          <a:srgbClr val="000000"/>
                        </a:solidFill>
                        <a:effectLst/>
                        <a:latin typeface="Tw Cen MT (Body)"/>
                      </a:endParaRPr>
                    </a:p>
                  </a:txBody>
                  <a:tcPr marL="6559" marR="6559" marT="6559" marB="0" anchor="ctr"/>
                </a:tc>
                <a:tc>
                  <a:txBody>
                    <a:bodyPr/>
                    <a:lstStyle/>
                    <a:p>
                      <a:pPr algn="ctr" fontAlgn="b"/>
                      <a:r>
                        <a:rPr lang="en-IN" sz="1600" b="0" u="none" strike="noStrike">
                          <a:solidFill>
                            <a:srgbClr val="000000"/>
                          </a:solidFill>
                          <a:effectLst/>
                        </a:rPr>
                        <a:t>Leslie67</a:t>
                      </a:r>
                      <a:endParaRPr lang="en-IN" sz="1600" b="0" i="0" u="none" strike="noStrike">
                        <a:solidFill>
                          <a:srgbClr val="000000"/>
                        </a:solidFill>
                        <a:effectLst/>
                        <a:latin typeface="Tw Cen MT (Body)"/>
                      </a:endParaRPr>
                    </a:p>
                  </a:txBody>
                  <a:tcPr marL="6559" marR="6559" marT="6559" marB="0" anchor="ctr"/>
                </a:tc>
                <a:extLst>
                  <a:ext uri="{0D108BD9-81ED-4DB2-BD59-A6C34878D82A}">
                    <a16:rowId xmlns:a16="http://schemas.microsoft.com/office/drawing/2014/main" val="1873985138"/>
                  </a:ext>
                </a:extLst>
              </a:tr>
              <a:tr h="131175">
                <a:tc>
                  <a:txBody>
                    <a:bodyPr/>
                    <a:lstStyle/>
                    <a:p>
                      <a:pPr algn="ctr" fontAlgn="b"/>
                      <a:r>
                        <a:rPr lang="en-IN" sz="1600" b="0" u="none" strike="noStrike">
                          <a:solidFill>
                            <a:srgbClr val="000000"/>
                          </a:solidFill>
                          <a:effectLst/>
                        </a:rPr>
                        <a:t>14</a:t>
                      </a:r>
                      <a:endParaRPr lang="en-IN" sz="1600" b="0" i="0" u="none" strike="noStrike">
                        <a:solidFill>
                          <a:srgbClr val="000000"/>
                        </a:solidFill>
                        <a:effectLst/>
                        <a:latin typeface="Tw Cen MT (Body)"/>
                      </a:endParaRPr>
                    </a:p>
                  </a:txBody>
                  <a:tcPr marL="6559" marR="6559" marT="6559" marB="0" anchor="ctr"/>
                </a:tc>
                <a:tc>
                  <a:txBody>
                    <a:bodyPr/>
                    <a:lstStyle/>
                    <a:p>
                      <a:pPr algn="ctr" fontAlgn="b"/>
                      <a:r>
                        <a:rPr lang="en-IN" sz="1600" b="0" u="none" strike="noStrike">
                          <a:solidFill>
                            <a:srgbClr val="000000"/>
                          </a:solidFill>
                          <a:effectLst/>
                        </a:rPr>
                        <a:t>Jaclyn81</a:t>
                      </a:r>
                      <a:endParaRPr lang="en-IN" sz="1600" b="0" i="0" u="none" strike="noStrike">
                        <a:solidFill>
                          <a:srgbClr val="000000"/>
                        </a:solidFill>
                        <a:effectLst/>
                        <a:latin typeface="Tw Cen MT (Body)"/>
                      </a:endParaRPr>
                    </a:p>
                  </a:txBody>
                  <a:tcPr marL="6559" marR="6559" marT="6559" marB="0" anchor="ctr"/>
                </a:tc>
                <a:extLst>
                  <a:ext uri="{0D108BD9-81ED-4DB2-BD59-A6C34878D82A}">
                    <a16:rowId xmlns:a16="http://schemas.microsoft.com/office/drawing/2014/main" val="1967951162"/>
                  </a:ext>
                </a:extLst>
              </a:tr>
              <a:tr h="131175">
                <a:tc>
                  <a:txBody>
                    <a:bodyPr/>
                    <a:lstStyle/>
                    <a:p>
                      <a:pPr algn="ctr" fontAlgn="b"/>
                      <a:r>
                        <a:rPr lang="en-IN" sz="1600" b="0" u="none" strike="noStrike">
                          <a:solidFill>
                            <a:srgbClr val="000000"/>
                          </a:solidFill>
                          <a:effectLst/>
                        </a:rPr>
                        <a:t>7</a:t>
                      </a:r>
                      <a:endParaRPr lang="en-IN" sz="1600" b="0" i="0" u="none" strike="noStrike">
                        <a:solidFill>
                          <a:srgbClr val="000000"/>
                        </a:solidFill>
                        <a:effectLst/>
                        <a:latin typeface="Tw Cen MT (Body)"/>
                      </a:endParaRPr>
                    </a:p>
                  </a:txBody>
                  <a:tcPr marL="6559" marR="6559" marT="6559" marB="0" anchor="ctr"/>
                </a:tc>
                <a:tc>
                  <a:txBody>
                    <a:bodyPr/>
                    <a:lstStyle/>
                    <a:p>
                      <a:pPr algn="ctr" fontAlgn="b"/>
                      <a:r>
                        <a:rPr lang="en-IN" sz="1600" b="0" u="none" strike="noStrike" dirty="0" err="1">
                          <a:solidFill>
                            <a:srgbClr val="000000"/>
                          </a:solidFill>
                          <a:effectLst/>
                        </a:rPr>
                        <a:t>Kasandra_Homenick</a:t>
                      </a:r>
                      <a:endParaRPr lang="en-IN" sz="1600" b="0" i="0" u="none" strike="noStrike" dirty="0">
                        <a:solidFill>
                          <a:srgbClr val="000000"/>
                        </a:solidFill>
                        <a:effectLst/>
                        <a:latin typeface="Tw Cen MT (Body)"/>
                      </a:endParaRPr>
                    </a:p>
                  </a:txBody>
                  <a:tcPr marL="6559" marR="6559" marT="6559" marB="0" anchor="ctr"/>
                </a:tc>
                <a:extLst>
                  <a:ext uri="{0D108BD9-81ED-4DB2-BD59-A6C34878D82A}">
                    <a16:rowId xmlns:a16="http://schemas.microsoft.com/office/drawing/2014/main" val="132792116"/>
                  </a:ext>
                </a:extLst>
              </a:tr>
            </a:tbl>
          </a:graphicData>
        </a:graphic>
      </p:graphicFrame>
    </p:spTree>
    <p:extLst>
      <p:ext uri="{BB962C8B-B14F-4D97-AF65-F5344CB8AC3E}">
        <p14:creationId xmlns:p14="http://schemas.microsoft.com/office/powerpoint/2010/main" val="19128250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E42E23F-5EFC-D461-1990-90910FC4B0B5}"/>
              </a:ext>
            </a:extLst>
          </p:cNvPr>
          <p:cNvSpPr txBox="1"/>
          <p:nvPr/>
        </p:nvSpPr>
        <p:spPr>
          <a:xfrm>
            <a:off x="1054785" y="1647676"/>
            <a:ext cx="8291629" cy="2585323"/>
          </a:xfrm>
          <a:prstGeom prst="rect">
            <a:avLst/>
          </a:prstGeom>
          <a:noFill/>
          <a:ln>
            <a:solidFill>
              <a:schemeClr val="bg1"/>
            </a:solidFill>
            <a:prstDash val="lgDashDot"/>
          </a:ln>
        </p:spPr>
        <p:txBody>
          <a:bodyPr wrap="none" rtlCol="0">
            <a:spAutoFit/>
          </a:bodyPr>
          <a:lstStyle/>
          <a:p>
            <a:pPr algn="just"/>
            <a:r>
              <a:rPr lang="en-US" sz="1800" dirty="0">
                <a:solidFill>
                  <a:schemeClr val="bg1">
                    <a:lumMod val="95000"/>
                    <a:lumOff val="5000"/>
                  </a:schemeClr>
                </a:solidFill>
                <a:latin typeface="Calibri" panose="020F0502020204030204" pitchFamily="34" charset="0"/>
              </a:rPr>
              <a:t>SELECT u.id AS </a:t>
            </a:r>
            <a:r>
              <a:rPr lang="en-US" sz="1800" dirty="0" err="1">
                <a:solidFill>
                  <a:schemeClr val="bg1">
                    <a:lumMod val="95000"/>
                    <a:lumOff val="5000"/>
                  </a:schemeClr>
                </a:solidFill>
                <a:latin typeface="Calibri" panose="020F0502020204030204" pitchFamily="34" charset="0"/>
              </a:rPr>
              <a:t>user_id</a:t>
            </a:r>
            <a:r>
              <a:rPr lang="en-US" sz="1800" dirty="0">
                <a:solidFill>
                  <a:schemeClr val="bg1">
                    <a:lumMod val="95000"/>
                    <a:lumOff val="5000"/>
                  </a:schemeClr>
                </a:solidFill>
                <a:latin typeface="Calibri" panose="020F0502020204030204" pitchFamily="34" charset="0"/>
              </a:rPr>
              <a:t>, </a:t>
            </a:r>
            <a:r>
              <a:rPr lang="en-US" sz="1800" dirty="0" err="1">
                <a:solidFill>
                  <a:schemeClr val="bg1">
                    <a:lumMod val="95000"/>
                    <a:lumOff val="5000"/>
                  </a:schemeClr>
                </a:solidFill>
                <a:latin typeface="Calibri" panose="020F0502020204030204" pitchFamily="34" charset="0"/>
              </a:rPr>
              <a:t>u.username</a:t>
            </a:r>
            <a:r>
              <a:rPr lang="en-US" sz="1800" dirty="0">
                <a:solidFill>
                  <a:schemeClr val="bg1">
                    <a:lumMod val="95000"/>
                    <a:lumOff val="5000"/>
                  </a:schemeClr>
                </a:solidFill>
                <a:latin typeface="Calibri" panose="020F0502020204030204" pitchFamily="34" charset="0"/>
              </a:rPr>
              <a:t>, </a:t>
            </a:r>
            <a:r>
              <a:rPr lang="en-US" sz="1800" dirty="0" err="1">
                <a:solidFill>
                  <a:schemeClr val="bg1">
                    <a:lumMod val="95000"/>
                    <a:lumOff val="5000"/>
                  </a:schemeClr>
                </a:solidFill>
                <a:latin typeface="Calibri" panose="020F0502020204030204" pitchFamily="34" charset="0"/>
              </a:rPr>
              <a:t>l.photo_id</a:t>
            </a:r>
            <a:r>
              <a:rPr lang="en-US" sz="1800" dirty="0">
                <a:solidFill>
                  <a:schemeClr val="bg1">
                    <a:lumMod val="95000"/>
                    <a:lumOff val="5000"/>
                  </a:schemeClr>
                </a:solidFill>
                <a:latin typeface="Calibri" panose="020F0502020204030204" pitchFamily="34" charset="0"/>
              </a:rPr>
              <a:t>, </a:t>
            </a:r>
            <a:r>
              <a:rPr lang="en-US" sz="1800" dirty="0" err="1">
                <a:solidFill>
                  <a:schemeClr val="bg1">
                    <a:lumMod val="95000"/>
                    <a:lumOff val="5000"/>
                  </a:schemeClr>
                </a:solidFill>
                <a:latin typeface="Calibri" panose="020F0502020204030204" pitchFamily="34" charset="0"/>
              </a:rPr>
              <a:t>p.image_url</a:t>
            </a:r>
            <a:r>
              <a:rPr lang="en-US" sz="1800" dirty="0">
                <a:solidFill>
                  <a:schemeClr val="bg1">
                    <a:lumMod val="95000"/>
                    <a:lumOff val="5000"/>
                  </a:schemeClr>
                </a:solidFill>
                <a:latin typeface="Calibri" panose="020F0502020204030204" pitchFamily="34" charset="0"/>
              </a:rPr>
              <a:t>, COUNT(l.*) AS </a:t>
            </a:r>
            <a:r>
              <a:rPr lang="en-US" sz="1800" dirty="0" err="1">
                <a:solidFill>
                  <a:schemeClr val="bg1">
                    <a:lumMod val="95000"/>
                    <a:lumOff val="5000"/>
                  </a:schemeClr>
                </a:solidFill>
                <a:latin typeface="Calibri" panose="020F0502020204030204" pitchFamily="34" charset="0"/>
              </a:rPr>
              <a:t>total_likes</a:t>
            </a:r>
            <a:endParaRPr lang="en-US" sz="1800" dirty="0">
              <a:solidFill>
                <a:schemeClr val="bg1">
                  <a:lumMod val="95000"/>
                  <a:lumOff val="5000"/>
                </a:schemeClr>
              </a:solidFill>
              <a:latin typeface="Calibri" panose="020F0502020204030204" pitchFamily="34" charset="0"/>
            </a:endParaRPr>
          </a:p>
          <a:p>
            <a:pPr algn="just"/>
            <a:r>
              <a:rPr lang="en-US" sz="1800" dirty="0">
                <a:solidFill>
                  <a:schemeClr val="bg1">
                    <a:lumMod val="95000"/>
                    <a:lumOff val="5000"/>
                  </a:schemeClr>
                </a:solidFill>
                <a:latin typeface="Calibri" panose="020F0502020204030204" pitchFamily="34" charset="0"/>
              </a:rPr>
              <a:t>	FROM likes l</a:t>
            </a:r>
          </a:p>
          <a:p>
            <a:pPr algn="just"/>
            <a:r>
              <a:rPr lang="en-US" sz="1800" dirty="0">
                <a:solidFill>
                  <a:schemeClr val="bg1">
                    <a:lumMod val="95000"/>
                    <a:lumOff val="5000"/>
                  </a:schemeClr>
                </a:solidFill>
                <a:latin typeface="Calibri" panose="020F0502020204030204" pitchFamily="34" charset="0"/>
              </a:rPr>
              <a:t>	LEFT JOIN photos p</a:t>
            </a:r>
          </a:p>
          <a:p>
            <a:pPr algn="just"/>
            <a:r>
              <a:rPr lang="en-US" sz="1800" dirty="0">
                <a:solidFill>
                  <a:schemeClr val="bg1">
                    <a:lumMod val="95000"/>
                    <a:lumOff val="5000"/>
                  </a:schemeClr>
                </a:solidFill>
                <a:latin typeface="Calibri" panose="020F0502020204030204" pitchFamily="34" charset="0"/>
              </a:rPr>
              <a:t>	ON p.id = </a:t>
            </a:r>
            <a:r>
              <a:rPr lang="en-US" sz="1800" dirty="0" err="1">
                <a:solidFill>
                  <a:schemeClr val="bg1">
                    <a:lumMod val="95000"/>
                    <a:lumOff val="5000"/>
                  </a:schemeClr>
                </a:solidFill>
                <a:latin typeface="Calibri" panose="020F0502020204030204" pitchFamily="34" charset="0"/>
              </a:rPr>
              <a:t>l.photo_id</a:t>
            </a:r>
            <a:endParaRPr lang="en-US" sz="1800" dirty="0">
              <a:solidFill>
                <a:schemeClr val="bg1">
                  <a:lumMod val="95000"/>
                  <a:lumOff val="5000"/>
                </a:schemeClr>
              </a:solidFill>
              <a:latin typeface="Calibri" panose="020F0502020204030204" pitchFamily="34" charset="0"/>
            </a:endParaRPr>
          </a:p>
          <a:p>
            <a:pPr algn="just"/>
            <a:r>
              <a:rPr lang="en-US" sz="1800" dirty="0">
                <a:solidFill>
                  <a:schemeClr val="bg1">
                    <a:lumMod val="95000"/>
                    <a:lumOff val="5000"/>
                  </a:schemeClr>
                </a:solidFill>
                <a:latin typeface="Calibri" panose="020F0502020204030204" pitchFamily="34" charset="0"/>
              </a:rPr>
              <a:t>	LEFT JOIN users u</a:t>
            </a:r>
          </a:p>
          <a:p>
            <a:pPr algn="just"/>
            <a:r>
              <a:rPr lang="en-US" sz="1800" dirty="0">
                <a:solidFill>
                  <a:schemeClr val="bg1">
                    <a:lumMod val="95000"/>
                    <a:lumOff val="5000"/>
                  </a:schemeClr>
                </a:solidFill>
                <a:latin typeface="Calibri" panose="020F0502020204030204" pitchFamily="34" charset="0"/>
              </a:rPr>
              <a:t>	ON u.id = </a:t>
            </a:r>
            <a:r>
              <a:rPr lang="en-US" sz="1800" dirty="0" err="1">
                <a:solidFill>
                  <a:schemeClr val="bg1">
                    <a:lumMod val="95000"/>
                    <a:lumOff val="5000"/>
                  </a:schemeClr>
                </a:solidFill>
                <a:latin typeface="Calibri" panose="020F0502020204030204" pitchFamily="34" charset="0"/>
              </a:rPr>
              <a:t>p.user_id</a:t>
            </a:r>
            <a:endParaRPr lang="en-US" sz="1800" dirty="0">
              <a:solidFill>
                <a:schemeClr val="bg1">
                  <a:lumMod val="95000"/>
                  <a:lumOff val="5000"/>
                </a:schemeClr>
              </a:solidFill>
              <a:latin typeface="Calibri" panose="020F0502020204030204" pitchFamily="34" charset="0"/>
            </a:endParaRPr>
          </a:p>
          <a:p>
            <a:pPr algn="just"/>
            <a:r>
              <a:rPr lang="en-US" sz="1800" dirty="0">
                <a:solidFill>
                  <a:schemeClr val="bg1">
                    <a:lumMod val="95000"/>
                    <a:lumOff val="5000"/>
                  </a:schemeClr>
                </a:solidFill>
                <a:latin typeface="Calibri" panose="020F0502020204030204" pitchFamily="34" charset="0"/>
              </a:rPr>
              <a:t>	GROUP BY </a:t>
            </a:r>
            <a:r>
              <a:rPr lang="en-US" sz="1800" dirty="0" err="1">
                <a:solidFill>
                  <a:schemeClr val="bg1">
                    <a:lumMod val="95000"/>
                    <a:lumOff val="5000"/>
                  </a:schemeClr>
                </a:solidFill>
                <a:latin typeface="Calibri" panose="020F0502020204030204" pitchFamily="34" charset="0"/>
              </a:rPr>
              <a:t>l.photo_id</a:t>
            </a:r>
            <a:r>
              <a:rPr lang="en-US" sz="1800" dirty="0">
                <a:solidFill>
                  <a:schemeClr val="bg1">
                    <a:lumMod val="95000"/>
                    <a:lumOff val="5000"/>
                  </a:schemeClr>
                </a:solidFill>
                <a:latin typeface="Calibri" panose="020F0502020204030204" pitchFamily="34" charset="0"/>
              </a:rPr>
              <a:t>, </a:t>
            </a:r>
            <a:r>
              <a:rPr lang="en-US" sz="1800" dirty="0" err="1">
                <a:solidFill>
                  <a:schemeClr val="bg1">
                    <a:lumMod val="95000"/>
                    <a:lumOff val="5000"/>
                  </a:schemeClr>
                </a:solidFill>
                <a:latin typeface="Calibri" panose="020F0502020204030204" pitchFamily="34" charset="0"/>
              </a:rPr>
              <a:t>p.image_url</a:t>
            </a:r>
            <a:r>
              <a:rPr lang="en-US" sz="1800" dirty="0">
                <a:solidFill>
                  <a:schemeClr val="bg1">
                    <a:lumMod val="95000"/>
                    <a:lumOff val="5000"/>
                  </a:schemeClr>
                </a:solidFill>
                <a:latin typeface="Calibri" panose="020F0502020204030204" pitchFamily="34" charset="0"/>
              </a:rPr>
              <a:t>, u.id</a:t>
            </a:r>
          </a:p>
          <a:p>
            <a:pPr algn="just"/>
            <a:r>
              <a:rPr lang="en-US" sz="1800" dirty="0">
                <a:solidFill>
                  <a:schemeClr val="bg1">
                    <a:lumMod val="95000"/>
                    <a:lumOff val="5000"/>
                  </a:schemeClr>
                </a:solidFill>
                <a:latin typeface="Calibri" panose="020F0502020204030204" pitchFamily="34" charset="0"/>
              </a:rPr>
              <a:t>	ORDER BY </a:t>
            </a:r>
            <a:r>
              <a:rPr lang="en-US" sz="1800" dirty="0" err="1">
                <a:solidFill>
                  <a:schemeClr val="bg1">
                    <a:lumMod val="95000"/>
                    <a:lumOff val="5000"/>
                  </a:schemeClr>
                </a:solidFill>
                <a:latin typeface="Calibri" panose="020F0502020204030204" pitchFamily="34" charset="0"/>
              </a:rPr>
              <a:t>total_likes</a:t>
            </a:r>
            <a:r>
              <a:rPr lang="en-US" sz="1800" dirty="0">
                <a:solidFill>
                  <a:schemeClr val="bg1">
                    <a:lumMod val="95000"/>
                    <a:lumOff val="5000"/>
                  </a:schemeClr>
                </a:solidFill>
                <a:latin typeface="Calibri" panose="020F0502020204030204" pitchFamily="34" charset="0"/>
              </a:rPr>
              <a:t> DESC</a:t>
            </a:r>
          </a:p>
          <a:p>
            <a:pPr algn="just"/>
            <a:r>
              <a:rPr lang="en-US" sz="1800" dirty="0">
                <a:solidFill>
                  <a:schemeClr val="bg1">
                    <a:lumMod val="95000"/>
                    <a:lumOff val="5000"/>
                  </a:schemeClr>
                </a:solidFill>
                <a:latin typeface="Calibri" panose="020F0502020204030204" pitchFamily="34" charset="0"/>
              </a:rPr>
              <a:t>LIMIT 1;</a:t>
            </a:r>
            <a:endParaRPr lang="en-IN" sz="1800" dirty="0">
              <a:solidFill>
                <a:schemeClr val="bg1">
                  <a:lumMod val="95000"/>
                  <a:lumOff val="5000"/>
                </a:schemeClr>
              </a:solidFill>
              <a:latin typeface="Calibri" panose="020F0502020204030204" pitchFamily="34" charset="0"/>
            </a:endParaRPr>
          </a:p>
        </p:txBody>
      </p:sp>
      <p:sp>
        <p:nvSpPr>
          <p:cNvPr id="4" name="TextBox 3">
            <a:extLst>
              <a:ext uri="{FF2B5EF4-FFF2-40B4-BE49-F238E27FC236}">
                <a16:creationId xmlns:a16="http://schemas.microsoft.com/office/drawing/2014/main" id="{7BAC6CA5-CCB4-248D-FA87-A0AA7B35311E}"/>
              </a:ext>
            </a:extLst>
          </p:cNvPr>
          <p:cNvSpPr txBox="1"/>
          <p:nvPr/>
        </p:nvSpPr>
        <p:spPr>
          <a:xfrm>
            <a:off x="1054785" y="558800"/>
            <a:ext cx="10521265" cy="923330"/>
          </a:xfrm>
          <a:prstGeom prst="rect">
            <a:avLst/>
          </a:prstGeom>
          <a:noFill/>
          <a:ln>
            <a:solidFill>
              <a:schemeClr val="bg1"/>
            </a:solidFill>
            <a:prstDash val="lgDashDot"/>
          </a:ln>
        </p:spPr>
        <p:txBody>
          <a:bodyPr wrap="square" rtlCol="0">
            <a:spAutoFit/>
          </a:bodyPr>
          <a:lstStyle>
            <a:defPPr>
              <a:defRPr lang="en-US"/>
            </a:defPPr>
            <a:lvl1pPr algn="just">
              <a:defRPr>
                <a:solidFill>
                  <a:schemeClr val="bg1">
                    <a:lumMod val="95000"/>
                    <a:lumOff val="5000"/>
                  </a:schemeClr>
                </a:solidFill>
                <a:latin typeface="Calibri" panose="020F0502020204030204" pitchFamily="34" charset="0"/>
              </a:defRPr>
            </a:lvl1pPr>
          </a:lstStyle>
          <a:p>
            <a:pPr algn="l"/>
            <a:r>
              <a:rPr lang="en-US" dirty="0"/>
              <a:t> 3. </a:t>
            </a:r>
            <a:r>
              <a:rPr lang="en-US" u="sng" dirty="0"/>
              <a:t>Contest Winner Declaration</a:t>
            </a:r>
            <a:r>
              <a:rPr lang="en-US" dirty="0"/>
              <a:t>: The team has organized a contest where the user with the most likes on a single photo wins.</a:t>
            </a:r>
            <a:br>
              <a:rPr lang="en-US" dirty="0"/>
            </a:br>
            <a:r>
              <a:rPr lang="en-US" dirty="0"/>
              <a:t>Task: Determine the winner of the contest and provide their details to the team.</a:t>
            </a:r>
          </a:p>
        </p:txBody>
      </p:sp>
      <p:graphicFrame>
        <p:nvGraphicFramePr>
          <p:cNvPr id="5" name="Table 4">
            <a:extLst>
              <a:ext uri="{FF2B5EF4-FFF2-40B4-BE49-F238E27FC236}">
                <a16:creationId xmlns:a16="http://schemas.microsoft.com/office/drawing/2014/main" id="{2E8A8DBA-8831-D4CE-19ED-B1EA5B1AB9EE}"/>
              </a:ext>
            </a:extLst>
          </p:cNvPr>
          <p:cNvGraphicFramePr>
            <a:graphicFrameLocks noGrp="1"/>
          </p:cNvGraphicFramePr>
          <p:nvPr>
            <p:extLst>
              <p:ext uri="{D42A27DB-BD31-4B8C-83A1-F6EECF244321}">
                <p14:modId xmlns:p14="http://schemas.microsoft.com/office/powerpoint/2010/main" val="3691905283"/>
              </p:ext>
            </p:extLst>
          </p:nvPr>
        </p:nvGraphicFramePr>
        <p:xfrm>
          <a:off x="1054785" y="4525303"/>
          <a:ext cx="5419345" cy="506730"/>
        </p:xfrm>
        <a:graphic>
          <a:graphicData uri="http://schemas.openxmlformats.org/drawingml/2006/table">
            <a:tbl>
              <a:tblPr>
                <a:tableStyleId>{69C7853C-536D-4A76-A0AE-DD22124D55A5}</a:tableStyleId>
              </a:tblPr>
              <a:tblGrid>
                <a:gridCol w="660400">
                  <a:extLst>
                    <a:ext uri="{9D8B030D-6E8A-4147-A177-3AD203B41FA5}">
                      <a16:colId xmlns:a16="http://schemas.microsoft.com/office/drawing/2014/main" val="3447454464"/>
                    </a:ext>
                  </a:extLst>
                </a:gridCol>
                <a:gridCol w="1438783">
                  <a:extLst>
                    <a:ext uri="{9D8B030D-6E8A-4147-A177-3AD203B41FA5}">
                      <a16:colId xmlns:a16="http://schemas.microsoft.com/office/drawing/2014/main" val="563993170"/>
                    </a:ext>
                  </a:extLst>
                </a:gridCol>
                <a:gridCol w="793750">
                  <a:extLst>
                    <a:ext uri="{9D8B030D-6E8A-4147-A177-3AD203B41FA5}">
                      <a16:colId xmlns:a16="http://schemas.microsoft.com/office/drawing/2014/main" val="410608749"/>
                    </a:ext>
                  </a:extLst>
                </a:gridCol>
                <a:gridCol w="1636713">
                  <a:extLst>
                    <a:ext uri="{9D8B030D-6E8A-4147-A177-3AD203B41FA5}">
                      <a16:colId xmlns:a16="http://schemas.microsoft.com/office/drawing/2014/main" val="1866350862"/>
                    </a:ext>
                  </a:extLst>
                </a:gridCol>
                <a:gridCol w="889699">
                  <a:extLst>
                    <a:ext uri="{9D8B030D-6E8A-4147-A177-3AD203B41FA5}">
                      <a16:colId xmlns:a16="http://schemas.microsoft.com/office/drawing/2014/main" val="1207660105"/>
                    </a:ext>
                  </a:extLst>
                </a:gridCol>
              </a:tblGrid>
              <a:tr h="190500">
                <a:tc>
                  <a:txBody>
                    <a:bodyPr/>
                    <a:lstStyle/>
                    <a:p>
                      <a:pPr algn="ctr" fontAlgn="b"/>
                      <a:r>
                        <a:rPr lang="en-IN" sz="1600" b="1" u="none" strike="noStrike">
                          <a:solidFill>
                            <a:srgbClr val="000000"/>
                          </a:solidFill>
                          <a:effectLst/>
                        </a:rPr>
                        <a:t>user_id</a:t>
                      </a:r>
                      <a:endParaRPr lang="en-IN" sz="1600" b="1" i="0" u="none" strike="noStrike">
                        <a:solidFill>
                          <a:srgbClr val="000000"/>
                        </a:solidFill>
                        <a:effectLst/>
                        <a:latin typeface="Tw Cen MT (Body)"/>
                      </a:endParaRPr>
                    </a:p>
                  </a:txBody>
                  <a:tcPr marL="9525" marR="9525" marT="9525" marB="0" anchor="ctr"/>
                </a:tc>
                <a:tc>
                  <a:txBody>
                    <a:bodyPr/>
                    <a:lstStyle/>
                    <a:p>
                      <a:pPr algn="ctr" fontAlgn="b"/>
                      <a:r>
                        <a:rPr lang="en-IN" sz="1600" b="1" u="none" strike="noStrike">
                          <a:solidFill>
                            <a:srgbClr val="000000"/>
                          </a:solidFill>
                          <a:effectLst/>
                        </a:rPr>
                        <a:t>username</a:t>
                      </a:r>
                      <a:endParaRPr lang="en-IN" sz="1600" b="1" i="0" u="none" strike="noStrike">
                        <a:solidFill>
                          <a:srgbClr val="000000"/>
                        </a:solidFill>
                        <a:effectLst/>
                        <a:latin typeface="Tw Cen MT (Body)"/>
                      </a:endParaRPr>
                    </a:p>
                  </a:txBody>
                  <a:tcPr marL="9525" marR="9525" marT="9525" marB="0" anchor="ctr"/>
                </a:tc>
                <a:tc>
                  <a:txBody>
                    <a:bodyPr/>
                    <a:lstStyle/>
                    <a:p>
                      <a:pPr algn="ctr" fontAlgn="b"/>
                      <a:r>
                        <a:rPr lang="en-IN" sz="1600" b="1" u="none" strike="noStrike" dirty="0" err="1">
                          <a:solidFill>
                            <a:srgbClr val="000000"/>
                          </a:solidFill>
                          <a:effectLst/>
                        </a:rPr>
                        <a:t>photo_id</a:t>
                      </a:r>
                      <a:endParaRPr lang="en-IN" sz="1600" b="1" i="0" u="none" strike="noStrike" dirty="0">
                        <a:solidFill>
                          <a:srgbClr val="000000"/>
                        </a:solidFill>
                        <a:effectLst/>
                        <a:latin typeface="Tw Cen MT (Body)"/>
                      </a:endParaRPr>
                    </a:p>
                  </a:txBody>
                  <a:tcPr marL="9525" marR="9525" marT="9525" marB="0" anchor="ctr"/>
                </a:tc>
                <a:tc>
                  <a:txBody>
                    <a:bodyPr/>
                    <a:lstStyle/>
                    <a:p>
                      <a:pPr algn="ctr" fontAlgn="b"/>
                      <a:r>
                        <a:rPr lang="en-IN" sz="1600" b="1" u="none" strike="noStrike" dirty="0" err="1">
                          <a:solidFill>
                            <a:srgbClr val="000000"/>
                          </a:solidFill>
                          <a:effectLst/>
                        </a:rPr>
                        <a:t>image_url</a:t>
                      </a:r>
                      <a:endParaRPr lang="en-IN" sz="1600" b="1" i="0" u="none" strike="noStrike" dirty="0">
                        <a:solidFill>
                          <a:srgbClr val="000000"/>
                        </a:solidFill>
                        <a:effectLst/>
                        <a:latin typeface="Tw Cen MT (Body)"/>
                      </a:endParaRPr>
                    </a:p>
                  </a:txBody>
                  <a:tcPr marL="9525" marR="9525" marT="9525" marB="0" anchor="ctr"/>
                </a:tc>
                <a:tc>
                  <a:txBody>
                    <a:bodyPr/>
                    <a:lstStyle/>
                    <a:p>
                      <a:pPr algn="ctr" fontAlgn="b"/>
                      <a:r>
                        <a:rPr lang="en-IN" sz="1600" b="1" u="none" strike="noStrike" dirty="0" err="1">
                          <a:solidFill>
                            <a:srgbClr val="000000"/>
                          </a:solidFill>
                          <a:effectLst/>
                        </a:rPr>
                        <a:t>total_likes</a:t>
                      </a:r>
                      <a:endParaRPr lang="en-IN" sz="1600" b="1" i="0" u="none" strike="noStrike" dirty="0">
                        <a:solidFill>
                          <a:srgbClr val="000000"/>
                        </a:solidFill>
                        <a:effectLst/>
                        <a:latin typeface="Tw Cen MT (Body)"/>
                      </a:endParaRPr>
                    </a:p>
                  </a:txBody>
                  <a:tcPr marL="9525" marR="9525" marT="9525" marB="0" anchor="ctr"/>
                </a:tc>
                <a:extLst>
                  <a:ext uri="{0D108BD9-81ED-4DB2-BD59-A6C34878D82A}">
                    <a16:rowId xmlns:a16="http://schemas.microsoft.com/office/drawing/2014/main" val="2973583991"/>
                  </a:ext>
                </a:extLst>
              </a:tr>
              <a:tr h="190500">
                <a:tc>
                  <a:txBody>
                    <a:bodyPr/>
                    <a:lstStyle/>
                    <a:p>
                      <a:pPr algn="ctr" fontAlgn="b"/>
                      <a:r>
                        <a:rPr lang="en-IN" sz="1600" b="0" u="none" strike="noStrike">
                          <a:solidFill>
                            <a:srgbClr val="000000"/>
                          </a:solidFill>
                          <a:effectLst/>
                        </a:rPr>
                        <a:t>52</a:t>
                      </a:r>
                      <a:endParaRPr lang="en-IN" sz="1600" b="0" i="0" u="none" strike="noStrike">
                        <a:solidFill>
                          <a:srgbClr val="000000"/>
                        </a:solidFill>
                        <a:effectLst/>
                        <a:latin typeface="Tw Cen MT (Body)"/>
                      </a:endParaRPr>
                    </a:p>
                  </a:txBody>
                  <a:tcPr marL="9525" marR="9525" marT="9525" marB="0" anchor="ctr"/>
                </a:tc>
                <a:tc>
                  <a:txBody>
                    <a:bodyPr/>
                    <a:lstStyle/>
                    <a:p>
                      <a:pPr algn="ctr" fontAlgn="b"/>
                      <a:r>
                        <a:rPr lang="en-IN" sz="1600" b="0" u="none" strike="noStrike">
                          <a:solidFill>
                            <a:srgbClr val="000000"/>
                          </a:solidFill>
                          <a:effectLst/>
                        </a:rPr>
                        <a:t>Zack_Kemmer93</a:t>
                      </a:r>
                      <a:endParaRPr lang="en-IN" sz="1600" b="0" i="0" u="none" strike="noStrike">
                        <a:solidFill>
                          <a:srgbClr val="000000"/>
                        </a:solidFill>
                        <a:effectLst/>
                        <a:latin typeface="Tw Cen MT (Body)"/>
                      </a:endParaRPr>
                    </a:p>
                  </a:txBody>
                  <a:tcPr marL="9525" marR="9525" marT="9525" marB="0" anchor="ctr"/>
                </a:tc>
                <a:tc>
                  <a:txBody>
                    <a:bodyPr/>
                    <a:lstStyle/>
                    <a:p>
                      <a:pPr algn="ctr" fontAlgn="b"/>
                      <a:r>
                        <a:rPr lang="en-IN" sz="1600" b="0" u="none" strike="noStrike">
                          <a:solidFill>
                            <a:srgbClr val="000000"/>
                          </a:solidFill>
                          <a:effectLst/>
                        </a:rPr>
                        <a:t>145</a:t>
                      </a:r>
                      <a:endParaRPr lang="en-IN" sz="1600" b="0" i="0" u="none" strike="noStrike">
                        <a:solidFill>
                          <a:srgbClr val="000000"/>
                        </a:solidFill>
                        <a:effectLst/>
                        <a:latin typeface="Tw Cen MT (Body)"/>
                      </a:endParaRPr>
                    </a:p>
                  </a:txBody>
                  <a:tcPr marL="9525" marR="9525" marT="9525" marB="0" anchor="ctr"/>
                </a:tc>
                <a:tc>
                  <a:txBody>
                    <a:bodyPr/>
                    <a:lstStyle/>
                    <a:p>
                      <a:pPr algn="ctr" fontAlgn="b"/>
                      <a:r>
                        <a:rPr lang="en-IN" sz="1600" b="0" u="none" strike="noStrike">
                          <a:solidFill>
                            <a:srgbClr val="000000"/>
                          </a:solidFill>
                          <a:effectLst/>
                        </a:rPr>
                        <a:t>https://jarret.name</a:t>
                      </a:r>
                      <a:endParaRPr lang="en-IN" sz="1600" b="0" i="0" u="none" strike="noStrike">
                        <a:solidFill>
                          <a:srgbClr val="000000"/>
                        </a:solidFill>
                        <a:effectLst/>
                        <a:latin typeface="Tw Cen MT (Body)"/>
                      </a:endParaRPr>
                    </a:p>
                  </a:txBody>
                  <a:tcPr marL="9525" marR="9525" marT="9525" marB="0" anchor="ctr"/>
                </a:tc>
                <a:tc>
                  <a:txBody>
                    <a:bodyPr/>
                    <a:lstStyle/>
                    <a:p>
                      <a:pPr algn="ctr" fontAlgn="b"/>
                      <a:r>
                        <a:rPr lang="en-IN" sz="1600" b="0" u="none" strike="noStrike" dirty="0">
                          <a:solidFill>
                            <a:srgbClr val="000000"/>
                          </a:solidFill>
                          <a:effectLst/>
                        </a:rPr>
                        <a:t>48</a:t>
                      </a:r>
                      <a:endParaRPr lang="en-IN" sz="1600" b="0" i="0" u="none" strike="noStrike" dirty="0">
                        <a:solidFill>
                          <a:srgbClr val="000000"/>
                        </a:solidFill>
                        <a:effectLst/>
                        <a:latin typeface="Tw Cen MT (Body)"/>
                      </a:endParaRPr>
                    </a:p>
                  </a:txBody>
                  <a:tcPr marL="9525" marR="9525" marT="9525" marB="0" anchor="ctr"/>
                </a:tc>
                <a:extLst>
                  <a:ext uri="{0D108BD9-81ED-4DB2-BD59-A6C34878D82A}">
                    <a16:rowId xmlns:a16="http://schemas.microsoft.com/office/drawing/2014/main" val="197050603"/>
                  </a:ext>
                </a:extLst>
              </a:tr>
            </a:tbl>
          </a:graphicData>
        </a:graphic>
      </p:graphicFrame>
    </p:spTree>
    <p:extLst>
      <p:ext uri="{BB962C8B-B14F-4D97-AF65-F5344CB8AC3E}">
        <p14:creationId xmlns:p14="http://schemas.microsoft.com/office/powerpoint/2010/main" val="15021416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TM04033937[[fn=Vapor Trail]]</Template>
  <TotalTime>3428</TotalTime>
  <Words>1631</Words>
  <Application>Microsoft Office PowerPoint</Application>
  <PresentationFormat>Widescreen</PresentationFormat>
  <Paragraphs>269</Paragraphs>
  <Slides>15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__fkGroteskNeue_598ab8</vt:lpstr>
      <vt:lpstr>Arial</vt:lpstr>
      <vt:lpstr>Baskerville Old Face</vt:lpstr>
      <vt:lpstr>Calibri</vt:lpstr>
      <vt:lpstr>Cambria</vt:lpstr>
      <vt:lpstr>Candara Light</vt:lpstr>
      <vt:lpstr>Tw Cen MT</vt:lpstr>
      <vt:lpstr>Tw Cen MT (Body)</vt:lpstr>
      <vt:lpstr>Circuit</vt:lpstr>
      <vt:lpstr>PowerPoint Presentation</vt:lpstr>
      <vt:lpstr>PowerPoint Presentation</vt:lpstr>
      <vt:lpstr>Initial Commands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Ananya Shetty</dc:creator>
  <cp:lastModifiedBy>Ananya Shetty</cp:lastModifiedBy>
  <cp:revision>188</cp:revision>
  <dcterms:created xsi:type="dcterms:W3CDTF">2024-06-26T08:22:39Z</dcterms:created>
  <dcterms:modified xsi:type="dcterms:W3CDTF">2024-09-23T07:52:03Z</dcterms:modified>
</cp:coreProperties>
</file>