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83" r:id="rId3"/>
    <p:sldId id="258" r:id="rId4"/>
    <p:sldId id="259" r:id="rId5"/>
    <p:sldId id="284" r:id="rId6"/>
    <p:sldId id="285" r:id="rId7"/>
    <p:sldId id="298" r:id="rId8"/>
    <p:sldId id="257" r:id="rId9"/>
    <p:sldId id="287" r:id="rId10"/>
    <p:sldId id="289" r:id="rId11"/>
    <p:sldId id="288" r:id="rId12"/>
    <p:sldId id="263" r:id="rId13"/>
    <p:sldId id="299" r:id="rId14"/>
    <p:sldId id="290" r:id="rId15"/>
    <p:sldId id="291" r:id="rId16"/>
    <p:sldId id="292" r:id="rId17"/>
    <p:sldId id="293" r:id="rId18"/>
    <p:sldId id="295" r:id="rId19"/>
    <p:sldId id="294" r:id="rId20"/>
    <p:sldId id="297" r:id="rId21"/>
    <p:sldId id="286"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185A90"/>
    <a:srgbClr val="000066"/>
    <a:srgbClr val="002776"/>
    <a:srgbClr val="1652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576" y="54"/>
      </p:cViewPr>
      <p:guideLst>
        <p:guide orient="horz" pos="2137"/>
        <p:guide pos="3840"/>
      </p:guideLst>
    </p:cSldViewPr>
  </p:slideViewPr>
  <p:notesTextViewPr>
    <p:cViewPr>
      <p:scale>
        <a:sx n="1" d="1"/>
        <a:sy n="1" d="1"/>
      </p:scale>
      <p:origin x="0" y="0"/>
    </p:cViewPr>
  </p:notesTextViewPr>
  <p:sorterViewPr>
    <p:cViewPr>
      <p:scale>
        <a:sx n="170" d="100"/>
        <a:sy n="1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6FB485A-2A96-4A85-B5D3-58EEFC12335A}" type="datetimeFigureOut">
              <a:rPr lang="en-IN" smtClean="0"/>
              <a:t>23-09-2024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3406742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88103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4024221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1590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1775294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FB485A-2A96-4A85-B5D3-58EEFC12335A}"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3922962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6FB485A-2A96-4A85-B5D3-58EEFC12335A}"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597661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B485A-2A96-4A85-B5D3-58EEFC12335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718956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B485A-2A96-4A85-B5D3-58EEFC12335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156459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FB485A-2A96-4A85-B5D3-58EEFC12335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340623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FB485A-2A96-4A85-B5D3-58EEFC12335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68072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6713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FB485A-2A96-4A85-B5D3-58EEFC12335A}" type="datetimeFigureOut">
              <a:rPr lang="en-IN" smtClean="0"/>
              <a:t>23-09-2024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78018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FB485A-2A96-4A85-B5D3-58EEFC12335A}"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4029873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FB485A-2A96-4A85-B5D3-58EEFC12335A}" type="datetimeFigureOut">
              <a:rPr lang="en-IN" smtClean="0"/>
              <a:t>23-09-2024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03606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99580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FB485A-2A96-4A85-B5D3-58EEFC12335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F406BD-4DF3-4B52-BB68-FCBE519DC16E}" type="slidenum">
              <a:rPr lang="en-IN" smtClean="0"/>
              <a:t>‹#›</a:t>
            </a:fld>
            <a:endParaRPr lang="en-IN"/>
          </a:p>
        </p:txBody>
      </p:sp>
    </p:spTree>
    <p:extLst>
      <p:ext uri="{BB962C8B-B14F-4D97-AF65-F5344CB8AC3E}">
        <p14:creationId xmlns:p14="http://schemas.microsoft.com/office/powerpoint/2010/main" val="2234142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85000"/>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6FB485A-2A96-4A85-B5D3-58EEFC12335A}" type="datetimeFigureOut">
              <a:rPr lang="en-IN" smtClean="0"/>
              <a:t>23-09-2024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EF406BD-4DF3-4B52-BB68-FCBE519DC16E}" type="slidenum">
              <a:rPr lang="en-IN" smtClean="0"/>
              <a:t>‹#›</a:t>
            </a:fld>
            <a:endParaRPr lang="en-IN"/>
          </a:p>
        </p:txBody>
      </p:sp>
    </p:spTree>
    <p:extLst>
      <p:ext uri="{BB962C8B-B14F-4D97-AF65-F5344CB8AC3E}">
        <p14:creationId xmlns:p14="http://schemas.microsoft.com/office/powerpoint/2010/main" val="415092788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BE73D1-B040-EEA0-154E-585E87E782FE}"/>
              </a:ext>
            </a:extLst>
          </p:cNvPr>
          <p:cNvSpPr txBox="1"/>
          <p:nvPr/>
        </p:nvSpPr>
        <p:spPr>
          <a:xfrm>
            <a:off x="2082638" y="328894"/>
            <a:ext cx="7598940" cy="1107996"/>
          </a:xfrm>
          <a:prstGeom prst="rect">
            <a:avLst/>
          </a:prstGeom>
          <a:noFill/>
        </p:spPr>
        <p:txBody>
          <a:bodyPr wrap="square" rtlCol="0">
            <a:spAutoFit/>
          </a:bodyPr>
          <a:lstStyle/>
          <a:p>
            <a:pPr algn="ctr"/>
            <a:r>
              <a:rPr lang="en-IN" sz="6600" dirty="0">
                <a:solidFill>
                  <a:srgbClr val="185A90"/>
                </a:solidFill>
                <a:effectLst>
                  <a:outerShdw blurRad="38100" dist="38100" dir="2700000" algn="tl">
                    <a:srgbClr val="000000">
                      <a:alpha val="43137"/>
                    </a:srgbClr>
                  </a:outerShdw>
                </a:effectLst>
                <a:latin typeface="Candara Light" panose="020E0502030303020204" pitchFamily="34" charset="0"/>
              </a:rPr>
              <a:t>SQL Project on</a:t>
            </a:r>
          </a:p>
        </p:txBody>
      </p:sp>
      <p:grpSp>
        <p:nvGrpSpPr>
          <p:cNvPr id="11" name="Group 10">
            <a:extLst>
              <a:ext uri="{FF2B5EF4-FFF2-40B4-BE49-F238E27FC236}">
                <a16:creationId xmlns:a16="http://schemas.microsoft.com/office/drawing/2014/main" id="{1AEE0983-1040-C592-FA23-4DDE38469B20}"/>
              </a:ext>
            </a:extLst>
          </p:cNvPr>
          <p:cNvGrpSpPr/>
          <p:nvPr/>
        </p:nvGrpSpPr>
        <p:grpSpPr>
          <a:xfrm>
            <a:off x="489397" y="1837188"/>
            <a:ext cx="10785422" cy="3806978"/>
            <a:chOff x="489397" y="2012214"/>
            <a:chExt cx="10785422" cy="3806978"/>
          </a:xfrm>
        </p:grpSpPr>
        <p:sp>
          <p:nvSpPr>
            <p:cNvPr id="4" name="TextBox 3">
              <a:extLst>
                <a:ext uri="{FF2B5EF4-FFF2-40B4-BE49-F238E27FC236}">
                  <a16:creationId xmlns:a16="http://schemas.microsoft.com/office/drawing/2014/main" id="{450E8AEE-4BC4-656B-23BA-C00BCA5A0CBB}"/>
                </a:ext>
              </a:extLst>
            </p:cNvPr>
            <p:cNvSpPr txBox="1"/>
            <p:nvPr/>
          </p:nvSpPr>
          <p:spPr>
            <a:xfrm>
              <a:off x="907137" y="3695534"/>
              <a:ext cx="10367682" cy="212365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6600" b="1" dirty="0">
                  <a:solidFill>
                    <a:srgbClr val="002776"/>
                  </a:solidFill>
                  <a:effectLst>
                    <a:outerShdw blurRad="38100" dist="38100" dir="2700000" algn="tl">
                      <a:srgbClr val="000000">
                        <a:alpha val="43137"/>
                      </a:srgbClr>
                    </a:outerShdw>
                  </a:effectLst>
                  <a:latin typeface="Baskerville Old Face" panose="02020602080505020303" pitchFamily="18" charset="0"/>
                </a:rPr>
                <a:t>INVESTIGATING METRIC SPIKE</a:t>
              </a:r>
            </a:p>
          </p:txBody>
        </p:sp>
        <p:sp>
          <p:nvSpPr>
            <p:cNvPr id="6" name="TextBox 5">
              <a:extLst>
                <a:ext uri="{FF2B5EF4-FFF2-40B4-BE49-F238E27FC236}">
                  <a16:creationId xmlns:a16="http://schemas.microsoft.com/office/drawing/2014/main" id="{946A5F7D-D2F6-0A9C-D301-3FEE3EF5AC50}"/>
                </a:ext>
              </a:extLst>
            </p:cNvPr>
            <p:cNvSpPr txBox="1"/>
            <p:nvPr/>
          </p:nvSpPr>
          <p:spPr>
            <a:xfrm>
              <a:off x="489397" y="2012214"/>
              <a:ext cx="10785422" cy="1107996"/>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6600" b="1" dirty="0">
                  <a:solidFill>
                    <a:srgbClr val="002776"/>
                  </a:solidFill>
                  <a:effectLst>
                    <a:outerShdw blurRad="38100" dist="38100" dir="2700000" algn="tl">
                      <a:srgbClr val="000000">
                        <a:alpha val="43137"/>
                      </a:srgbClr>
                    </a:outerShdw>
                  </a:effectLst>
                  <a:latin typeface="Baskerville Old Face" panose="02020602080505020303" pitchFamily="18" charset="0"/>
                </a:rPr>
                <a:t>OPERATION ANALYTICS</a:t>
              </a:r>
            </a:p>
          </p:txBody>
        </p:sp>
        <p:cxnSp>
          <p:nvCxnSpPr>
            <p:cNvPr id="9" name="Straight Connector 8">
              <a:extLst>
                <a:ext uri="{FF2B5EF4-FFF2-40B4-BE49-F238E27FC236}">
                  <a16:creationId xmlns:a16="http://schemas.microsoft.com/office/drawing/2014/main" id="{A2C99648-F0B6-6543-F7DA-567C9A78AEAE}"/>
                </a:ext>
              </a:extLst>
            </p:cNvPr>
            <p:cNvCxnSpPr/>
            <p:nvPr/>
          </p:nvCxnSpPr>
          <p:spPr>
            <a:xfrm>
              <a:off x="3256208" y="3429000"/>
              <a:ext cx="5679583" cy="0"/>
            </a:xfrm>
            <a:prstGeom prst="line">
              <a:avLst/>
            </a:prstGeom>
            <a:ln w="571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9A523A7C-F70D-FCF6-08BA-559E990C8E53}"/>
              </a:ext>
            </a:extLst>
          </p:cNvPr>
          <p:cNvSpPr txBox="1"/>
          <p:nvPr/>
        </p:nvSpPr>
        <p:spPr>
          <a:xfrm>
            <a:off x="9895470" y="5653825"/>
            <a:ext cx="2062744" cy="461665"/>
          </a:xfrm>
          <a:prstGeom prst="rect">
            <a:avLst/>
          </a:prstGeom>
          <a:noFill/>
        </p:spPr>
        <p:txBody>
          <a:bodyPr wrap="none" rtlCol="0">
            <a:spAutoFit/>
          </a:bodyPr>
          <a:lstStyle/>
          <a:p>
            <a:r>
              <a:rPr lang="en-IN" sz="2400" dirty="0">
                <a:solidFill>
                  <a:schemeClr val="bg2">
                    <a:lumMod val="20000"/>
                    <a:lumOff val="80000"/>
                  </a:schemeClr>
                </a:solidFill>
              </a:rPr>
              <a:t>-Ananya Shetty</a:t>
            </a:r>
          </a:p>
        </p:txBody>
      </p:sp>
    </p:spTree>
    <p:extLst>
      <p:ext uri="{BB962C8B-B14F-4D97-AF65-F5344CB8AC3E}">
        <p14:creationId xmlns:p14="http://schemas.microsoft.com/office/powerpoint/2010/main" val="134604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99C0BC-9FDC-1B79-C163-777E494B2B89}"/>
              </a:ext>
            </a:extLst>
          </p:cNvPr>
          <p:cNvSpPr txBox="1"/>
          <p:nvPr/>
        </p:nvSpPr>
        <p:spPr>
          <a:xfrm>
            <a:off x="1105437" y="572055"/>
            <a:ext cx="10317739" cy="923330"/>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r>
              <a:rPr lang="en-US" dirty="0"/>
              <a:t>I prefer using the 7-day rolling average of throughput since it helps us to find the trend over a longer period. But the daily metric can vary due to many factors, there can be huge difference in some cases also which can have a large impact. To avoid with such variations, rolling average give us throughput with lesser impact.</a:t>
            </a:r>
          </a:p>
        </p:txBody>
      </p:sp>
      <p:graphicFrame>
        <p:nvGraphicFramePr>
          <p:cNvPr id="6" name="Table 5">
            <a:extLst>
              <a:ext uri="{FF2B5EF4-FFF2-40B4-BE49-F238E27FC236}">
                <a16:creationId xmlns:a16="http://schemas.microsoft.com/office/drawing/2014/main" id="{1C3E2BAD-9994-4983-5114-EBE6EE1E49A7}"/>
              </a:ext>
            </a:extLst>
          </p:cNvPr>
          <p:cNvGraphicFramePr>
            <a:graphicFrameLocks noGrp="1"/>
          </p:cNvGraphicFramePr>
          <p:nvPr>
            <p:extLst>
              <p:ext uri="{D42A27DB-BD31-4B8C-83A1-F6EECF244321}">
                <p14:modId xmlns:p14="http://schemas.microsoft.com/office/powerpoint/2010/main" val="3118658898"/>
              </p:ext>
            </p:extLst>
          </p:nvPr>
        </p:nvGraphicFramePr>
        <p:xfrm>
          <a:off x="4651424" y="2142304"/>
          <a:ext cx="2889151" cy="2119568"/>
        </p:xfrm>
        <a:graphic>
          <a:graphicData uri="http://schemas.openxmlformats.org/drawingml/2006/table">
            <a:tbl>
              <a:tblPr>
                <a:tableStyleId>{69C7853C-536D-4A76-A0AE-DD22124D55A5}</a:tableStyleId>
              </a:tblPr>
              <a:tblGrid>
                <a:gridCol w="1112837">
                  <a:extLst>
                    <a:ext uri="{9D8B030D-6E8A-4147-A177-3AD203B41FA5}">
                      <a16:colId xmlns:a16="http://schemas.microsoft.com/office/drawing/2014/main" val="1749492269"/>
                    </a:ext>
                  </a:extLst>
                </a:gridCol>
                <a:gridCol w="1776314">
                  <a:extLst>
                    <a:ext uri="{9D8B030D-6E8A-4147-A177-3AD203B41FA5}">
                      <a16:colId xmlns:a16="http://schemas.microsoft.com/office/drawing/2014/main" val="2477271373"/>
                    </a:ext>
                  </a:extLst>
                </a:gridCol>
              </a:tblGrid>
              <a:tr h="522386">
                <a:tc>
                  <a:txBody>
                    <a:bodyPr/>
                    <a:lstStyle/>
                    <a:p>
                      <a:pPr algn="ctr" fontAlgn="ctr"/>
                      <a:r>
                        <a:rPr lang="en-IN" sz="1600" b="1" u="none" strike="noStrike" dirty="0">
                          <a:solidFill>
                            <a:srgbClr val="000000"/>
                          </a:solidFill>
                          <a:effectLst/>
                        </a:rPr>
                        <a:t>ds</a:t>
                      </a:r>
                      <a:endParaRPr lang="en-IN" sz="1600" b="1" i="0" u="none" strike="noStrike" dirty="0">
                        <a:solidFill>
                          <a:srgbClr val="000000"/>
                        </a:solidFill>
                        <a:effectLst/>
                        <a:latin typeface="Tw Cen MT (Body)"/>
                      </a:endParaRPr>
                    </a:p>
                  </a:txBody>
                  <a:tcPr marL="9525" marR="9525" marT="9525" marB="0" anchor="ctr"/>
                </a:tc>
                <a:tc>
                  <a:txBody>
                    <a:bodyPr/>
                    <a:lstStyle/>
                    <a:p>
                      <a:pPr algn="ctr" fontAlgn="ctr"/>
                      <a:r>
                        <a:rPr lang="en-US" sz="1600" b="1" u="none" strike="noStrike" dirty="0">
                          <a:solidFill>
                            <a:srgbClr val="000000"/>
                          </a:solidFill>
                          <a:effectLst/>
                        </a:rPr>
                        <a:t>7_day_rolling_avg_throughput</a:t>
                      </a:r>
                      <a:endParaRPr lang="en-US" sz="1600" b="1"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1184012488"/>
                  </a:ext>
                </a:extLst>
              </a:tr>
              <a:tr h="266197">
                <a:tc>
                  <a:txBody>
                    <a:bodyPr/>
                    <a:lstStyle/>
                    <a:p>
                      <a:pPr algn="ctr" fontAlgn="ctr"/>
                      <a:r>
                        <a:rPr lang="en-IN" sz="1600" b="0" u="none" strike="noStrike">
                          <a:solidFill>
                            <a:srgbClr val="000000"/>
                          </a:solidFill>
                          <a:effectLst/>
                        </a:rPr>
                        <a:t>25-11-2020</a:t>
                      </a:r>
                      <a:endParaRPr lang="en-IN" sz="1600" b="0" i="0" u="none" strike="noStrike">
                        <a:solidFill>
                          <a:srgbClr val="000000"/>
                        </a:solidFill>
                        <a:effectLst/>
                        <a:latin typeface="Tw Cen MT (Body)"/>
                      </a:endParaRPr>
                    </a:p>
                  </a:txBody>
                  <a:tcPr marL="9525" marR="9525" marT="9525" marB="0" anchor="ctr"/>
                </a:tc>
                <a:tc>
                  <a:txBody>
                    <a:bodyPr/>
                    <a:lstStyle/>
                    <a:p>
                      <a:pPr algn="ctr" fontAlgn="ctr"/>
                      <a:r>
                        <a:rPr lang="en-IN" sz="1600" b="0" u="none" strike="noStrike">
                          <a:solidFill>
                            <a:srgbClr val="000000"/>
                          </a:solidFill>
                          <a:effectLst/>
                        </a:rPr>
                        <a:t>0.0222</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2890073875"/>
                  </a:ext>
                </a:extLst>
              </a:tr>
              <a:tr h="266197">
                <a:tc>
                  <a:txBody>
                    <a:bodyPr/>
                    <a:lstStyle/>
                    <a:p>
                      <a:pPr algn="ctr" fontAlgn="ctr"/>
                      <a:r>
                        <a:rPr lang="en-IN" sz="1600" b="0" u="none" strike="noStrike">
                          <a:solidFill>
                            <a:srgbClr val="000000"/>
                          </a:solidFill>
                          <a:effectLst/>
                        </a:rPr>
                        <a:t>26-11-2020</a:t>
                      </a:r>
                      <a:endParaRPr lang="en-IN" sz="1600" b="0" i="0" u="none" strike="noStrike">
                        <a:solidFill>
                          <a:srgbClr val="000000"/>
                        </a:solidFill>
                        <a:effectLst/>
                        <a:latin typeface="Tw Cen MT (Body)"/>
                      </a:endParaRPr>
                    </a:p>
                  </a:txBody>
                  <a:tcPr marL="9525" marR="9525" marT="9525" marB="0" anchor="ctr"/>
                </a:tc>
                <a:tc>
                  <a:txBody>
                    <a:bodyPr/>
                    <a:lstStyle/>
                    <a:p>
                      <a:pPr algn="ctr" fontAlgn="ctr"/>
                      <a:r>
                        <a:rPr lang="en-IN" sz="1600" b="0" u="none" strike="noStrike">
                          <a:solidFill>
                            <a:srgbClr val="000000"/>
                          </a:solidFill>
                          <a:effectLst/>
                        </a:rPr>
                        <a:t>0.02</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266421099"/>
                  </a:ext>
                </a:extLst>
              </a:tr>
              <a:tr h="266197">
                <a:tc>
                  <a:txBody>
                    <a:bodyPr/>
                    <a:lstStyle/>
                    <a:p>
                      <a:pPr algn="ctr" fontAlgn="ctr"/>
                      <a:r>
                        <a:rPr lang="en-IN" sz="1600" b="0" u="none" strike="noStrike">
                          <a:solidFill>
                            <a:srgbClr val="000000"/>
                          </a:solidFill>
                          <a:effectLst/>
                        </a:rPr>
                        <a:t>27-11-2020</a:t>
                      </a:r>
                      <a:endParaRPr lang="en-IN" sz="1600" b="0" i="0" u="none" strike="noStrike">
                        <a:solidFill>
                          <a:srgbClr val="000000"/>
                        </a:solidFill>
                        <a:effectLst/>
                        <a:latin typeface="Tw Cen MT (Body)"/>
                      </a:endParaRPr>
                    </a:p>
                  </a:txBody>
                  <a:tcPr marL="9525" marR="9525" marT="9525" marB="0" anchor="ctr"/>
                </a:tc>
                <a:tc>
                  <a:txBody>
                    <a:bodyPr/>
                    <a:lstStyle/>
                    <a:p>
                      <a:pPr algn="ctr" fontAlgn="ctr"/>
                      <a:r>
                        <a:rPr lang="en-IN" sz="1600" b="0" u="none" strike="noStrike" dirty="0">
                          <a:solidFill>
                            <a:srgbClr val="000000"/>
                          </a:solidFill>
                          <a:effectLst/>
                        </a:rPr>
                        <a:t>0.0166</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3924126517"/>
                  </a:ext>
                </a:extLst>
              </a:tr>
              <a:tr h="266197">
                <a:tc>
                  <a:txBody>
                    <a:bodyPr/>
                    <a:lstStyle/>
                    <a:p>
                      <a:pPr algn="ctr" fontAlgn="ctr"/>
                      <a:r>
                        <a:rPr lang="en-IN" sz="1600" b="0" u="none" strike="noStrike">
                          <a:solidFill>
                            <a:srgbClr val="000000"/>
                          </a:solidFill>
                          <a:effectLst/>
                        </a:rPr>
                        <a:t>28-11-2020</a:t>
                      </a:r>
                      <a:endParaRPr lang="en-IN" sz="1600" b="0" i="0" u="none" strike="noStrike">
                        <a:solidFill>
                          <a:srgbClr val="000000"/>
                        </a:solidFill>
                        <a:effectLst/>
                        <a:latin typeface="Tw Cen MT (Body)"/>
                      </a:endParaRPr>
                    </a:p>
                  </a:txBody>
                  <a:tcPr marL="9525" marR="9525" marT="9525" marB="0" anchor="ctr"/>
                </a:tc>
                <a:tc>
                  <a:txBody>
                    <a:bodyPr/>
                    <a:lstStyle/>
                    <a:p>
                      <a:pPr algn="ctr" fontAlgn="ctr"/>
                      <a:r>
                        <a:rPr lang="en-IN" sz="1600" b="0" u="none" strike="noStrike" dirty="0">
                          <a:solidFill>
                            <a:srgbClr val="000000"/>
                          </a:solidFill>
                          <a:effectLst/>
                        </a:rPr>
                        <a:t>0.0276</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3244087068"/>
                  </a:ext>
                </a:extLst>
              </a:tr>
              <a:tr h="266197">
                <a:tc>
                  <a:txBody>
                    <a:bodyPr/>
                    <a:lstStyle/>
                    <a:p>
                      <a:pPr algn="ctr" fontAlgn="ctr"/>
                      <a:r>
                        <a:rPr lang="en-IN" sz="1600" b="0" u="none" strike="noStrike">
                          <a:solidFill>
                            <a:srgbClr val="000000"/>
                          </a:solidFill>
                          <a:effectLst/>
                        </a:rPr>
                        <a:t>29-11-2020</a:t>
                      </a:r>
                      <a:endParaRPr lang="en-IN" sz="1600" b="0" i="0" u="none" strike="noStrike">
                        <a:solidFill>
                          <a:srgbClr val="000000"/>
                        </a:solidFill>
                        <a:effectLst/>
                        <a:latin typeface="Tw Cen MT (Body)"/>
                      </a:endParaRPr>
                    </a:p>
                  </a:txBody>
                  <a:tcPr marL="9525" marR="9525" marT="9525" marB="0" anchor="ctr"/>
                </a:tc>
                <a:tc>
                  <a:txBody>
                    <a:bodyPr/>
                    <a:lstStyle/>
                    <a:p>
                      <a:pPr algn="ctr" fontAlgn="ctr"/>
                      <a:r>
                        <a:rPr lang="en-IN" sz="1600" b="0" u="none" strike="noStrike">
                          <a:solidFill>
                            <a:srgbClr val="000000"/>
                          </a:solidFill>
                          <a:effectLst/>
                        </a:rPr>
                        <a:t>0.0321</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2979146769"/>
                  </a:ext>
                </a:extLst>
              </a:tr>
              <a:tr h="266197">
                <a:tc>
                  <a:txBody>
                    <a:bodyPr/>
                    <a:lstStyle/>
                    <a:p>
                      <a:pPr algn="ctr" fontAlgn="ctr"/>
                      <a:r>
                        <a:rPr lang="en-IN" sz="1600" b="0" u="none" strike="noStrike">
                          <a:solidFill>
                            <a:srgbClr val="000000"/>
                          </a:solidFill>
                          <a:effectLst/>
                        </a:rPr>
                        <a:t>30-11-2020</a:t>
                      </a:r>
                      <a:endParaRPr lang="en-IN" sz="1600" b="0" i="0" u="none" strike="noStrike">
                        <a:solidFill>
                          <a:srgbClr val="000000"/>
                        </a:solidFill>
                        <a:effectLst/>
                        <a:latin typeface="Tw Cen MT (Body)"/>
                      </a:endParaRPr>
                    </a:p>
                  </a:txBody>
                  <a:tcPr marL="9525" marR="9525" marT="9525" marB="0" anchor="ctr"/>
                </a:tc>
                <a:tc>
                  <a:txBody>
                    <a:bodyPr/>
                    <a:lstStyle/>
                    <a:p>
                      <a:pPr algn="ctr" fontAlgn="ctr"/>
                      <a:r>
                        <a:rPr lang="en-IN" sz="1600" b="0" u="none" strike="noStrike" dirty="0">
                          <a:solidFill>
                            <a:srgbClr val="000000"/>
                          </a:solidFill>
                          <a:effectLst/>
                        </a:rPr>
                        <a:t>0.0351</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3591792076"/>
                  </a:ext>
                </a:extLst>
              </a:tr>
            </a:tbl>
          </a:graphicData>
        </a:graphic>
      </p:graphicFrame>
    </p:spTree>
    <p:extLst>
      <p:ext uri="{BB962C8B-B14F-4D97-AF65-F5344CB8AC3E}">
        <p14:creationId xmlns:p14="http://schemas.microsoft.com/office/powerpoint/2010/main" val="262202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C419FB-D1AD-F55A-E8A4-732A1F66EB64}"/>
              </a:ext>
            </a:extLst>
          </p:cNvPr>
          <p:cNvSpPr txBox="1"/>
          <p:nvPr/>
        </p:nvSpPr>
        <p:spPr>
          <a:xfrm>
            <a:off x="1107744" y="570909"/>
            <a:ext cx="3812454" cy="461665"/>
          </a:xfrm>
          <a:prstGeom prst="rect">
            <a:avLst/>
          </a:prstGeom>
          <a:noFill/>
        </p:spPr>
        <p:txBody>
          <a:bodyPr wrap="none" rtlCol="0">
            <a:spAutoFit/>
          </a:bodyPr>
          <a:lstStyle>
            <a:defPPr>
              <a:defRPr lang="en-US"/>
            </a:defPPr>
            <a:lvl1pPr>
              <a:defRPr sz="2400" b="1" u="sng">
                <a:solidFill>
                  <a:schemeClr val="bg1">
                    <a:lumMod val="95000"/>
                    <a:lumOff val="5000"/>
                  </a:schemeClr>
                </a:solidFill>
                <a:latin typeface="Cambria" panose="02040503050406030204" pitchFamily="18" charset="0"/>
                <a:ea typeface="Cambria" panose="02040503050406030204" pitchFamily="18" charset="0"/>
              </a:defRPr>
            </a:lvl1pPr>
          </a:lstStyle>
          <a:p>
            <a:r>
              <a:rPr lang="en-IN" dirty="0"/>
              <a:t>Language Share Analysis:</a:t>
            </a:r>
          </a:p>
        </p:txBody>
      </p:sp>
      <p:sp>
        <p:nvSpPr>
          <p:cNvPr id="6" name="TextBox 5">
            <a:extLst>
              <a:ext uri="{FF2B5EF4-FFF2-40B4-BE49-F238E27FC236}">
                <a16:creationId xmlns:a16="http://schemas.microsoft.com/office/drawing/2014/main" id="{A5489C80-2429-F5EC-3AB6-3D14A272FAEA}"/>
              </a:ext>
            </a:extLst>
          </p:cNvPr>
          <p:cNvSpPr txBox="1"/>
          <p:nvPr/>
        </p:nvSpPr>
        <p:spPr>
          <a:xfrm>
            <a:off x="1107744" y="1293273"/>
            <a:ext cx="10301784" cy="646331"/>
          </a:xfrm>
          <a:prstGeom prst="rect">
            <a:avLst/>
          </a:prstGeom>
          <a:noFill/>
          <a:ln>
            <a:solidFill>
              <a:schemeClr val="bg1"/>
            </a:solidFill>
            <a:prstDash val="lgDashDot"/>
          </a:ln>
        </p:spPr>
        <p:txBody>
          <a:bodyPr wrap="square" rtlCol="0">
            <a:spAutoFit/>
          </a:bodyPr>
          <a:lstStyle>
            <a:defPPr>
              <a:defRPr lang="en-US"/>
            </a:defPPr>
            <a:lvl1pPr>
              <a:defRPr>
                <a:solidFill>
                  <a:schemeClr val="bg1">
                    <a:lumMod val="95000"/>
                    <a:lumOff val="5000"/>
                  </a:schemeClr>
                </a:solidFill>
                <a:latin typeface="Calibri" panose="020F0502020204030204" pitchFamily="34" charset="0"/>
              </a:defRPr>
            </a:lvl1pPr>
          </a:lstStyle>
          <a:p>
            <a:pPr marL="285750" indent="-285750">
              <a:buFont typeface="Arial" panose="020B0604020202020204" pitchFamily="34" charset="0"/>
              <a:buChar char="•"/>
            </a:pPr>
            <a:r>
              <a:rPr lang="en-US" dirty="0"/>
              <a:t>Objective: Calculate the percentage share of each language in the last 30 days.</a:t>
            </a:r>
          </a:p>
          <a:p>
            <a:pPr marL="285750" indent="-285750">
              <a:buFont typeface="Arial" panose="020B0604020202020204" pitchFamily="34" charset="0"/>
              <a:buChar char="•"/>
            </a:pPr>
            <a:r>
              <a:rPr lang="en-US" dirty="0"/>
              <a:t>Task: Write an SQL query to calculate the percentage share of each language over the last 30 days.</a:t>
            </a:r>
          </a:p>
        </p:txBody>
      </p:sp>
      <p:sp>
        <p:nvSpPr>
          <p:cNvPr id="7" name="TextBox 6">
            <a:extLst>
              <a:ext uri="{FF2B5EF4-FFF2-40B4-BE49-F238E27FC236}">
                <a16:creationId xmlns:a16="http://schemas.microsoft.com/office/drawing/2014/main" id="{44D616F4-FAF8-ECC0-434A-01FF9936E265}"/>
              </a:ext>
            </a:extLst>
          </p:cNvPr>
          <p:cNvSpPr txBox="1"/>
          <p:nvPr/>
        </p:nvSpPr>
        <p:spPr>
          <a:xfrm>
            <a:off x="1107744" y="2167293"/>
            <a:ext cx="6068096" cy="2308324"/>
          </a:xfrm>
          <a:prstGeom prst="rect">
            <a:avLst/>
          </a:prstGeom>
          <a:noFill/>
          <a:ln>
            <a:solidFill>
              <a:schemeClr val="bg1"/>
            </a:solidFill>
            <a:prstDash val="lgDashDot"/>
          </a:ln>
        </p:spPr>
        <p:txBody>
          <a:bodyPr wrap="square" rtlCol="0">
            <a:spAutoFit/>
          </a:bodyPr>
          <a:lstStyle/>
          <a:p>
            <a:r>
              <a:rPr lang="en-US" sz="1800" dirty="0">
                <a:solidFill>
                  <a:schemeClr val="bg1">
                    <a:lumMod val="95000"/>
                    <a:lumOff val="5000"/>
                  </a:schemeClr>
                </a:solidFill>
                <a:latin typeface="Calibri" panose="020F0502020204030204" pitchFamily="34" charset="0"/>
              </a:rPr>
              <a:t>WITH </a:t>
            </a:r>
            <a:r>
              <a:rPr lang="en-US" sz="1800" dirty="0" err="1">
                <a:solidFill>
                  <a:schemeClr val="bg1">
                    <a:lumMod val="95000"/>
                    <a:lumOff val="5000"/>
                  </a:schemeClr>
                </a:solidFill>
                <a:latin typeface="Calibri" panose="020F0502020204030204" pitchFamily="34" charset="0"/>
              </a:rPr>
              <a:t>total_count</a:t>
            </a:r>
            <a:r>
              <a:rPr lang="en-US" sz="1800" dirty="0">
                <a:solidFill>
                  <a:schemeClr val="bg1">
                    <a:lumMod val="95000"/>
                    <a:lumOff val="5000"/>
                  </a:schemeClr>
                </a:solidFill>
                <a:latin typeface="Calibri" panose="020F0502020204030204" pitchFamily="34" charset="0"/>
              </a:rPr>
              <a:t> AS ( SELECT language, COUNT(*) AS total</a:t>
            </a:r>
          </a:p>
          <a:p>
            <a:r>
              <a:rPr lang="en-US" sz="1800" dirty="0">
                <a:solidFill>
                  <a:schemeClr val="bg1">
                    <a:lumMod val="95000"/>
                    <a:lumOff val="5000"/>
                  </a:schemeClr>
                </a:solidFill>
                <a:latin typeface="Calibri" panose="020F0502020204030204" pitchFamily="34" charset="0"/>
              </a:rPr>
              <a:t>	FROM </a:t>
            </a:r>
            <a:r>
              <a:rPr lang="en-US" sz="1800" dirty="0" err="1">
                <a:solidFill>
                  <a:schemeClr val="bg1">
                    <a:lumMod val="95000"/>
                    <a:lumOff val="5000"/>
                  </a:schemeClr>
                </a:solidFill>
                <a:latin typeface="Calibri" panose="020F0502020204030204" pitchFamily="34" charset="0"/>
              </a:rPr>
              <a:t>job_Data</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	GROUP BY language)</a:t>
            </a:r>
          </a:p>
          <a:p>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SELECT language, total,</a:t>
            </a:r>
          </a:p>
          <a:p>
            <a:r>
              <a:rPr lang="en-US" sz="1800" dirty="0">
                <a:solidFill>
                  <a:schemeClr val="bg1">
                    <a:lumMod val="95000"/>
                    <a:lumOff val="5000"/>
                  </a:schemeClr>
                </a:solidFill>
                <a:latin typeface="Calibri" panose="020F0502020204030204" pitchFamily="34" charset="0"/>
              </a:rPr>
              <a:t>  ROUND((total / SUM(total) OVER ()) * 100, 2) AS percentage</a:t>
            </a:r>
          </a:p>
          <a:p>
            <a:r>
              <a:rPr lang="en-US" sz="1800" dirty="0">
                <a:solidFill>
                  <a:schemeClr val="bg1">
                    <a:lumMod val="95000"/>
                    <a:lumOff val="5000"/>
                  </a:schemeClr>
                </a:solidFill>
                <a:latin typeface="Calibri" panose="020F0502020204030204" pitchFamily="34" charset="0"/>
              </a:rPr>
              <a:t>FROM </a:t>
            </a:r>
            <a:r>
              <a:rPr lang="en-US" sz="1800" dirty="0" err="1">
                <a:solidFill>
                  <a:schemeClr val="bg1">
                    <a:lumMod val="95000"/>
                    <a:lumOff val="5000"/>
                  </a:schemeClr>
                </a:solidFill>
                <a:latin typeface="Calibri" panose="020F0502020204030204" pitchFamily="34" charset="0"/>
              </a:rPr>
              <a:t>total_count</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ORDER BY percentage DESC;</a:t>
            </a:r>
            <a:endParaRPr lang="en-IN" dirty="0">
              <a:solidFill>
                <a:schemeClr val="bg1">
                  <a:lumMod val="95000"/>
                  <a:lumOff val="5000"/>
                </a:schemeClr>
              </a:solidFill>
            </a:endParaRPr>
          </a:p>
        </p:txBody>
      </p:sp>
      <p:graphicFrame>
        <p:nvGraphicFramePr>
          <p:cNvPr id="3" name="Table 2">
            <a:extLst>
              <a:ext uri="{FF2B5EF4-FFF2-40B4-BE49-F238E27FC236}">
                <a16:creationId xmlns:a16="http://schemas.microsoft.com/office/drawing/2014/main" id="{2B49283E-874A-994A-184A-41E8E8509D4C}"/>
              </a:ext>
            </a:extLst>
          </p:cNvPr>
          <p:cNvGraphicFramePr>
            <a:graphicFrameLocks noGrp="1"/>
          </p:cNvGraphicFramePr>
          <p:nvPr>
            <p:extLst>
              <p:ext uri="{D42A27DB-BD31-4B8C-83A1-F6EECF244321}">
                <p14:modId xmlns:p14="http://schemas.microsoft.com/office/powerpoint/2010/main" val="1768536770"/>
              </p:ext>
            </p:extLst>
          </p:nvPr>
        </p:nvGraphicFramePr>
        <p:xfrm>
          <a:off x="7897057" y="2167293"/>
          <a:ext cx="2868893" cy="2434453"/>
        </p:xfrm>
        <a:graphic>
          <a:graphicData uri="http://schemas.openxmlformats.org/drawingml/2006/table">
            <a:tbl>
              <a:tblPr>
                <a:tableStyleId>{69C7853C-536D-4A76-A0AE-DD22124D55A5}</a:tableStyleId>
              </a:tblPr>
              <a:tblGrid>
                <a:gridCol w="1083849">
                  <a:extLst>
                    <a:ext uri="{9D8B030D-6E8A-4147-A177-3AD203B41FA5}">
                      <a16:colId xmlns:a16="http://schemas.microsoft.com/office/drawing/2014/main" val="1977856235"/>
                    </a:ext>
                  </a:extLst>
                </a:gridCol>
                <a:gridCol w="553186">
                  <a:extLst>
                    <a:ext uri="{9D8B030D-6E8A-4147-A177-3AD203B41FA5}">
                      <a16:colId xmlns:a16="http://schemas.microsoft.com/office/drawing/2014/main" val="783610333"/>
                    </a:ext>
                  </a:extLst>
                </a:gridCol>
                <a:gridCol w="1231858">
                  <a:extLst>
                    <a:ext uri="{9D8B030D-6E8A-4147-A177-3AD203B41FA5}">
                      <a16:colId xmlns:a16="http://schemas.microsoft.com/office/drawing/2014/main" val="2771376609"/>
                    </a:ext>
                  </a:extLst>
                </a:gridCol>
              </a:tblGrid>
              <a:tr h="381955">
                <a:tc>
                  <a:txBody>
                    <a:bodyPr/>
                    <a:lstStyle/>
                    <a:p>
                      <a:pPr algn="ctr" fontAlgn="b"/>
                      <a:r>
                        <a:rPr lang="en-IN" sz="1600" b="1" u="none" strike="noStrike">
                          <a:solidFill>
                            <a:srgbClr val="000000"/>
                          </a:solidFill>
                          <a:effectLst/>
                        </a:rPr>
                        <a:t>language</a:t>
                      </a:r>
                      <a:endParaRPr lang="en-IN" sz="1600" b="1" i="0" u="none" strike="noStrike">
                        <a:solidFill>
                          <a:srgbClr val="000000"/>
                        </a:solidFill>
                        <a:effectLst/>
                        <a:latin typeface="Tw Cen MT (Body)"/>
                      </a:endParaRPr>
                    </a:p>
                  </a:txBody>
                  <a:tcPr marL="9525" marR="9525" marT="9525" marB="0" anchor="ctr"/>
                </a:tc>
                <a:tc>
                  <a:txBody>
                    <a:bodyPr/>
                    <a:lstStyle/>
                    <a:p>
                      <a:pPr algn="ctr" fontAlgn="b"/>
                      <a:r>
                        <a:rPr lang="en-IN" sz="1600" b="1" u="none" strike="noStrike">
                          <a:solidFill>
                            <a:srgbClr val="000000"/>
                          </a:solidFill>
                          <a:effectLst/>
                        </a:rPr>
                        <a:t>total</a:t>
                      </a:r>
                      <a:endParaRPr lang="en-IN" sz="1600" b="1" i="0" u="none" strike="noStrike">
                        <a:solidFill>
                          <a:srgbClr val="000000"/>
                        </a:solidFill>
                        <a:effectLst/>
                        <a:latin typeface="Tw Cen MT (Body)"/>
                      </a:endParaRPr>
                    </a:p>
                  </a:txBody>
                  <a:tcPr marL="9525" marR="9525" marT="9525" marB="0" anchor="ctr"/>
                </a:tc>
                <a:tc>
                  <a:txBody>
                    <a:bodyPr/>
                    <a:lstStyle/>
                    <a:p>
                      <a:pPr algn="ctr" fontAlgn="b"/>
                      <a:r>
                        <a:rPr lang="en-IN" sz="1600" b="1" u="none" strike="noStrike" dirty="0">
                          <a:solidFill>
                            <a:srgbClr val="000000"/>
                          </a:solidFill>
                          <a:effectLst/>
                        </a:rPr>
                        <a:t>percentage</a:t>
                      </a:r>
                      <a:endParaRPr lang="en-IN" sz="1600" b="1"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240161830"/>
                  </a:ext>
                </a:extLst>
              </a:tr>
              <a:tr h="342083">
                <a:tc>
                  <a:txBody>
                    <a:bodyPr/>
                    <a:lstStyle/>
                    <a:p>
                      <a:pPr algn="ctr" fontAlgn="b"/>
                      <a:r>
                        <a:rPr lang="en-IN" sz="1600" b="0" u="none" strike="noStrike">
                          <a:solidFill>
                            <a:srgbClr val="000000"/>
                          </a:solidFill>
                          <a:effectLst/>
                        </a:rPr>
                        <a:t>Persian</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3</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37.5</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2377337218"/>
                  </a:ext>
                </a:extLst>
              </a:tr>
              <a:tr h="342083">
                <a:tc>
                  <a:txBody>
                    <a:bodyPr/>
                    <a:lstStyle/>
                    <a:p>
                      <a:pPr algn="ctr" fontAlgn="b"/>
                      <a:r>
                        <a:rPr lang="en-IN" sz="1600" b="0" u="none" strike="noStrike">
                          <a:solidFill>
                            <a:srgbClr val="000000"/>
                          </a:solidFill>
                          <a:effectLst/>
                        </a:rPr>
                        <a:t>Arabic</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12.5</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964100539"/>
                  </a:ext>
                </a:extLst>
              </a:tr>
              <a:tr h="342083">
                <a:tc>
                  <a:txBody>
                    <a:bodyPr/>
                    <a:lstStyle/>
                    <a:p>
                      <a:pPr algn="ctr" fontAlgn="b"/>
                      <a:r>
                        <a:rPr lang="en-IN" sz="1600" b="0" u="none" strike="noStrike">
                          <a:solidFill>
                            <a:srgbClr val="000000"/>
                          </a:solidFill>
                          <a:effectLst/>
                        </a:rPr>
                        <a:t>English</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12.5</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867429003"/>
                  </a:ext>
                </a:extLst>
              </a:tr>
              <a:tr h="342083">
                <a:tc>
                  <a:txBody>
                    <a:bodyPr/>
                    <a:lstStyle/>
                    <a:p>
                      <a:pPr algn="ctr" fontAlgn="b"/>
                      <a:r>
                        <a:rPr lang="en-IN" sz="1600" b="0" u="none" strike="noStrike">
                          <a:solidFill>
                            <a:srgbClr val="000000"/>
                          </a:solidFill>
                          <a:effectLst/>
                        </a:rPr>
                        <a:t>Hindi</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12.5</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759997126"/>
                  </a:ext>
                </a:extLst>
              </a:tr>
              <a:tr h="342083">
                <a:tc>
                  <a:txBody>
                    <a:bodyPr/>
                    <a:lstStyle/>
                    <a:p>
                      <a:pPr algn="ctr" fontAlgn="b"/>
                      <a:r>
                        <a:rPr lang="en-IN" sz="1600" b="0" u="none" strike="noStrike">
                          <a:solidFill>
                            <a:srgbClr val="000000"/>
                          </a:solidFill>
                          <a:effectLst/>
                        </a:rPr>
                        <a:t>French</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12.5</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1599231657"/>
                  </a:ext>
                </a:extLst>
              </a:tr>
              <a:tr h="342083">
                <a:tc>
                  <a:txBody>
                    <a:bodyPr/>
                    <a:lstStyle/>
                    <a:p>
                      <a:pPr algn="ctr" fontAlgn="b"/>
                      <a:r>
                        <a:rPr lang="en-IN" sz="1600" b="0" u="none" strike="noStrike">
                          <a:solidFill>
                            <a:srgbClr val="000000"/>
                          </a:solidFill>
                          <a:effectLst/>
                        </a:rPr>
                        <a:t>Italian</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12.5</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3602293452"/>
                  </a:ext>
                </a:extLst>
              </a:tr>
            </a:tbl>
          </a:graphicData>
        </a:graphic>
      </p:graphicFrame>
    </p:spTree>
    <p:extLst>
      <p:ext uri="{BB962C8B-B14F-4D97-AF65-F5344CB8AC3E}">
        <p14:creationId xmlns:p14="http://schemas.microsoft.com/office/powerpoint/2010/main" val="1267772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AC70CF-DAF6-D270-31B1-4D6E6D35F844}"/>
              </a:ext>
            </a:extLst>
          </p:cNvPr>
          <p:cNvSpPr txBox="1"/>
          <p:nvPr/>
        </p:nvSpPr>
        <p:spPr>
          <a:xfrm>
            <a:off x="1121392" y="572448"/>
            <a:ext cx="3879908"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Duplicate Row Detection:</a:t>
            </a:r>
          </a:p>
        </p:txBody>
      </p:sp>
      <p:sp>
        <p:nvSpPr>
          <p:cNvPr id="9" name="TextBox 8">
            <a:extLst>
              <a:ext uri="{FF2B5EF4-FFF2-40B4-BE49-F238E27FC236}">
                <a16:creationId xmlns:a16="http://schemas.microsoft.com/office/drawing/2014/main" id="{940296FB-DC3F-C969-4ABB-9141B603BD0F}"/>
              </a:ext>
            </a:extLst>
          </p:cNvPr>
          <p:cNvSpPr txBox="1"/>
          <p:nvPr/>
        </p:nvSpPr>
        <p:spPr>
          <a:xfrm>
            <a:off x="1121392" y="1206703"/>
            <a:ext cx="7517186" cy="646331"/>
          </a:xfrm>
          <a:prstGeom prst="rect">
            <a:avLst/>
          </a:prstGeom>
          <a:noFill/>
          <a:ln>
            <a:solidFill>
              <a:schemeClr val="bg1"/>
            </a:solidFill>
            <a:prstDash val="lgDashDot"/>
          </a:ln>
        </p:spPr>
        <p:txBody>
          <a:bodyPr wrap="none" rtlCol="0">
            <a:spAutoFit/>
          </a:bodyPr>
          <a:lstStyle>
            <a:defPPr>
              <a:defRPr lang="en-US"/>
            </a:defPPr>
            <a:lvl1pPr algn="just">
              <a:defRPr>
                <a:solidFill>
                  <a:schemeClr val="bg1"/>
                </a:solidFill>
                <a:latin typeface="Calibri" panose="020F0502020204030204" pitchFamily="34" charset="0"/>
              </a:defRPr>
            </a:lvl1pPr>
          </a:lstStyle>
          <a:p>
            <a:pPr marL="285750" indent="-285750">
              <a:buFont typeface="Arial" panose="020B0604020202020204" pitchFamily="34" charset="0"/>
              <a:buChar char="•"/>
            </a:pPr>
            <a:r>
              <a:rPr lang="en-US" dirty="0"/>
              <a:t>Objective: Identify duplicate rows in the data.</a:t>
            </a:r>
          </a:p>
          <a:p>
            <a:pPr marL="285750" indent="-285750">
              <a:buFont typeface="Arial" panose="020B0604020202020204" pitchFamily="34" charset="0"/>
              <a:buChar char="•"/>
            </a:pPr>
            <a:r>
              <a:rPr lang="en-US" dirty="0"/>
              <a:t>Task: Write an SQL query to display duplicate rows from the </a:t>
            </a:r>
            <a:r>
              <a:rPr lang="en-US" dirty="0" err="1"/>
              <a:t>job_data</a:t>
            </a:r>
            <a:r>
              <a:rPr lang="en-US" dirty="0"/>
              <a:t> table.</a:t>
            </a:r>
          </a:p>
        </p:txBody>
      </p:sp>
      <p:sp>
        <p:nvSpPr>
          <p:cNvPr id="5" name="TextBox 4">
            <a:extLst>
              <a:ext uri="{FF2B5EF4-FFF2-40B4-BE49-F238E27FC236}">
                <a16:creationId xmlns:a16="http://schemas.microsoft.com/office/drawing/2014/main" id="{914AD8B0-6269-78CD-BB33-65A46067D39F}"/>
              </a:ext>
            </a:extLst>
          </p:cNvPr>
          <p:cNvSpPr txBox="1"/>
          <p:nvPr/>
        </p:nvSpPr>
        <p:spPr>
          <a:xfrm>
            <a:off x="1121392" y="2025624"/>
            <a:ext cx="6068096" cy="2031325"/>
          </a:xfrm>
          <a:prstGeom prst="rect">
            <a:avLst/>
          </a:prstGeom>
          <a:noFill/>
          <a:ln>
            <a:solidFill>
              <a:schemeClr val="bg1"/>
            </a:solidFill>
            <a:prstDash val="lgDashDot"/>
          </a:ln>
        </p:spPr>
        <p:txBody>
          <a:bodyPr wrap="square" rtlCol="0">
            <a:spAutoFit/>
          </a:bodyPr>
          <a:lstStyle/>
          <a:p>
            <a:r>
              <a:rPr lang="en-US" sz="1800" i="1" dirty="0">
                <a:solidFill>
                  <a:schemeClr val="bg1">
                    <a:lumMod val="95000"/>
                    <a:lumOff val="5000"/>
                  </a:schemeClr>
                </a:solidFill>
                <a:latin typeface="Calibri" panose="020F0502020204030204" pitchFamily="34" charset="0"/>
              </a:rPr>
              <a:t>-- Duplicate records based on all column -&gt; o/p : no records</a:t>
            </a:r>
          </a:p>
          <a:p>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SELECT *</a:t>
            </a:r>
          </a:p>
          <a:p>
            <a:r>
              <a:rPr lang="en-US" sz="1800" dirty="0">
                <a:solidFill>
                  <a:schemeClr val="bg1">
                    <a:lumMod val="95000"/>
                    <a:lumOff val="5000"/>
                  </a:schemeClr>
                </a:solidFill>
                <a:latin typeface="Calibri" panose="020F0502020204030204" pitchFamily="34" charset="0"/>
              </a:rPr>
              <a:t>FROM </a:t>
            </a:r>
            <a:r>
              <a:rPr lang="en-US" sz="1800" dirty="0" err="1">
                <a:solidFill>
                  <a:schemeClr val="bg1">
                    <a:lumMod val="95000"/>
                    <a:lumOff val="5000"/>
                  </a:schemeClr>
                </a:solidFill>
                <a:latin typeface="Calibri" panose="020F0502020204030204" pitchFamily="34" charset="0"/>
              </a:rPr>
              <a:t>job_data</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GROUP BY </a:t>
            </a:r>
            <a:r>
              <a:rPr lang="en-US" sz="1800" dirty="0" err="1">
                <a:solidFill>
                  <a:schemeClr val="bg1">
                    <a:lumMod val="95000"/>
                    <a:lumOff val="5000"/>
                  </a:schemeClr>
                </a:solidFill>
                <a:latin typeface="Calibri" panose="020F0502020204030204" pitchFamily="34" charset="0"/>
              </a:rPr>
              <a:t>job_id</a:t>
            </a:r>
            <a:r>
              <a:rPr lang="en-US" sz="1800" dirty="0">
                <a:solidFill>
                  <a:schemeClr val="bg1">
                    <a:lumMod val="95000"/>
                    <a:lumOff val="5000"/>
                  </a:schemeClr>
                </a:solidFill>
                <a:latin typeface="Calibri" panose="020F0502020204030204" pitchFamily="34" charset="0"/>
              </a:rPr>
              <a:t>, </a:t>
            </a:r>
            <a:r>
              <a:rPr lang="en-US" sz="1800" dirty="0" err="1">
                <a:solidFill>
                  <a:schemeClr val="bg1">
                    <a:lumMod val="95000"/>
                    <a:lumOff val="5000"/>
                  </a:schemeClr>
                </a:solidFill>
                <a:latin typeface="Calibri" panose="020F0502020204030204" pitchFamily="34" charset="0"/>
              </a:rPr>
              <a:t>actor_id</a:t>
            </a:r>
            <a:r>
              <a:rPr lang="en-US" sz="1800" dirty="0">
                <a:solidFill>
                  <a:schemeClr val="bg1">
                    <a:lumMod val="95000"/>
                    <a:lumOff val="5000"/>
                  </a:schemeClr>
                </a:solidFill>
                <a:latin typeface="Calibri" panose="020F0502020204030204" pitchFamily="34" charset="0"/>
              </a:rPr>
              <a:t>, event, language, </a:t>
            </a:r>
            <a:r>
              <a:rPr lang="en-US" sz="1800" dirty="0" err="1">
                <a:solidFill>
                  <a:schemeClr val="bg1">
                    <a:lumMod val="95000"/>
                    <a:lumOff val="5000"/>
                  </a:schemeClr>
                </a:solidFill>
                <a:latin typeface="Calibri" panose="020F0502020204030204" pitchFamily="34" charset="0"/>
              </a:rPr>
              <a:t>time_spent</a:t>
            </a:r>
            <a:r>
              <a:rPr lang="en-US" sz="1800" dirty="0">
                <a:solidFill>
                  <a:schemeClr val="bg1">
                    <a:lumMod val="95000"/>
                    <a:lumOff val="5000"/>
                  </a:schemeClr>
                </a:solidFill>
                <a:latin typeface="Calibri" panose="020F0502020204030204" pitchFamily="34" charset="0"/>
              </a:rPr>
              <a:t>, org, ds</a:t>
            </a:r>
          </a:p>
          <a:p>
            <a:r>
              <a:rPr lang="en-US" sz="1800" dirty="0">
                <a:solidFill>
                  <a:schemeClr val="bg1">
                    <a:lumMod val="95000"/>
                    <a:lumOff val="5000"/>
                  </a:schemeClr>
                </a:solidFill>
                <a:latin typeface="Calibri" panose="020F0502020204030204" pitchFamily="34" charset="0"/>
              </a:rPr>
              <a:t>HAVING COUNT(*) &gt; 1;</a:t>
            </a:r>
            <a:endParaRPr lang="en-IN" dirty="0">
              <a:solidFill>
                <a:schemeClr val="bg1">
                  <a:lumMod val="95000"/>
                  <a:lumOff val="5000"/>
                </a:schemeClr>
              </a:solidFill>
            </a:endParaRPr>
          </a:p>
        </p:txBody>
      </p:sp>
      <p:sp>
        <p:nvSpPr>
          <p:cNvPr id="6" name="TextBox 5">
            <a:extLst>
              <a:ext uri="{FF2B5EF4-FFF2-40B4-BE49-F238E27FC236}">
                <a16:creationId xmlns:a16="http://schemas.microsoft.com/office/drawing/2014/main" id="{65FA3A83-FE7E-50CA-FAD7-14F551A68088}"/>
              </a:ext>
            </a:extLst>
          </p:cNvPr>
          <p:cNvSpPr txBox="1"/>
          <p:nvPr/>
        </p:nvSpPr>
        <p:spPr>
          <a:xfrm>
            <a:off x="1121392" y="4229539"/>
            <a:ext cx="6068096" cy="2031325"/>
          </a:xfrm>
          <a:prstGeom prst="rect">
            <a:avLst/>
          </a:prstGeom>
          <a:noFill/>
          <a:ln>
            <a:solidFill>
              <a:schemeClr val="bg1"/>
            </a:solidFill>
            <a:prstDash val="lgDashDot"/>
          </a:ln>
        </p:spPr>
        <p:txBody>
          <a:bodyPr wrap="square" rtlCol="0">
            <a:spAutoFit/>
          </a:bodyPr>
          <a:lstStyle/>
          <a:p>
            <a:r>
              <a:rPr lang="en-US" sz="1800" i="1" dirty="0">
                <a:solidFill>
                  <a:schemeClr val="bg1">
                    <a:lumMod val="95000"/>
                    <a:lumOff val="5000"/>
                  </a:schemeClr>
                </a:solidFill>
                <a:latin typeface="Calibri" panose="020F0502020204030204" pitchFamily="34" charset="0"/>
              </a:rPr>
              <a:t>-- Duplicate records based on only </a:t>
            </a:r>
            <a:r>
              <a:rPr lang="en-US" sz="1800" i="1" dirty="0" err="1">
                <a:solidFill>
                  <a:schemeClr val="bg1">
                    <a:lumMod val="95000"/>
                    <a:lumOff val="5000"/>
                  </a:schemeClr>
                </a:solidFill>
                <a:latin typeface="Calibri" panose="020F0502020204030204" pitchFamily="34" charset="0"/>
              </a:rPr>
              <a:t>job_id</a:t>
            </a:r>
            <a:r>
              <a:rPr lang="en-US" sz="1800" i="1" dirty="0">
                <a:solidFill>
                  <a:schemeClr val="bg1">
                    <a:lumMod val="95000"/>
                    <a:lumOff val="5000"/>
                  </a:schemeClr>
                </a:solidFill>
                <a:latin typeface="Calibri" panose="020F0502020204030204" pitchFamily="34" charset="0"/>
              </a:rPr>
              <a:t> -&gt; o/p : 1 </a:t>
            </a:r>
            <a:r>
              <a:rPr lang="en-US" sz="1800" i="1" dirty="0" err="1">
                <a:solidFill>
                  <a:schemeClr val="bg1">
                    <a:lumMod val="95000"/>
                    <a:lumOff val="5000"/>
                  </a:schemeClr>
                </a:solidFill>
                <a:latin typeface="Calibri" panose="020F0502020204030204" pitchFamily="34" charset="0"/>
              </a:rPr>
              <a:t>job_id</a:t>
            </a:r>
            <a:r>
              <a:rPr lang="en-US" sz="1800" i="1" dirty="0">
                <a:solidFill>
                  <a:schemeClr val="bg1">
                    <a:lumMod val="95000"/>
                    <a:lumOff val="5000"/>
                  </a:schemeClr>
                </a:solidFill>
                <a:latin typeface="Calibri" panose="020F0502020204030204" pitchFamily="34" charset="0"/>
              </a:rPr>
              <a:t> with 3 records</a:t>
            </a:r>
          </a:p>
          <a:p>
            <a:pPr marL="285750" indent="-285750">
              <a:buFont typeface="Wingdings" panose="05000000000000000000" pitchFamily="2" charset="2"/>
              <a:buChar char="n"/>
            </a:pP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SELECT </a:t>
            </a:r>
            <a:r>
              <a:rPr lang="en-US" sz="1800" dirty="0" err="1">
                <a:solidFill>
                  <a:schemeClr val="bg1">
                    <a:lumMod val="95000"/>
                    <a:lumOff val="5000"/>
                  </a:schemeClr>
                </a:solidFill>
                <a:latin typeface="Calibri" panose="020F0502020204030204" pitchFamily="34" charset="0"/>
              </a:rPr>
              <a:t>job_id</a:t>
            </a:r>
            <a:r>
              <a:rPr lang="en-US" sz="1800" dirty="0">
                <a:solidFill>
                  <a:schemeClr val="bg1">
                    <a:lumMod val="95000"/>
                    <a:lumOff val="5000"/>
                  </a:schemeClr>
                </a:solidFill>
                <a:latin typeface="Calibri" panose="020F0502020204030204" pitchFamily="34" charset="0"/>
              </a:rPr>
              <a:t>, COUNT(</a:t>
            </a:r>
            <a:r>
              <a:rPr lang="en-US" sz="1800" dirty="0" err="1">
                <a:solidFill>
                  <a:schemeClr val="bg1">
                    <a:lumMod val="95000"/>
                    <a:lumOff val="5000"/>
                  </a:schemeClr>
                </a:solidFill>
                <a:latin typeface="Calibri" panose="020F0502020204030204" pitchFamily="34" charset="0"/>
              </a:rPr>
              <a:t>job_id</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total_records</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FROM </a:t>
            </a:r>
            <a:r>
              <a:rPr lang="en-US" sz="1800" dirty="0" err="1">
                <a:solidFill>
                  <a:schemeClr val="bg1">
                    <a:lumMod val="95000"/>
                    <a:lumOff val="5000"/>
                  </a:schemeClr>
                </a:solidFill>
                <a:latin typeface="Calibri" panose="020F0502020204030204" pitchFamily="34" charset="0"/>
              </a:rPr>
              <a:t>job_data</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GROUP BY </a:t>
            </a:r>
            <a:r>
              <a:rPr lang="en-US" sz="1800" dirty="0" err="1">
                <a:solidFill>
                  <a:schemeClr val="bg1">
                    <a:lumMod val="95000"/>
                    <a:lumOff val="5000"/>
                  </a:schemeClr>
                </a:solidFill>
                <a:latin typeface="Calibri" panose="020F0502020204030204" pitchFamily="34" charset="0"/>
              </a:rPr>
              <a:t>job_id</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HAVING COUNT(</a:t>
            </a:r>
            <a:r>
              <a:rPr lang="en-US" sz="1800" dirty="0" err="1">
                <a:solidFill>
                  <a:schemeClr val="bg1">
                    <a:lumMod val="95000"/>
                    <a:lumOff val="5000"/>
                  </a:schemeClr>
                </a:solidFill>
                <a:latin typeface="Calibri" panose="020F0502020204030204" pitchFamily="34" charset="0"/>
              </a:rPr>
              <a:t>job_id</a:t>
            </a:r>
            <a:r>
              <a:rPr lang="en-US" sz="1800" dirty="0">
                <a:solidFill>
                  <a:schemeClr val="bg1">
                    <a:lumMod val="95000"/>
                    <a:lumOff val="5000"/>
                  </a:schemeClr>
                </a:solidFill>
                <a:latin typeface="Calibri" panose="020F0502020204030204" pitchFamily="34" charset="0"/>
              </a:rPr>
              <a:t>) &gt; 1;</a:t>
            </a:r>
            <a:endParaRPr lang="en-IN" dirty="0">
              <a:solidFill>
                <a:schemeClr val="bg1">
                  <a:lumMod val="95000"/>
                  <a:lumOff val="5000"/>
                </a:schemeClr>
              </a:solidFill>
            </a:endParaRPr>
          </a:p>
        </p:txBody>
      </p:sp>
      <p:graphicFrame>
        <p:nvGraphicFramePr>
          <p:cNvPr id="7" name="Table 6">
            <a:extLst>
              <a:ext uri="{FF2B5EF4-FFF2-40B4-BE49-F238E27FC236}">
                <a16:creationId xmlns:a16="http://schemas.microsoft.com/office/drawing/2014/main" id="{23DEF00E-3059-9A83-E8B0-863490270C87}"/>
              </a:ext>
            </a:extLst>
          </p:cNvPr>
          <p:cNvGraphicFramePr>
            <a:graphicFrameLocks noGrp="1"/>
          </p:cNvGraphicFramePr>
          <p:nvPr>
            <p:extLst>
              <p:ext uri="{D42A27DB-BD31-4B8C-83A1-F6EECF244321}">
                <p14:modId xmlns:p14="http://schemas.microsoft.com/office/powerpoint/2010/main" val="3134575749"/>
              </p:ext>
            </p:extLst>
          </p:nvPr>
        </p:nvGraphicFramePr>
        <p:xfrm>
          <a:off x="7744619" y="4777472"/>
          <a:ext cx="2154172" cy="935457"/>
        </p:xfrm>
        <a:graphic>
          <a:graphicData uri="http://schemas.openxmlformats.org/drawingml/2006/table">
            <a:tbl>
              <a:tblPr>
                <a:tableStyleId>{69C7853C-536D-4A76-A0AE-DD22124D55A5}</a:tableStyleId>
              </a:tblPr>
              <a:tblGrid>
                <a:gridCol w="893652">
                  <a:extLst>
                    <a:ext uri="{9D8B030D-6E8A-4147-A177-3AD203B41FA5}">
                      <a16:colId xmlns:a16="http://schemas.microsoft.com/office/drawing/2014/main" val="1318760556"/>
                    </a:ext>
                  </a:extLst>
                </a:gridCol>
                <a:gridCol w="1260520">
                  <a:extLst>
                    <a:ext uri="{9D8B030D-6E8A-4147-A177-3AD203B41FA5}">
                      <a16:colId xmlns:a16="http://schemas.microsoft.com/office/drawing/2014/main" val="2343235843"/>
                    </a:ext>
                  </a:extLst>
                </a:gridCol>
              </a:tblGrid>
              <a:tr h="619681">
                <a:tc>
                  <a:txBody>
                    <a:bodyPr/>
                    <a:lstStyle/>
                    <a:p>
                      <a:pPr algn="ctr" fontAlgn="b"/>
                      <a:r>
                        <a:rPr lang="en-IN" sz="1600" b="1" u="none" strike="noStrike" dirty="0" err="1">
                          <a:solidFill>
                            <a:srgbClr val="000000"/>
                          </a:solidFill>
                          <a:effectLst/>
                        </a:rPr>
                        <a:t>job_id</a:t>
                      </a:r>
                      <a:endParaRPr lang="en-IN" sz="1600" b="1" i="0" u="none" strike="noStrike" dirty="0">
                        <a:solidFill>
                          <a:srgbClr val="000000"/>
                        </a:solidFill>
                        <a:effectLst/>
                        <a:latin typeface="Tw Cen MT (Body)"/>
                      </a:endParaRPr>
                    </a:p>
                  </a:txBody>
                  <a:tcPr marL="9525" marR="9525" marT="9525" marB="0" anchor="ctr"/>
                </a:tc>
                <a:tc>
                  <a:txBody>
                    <a:bodyPr/>
                    <a:lstStyle/>
                    <a:p>
                      <a:pPr algn="ctr" fontAlgn="b"/>
                      <a:r>
                        <a:rPr lang="en-IN" sz="1600" b="1" u="none" strike="noStrike" dirty="0" err="1">
                          <a:solidFill>
                            <a:srgbClr val="000000"/>
                          </a:solidFill>
                          <a:effectLst/>
                        </a:rPr>
                        <a:t>total_records</a:t>
                      </a:r>
                      <a:endParaRPr lang="en-IN" sz="1600" b="1"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3613578428"/>
                  </a:ext>
                </a:extLst>
              </a:tr>
              <a:tr h="315776">
                <a:tc>
                  <a:txBody>
                    <a:bodyPr/>
                    <a:lstStyle/>
                    <a:p>
                      <a:pPr algn="ctr" fontAlgn="b"/>
                      <a:r>
                        <a:rPr lang="en-IN" sz="1600" b="0" u="none" strike="noStrike">
                          <a:solidFill>
                            <a:srgbClr val="000000"/>
                          </a:solidFill>
                          <a:effectLst/>
                        </a:rPr>
                        <a:t>23</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3</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2905338912"/>
                  </a:ext>
                </a:extLst>
              </a:tr>
            </a:tbl>
          </a:graphicData>
        </a:graphic>
      </p:graphicFrame>
    </p:spTree>
    <p:extLst>
      <p:ext uri="{BB962C8B-B14F-4D97-AF65-F5344CB8AC3E}">
        <p14:creationId xmlns:p14="http://schemas.microsoft.com/office/powerpoint/2010/main" val="357031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16D258-AE9E-8F24-2187-194CB0BD46D4}"/>
              </a:ext>
            </a:extLst>
          </p:cNvPr>
          <p:cNvSpPr txBox="1"/>
          <p:nvPr/>
        </p:nvSpPr>
        <p:spPr>
          <a:xfrm>
            <a:off x="939051" y="1691374"/>
            <a:ext cx="10313893" cy="1077218"/>
          </a:xfrm>
          <a:prstGeom prst="rect">
            <a:avLst/>
          </a:prstGeom>
          <a:noFill/>
          <a:ln>
            <a:solidFill>
              <a:schemeClr val="bg1"/>
            </a:solidFill>
            <a:prstDash val="lgDashDot"/>
          </a:ln>
        </p:spPr>
        <p:txBody>
          <a:bodyPr wrap="square" rtlCol="0" anchor="ctr">
            <a:spAutoFit/>
          </a:bodyPr>
          <a:lstStyle/>
          <a:p>
            <a:r>
              <a:rPr lang="en-US" sz="2400" u="sng" dirty="0">
                <a:solidFill>
                  <a:schemeClr val="bg1">
                    <a:lumMod val="95000"/>
                    <a:lumOff val="5000"/>
                  </a:schemeClr>
                </a:solidFill>
                <a:latin typeface="Calibri" panose="020F0502020204030204" pitchFamily="34" charset="0"/>
              </a:rPr>
              <a:t>Case study 2 : Investigating Metric Spike</a:t>
            </a:r>
          </a:p>
          <a:p>
            <a:r>
              <a:rPr lang="en-US" sz="2000" dirty="0">
                <a:solidFill>
                  <a:schemeClr val="bg1">
                    <a:lumMod val="95000"/>
                    <a:lumOff val="5000"/>
                  </a:schemeClr>
                </a:solidFill>
                <a:latin typeface="Calibri" panose="020F0502020204030204" pitchFamily="34" charset="0"/>
              </a:rPr>
              <a:t>Investigate metric spikes by analyzing user engagement, user growth, weekly retention, weekly engagement per device, and email engagement analysis.</a:t>
            </a:r>
            <a:endParaRPr lang="en" sz="2000" dirty="0">
              <a:solidFill>
                <a:schemeClr val="bg1">
                  <a:lumMod val="95000"/>
                  <a:lumOff val="5000"/>
                </a:schemeClr>
              </a:solidFill>
              <a:latin typeface="Calibri" panose="020F0502020204030204" pitchFamily="34" charset="0"/>
            </a:endParaRPr>
          </a:p>
        </p:txBody>
      </p:sp>
      <p:sp>
        <p:nvSpPr>
          <p:cNvPr id="6" name="TextBox 5">
            <a:extLst>
              <a:ext uri="{FF2B5EF4-FFF2-40B4-BE49-F238E27FC236}">
                <a16:creationId xmlns:a16="http://schemas.microsoft.com/office/drawing/2014/main" id="{C7F40F8A-0058-1720-A4EB-7799380E8122}"/>
              </a:ext>
            </a:extLst>
          </p:cNvPr>
          <p:cNvSpPr txBox="1"/>
          <p:nvPr/>
        </p:nvSpPr>
        <p:spPr>
          <a:xfrm>
            <a:off x="2585870" y="710100"/>
            <a:ext cx="7020256" cy="523220"/>
          </a:xfrm>
          <a:prstGeom prst="rect">
            <a:avLst/>
          </a:prstGeom>
          <a:noFill/>
        </p:spPr>
        <p:txBody>
          <a:bodyPr wrap="none" rtlCol="0">
            <a:spAutoFit/>
          </a:bodyPr>
          <a:lstStyle>
            <a:defPPr>
              <a:defRPr lang="en-US"/>
            </a:defPPr>
            <a:lvl1pPr>
              <a:defRPr sz="2400" b="1" u="sng">
                <a:solidFill>
                  <a:schemeClr val="bg1">
                    <a:lumMod val="95000"/>
                    <a:lumOff val="5000"/>
                  </a:schemeClr>
                </a:solidFill>
                <a:latin typeface="Cambria" panose="02040503050406030204" pitchFamily="18" charset="0"/>
                <a:ea typeface="Cambria" panose="02040503050406030204" pitchFamily="18" charset="0"/>
              </a:defRPr>
            </a:lvl1pPr>
          </a:lstStyle>
          <a:p>
            <a:pPr algn="ctr"/>
            <a:r>
              <a:rPr lang="en-IN" sz="2800" u="none" dirty="0"/>
              <a:t>CASE STUDY 2 : Investigating Metric Spike</a:t>
            </a:r>
          </a:p>
        </p:txBody>
      </p:sp>
    </p:spTree>
    <p:extLst>
      <p:ext uri="{BB962C8B-B14F-4D97-AF65-F5344CB8AC3E}">
        <p14:creationId xmlns:p14="http://schemas.microsoft.com/office/powerpoint/2010/main" val="967415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629EC9-2430-232E-8148-FE29E237C78F}"/>
              </a:ext>
            </a:extLst>
          </p:cNvPr>
          <p:cNvSpPr txBox="1"/>
          <p:nvPr/>
        </p:nvSpPr>
        <p:spPr>
          <a:xfrm>
            <a:off x="1121392" y="568214"/>
            <a:ext cx="3825471" cy="461665"/>
          </a:xfrm>
          <a:prstGeom prst="rect">
            <a:avLst/>
          </a:prstGeom>
          <a:noFill/>
        </p:spPr>
        <p:txBody>
          <a:bodyPr wrap="none" rtlCol="0">
            <a:spAutoFit/>
          </a:bodyPr>
          <a:lstStyle>
            <a:defPPr>
              <a:defRPr lang="en-US"/>
            </a:defPPr>
            <a:lvl1pPr>
              <a:defRPr sz="2400" b="1" u="sng">
                <a:solidFill>
                  <a:schemeClr val="bg1">
                    <a:lumMod val="95000"/>
                    <a:lumOff val="5000"/>
                  </a:schemeClr>
                </a:solidFill>
                <a:latin typeface="Cambria" panose="02040503050406030204" pitchFamily="18" charset="0"/>
                <a:ea typeface="Cambria" panose="02040503050406030204" pitchFamily="18" charset="0"/>
              </a:defRPr>
            </a:lvl1pPr>
          </a:lstStyle>
          <a:p>
            <a:r>
              <a:rPr lang="en-IN" dirty="0"/>
              <a:t>Weekly User Engagement:</a:t>
            </a:r>
          </a:p>
        </p:txBody>
      </p:sp>
      <p:sp>
        <p:nvSpPr>
          <p:cNvPr id="3" name="TextBox 2">
            <a:extLst>
              <a:ext uri="{FF2B5EF4-FFF2-40B4-BE49-F238E27FC236}">
                <a16:creationId xmlns:a16="http://schemas.microsoft.com/office/drawing/2014/main" id="{5D162369-0D91-482B-F45F-A350EC967C23}"/>
              </a:ext>
            </a:extLst>
          </p:cNvPr>
          <p:cNvSpPr txBox="1"/>
          <p:nvPr/>
        </p:nvSpPr>
        <p:spPr>
          <a:xfrm>
            <a:off x="1121392" y="1232129"/>
            <a:ext cx="6464847" cy="646331"/>
          </a:xfrm>
          <a:prstGeom prst="rect">
            <a:avLst/>
          </a:prstGeom>
          <a:noFill/>
          <a:ln>
            <a:solidFill>
              <a:schemeClr val="bg1"/>
            </a:solidFill>
            <a:prstDash val="lgDashDot"/>
          </a:ln>
        </p:spPr>
        <p:txBody>
          <a:bodyPr wrap="non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r>
              <a:rPr lang="en-US" dirty="0"/>
              <a:t>Objective: Measure the activeness of users on a weekly basis.</a:t>
            </a:r>
          </a:p>
          <a:p>
            <a:r>
              <a:rPr lang="en-US" dirty="0"/>
              <a:t>Task: Write an SQL query to calculate the weekly user engagement.</a:t>
            </a:r>
          </a:p>
        </p:txBody>
      </p:sp>
      <p:sp>
        <p:nvSpPr>
          <p:cNvPr id="4" name="TextBox 3">
            <a:extLst>
              <a:ext uri="{FF2B5EF4-FFF2-40B4-BE49-F238E27FC236}">
                <a16:creationId xmlns:a16="http://schemas.microsoft.com/office/drawing/2014/main" id="{845A5268-AD03-7C17-6C25-46880A1BCACE}"/>
              </a:ext>
            </a:extLst>
          </p:cNvPr>
          <p:cNvSpPr txBox="1"/>
          <p:nvPr/>
        </p:nvSpPr>
        <p:spPr>
          <a:xfrm>
            <a:off x="1121392" y="2080711"/>
            <a:ext cx="5147307" cy="2031325"/>
          </a:xfrm>
          <a:prstGeom prst="rect">
            <a:avLst/>
          </a:prstGeom>
          <a:noFill/>
          <a:ln>
            <a:solidFill>
              <a:schemeClr val="bg1"/>
            </a:solidFill>
            <a:prstDash val="lgDashDot"/>
          </a:ln>
        </p:spPr>
        <p:txBody>
          <a:bodyPr wrap="none" rtlCol="0">
            <a:spAutoFit/>
          </a:bodyPr>
          <a:lstStyle/>
          <a:p>
            <a:pPr algn="just"/>
            <a:r>
              <a:rPr lang="en-US" sz="1800" dirty="0">
                <a:solidFill>
                  <a:schemeClr val="bg1">
                    <a:lumMod val="95000"/>
                    <a:lumOff val="5000"/>
                  </a:schemeClr>
                </a:solidFill>
                <a:latin typeface="Calibri" panose="020F0502020204030204" pitchFamily="34" charset="0"/>
              </a:rPr>
              <a:t>SELECT EXTRACT(WEEK FROM </a:t>
            </a:r>
            <a:r>
              <a:rPr lang="en-US" sz="1800" dirty="0" err="1">
                <a:solidFill>
                  <a:schemeClr val="bg1">
                    <a:lumMod val="95000"/>
                    <a:lumOff val="5000"/>
                  </a:schemeClr>
                </a:solidFill>
                <a:latin typeface="Calibri" panose="020F0502020204030204" pitchFamily="34" charset="0"/>
              </a:rPr>
              <a:t>occurred_at</a:t>
            </a:r>
            <a:r>
              <a:rPr lang="en-US" sz="1800" dirty="0">
                <a:solidFill>
                  <a:schemeClr val="bg1">
                    <a:lumMod val="95000"/>
                    <a:lumOff val="5000"/>
                  </a:schemeClr>
                </a:solidFill>
                <a:latin typeface="Calibri" panose="020F0502020204030204" pitchFamily="34" charset="0"/>
              </a:rPr>
              <a:t>) AS week,</a:t>
            </a:r>
          </a:p>
          <a:p>
            <a:pPr algn="just"/>
            <a:r>
              <a:rPr lang="en-US" sz="1800" dirty="0">
                <a:solidFill>
                  <a:schemeClr val="bg1">
                    <a:lumMod val="95000"/>
                    <a:lumOff val="5000"/>
                  </a:schemeClr>
                </a:solidFill>
                <a:latin typeface="Calibri" panose="020F0502020204030204" pitchFamily="34" charset="0"/>
              </a:rPr>
              <a:t>  COUNT(DISTINCT </a:t>
            </a:r>
            <a:r>
              <a:rPr lang="en-US" sz="1800" dirty="0" err="1">
                <a:solidFill>
                  <a:schemeClr val="bg1">
                    <a:lumMod val="95000"/>
                    <a:lumOff val="5000"/>
                  </a:schemeClr>
                </a:solidFill>
                <a:latin typeface="Calibri" panose="020F0502020204030204" pitchFamily="34" charset="0"/>
              </a:rPr>
              <a:t>user_id</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active_users</a:t>
            </a:r>
            <a:r>
              <a:rPr lang="en-US" sz="1800" dirty="0">
                <a:solidFill>
                  <a:schemeClr val="bg1">
                    <a:lumMod val="95000"/>
                    <a:lumOff val="5000"/>
                  </a:schemeClr>
                </a:solidFill>
                <a:latin typeface="Calibri" panose="020F0502020204030204" pitchFamily="34" charset="0"/>
              </a:rPr>
              <a:t>,</a:t>
            </a:r>
          </a:p>
          <a:p>
            <a:pPr algn="just"/>
            <a:r>
              <a:rPr lang="en-US" sz="1800" dirty="0">
                <a:solidFill>
                  <a:schemeClr val="bg1">
                    <a:lumMod val="95000"/>
                    <a:lumOff val="5000"/>
                  </a:schemeClr>
                </a:solidFill>
                <a:latin typeface="Calibri" panose="020F0502020204030204" pitchFamily="34" charset="0"/>
              </a:rPr>
              <a:t>  COUNT(</a:t>
            </a:r>
            <a:r>
              <a:rPr lang="en-US" sz="1800" dirty="0" err="1">
                <a:solidFill>
                  <a:schemeClr val="bg1">
                    <a:lumMod val="95000"/>
                    <a:lumOff val="5000"/>
                  </a:schemeClr>
                </a:solidFill>
                <a:latin typeface="Calibri" panose="020F0502020204030204" pitchFamily="34" charset="0"/>
              </a:rPr>
              <a:t>event_type</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total_events</a:t>
            </a:r>
            <a:endParaRPr lang="en-US" sz="1800" dirty="0">
              <a:solidFill>
                <a:schemeClr val="bg1">
                  <a:lumMod val="95000"/>
                  <a:lumOff val="5000"/>
                </a:schemeClr>
              </a:solidFill>
              <a:latin typeface="Calibri" panose="020F0502020204030204" pitchFamily="34" charset="0"/>
            </a:endParaRPr>
          </a:p>
          <a:p>
            <a:pPr algn="just"/>
            <a:r>
              <a:rPr lang="en-US" sz="1800" dirty="0">
                <a:solidFill>
                  <a:schemeClr val="bg1">
                    <a:lumMod val="95000"/>
                    <a:lumOff val="5000"/>
                  </a:schemeClr>
                </a:solidFill>
                <a:latin typeface="Calibri" panose="020F0502020204030204" pitchFamily="34" charset="0"/>
              </a:rPr>
              <a:t>FROM events</a:t>
            </a:r>
          </a:p>
          <a:p>
            <a:pPr algn="just"/>
            <a:r>
              <a:rPr lang="en-US" sz="1800" dirty="0">
                <a:solidFill>
                  <a:schemeClr val="bg1">
                    <a:lumMod val="95000"/>
                    <a:lumOff val="5000"/>
                  </a:schemeClr>
                </a:solidFill>
                <a:latin typeface="Calibri" panose="020F0502020204030204" pitchFamily="34" charset="0"/>
              </a:rPr>
              <a:t>WHERE </a:t>
            </a:r>
            <a:r>
              <a:rPr lang="en-US" sz="1800" dirty="0" err="1">
                <a:solidFill>
                  <a:schemeClr val="bg1">
                    <a:lumMod val="95000"/>
                    <a:lumOff val="5000"/>
                  </a:schemeClr>
                </a:solidFill>
                <a:latin typeface="Calibri" panose="020F0502020204030204" pitchFamily="34" charset="0"/>
              </a:rPr>
              <a:t>event_type</a:t>
            </a:r>
            <a:r>
              <a:rPr lang="en-US" sz="1800" dirty="0">
                <a:solidFill>
                  <a:schemeClr val="bg1">
                    <a:lumMod val="95000"/>
                    <a:lumOff val="5000"/>
                  </a:schemeClr>
                </a:solidFill>
                <a:latin typeface="Calibri" panose="020F0502020204030204" pitchFamily="34" charset="0"/>
              </a:rPr>
              <a:t> = 'engagement'</a:t>
            </a:r>
          </a:p>
          <a:p>
            <a:pPr algn="just"/>
            <a:r>
              <a:rPr lang="en-US" sz="1800" dirty="0">
                <a:solidFill>
                  <a:schemeClr val="bg1">
                    <a:lumMod val="95000"/>
                    <a:lumOff val="5000"/>
                  </a:schemeClr>
                </a:solidFill>
                <a:latin typeface="Calibri" panose="020F0502020204030204" pitchFamily="34" charset="0"/>
              </a:rPr>
              <a:t>GROUP BY week</a:t>
            </a:r>
          </a:p>
          <a:p>
            <a:pPr algn="just"/>
            <a:r>
              <a:rPr lang="en-US" sz="1800" dirty="0">
                <a:solidFill>
                  <a:schemeClr val="bg1">
                    <a:lumMod val="95000"/>
                    <a:lumOff val="5000"/>
                  </a:schemeClr>
                </a:solidFill>
                <a:latin typeface="Calibri" panose="020F0502020204030204" pitchFamily="34" charset="0"/>
              </a:rPr>
              <a:t>ORDER BY week;</a:t>
            </a:r>
            <a:endParaRPr lang="en-IN" dirty="0">
              <a:solidFill>
                <a:schemeClr val="bg1">
                  <a:lumMod val="95000"/>
                  <a:lumOff val="5000"/>
                </a:schemeClr>
              </a:solidFill>
            </a:endParaRPr>
          </a:p>
        </p:txBody>
      </p:sp>
      <p:graphicFrame>
        <p:nvGraphicFramePr>
          <p:cNvPr id="7" name="Table 6">
            <a:extLst>
              <a:ext uri="{FF2B5EF4-FFF2-40B4-BE49-F238E27FC236}">
                <a16:creationId xmlns:a16="http://schemas.microsoft.com/office/drawing/2014/main" id="{9BD750C5-28CE-69B0-3F38-0DA972A50640}"/>
              </a:ext>
            </a:extLst>
          </p:cNvPr>
          <p:cNvGraphicFramePr>
            <a:graphicFrameLocks noGrp="1"/>
          </p:cNvGraphicFramePr>
          <p:nvPr>
            <p:extLst>
              <p:ext uri="{D42A27DB-BD31-4B8C-83A1-F6EECF244321}">
                <p14:modId xmlns:p14="http://schemas.microsoft.com/office/powerpoint/2010/main" val="326908259"/>
              </p:ext>
            </p:extLst>
          </p:nvPr>
        </p:nvGraphicFramePr>
        <p:xfrm>
          <a:off x="8242480" y="1086830"/>
          <a:ext cx="3219718" cy="5545254"/>
        </p:xfrm>
        <a:graphic>
          <a:graphicData uri="http://schemas.openxmlformats.org/drawingml/2006/table">
            <a:tbl>
              <a:tblPr>
                <a:tableStyleId>{69C7853C-536D-4A76-A0AE-DD22124D55A5}</a:tableStyleId>
              </a:tblPr>
              <a:tblGrid>
                <a:gridCol w="683928">
                  <a:extLst>
                    <a:ext uri="{9D8B030D-6E8A-4147-A177-3AD203B41FA5}">
                      <a16:colId xmlns:a16="http://schemas.microsoft.com/office/drawing/2014/main" val="1246884163"/>
                    </a:ext>
                  </a:extLst>
                </a:gridCol>
                <a:gridCol w="1441710">
                  <a:extLst>
                    <a:ext uri="{9D8B030D-6E8A-4147-A177-3AD203B41FA5}">
                      <a16:colId xmlns:a16="http://schemas.microsoft.com/office/drawing/2014/main" val="3216353655"/>
                    </a:ext>
                  </a:extLst>
                </a:gridCol>
                <a:gridCol w="1094080">
                  <a:extLst>
                    <a:ext uri="{9D8B030D-6E8A-4147-A177-3AD203B41FA5}">
                      <a16:colId xmlns:a16="http://schemas.microsoft.com/office/drawing/2014/main" val="3779807543"/>
                    </a:ext>
                  </a:extLst>
                </a:gridCol>
              </a:tblGrid>
              <a:tr h="545322">
                <a:tc>
                  <a:txBody>
                    <a:bodyPr/>
                    <a:lstStyle/>
                    <a:p>
                      <a:pPr algn="ctr" fontAlgn="b"/>
                      <a:r>
                        <a:rPr lang="en-IN" sz="1600" b="1" u="none" strike="noStrike">
                          <a:solidFill>
                            <a:srgbClr val="000000"/>
                          </a:solidFill>
                          <a:effectLst/>
                        </a:rPr>
                        <a:t>week</a:t>
                      </a:r>
                      <a:endParaRPr lang="en-IN" sz="1600" b="1" i="0" u="none" strike="noStrike">
                        <a:solidFill>
                          <a:srgbClr val="000000"/>
                        </a:solidFill>
                        <a:effectLst/>
                        <a:latin typeface="Tw Cen MT (Body)"/>
                      </a:endParaRPr>
                    </a:p>
                  </a:txBody>
                  <a:tcPr marL="9320" marR="9320" marT="9320" marB="0" anchor="ctr"/>
                </a:tc>
                <a:tc>
                  <a:txBody>
                    <a:bodyPr/>
                    <a:lstStyle/>
                    <a:p>
                      <a:pPr algn="ctr" fontAlgn="b"/>
                      <a:r>
                        <a:rPr lang="en-IN" sz="1600" b="1" u="none" strike="noStrike">
                          <a:solidFill>
                            <a:srgbClr val="000000"/>
                          </a:solidFill>
                          <a:effectLst/>
                        </a:rPr>
                        <a:t>active_users</a:t>
                      </a:r>
                      <a:endParaRPr lang="en-IN" sz="1600" b="1" i="0" u="none" strike="noStrike">
                        <a:solidFill>
                          <a:srgbClr val="000000"/>
                        </a:solidFill>
                        <a:effectLst/>
                        <a:latin typeface="Tw Cen MT (Body)"/>
                      </a:endParaRPr>
                    </a:p>
                  </a:txBody>
                  <a:tcPr marL="9320" marR="9320" marT="9320" marB="0" anchor="ctr"/>
                </a:tc>
                <a:tc>
                  <a:txBody>
                    <a:bodyPr/>
                    <a:lstStyle/>
                    <a:p>
                      <a:pPr algn="ctr" fontAlgn="b"/>
                      <a:r>
                        <a:rPr lang="en-IN" sz="1600" b="1" u="none" strike="noStrike" dirty="0" err="1">
                          <a:solidFill>
                            <a:srgbClr val="000000"/>
                          </a:solidFill>
                          <a:effectLst/>
                        </a:rPr>
                        <a:t>total_events</a:t>
                      </a:r>
                      <a:endParaRPr lang="en-IN" sz="1600" b="1" i="0" u="none" strike="noStrike" dirty="0">
                        <a:solidFill>
                          <a:srgbClr val="000000"/>
                        </a:solidFill>
                        <a:effectLst/>
                        <a:latin typeface="Tw Cen MT (Body)"/>
                      </a:endParaRPr>
                    </a:p>
                  </a:txBody>
                  <a:tcPr marL="9320" marR="9320" marT="9320" marB="0" anchor="ctr"/>
                </a:tc>
                <a:extLst>
                  <a:ext uri="{0D108BD9-81ED-4DB2-BD59-A6C34878D82A}">
                    <a16:rowId xmlns:a16="http://schemas.microsoft.com/office/drawing/2014/main" val="1082836459"/>
                  </a:ext>
                </a:extLst>
              </a:tr>
              <a:tr h="277774">
                <a:tc>
                  <a:txBody>
                    <a:bodyPr/>
                    <a:lstStyle/>
                    <a:p>
                      <a:pPr algn="ctr" fontAlgn="b"/>
                      <a:r>
                        <a:rPr lang="en-IN" sz="1600" b="0" u="none" strike="noStrike">
                          <a:solidFill>
                            <a:srgbClr val="000000"/>
                          </a:solidFill>
                          <a:effectLst/>
                        </a:rPr>
                        <a:t>18</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701</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8709</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3324951390"/>
                  </a:ext>
                </a:extLst>
              </a:tr>
              <a:tr h="277774">
                <a:tc>
                  <a:txBody>
                    <a:bodyPr/>
                    <a:lstStyle/>
                    <a:p>
                      <a:pPr algn="ctr" fontAlgn="b"/>
                      <a:r>
                        <a:rPr lang="en-IN" sz="1600" b="0" u="none" strike="noStrike">
                          <a:solidFill>
                            <a:srgbClr val="000000"/>
                          </a:solidFill>
                          <a:effectLst/>
                        </a:rPr>
                        <a:t>19</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1054</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17532</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704634362"/>
                  </a:ext>
                </a:extLst>
              </a:tr>
              <a:tr h="277774">
                <a:tc>
                  <a:txBody>
                    <a:bodyPr/>
                    <a:lstStyle/>
                    <a:p>
                      <a:pPr algn="ctr" fontAlgn="b"/>
                      <a:r>
                        <a:rPr lang="en-IN" sz="1600" b="0" u="none" strike="noStrike">
                          <a:solidFill>
                            <a:srgbClr val="000000"/>
                          </a:solidFill>
                          <a:effectLst/>
                        </a:rPr>
                        <a:t>20</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1094</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dirty="0">
                          <a:solidFill>
                            <a:srgbClr val="000000"/>
                          </a:solidFill>
                          <a:effectLst/>
                        </a:rPr>
                        <a:t>17047</a:t>
                      </a:r>
                      <a:endParaRPr lang="en-IN" sz="1600" b="0" i="0" u="none" strike="noStrike" dirty="0">
                        <a:solidFill>
                          <a:srgbClr val="000000"/>
                        </a:solidFill>
                        <a:effectLst/>
                        <a:latin typeface="Tw Cen MT (Body)"/>
                      </a:endParaRPr>
                    </a:p>
                  </a:txBody>
                  <a:tcPr marL="9320" marR="9320" marT="9320" marB="0" anchor="ctr"/>
                </a:tc>
                <a:extLst>
                  <a:ext uri="{0D108BD9-81ED-4DB2-BD59-A6C34878D82A}">
                    <a16:rowId xmlns:a16="http://schemas.microsoft.com/office/drawing/2014/main" val="28605284"/>
                  </a:ext>
                </a:extLst>
              </a:tr>
              <a:tr h="277774">
                <a:tc>
                  <a:txBody>
                    <a:bodyPr/>
                    <a:lstStyle/>
                    <a:p>
                      <a:pPr algn="ctr" fontAlgn="b"/>
                      <a:r>
                        <a:rPr lang="en-IN" sz="1600" b="0" u="none" strike="noStrike">
                          <a:solidFill>
                            <a:srgbClr val="000000"/>
                          </a:solidFill>
                          <a:effectLst/>
                        </a:rPr>
                        <a:t>21</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1147</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17890</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614134638"/>
                  </a:ext>
                </a:extLst>
              </a:tr>
              <a:tr h="277774">
                <a:tc>
                  <a:txBody>
                    <a:bodyPr/>
                    <a:lstStyle/>
                    <a:p>
                      <a:pPr algn="ctr" fontAlgn="b"/>
                      <a:r>
                        <a:rPr lang="en-IN" sz="1600" b="0" u="none" strike="noStrike">
                          <a:solidFill>
                            <a:srgbClr val="000000"/>
                          </a:solidFill>
                          <a:effectLst/>
                        </a:rPr>
                        <a:t>22</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1113</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17193</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509430638"/>
                  </a:ext>
                </a:extLst>
              </a:tr>
              <a:tr h="277774">
                <a:tc>
                  <a:txBody>
                    <a:bodyPr/>
                    <a:lstStyle/>
                    <a:p>
                      <a:pPr algn="ctr" fontAlgn="b"/>
                      <a:r>
                        <a:rPr lang="en-IN" sz="1600" b="0" u="none" strike="noStrike">
                          <a:solidFill>
                            <a:srgbClr val="000000"/>
                          </a:solidFill>
                          <a:effectLst/>
                        </a:rPr>
                        <a:t>23</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1173</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18608</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819487532"/>
                  </a:ext>
                </a:extLst>
              </a:tr>
              <a:tr h="277774">
                <a:tc>
                  <a:txBody>
                    <a:bodyPr/>
                    <a:lstStyle/>
                    <a:p>
                      <a:pPr algn="ctr" fontAlgn="b"/>
                      <a:r>
                        <a:rPr lang="en-IN" sz="1600" b="0" u="none" strike="noStrike">
                          <a:solidFill>
                            <a:srgbClr val="000000"/>
                          </a:solidFill>
                          <a:effectLst/>
                        </a:rPr>
                        <a:t>24</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1219</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18233</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86157736"/>
                  </a:ext>
                </a:extLst>
              </a:tr>
              <a:tr h="277774">
                <a:tc>
                  <a:txBody>
                    <a:bodyPr/>
                    <a:lstStyle/>
                    <a:p>
                      <a:pPr algn="ctr" fontAlgn="b"/>
                      <a:r>
                        <a:rPr lang="en-IN" sz="1600" b="0" u="none" strike="noStrike">
                          <a:solidFill>
                            <a:srgbClr val="000000"/>
                          </a:solidFill>
                          <a:effectLst/>
                        </a:rPr>
                        <a:t>25</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1263</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18976</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141694621"/>
                  </a:ext>
                </a:extLst>
              </a:tr>
              <a:tr h="277774">
                <a:tc>
                  <a:txBody>
                    <a:bodyPr/>
                    <a:lstStyle/>
                    <a:p>
                      <a:pPr algn="ctr" fontAlgn="b"/>
                      <a:r>
                        <a:rPr lang="en-IN" sz="1600" b="0" u="none" strike="noStrike">
                          <a:solidFill>
                            <a:srgbClr val="000000"/>
                          </a:solidFill>
                          <a:effectLst/>
                        </a:rPr>
                        <a:t>26</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1249</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18859</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345846408"/>
                  </a:ext>
                </a:extLst>
              </a:tr>
              <a:tr h="277774">
                <a:tc>
                  <a:txBody>
                    <a:bodyPr/>
                    <a:lstStyle/>
                    <a:p>
                      <a:pPr algn="ctr" fontAlgn="b"/>
                      <a:r>
                        <a:rPr lang="en-IN" sz="1600" b="0" u="none" strike="noStrike">
                          <a:solidFill>
                            <a:srgbClr val="000000"/>
                          </a:solidFill>
                          <a:effectLst/>
                        </a:rPr>
                        <a:t>27</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1271</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18959</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483968287"/>
                  </a:ext>
                </a:extLst>
              </a:tr>
              <a:tr h="277774">
                <a:tc>
                  <a:txBody>
                    <a:bodyPr/>
                    <a:lstStyle/>
                    <a:p>
                      <a:pPr algn="ctr" fontAlgn="b"/>
                      <a:r>
                        <a:rPr lang="en-IN" sz="1600" b="0" u="none" strike="noStrike">
                          <a:solidFill>
                            <a:srgbClr val="000000"/>
                          </a:solidFill>
                          <a:effectLst/>
                        </a:rPr>
                        <a:t>28</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1355</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19965</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1731356834"/>
                  </a:ext>
                </a:extLst>
              </a:tr>
              <a:tr h="277774">
                <a:tc>
                  <a:txBody>
                    <a:bodyPr/>
                    <a:lstStyle/>
                    <a:p>
                      <a:pPr algn="ctr" fontAlgn="b"/>
                      <a:r>
                        <a:rPr lang="en-IN" sz="1600" b="0" u="none" strike="noStrike">
                          <a:solidFill>
                            <a:srgbClr val="000000"/>
                          </a:solidFill>
                          <a:effectLst/>
                        </a:rPr>
                        <a:t>29</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1345</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20723</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150240327"/>
                  </a:ext>
                </a:extLst>
              </a:tr>
              <a:tr h="277774">
                <a:tc>
                  <a:txBody>
                    <a:bodyPr/>
                    <a:lstStyle/>
                    <a:p>
                      <a:pPr algn="ctr" fontAlgn="b"/>
                      <a:r>
                        <a:rPr lang="en-IN" sz="1600" b="0" u="none" strike="noStrike">
                          <a:solidFill>
                            <a:srgbClr val="000000"/>
                          </a:solidFill>
                          <a:effectLst/>
                        </a:rPr>
                        <a:t>30</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1363</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20132</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952844068"/>
                  </a:ext>
                </a:extLst>
              </a:tr>
              <a:tr h="277774">
                <a:tc>
                  <a:txBody>
                    <a:bodyPr/>
                    <a:lstStyle/>
                    <a:p>
                      <a:pPr algn="ctr" fontAlgn="b"/>
                      <a:r>
                        <a:rPr lang="en-IN" sz="1600" b="0" u="none" strike="noStrike">
                          <a:solidFill>
                            <a:srgbClr val="000000"/>
                          </a:solidFill>
                          <a:effectLst/>
                        </a:rPr>
                        <a:t>31</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1443</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21472</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124302254"/>
                  </a:ext>
                </a:extLst>
              </a:tr>
              <a:tr h="277774">
                <a:tc>
                  <a:txBody>
                    <a:bodyPr/>
                    <a:lstStyle/>
                    <a:p>
                      <a:pPr algn="ctr" fontAlgn="b"/>
                      <a:r>
                        <a:rPr lang="en-IN" sz="1600" b="0" u="none" strike="noStrike">
                          <a:solidFill>
                            <a:srgbClr val="000000"/>
                          </a:solidFill>
                          <a:effectLst/>
                        </a:rPr>
                        <a:t>32</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1266</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18341</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378620044"/>
                  </a:ext>
                </a:extLst>
              </a:tr>
              <a:tr h="277774">
                <a:tc>
                  <a:txBody>
                    <a:bodyPr/>
                    <a:lstStyle/>
                    <a:p>
                      <a:pPr algn="ctr" fontAlgn="b"/>
                      <a:r>
                        <a:rPr lang="en-IN" sz="1600" b="0" u="none" strike="noStrike">
                          <a:solidFill>
                            <a:srgbClr val="000000"/>
                          </a:solidFill>
                          <a:effectLst/>
                        </a:rPr>
                        <a:t>33</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1215</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16612</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3481422241"/>
                  </a:ext>
                </a:extLst>
              </a:tr>
              <a:tr h="277774">
                <a:tc>
                  <a:txBody>
                    <a:bodyPr/>
                    <a:lstStyle/>
                    <a:p>
                      <a:pPr algn="ctr" fontAlgn="b"/>
                      <a:r>
                        <a:rPr lang="en-IN" sz="1600" b="0" u="none" strike="noStrike">
                          <a:solidFill>
                            <a:srgbClr val="000000"/>
                          </a:solidFill>
                          <a:effectLst/>
                        </a:rPr>
                        <a:t>34</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1203</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dirty="0">
                          <a:solidFill>
                            <a:srgbClr val="000000"/>
                          </a:solidFill>
                          <a:effectLst/>
                        </a:rPr>
                        <a:t>16158</a:t>
                      </a:r>
                      <a:endParaRPr lang="en-IN" sz="1600" b="0" i="0" u="none" strike="noStrike" dirty="0">
                        <a:solidFill>
                          <a:srgbClr val="000000"/>
                        </a:solidFill>
                        <a:effectLst/>
                        <a:latin typeface="Tw Cen MT (Body)"/>
                      </a:endParaRPr>
                    </a:p>
                  </a:txBody>
                  <a:tcPr marL="9320" marR="9320" marT="9320" marB="0" anchor="ctr"/>
                </a:tc>
                <a:extLst>
                  <a:ext uri="{0D108BD9-81ED-4DB2-BD59-A6C34878D82A}">
                    <a16:rowId xmlns:a16="http://schemas.microsoft.com/office/drawing/2014/main" val="2858154774"/>
                  </a:ext>
                </a:extLst>
              </a:tr>
              <a:tr h="277774">
                <a:tc>
                  <a:txBody>
                    <a:bodyPr/>
                    <a:lstStyle/>
                    <a:p>
                      <a:pPr algn="ctr" fontAlgn="b"/>
                      <a:r>
                        <a:rPr lang="en-IN" sz="1600" b="0" u="none" strike="noStrike">
                          <a:solidFill>
                            <a:srgbClr val="000000"/>
                          </a:solidFill>
                          <a:effectLst/>
                        </a:rPr>
                        <a:t>35</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1194</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dirty="0">
                          <a:solidFill>
                            <a:srgbClr val="000000"/>
                          </a:solidFill>
                          <a:effectLst/>
                        </a:rPr>
                        <a:t>16166</a:t>
                      </a:r>
                      <a:endParaRPr lang="en-IN" sz="1600" b="0" i="0" u="none" strike="noStrike" dirty="0">
                        <a:solidFill>
                          <a:srgbClr val="000000"/>
                        </a:solidFill>
                        <a:effectLst/>
                        <a:latin typeface="Tw Cen MT (Body)"/>
                      </a:endParaRPr>
                    </a:p>
                  </a:txBody>
                  <a:tcPr marL="9320" marR="9320" marT="9320" marB="0" anchor="ctr"/>
                </a:tc>
                <a:extLst>
                  <a:ext uri="{0D108BD9-81ED-4DB2-BD59-A6C34878D82A}">
                    <a16:rowId xmlns:a16="http://schemas.microsoft.com/office/drawing/2014/main" val="1658037794"/>
                  </a:ext>
                </a:extLst>
              </a:tr>
            </a:tbl>
          </a:graphicData>
        </a:graphic>
      </p:graphicFrame>
    </p:spTree>
    <p:extLst>
      <p:ext uri="{BB962C8B-B14F-4D97-AF65-F5344CB8AC3E}">
        <p14:creationId xmlns:p14="http://schemas.microsoft.com/office/powerpoint/2010/main" val="4159608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8A9DF-829E-80A6-DDCB-67A4B895DD8E}"/>
              </a:ext>
            </a:extLst>
          </p:cNvPr>
          <p:cNvSpPr txBox="1"/>
          <p:nvPr/>
        </p:nvSpPr>
        <p:spPr>
          <a:xfrm>
            <a:off x="1107744" y="572448"/>
            <a:ext cx="3283399"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User Growth Analysis:</a:t>
            </a:r>
          </a:p>
        </p:txBody>
      </p:sp>
      <p:sp>
        <p:nvSpPr>
          <p:cNvPr id="3" name="TextBox 2">
            <a:extLst>
              <a:ext uri="{FF2B5EF4-FFF2-40B4-BE49-F238E27FC236}">
                <a16:creationId xmlns:a16="http://schemas.microsoft.com/office/drawing/2014/main" id="{A6CD2F7F-C7C4-99C5-6E4D-9297FFE7DD7D}"/>
              </a:ext>
            </a:extLst>
          </p:cNvPr>
          <p:cNvSpPr txBox="1"/>
          <p:nvPr/>
        </p:nvSpPr>
        <p:spPr>
          <a:xfrm>
            <a:off x="1107744" y="1206703"/>
            <a:ext cx="7286803" cy="646331"/>
          </a:xfrm>
          <a:prstGeom prst="rect">
            <a:avLst/>
          </a:prstGeom>
          <a:noFill/>
          <a:ln>
            <a:solidFill>
              <a:schemeClr val="bg1"/>
            </a:solidFill>
            <a:prstDash val="lgDashDot"/>
          </a:ln>
        </p:spPr>
        <p:txBody>
          <a:bodyPr wrap="square" rtlCol="0">
            <a:spAutoFit/>
          </a:bodyPr>
          <a:lstStyle>
            <a:defPPr>
              <a:defRPr lang="en-US"/>
            </a:defPPr>
            <a:lvl1pPr>
              <a:defRPr i="1">
                <a:solidFill>
                  <a:schemeClr val="bg1">
                    <a:lumMod val="95000"/>
                    <a:lumOff val="5000"/>
                  </a:schemeClr>
                </a:solidFill>
                <a:latin typeface="Calibri" panose="020F0502020204030204" pitchFamily="34" charset="0"/>
              </a:defRPr>
            </a:lvl1pPr>
          </a:lstStyle>
          <a:p>
            <a:r>
              <a:rPr lang="en-US" i="0" dirty="0"/>
              <a:t>Objective: Analyze the growth of users over time for a product.</a:t>
            </a:r>
          </a:p>
          <a:p>
            <a:r>
              <a:rPr lang="en-US" i="0" dirty="0"/>
              <a:t>Task: Write an SQL query to calculate the user growth for the product.</a:t>
            </a:r>
          </a:p>
        </p:txBody>
      </p:sp>
      <p:sp>
        <p:nvSpPr>
          <p:cNvPr id="4" name="TextBox 3">
            <a:extLst>
              <a:ext uri="{FF2B5EF4-FFF2-40B4-BE49-F238E27FC236}">
                <a16:creationId xmlns:a16="http://schemas.microsoft.com/office/drawing/2014/main" id="{5AD6681D-7B7F-9965-A0C3-62ED056C217B}"/>
              </a:ext>
            </a:extLst>
          </p:cNvPr>
          <p:cNvSpPr txBox="1"/>
          <p:nvPr/>
        </p:nvSpPr>
        <p:spPr>
          <a:xfrm>
            <a:off x="1107743" y="2025624"/>
            <a:ext cx="7286803" cy="3139321"/>
          </a:xfrm>
          <a:prstGeom prst="rect">
            <a:avLst/>
          </a:prstGeom>
          <a:noFill/>
          <a:ln>
            <a:solidFill>
              <a:schemeClr val="bg1"/>
            </a:solidFill>
            <a:prstDash val="lgDashDot"/>
          </a:ln>
        </p:spPr>
        <p:txBody>
          <a:bodyPr wrap="square" rtlCol="0">
            <a:spAutoFit/>
          </a:bodyPr>
          <a:lstStyle/>
          <a:p>
            <a:r>
              <a:rPr lang="en-US" sz="1800" i="1" dirty="0">
                <a:solidFill>
                  <a:schemeClr val="bg1">
                    <a:lumMod val="95000"/>
                    <a:lumOff val="5000"/>
                  </a:schemeClr>
                </a:solidFill>
                <a:latin typeface="Calibri" panose="020F0502020204030204" pitchFamily="34" charset="0"/>
              </a:rPr>
              <a:t>-- Top 20 sample data output</a:t>
            </a:r>
          </a:p>
          <a:p>
            <a:endParaRPr lang="en-US"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SELECT EXTRACT(MONTH FROM </a:t>
            </a:r>
            <a:r>
              <a:rPr lang="en-US" sz="1800" dirty="0" err="1">
                <a:solidFill>
                  <a:schemeClr val="bg1">
                    <a:lumMod val="95000"/>
                    <a:lumOff val="5000"/>
                  </a:schemeClr>
                </a:solidFill>
                <a:latin typeface="Calibri" panose="020F0502020204030204" pitchFamily="34" charset="0"/>
              </a:rPr>
              <a:t>created_at</a:t>
            </a:r>
            <a:r>
              <a:rPr lang="en-US" sz="1800" dirty="0">
                <a:solidFill>
                  <a:schemeClr val="bg1">
                    <a:lumMod val="95000"/>
                    <a:lumOff val="5000"/>
                  </a:schemeClr>
                </a:solidFill>
                <a:latin typeface="Calibri" panose="020F0502020204030204" pitchFamily="34" charset="0"/>
              </a:rPr>
              <a:t>) AS month,</a:t>
            </a:r>
          </a:p>
          <a:p>
            <a:r>
              <a:rPr lang="en-US" sz="1800" dirty="0">
                <a:solidFill>
                  <a:schemeClr val="bg1">
                    <a:lumMod val="95000"/>
                    <a:lumOff val="5000"/>
                  </a:schemeClr>
                </a:solidFill>
                <a:latin typeface="Calibri" panose="020F0502020204030204" pitchFamily="34" charset="0"/>
              </a:rPr>
              <a:t>	EXTRACT(WEEK FROM </a:t>
            </a:r>
            <a:r>
              <a:rPr lang="en-US" sz="1800" dirty="0" err="1">
                <a:solidFill>
                  <a:schemeClr val="bg1">
                    <a:lumMod val="95000"/>
                    <a:lumOff val="5000"/>
                  </a:schemeClr>
                </a:solidFill>
                <a:latin typeface="Calibri" panose="020F0502020204030204" pitchFamily="34" charset="0"/>
              </a:rPr>
              <a:t>created_at</a:t>
            </a:r>
            <a:r>
              <a:rPr lang="en-US" sz="1800" dirty="0">
                <a:solidFill>
                  <a:schemeClr val="bg1">
                    <a:lumMod val="95000"/>
                    <a:lumOff val="5000"/>
                  </a:schemeClr>
                </a:solidFill>
                <a:latin typeface="Calibri" panose="020F0502020204030204" pitchFamily="34" charset="0"/>
              </a:rPr>
              <a:t>) AS week,</a:t>
            </a:r>
          </a:p>
          <a:p>
            <a:r>
              <a:rPr lang="en-US" sz="1800" dirty="0">
                <a:solidFill>
                  <a:schemeClr val="bg1">
                    <a:lumMod val="95000"/>
                    <a:lumOff val="5000"/>
                  </a:schemeClr>
                </a:solidFill>
                <a:latin typeface="Calibri" panose="020F0502020204030204" pitchFamily="34" charset="0"/>
              </a:rPr>
              <a:t>  	COUNT(</a:t>
            </a:r>
            <a:r>
              <a:rPr lang="en-US" sz="1800" dirty="0" err="1">
                <a:solidFill>
                  <a:schemeClr val="bg1">
                    <a:lumMod val="95000"/>
                    <a:lumOff val="5000"/>
                  </a:schemeClr>
                </a:solidFill>
                <a:latin typeface="Calibri" panose="020F0502020204030204" pitchFamily="34" charset="0"/>
              </a:rPr>
              <a:t>user_id</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new_users_weekly</a:t>
            </a:r>
            <a:r>
              <a:rPr lang="en-US" sz="1800" dirty="0">
                <a:solidFill>
                  <a:schemeClr val="bg1">
                    <a:lumMod val="95000"/>
                    <a:lumOff val="5000"/>
                  </a:schemeClr>
                </a:solidFill>
                <a:latin typeface="Calibri" panose="020F0502020204030204" pitchFamily="34" charset="0"/>
              </a:rPr>
              <a:t>,</a:t>
            </a:r>
          </a:p>
          <a:p>
            <a:r>
              <a:rPr lang="en-US" sz="1800" dirty="0">
                <a:solidFill>
                  <a:schemeClr val="bg1">
                    <a:lumMod val="95000"/>
                    <a:lumOff val="5000"/>
                  </a:schemeClr>
                </a:solidFill>
                <a:latin typeface="Calibri" panose="020F0502020204030204" pitchFamily="34" charset="0"/>
              </a:rPr>
              <a:t>	SUM(COUNT(</a:t>
            </a:r>
            <a:r>
              <a:rPr lang="en-US" sz="1800" dirty="0" err="1">
                <a:solidFill>
                  <a:schemeClr val="bg1">
                    <a:lumMod val="95000"/>
                    <a:lumOff val="5000"/>
                  </a:schemeClr>
                </a:solidFill>
                <a:latin typeface="Calibri" panose="020F0502020204030204" pitchFamily="34" charset="0"/>
              </a:rPr>
              <a:t>user_id</a:t>
            </a:r>
            <a:r>
              <a:rPr lang="en-US" sz="1800" dirty="0">
                <a:solidFill>
                  <a:schemeClr val="bg1">
                    <a:lumMod val="95000"/>
                    <a:lumOff val="5000"/>
                  </a:schemeClr>
                </a:solidFill>
                <a:latin typeface="Calibri" panose="020F0502020204030204" pitchFamily="34" charset="0"/>
              </a:rPr>
              <a:t>)) OVER(PARTITION BY EXTRACT(MONTH FROM </a:t>
            </a:r>
            <a:r>
              <a:rPr lang="en-US" sz="1800" dirty="0" err="1">
                <a:solidFill>
                  <a:schemeClr val="bg1">
                    <a:lumMod val="95000"/>
                    <a:lumOff val="5000"/>
                  </a:schemeClr>
                </a:solidFill>
                <a:latin typeface="Calibri" panose="020F0502020204030204" pitchFamily="34" charset="0"/>
              </a:rPr>
              <a:t>created_at</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new_users_monthly</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FROM users</a:t>
            </a:r>
          </a:p>
          <a:p>
            <a:r>
              <a:rPr lang="en-US" sz="1800" dirty="0">
                <a:solidFill>
                  <a:schemeClr val="bg1">
                    <a:lumMod val="95000"/>
                    <a:lumOff val="5000"/>
                  </a:schemeClr>
                </a:solidFill>
                <a:latin typeface="Calibri" panose="020F0502020204030204" pitchFamily="34" charset="0"/>
              </a:rPr>
              <a:t>GROUP BY 1, 2</a:t>
            </a:r>
          </a:p>
          <a:p>
            <a:r>
              <a:rPr lang="en-US" sz="1800" dirty="0">
                <a:solidFill>
                  <a:schemeClr val="bg1">
                    <a:lumMod val="95000"/>
                    <a:lumOff val="5000"/>
                  </a:schemeClr>
                </a:solidFill>
                <a:latin typeface="Calibri" panose="020F0502020204030204" pitchFamily="34" charset="0"/>
              </a:rPr>
              <a:t>ORDER BY 1, 2</a:t>
            </a:r>
          </a:p>
          <a:p>
            <a:r>
              <a:rPr lang="en-US" dirty="0">
                <a:solidFill>
                  <a:schemeClr val="bg1">
                    <a:lumMod val="95000"/>
                    <a:lumOff val="5000"/>
                  </a:schemeClr>
                </a:solidFill>
                <a:latin typeface="Calibri" panose="020F0502020204030204" pitchFamily="34" charset="0"/>
              </a:rPr>
              <a:t>LIMIT 20</a:t>
            </a:r>
            <a:r>
              <a:rPr lang="en-US" sz="1800" dirty="0">
                <a:solidFill>
                  <a:schemeClr val="bg1">
                    <a:lumMod val="95000"/>
                    <a:lumOff val="5000"/>
                  </a:schemeClr>
                </a:solidFill>
                <a:latin typeface="Calibri" panose="020F0502020204030204" pitchFamily="34" charset="0"/>
              </a:rPr>
              <a:t>;</a:t>
            </a:r>
            <a:endParaRPr lang="en-IN" dirty="0">
              <a:solidFill>
                <a:schemeClr val="bg1">
                  <a:lumMod val="95000"/>
                  <a:lumOff val="5000"/>
                </a:schemeClr>
              </a:solidFill>
            </a:endParaRPr>
          </a:p>
        </p:txBody>
      </p:sp>
      <p:graphicFrame>
        <p:nvGraphicFramePr>
          <p:cNvPr id="8" name="Table 7">
            <a:extLst>
              <a:ext uri="{FF2B5EF4-FFF2-40B4-BE49-F238E27FC236}">
                <a16:creationId xmlns:a16="http://schemas.microsoft.com/office/drawing/2014/main" id="{9CF62A10-A3AE-DA06-D47C-413BCEFAE632}"/>
              </a:ext>
            </a:extLst>
          </p:cNvPr>
          <p:cNvGraphicFramePr>
            <a:graphicFrameLocks noGrp="1"/>
          </p:cNvGraphicFramePr>
          <p:nvPr>
            <p:extLst>
              <p:ext uri="{D42A27DB-BD31-4B8C-83A1-F6EECF244321}">
                <p14:modId xmlns:p14="http://schemas.microsoft.com/office/powerpoint/2010/main" val="3539849753"/>
              </p:ext>
            </p:extLst>
          </p:nvPr>
        </p:nvGraphicFramePr>
        <p:xfrm>
          <a:off x="8477725" y="714414"/>
          <a:ext cx="3538262" cy="5688135"/>
        </p:xfrm>
        <a:graphic>
          <a:graphicData uri="http://schemas.openxmlformats.org/drawingml/2006/table">
            <a:tbl>
              <a:tblPr>
                <a:tableStyleId>{69C7853C-536D-4A76-A0AE-DD22124D55A5}</a:tableStyleId>
              </a:tblPr>
              <a:tblGrid>
                <a:gridCol w="653396">
                  <a:extLst>
                    <a:ext uri="{9D8B030D-6E8A-4147-A177-3AD203B41FA5}">
                      <a16:colId xmlns:a16="http://schemas.microsoft.com/office/drawing/2014/main" val="1897327326"/>
                    </a:ext>
                  </a:extLst>
                </a:gridCol>
                <a:gridCol w="811369">
                  <a:extLst>
                    <a:ext uri="{9D8B030D-6E8A-4147-A177-3AD203B41FA5}">
                      <a16:colId xmlns:a16="http://schemas.microsoft.com/office/drawing/2014/main" val="3249296810"/>
                    </a:ext>
                  </a:extLst>
                </a:gridCol>
                <a:gridCol w="1056068">
                  <a:extLst>
                    <a:ext uri="{9D8B030D-6E8A-4147-A177-3AD203B41FA5}">
                      <a16:colId xmlns:a16="http://schemas.microsoft.com/office/drawing/2014/main" val="2548831858"/>
                    </a:ext>
                  </a:extLst>
                </a:gridCol>
                <a:gridCol w="1017429">
                  <a:extLst>
                    <a:ext uri="{9D8B030D-6E8A-4147-A177-3AD203B41FA5}">
                      <a16:colId xmlns:a16="http://schemas.microsoft.com/office/drawing/2014/main" val="1426231788"/>
                    </a:ext>
                  </a:extLst>
                </a:gridCol>
              </a:tblGrid>
              <a:tr h="508855">
                <a:tc>
                  <a:txBody>
                    <a:bodyPr/>
                    <a:lstStyle/>
                    <a:p>
                      <a:pPr algn="ctr" fontAlgn="b"/>
                      <a:r>
                        <a:rPr lang="en-IN" sz="1600" b="0" u="none" strike="noStrike">
                          <a:solidFill>
                            <a:srgbClr val="000000"/>
                          </a:solidFill>
                          <a:effectLst/>
                        </a:rPr>
                        <a:t>month</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week</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new_users_weekly</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new_users_monthly</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3723250847"/>
                  </a:ext>
                </a:extLst>
              </a:tr>
              <a:tr h="258964">
                <a:tc>
                  <a:txBody>
                    <a:bodyPr/>
                    <a:lstStyle/>
                    <a:p>
                      <a:pPr algn="ctr" fontAlgn="b"/>
                      <a:r>
                        <a:rPr lang="en-IN" sz="1600" b="0" u="none" strike="noStrike" dirty="0">
                          <a:solidFill>
                            <a:srgbClr val="000000"/>
                          </a:solidFill>
                          <a:effectLst/>
                        </a:rPr>
                        <a:t>1</a:t>
                      </a:r>
                      <a:endParaRPr lang="en-IN" sz="1600" b="0" i="0" u="none" strike="noStrike" dirty="0">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117</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712</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282426922"/>
                  </a:ext>
                </a:extLst>
              </a:tr>
              <a:tr h="258964">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2</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151</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712</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910117940"/>
                  </a:ext>
                </a:extLst>
              </a:tr>
              <a:tr h="258964">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3</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159</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712</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3325300319"/>
                  </a:ext>
                </a:extLst>
              </a:tr>
              <a:tr h="258964">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4</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149</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712</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3057680428"/>
                  </a:ext>
                </a:extLst>
              </a:tr>
              <a:tr h="258964">
                <a:tc>
                  <a:txBody>
                    <a:bodyPr/>
                    <a:lstStyle/>
                    <a:p>
                      <a:pPr algn="ctr" fontAlgn="b"/>
                      <a:r>
                        <a:rPr lang="en-IN" sz="1600" b="0" u="none" strike="noStrike">
                          <a:solidFill>
                            <a:srgbClr val="000000"/>
                          </a:solidFill>
                          <a:effectLst/>
                        </a:rPr>
                        <a:t>1</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5</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dirty="0">
                          <a:solidFill>
                            <a:srgbClr val="000000"/>
                          </a:solidFill>
                          <a:effectLst/>
                        </a:rPr>
                        <a:t>136</a:t>
                      </a:r>
                      <a:endParaRPr lang="en-IN" sz="1600" b="0" i="0" u="none" strike="noStrike" dirty="0">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712</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23255087"/>
                  </a:ext>
                </a:extLst>
              </a:tr>
              <a:tr h="258964">
                <a:tc>
                  <a:txBody>
                    <a:bodyPr/>
                    <a:lstStyle/>
                    <a:p>
                      <a:pPr algn="ctr" fontAlgn="b"/>
                      <a:r>
                        <a:rPr lang="en-IN" sz="1600" b="0" u="none" strike="noStrike">
                          <a:solidFill>
                            <a:srgbClr val="000000"/>
                          </a:solidFill>
                          <a:effectLst/>
                        </a:rPr>
                        <a:t>2</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5</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dirty="0">
                          <a:solidFill>
                            <a:srgbClr val="000000"/>
                          </a:solidFill>
                          <a:effectLst/>
                        </a:rPr>
                        <a:t>24</a:t>
                      </a:r>
                      <a:endParaRPr lang="en-IN" sz="1600" b="0" i="0" u="none" strike="noStrike" dirty="0">
                        <a:solidFill>
                          <a:srgbClr val="000000"/>
                        </a:solidFill>
                        <a:effectLst/>
                        <a:latin typeface="Tw Cen MT (Body)"/>
                      </a:endParaRPr>
                    </a:p>
                  </a:txBody>
                  <a:tcPr marL="8854" marR="8854" marT="8854" marB="0" anchor="ctr"/>
                </a:tc>
                <a:tc>
                  <a:txBody>
                    <a:bodyPr/>
                    <a:lstStyle/>
                    <a:p>
                      <a:pPr algn="ctr" fontAlgn="b"/>
                      <a:r>
                        <a:rPr lang="en-IN" sz="1600" b="0" u="none" strike="noStrike" dirty="0">
                          <a:solidFill>
                            <a:srgbClr val="000000"/>
                          </a:solidFill>
                          <a:effectLst/>
                        </a:rPr>
                        <a:t>685</a:t>
                      </a:r>
                      <a:endParaRPr lang="en-IN" sz="1600" b="0" i="0" u="none" strike="noStrike" dirty="0">
                        <a:solidFill>
                          <a:srgbClr val="000000"/>
                        </a:solidFill>
                        <a:effectLst/>
                        <a:latin typeface="Tw Cen MT (Body)"/>
                      </a:endParaRPr>
                    </a:p>
                  </a:txBody>
                  <a:tcPr marL="8854" marR="8854" marT="8854" marB="0" anchor="ctr"/>
                </a:tc>
                <a:extLst>
                  <a:ext uri="{0D108BD9-81ED-4DB2-BD59-A6C34878D82A}">
                    <a16:rowId xmlns:a16="http://schemas.microsoft.com/office/drawing/2014/main" val="2273321650"/>
                  </a:ext>
                </a:extLst>
              </a:tr>
              <a:tr h="258964">
                <a:tc>
                  <a:txBody>
                    <a:bodyPr/>
                    <a:lstStyle/>
                    <a:p>
                      <a:pPr algn="ctr" fontAlgn="b"/>
                      <a:r>
                        <a:rPr lang="en-IN" sz="1600" b="0" u="none" strike="noStrike">
                          <a:solidFill>
                            <a:srgbClr val="000000"/>
                          </a:solidFill>
                          <a:effectLst/>
                        </a:rPr>
                        <a:t>2</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6</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180</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685</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533035980"/>
                  </a:ext>
                </a:extLst>
              </a:tr>
              <a:tr h="258964">
                <a:tc>
                  <a:txBody>
                    <a:bodyPr/>
                    <a:lstStyle/>
                    <a:p>
                      <a:pPr algn="ctr" fontAlgn="b"/>
                      <a:r>
                        <a:rPr lang="en-IN" sz="1600" b="0" u="none" strike="noStrike">
                          <a:solidFill>
                            <a:srgbClr val="000000"/>
                          </a:solidFill>
                          <a:effectLst/>
                        </a:rPr>
                        <a:t>2</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7</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176</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685</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2147134780"/>
                  </a:ext>
                </a:extLst>
              </a:tr>
              <a:tr h="258964">
                <a:tc>
                  <a:txBody>
                    <a:bodyPr/>
                    <a:lstStyle/>
                    <a:p>
                      <a:pPr algn="ctr" fontAlgn="b"/>
                      <a:r>
                        <a:rPr lang="en-IN" sz="1600" b="0" u="none" strike="noStrike">
                          <a:solidFill>
                            <a:srgbClr val="000000"/>
                          </a:solidFill>
                          <a:effectLst/>
                        </a:rPr>
                        <a:t>2</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8</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166</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685</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118273242"/>
                  </a:ext>
                </a:extLst>
              </a:tr>
              <a:tr h="258964">
                <a:tc>
                  <a:txBody>
                    <a:bodyPr/>
                    <a:lstStyle/>
                    <a:p>
                      <a:pPr algn="ctr" fontAlgn="b"/>
                      <a:r>
                        <a:rPr lang="en-IN" sz="1600" b="0" u="none" strike="noStrike">
                          <a:solidFill>
                            <a:srgbClr val="000000"/>
                          </a:solidFill>
                          <a:effectLst/>
                        </a:rPr>
                        <a:t>2</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9</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139</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685</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2109487896"/>
                  </a:ext>
                </a:extLst>
              </a:tr>
              <a:tr h="258964">
                <a:tc>
                  <a:txBody>
                    <a:bodyPr/>
                    <a:lstStyle/>
                    <a:p>
                      <a:pPr algn="ctr" fontAlgn="b"/>
                      <a:r>
                        <a:rPr lang="en-IN" sz="1600" b="0" u="none" strike="noStrike">
                          <a:solidFill>
                            <a:srgbClr val="000000"/>
                          </a:solidFill>
                          <a:effectLst/>
                        </a:rPr>
                        <a:t>3</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9</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21</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765</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4071962088"/>
                  </a:ext>
                </a:extLst>
              </a:tr>
              <a:tr h="258964">
                <a:tc>
                  <a:txBody>
                    <a:bodyPr/>
                    <a:lstStyle/>
                    <a:p>
                      <a:pPr algn="ctr" fontAlgn="b"/>
                      <a:r>
                        <a:rPr lang="en-IN" sz="1600" b="0" u="none" strike="noStrike">
                          <a:solidFill>
                            <a:srgbClr val="000000"/>
                          </a:solidFill>
                          <a:effectLst/>
                        </a:rPr>
                        <a:t>3</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10</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178</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765</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1400348515"/>
                  </a:ext>
                </a:extLst>
              </a:tr>
              <a:tr h="258964">
                <a:tc>
                  <a:txBody>
                    <a:bodyPr/>
                    <a:lstStyle/>
                    <a:p>
                      <a:pPr algn="ctr" fontAlgn="b"/>
                      <a:r>
                        <a:rPr lang="en-IN" sz="1600" b="0" u="none" strike="noStrike">
                          <a:solidFill>
                            <a:srgbClr val="000000"/>
                          </a:solidFill>
                          <a:effectLst/>
                        </a:rPr>
                        <a:t>3</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11</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185</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765</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3350848910"/>
                  </a:ext>
                </a:extLst>
              </a:tr>
              <a:tr h="258964">
                <a:tc>
                  <a:txBody>
                    <a:bodyPr/>
                    <a:lstStyle/>
                    <a:p>
                      <a:pPr algn="ctr" fontAlgn="b"/>
                      <a:r>
                        <a:rPr lang="en-IN" sz="1600" b="0" u="none" strike="noStrike">
                          <a:solidFill>
                            <a:srgbClr val="000000"/>
                          </a:solidFill>
                          <a:effectLst/>
                        </a:rPr>
                        <a:t>3</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12</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164</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765</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3825202674"/>
                  </a:ext>
                </a:extLst>
              </a:tr>
              <a:tr h="258964">
                <a:tc>
                  <a:txBody>
                    <a:bodyPr/>
                    <a:lstStyle/>
                    <a:p>
                      <a:pPr algn="ctr" fontAlgn="b"/>
                      <a:r>
                        <a:rPr lang="en-IN" sz="1600" b="0" u="none" strike="noStrike">
                          <a:solidFill>
                            <a:srgbClr val="000000"/>
                          </a:solidFill>
                          <a:effectLst/>
                        </a:rPr>
                        <a:t>3</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13</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184</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765</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2243546263"/>
                  </a:ext>
                </a:extLst>
              </a:tr>
              <a:tr h="258964">
                <a:tc>
                  <a:txBody>
                    <a:bodyPr/>
                    <a:lstStyle/>
                    <a:p>
                      <a:pPr algn="ctr" fontAlgn="b"/>
                      <a:r>
                        <a:rPr lang="en-IN" sz="1600" b="0" u="none" strike="noStrike">
                          <a:solidFill>
                            <a:srgbClr val="000000"/>
                          </a:solidFill>
                          <a:effectLst/>
                        </a:rPr>
                        <a:t>3</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14</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33</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765</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2289207245"/>
                  </a:ext>
                </a:extLst>
              </a:tr>
              <a:tr h="258964">
                <a:tc>
                  <a:txBody>
                    <a:bodyPr/>
                    <a:lstStyle/>
                    <a:p>
                      <a:pPr algn="ctr" fontAlgn="b"/>
                      <a:r>
                        <a:rPr lang="en-IN" sz="1600" b="0" u="none" strike="noStrike">
                          <a:solidFill>
                            <a:srgbClr val="000000"/>
                          </a:solidFill>
                          <a:effectLst/>
                        </a:rPr>
                        <a:t>4</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14</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168</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907</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3028519901"/>
                  </a:ext>
                </a:extLst>
              </a:tr>
              <a:tr h="258964">
                <a:tc>
                  <a:txBody>
                    <a:bodyPr/>
                    <a:lstStyle/>
                    <a:p>
                      <a:pPr algn="ctr" fontAlgn="b"/>
                      <a:r>
                        <a:rPr lang="en-IN" sz="1600" b="0" u="none" strike="noStrike">
                          <a:solidFill>
                            <a:srgbClr val="000000"/>
                          </a:solidFill>
                          <a:effectLst/>
                        </a:rPr>
                        <a:t>4</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15</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201</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907</a:t>
                      </a:r>
                      <a:endParaRPr lang="en-IN" sz="1600" b="0" i="0" u="none" strike="noStrike">
                        <a:solidFill>
                          <a:srgbClr val="000000"/>
                        </a:solidFill>
                        <a:effectLst/>
                        <a:latin typeface="Tw Cen MT (Body)"/>
                      </a:endParaRPr>
                    </a:p>
                  </a:txBody>
                  <a:tcPr marL="8854" marR="8854" marT="8854" marB="0" anchor="ctr"/>
                </a:tc>
                <a:extLst>
                  <a:ext uri="{0D108BD9-81ED-4DB2-BD59-A6C34878D82A}">
                    <a16:rowId xmlns:a16="http://schemas.microsoft.com/office/drawing/2014/main" val="2343271571"/>
                  </a:ext>
                </a:extLst>
              </a:tr>
              <a:tr h="258964">
                <a:tc>
                  <a:txBody>
                    <a:bodyPr/>
                    <a:lstStyle/>
                    <a:p>
                      <a:pPr algn="ctr" fontAlgn="b"/>
                      <a:r>
                        <a:rPr lang="en-IN" sz="1600" b="0" u="none" strike="noStrike" dirty="0">
                          <a:solidFill>
                            <a:srgbClr val="000000"/>
                          </a:solidFill>
                          <a:effectLst/>
                        </a:rPr>
                        <a:t>4</a:t>
                      </a:r>
                      <a:endParaRPr lang="en-IN" sz="1600" b="0" i="0" u="none" strike="noStrike" dirty="0">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16</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a:solidFill>
                            <a:srgbClr val="000000"/>
                          </a:solidFill>
                          <a:effectLst/>
                        </a:rPr>
                        <a:t>207</a:t>
                      </a:r>
                      <a:endParaRPr lang="en-IN" sz="1600" b="0" i="0" u="none" strike="noStrike">
                        <a:solidFill>
                          <a:srgbClr val="000000"/>
                        </a:solidFill>
                        <a:effectLst/>
                        <a:latin typeface="Tw Cen MT (Body)"/>
                      </a:endParaRPr>
                    </a:p>
                  </a:txBody>
                  <a:tcPr marL="8854" marR="8854" marT="8854" marB="0" anchor="ctr"/>
                </a:tc>
                <a:tc>
                  <a:txBody>
                    <a:bodyPr/>
                    <a:lstStyle/>
                    <a:p>
                      <a:pPr algn="ctr" fontAlgn="b"/>
                      <a:r>
                        <a:rPr lang="en-IN" sz="1600" b="0" u="none" strike="noStrike" dirty="0">
                          <a:solidFill>
                            <a:srgbClr val="000000"/>
                          </a:solidFill>
                          <a:effectLst/>
                        </a:rPr>
                        <a:t>907</a:t>
                      </a:r>
                      <a:endParaRPr lang="en-IN" sz="1600" b="0" i="0" u="none" strike="noStrike" dirty="0">
                        <a:solidFill>
                          <a:srgbClr val="000000"/>
                        </a:solidFill>
                        <a:effectLst/>
                        <a:latin typeface="Tw Cen MT (Body)"/>
                      </a:endParaRPr>
                    </a:p>
                  </a:txBody>
                  <a:tcPr marL="8854" marR="8854" marT="8854" marB="0" anchor="ctr"/>
                </a:tc>
                <a:extLst>
                  <a:ext uri="{0D108BD9-81ED-4DB2-BD59-A6C34878D82A}">
                    <a16:rowId xmlns:a16="http://schemas.microsoft.com/office/drawing/2014/main" val="1243444523"/>
                  </a:ext>
                </a:extLst>
              </a:tr>
              <a:tr h="258964">
                <a:tc>
                  <a:txBody>
                    <a:bodyPr/>
                    <a:lstStyle/>
                    <a:p>
                      <a:pPr algn="ctr" fontAlgn="b"/>
                      <a:r>
                        <a:rPr lang="en-IN" sz="1600" b="0" i="0" u="none" strike="noStrike" dirty="0">
                          <a:solidFill>
                            <a:srgbClr val="000000"/>
                          </a:solidFill>
                          <a:effectLst/>
                          <a:latin typeface="Tw Cen MT (Body)"/>
                        </a:rPr>
                        <a:t>4</a:t>
                      </a:r>
                    </a:p>
                  </a:txBody>
                  <a:tcPr marL="8854" marR="8854" marT="8854" marB="0" anchor="ctr"/>
                </a:tc>
                <a:tc>
                  <a:txBody>
                    <a:bodyPr/>
                    <a:lstStyle/>
                    <a:p>
                      <a:pPr algn="ctr" fontAlgn="b"/>
                      <a:r>
                        <a:rPr lang="en-IN" sz="1600" b="0" i="0" u="none" strike="noStrike" dirty="0">
                          <a:solidFill>
                            <a:srgbClr val="000000"/>
                          </a:solidFill>
                          <a:effectLst/>
                          <a:latin typeface="Tw Cen MT (Body)"/>
                        </a:rPr>
                        <a:t>17</a:t>
                      </a:r>
                    </a:p>
                  </a:txBody>
                  <a:tcPr marL="8854" marR="8854" marT="8854" marB="0" anchor="ctr"/>
                </a:tc>
                <a:tc>
                  <a:txBody>
                    <a:bodyPr/>
                    <a:lstStyle/>
                    <a:p>
                      <a:pPr algn="ctr" fontAlgn="b"/>
                      <a:r>
                        <a:rPr lang="en-IN" sz="1600" b="0" i="0" u="none" strike="noStrike" dirty="0">
                          <a:solidFill>
                            <a:srgbClr val="000000"/>
                          </a:solidFill>
                          <a:effectLst/>
                          <a:latin typeface="Tw Cen MT (Body)"/>
                        </a:rPr>
                        <a:t>224</a:t>
                      </a:r>
                    </a:p>
                  </a:txBody>
                  <a:tcPr marL="8854" marR="8854" marT="8854" marB="0" anchor="ctr"/>
                </a:tc>
                <a:tc>
                  <a:txBody>
                    <a:bodyPr/>
                    <a:lstStyle/>
                    <a:p>
                      <a:pPr algn="ctr" fontAlgn="b"/>
                      <a:r>
                        <a:rPr lang="en-IN" sz="1600" b="0" i="0" u="none" strike="noStrike" dirty="0">
                          <a:solidFill>
                            <a:srgbClr val="000000"/>
                          </a:solidFill>
                          <a:effectLst/>
                          <a:latin typeface="Tw Cen MT (Body)"/>
                        </a:rPr>
                        <a:t>907</a:t>
                      </a:r>
                    </a:p>
                  </a:txBody>
                  <a:tcPr marL="8854" marR="8854" marT="8854" marB="0" anchor="ctr"/>
                </a:tc>
                <a:extLst>
                  <a:ext uri="{0D108BD9-81ED-4DB2-BD59-A6C34878D82A}">
                    <a16:rowId xmlns:a16="http://schemas.microsoft.com/office/drawing/2014/main" val="3054139765"/>
                  </a:ext>
                </a:extLst>
              </a:tr>
            </a:tbl>
          </a:graphicData>
        </a:graphic>
      </p:graphicFrame>
    </p:spTree>
    <p:extLst>
      <p:ext uri="{BB962C8B-B14F-4D97-AF65-F5344CB8AC3E}">
        <p14:creationId xmlns:p14="http://schemas.microsoft.com/office/powerpoint/2010/main" val="1501866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616E7-73A1-BB16-C8F1-DDB7E51BDE53}"/>
              </a:ext>
            </a:extLst>
          </p:cNvPr>
          <p:cNvSpPr txBox="1"/>
          <p:nvPr/>
        </p:nvSpPr>
        <p:spPr>
          <a:xfrm>
            <a:off x="1121392" y="572448"/>
            <a:ext cx="4005648"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Weekly Retention Analysis:</a:t>
            </a:r>
          </a:p>
        </p:txBody>
      </p:sp>
      <p:sp>
        <p:nvSpPr>
          <p:cNvPr id="3" name="TextBox 2">
            <a:extLst>
              <a:ext uri="{FF2B5EF4-FFF2-40B4-BE49-F238E27FC236}">
                <a16:creationId xmlns:a16="http://schemas.microsoft.com/office/drawing/2014/main" id="{3B32804C-71CA-729B-C781-504A771997D6}"/>
              </a:ext>
            </a:extLst>
          </p:cNvPr>
          <p:cNvSpPr txBox="1"/>
          <p:nvPr/>
        </p:nvSpPr>
        <p:spPr>
          <a:xfrm>
            <a:off x="1121392" y="1206703"/>
            <a:ext cx="7286803" cy="1200329"/>
          </a:xfrm>
          <a:prstGeom prst="rect">
            <a:avLst/>
          </a:prstGeom>
          <a:noFill/>
          <a:ln>
            <a:solidFill>
              <a:schemeClr val="bg1"/>
            </a:solidFill>
            <a:prstDash val="lgDashDot"/>
          </a:ln>
        </p:spPr>
        <p:txBody>
          <a:bodyPr wrap="square" rtlCol="0">
            <a:spAutoFit/>
          </a:bodyPr>
          <a:lstStyle>
            <a:defPPr>
              <a:defRPr lang="en-US"/>
            </a:defPPr>
            <a:lvl1pPr>
              <a:defRPr i="1">
                <a:solidFill>
                  <a:schemeClr val="bg1">
                    <a:lumMod val="95000"/>
                    <a:lumOff val="5000"/>
                  </a:schemeClr>
                </a:solidFill>
                <a:latin typeface="Calibri" panose="020F0502020204030204" pitchFamily="34" charset="0"/>
              </a:defRPr>
            </a:lvl1pPr>
          </a:lstStyle>
          <a:p>
            <a:r>
              <a:rPr lang="en-US" i="0" dirty="0"/>
              <a:t>Objective: Analyze the retention of users on a weekly basis after signing up for a product.</a:t>
            </a:r>
          </a:p>
          <a:p>
            <a:r>
              <a:rPr lang="en-US" i="0" dirty="0"/>
              <a:t>Task: Write an SQL query to calculate the weekly retention of users based on their sign-up cohort.</a:t>
            </a:r>
          </a:p>
        </p:txBody>
      </p:sp>
      <p:sp>
        <p:nvSpPr>
          <p:cNvPr id="4" name="TextBox 3">
            <a:extLst>
              <a:ext uri="{FF2B5EF4-FFF2-40B4-BE49-F238E27FC236}">
                <a16:creationId xmlns:a16="http://schemas.microsoft.com/office/drawing/2014/main" id="{62F01040-41CB-1803-CB51-49A04D6E8812}"/>
              </a:ext>
            </a:extLst>
          </p:cNvPr>
          <p:cNvSpPr txBox="1"/>
          <p:nvPr/>
        </p:nvSpPr>
        <p:spPr>
          <a:xfrm>
            <a:off x="1121391" y="2539272"/>
            <a:ext cx="8811852" cy="3970318"/>
          </a:xfrm>
          <a:prstGeom prst="rect">
            <a:avLst/>
          </a:prstGeom>
          <a:noFill/>
          <a:ln>
            <a:solidFill>
              <a:schemeClr val="bg1"/>
            </a:solidFill>
            <a:prstDash val="lgDashDot"/>
          </a:ln>
        </p:spPr>
        <p:txBody>
          <a:bodyPr wrap="square" rtlCol="0">
            <a:spAutoFit/>
          </a:bodyPr>
          <a:lstStyle/>
          <a:p>
            <a:r>
              <a:rPr lang="en-US" sz="1800" dirty="0">
                <a:solidFill>
                  <a:schemeClr val="bg1">
                    <a:lumMod val="95000"/>
                    <a:lumOff val="5000"/>
                  </a:schemeClr>
                </a:solidFill>
                <a:latin typeface="Calibri" panose="020F0502020204030204" pitchFamily="34" charset="0"/>
              </a:rPr>
              <a:t>WITH </a:t>
            </a:r>
            <a:r>
              <a:rPr lang="en-US" sz="1800" dirty="0" err="1">
                <a:solidFill>
                  <a:schemeClr val="bg1">
                    <a:lumMod val="95000"/>
                    <a:lumOff val="5000"/>
                  </a:schemeClr>
                </a:solidFill>
                <a:latin typeface="Calibri" panose="020F0502020204030204" pitchFamily="34" charset="0"/>
              </a:rPr>
              <a:t>user_signup</a:t>
            </a:r>
            <a:r>
              <a:rPr lang="en-US" sz="1800" dirty="0">
                <a:solidFill>
                  <a:schemeClr val="bg1">
                    <a:lumMod val="95000"/>
                    <a:lumOff val="5000"/>
                  </a:schemeClr>
                </a:solidFill>
                <a:latin typeface="Calibri" panose="020F0502020204030204" pitchFamily="34" charset="0"/>
              </a:rPr>
              <a:t> AS (SELECT </a:t>
            </a:r>
            <a:r>
              <a:rPr lang="en-US" sz="1800" dirty="0" err="1">
                <a:solidFill>
                  <a:schemeClr val="bg1">
                    <a:lumMod val="95000"/>
                    <a:lumOff val="5000"/>
                  </a:schemeClr>
                </a:solidFill>
                <a:latin typeface="Calibri" panose="020F0502020204030204" pitchFamily="34" charset="0"/>
              </a:rPr>
              <a:t>user_id</a:t>
            </a:r>
            <a:r>
              <a:rPr lang="en-US" sz="1800" dirty="0">
                <a:solidFill>
                  <a:schemeClr val="bg1">
                    <a:lumMod val="95000"/>
                    <a:lumOff val="5000"/>
                  </a:schemeClr>
                </a:solidFill>
                <a:latin typeface="Calibri" panose="020F0502020204030204" pitchFamily="34" charset="0"/>
              </a:rPr>
              <a:t>, EXTRACT(WEEK FROM </a:t>
            </a:r>
            <a:r>
              <a:rPr lang="en-US" sz="1800" dirty="0" err="1">
                <a:solidFill>
                  <a:schemeClr val="bg1">
                    <a:lumMod val="95000"/>
                    <a:lumOff val="5000"/>
                  </a:schemeClr>
                </a:solidFill>
                <a:latin typeface="Calibri" panose="020F0502020204030204" pitchFamily="34" charset="0"/>
              </a:rPr>
              <a:t>occurred_at</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signup_week</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	FROM events </a:t>
            </a:r>
          </a:p>
          <a:p>
            <a:r>
              <a:rPr lang="en-US" sz="1800" dirty="0">
                <a:solidFill>
                  <a:schemeClr val="bg1">
                    <a:lumMod val="95000"/>
                    <a:lumOff val="5000"/>
                  </a:schemeClr>
                </a:solidFill>
                <a:latin typeface="Calibri" panose="020F0502020204030204" pitchFamily="34" charset="0"/>
              </a:rPr>
              <a:t>	WHERE </a:t>
            </a:r>
            <a:r>
              <a:rPr lang="en-US" sz="1800" dirty="0" err="1">
                <a:solidFill>
                  <a:schemeClr val="bg1">
                    <a:lumMod val="95000"/>
                    <a:lumOff val="5000"/>
                  </a:schemeClr>
                </a:solidFill>
                <a:latin typeface="Calibri" panose="020F0502020204030204" pitchFamily="34" charset="0"/>
              </a:rPr>
              <a:t>event_type</a:t>
            </a:r>
            <a:r>
              <a:rPr lang="en-US" sz="1800" dirty="0">
                <a:solidFill>
                  <a:schemeClr val="bg1">
                    <a:lumMod val="95000"/>
                    <a:lumOff val="5000"/>
                  </a:schemeClr>
                </a:solidFill>
                <a:latin typeface="Calibri" panose="020F0502020204030204" pitchFamily="34" charset="0"/>
              </a:rPr>
              <a:t> = '</a:t>
            </a:r>
            <a:r>
              <a:rPr lang="en-US" sz="1800" dirty="0" err="1">
                <a:solidFill>
                  <a:schemeClr val="bg1">
                    <a:lumMod val="95000"/>
                    <a:lumOff val="5000"/>
                  </a:schemeClr>
                </a:solidFill>
                <a:latin typeface="Calibri" panose="020F0502020204030204" pitchFamily="34" charset="0"/>
              </a:rPr>
              <a:t>signup_flow</a:t>
            </a:r>
            <a:r>
              <a:rPr lang="en-US" dirty="0">
                <a:solidFill>
                  <a:schemeClr val="bg1">
                    <a:lumMod val="95000"/>
                    <a:lumOff val="5000"/>
                  </a:schemeClr>
                </a:solidFill>
                <a:latin typeface="Calibri" panose="020F0502020204030204" pitchFamily="34" charset="0"/>
              </a:rPr>
              <a:t>’</a:t>
            </a:r>
            <a:r>
              <a:rPr lang="en-US" sz="1800" dirty="0">
                <a:solidFill>
                  <a:schemeClr val="bg1">
                    <a:lumMod val="95000"/>
                    <a:lumOff val="5000"/>
                  </a:schemeClr>
                </a:solidFill>
                <a:latin typeface="Calibri" panose="020F0502020204030204" pitchFamily="34" charset="0"/>
              </a:rPr>
              <a:t> AND </a:t>
            </a:r>
            <a:r>
              <a:rPr lang="en-US" sz="1800" dirty="0" err="1">
                <a:solidFill>
                  <a:schemeClr val="bg1">
                    <a:lumMod val="95000"/>
                    <a:lumOff val="5000"/>
                  </a:schemeClr>
                </a:solidFill>
                <a:latin typeface="Calibri" panose="020F0502020204030204" pitchFamily="34" charset="0"/>
              </a:rPr>
              <a:t>event_name</a:t>
            </a:r>
            <a:r>
              <a:rPr lang="en-US" sz="1800" dirty="0">
                <a:solidFill>
                  <a:schemeClr val="bg1">
                    <a:lumMod val="95000"/>
                    <a:lumOff val="5000"/>
                  </a:schemeClr>
                </a:solidFill>
                <a:latin typeface="Calibri" panose="020F0502020204030204" pitchFamily="34" charset="0"/>
              </a:rPr>
              <a:t> = '</a:t>
            </a:r>
            <a:r>
              <a:rPr lang="en-US" sz="1800" dirty="0" err="1">
                <a:solidFill>
                  <a:schemeClr val="bg1">
                    <a:lumMod val="95000"/>
                    <a:lumOff val="5000"/>
                  </a:schemeClr>
                </a:solidFill>
                <a:latin typeface="Calibri" panose="020F0502020204030204" pitchFamily="34" charset="0"/>
              </a:rPr>
              <a:t>complete_signup</a:t>
            </a:r>
            <a:r>
              <a:rPr lang="en-US" sz="1800" dirty="0">
                <a:solidFill>
                  <a:schemeClr val="bg1">
                    <a:lumMod val="95000"/>
                    <a:lumOff val="5000"/>
                  </a:schemeClr>
                </a:solidFill>
                <a:latin typeface="Calibri" panose="020F0502020204030204" pitchFamily="34" charset="0"/>
              </a:rPr>
              <a:t>'</a:t>
            </a:r>
          </a:p>
          <a:p>
            <a:r>
              <a:rPr lang="en-US" sz="1800" dirty="0">
                <a:solidFill>
                  <a:schemeClr val="bg1">
                    <a:lumMod val="95000"/>
                    <a:lumOff val="5000"/>
                  </a:schemeClr>
                </a:solidFill>
                <a:latin typeface="Calibri" panose="020F0502020204030204" pitchFamily="34" charset="0"/>
              </a:rPr>
              <a:t>	),</a:t>
            </a:r>
          </a:p>
          <a:p>
            <a:r>
              <a:rPr lang="en-US" sz="1800" dirty="0">
                <a:solidFill>
                  <a:schemeClr val="bg1">
                    <a:lumMod val="95000"/>
                    <a:lumOff val="5000"/>
                  </a:schemeClr>
                </a:solidFill>
                <a:latin typeface="Calibri" panose="020F0502020204030204" pitchFamily="34" charset="0"/>
              </a:rPr>
              <a:t>	</a:t>
            </a:r>
            <a:r>
              <a:rPr lang="en-US" sz="1800" dirty="0" err="1">
                <a:solidFill>
                  <a:schemeClr val="bg1">
                    <a:lumMod val="95000"/>
                    <a:lumOff val="5000"/>
                  </a:schemeClr>
                </a:solidFill>
                <a:latin typeface="Calibri" panose="020F0502020204030204" pitchFamily="34" charset="0"/>
              </a:rPr>
              <a:t>user_engagement</a:t>
            </a:r>
            <a:r>
              <a:rPr lang="en-US" sz="1800" dirty="0">
                <a:solidFill>
                  <a:schemeClr val="bg1">
                    <a:lumMod val="95000"/>
                    <a:lumOff val="5000"/>
                  </a:schemeClr>
                </a:solidFill>
                <a:latin typeface="Calibri" panose="020F0502020204030204" pitchFamily="34" charset="0"/>
              </a:rPr>
              <a:t> AS (SELECT </a:t>
            </a:r>
            <a:r>
              <a:rPr lang="en-US" sz="1800" dirty="0" err="1">
                <a:solidFill>
                  <a:schemeClr val="bg1">
                    <a:lumMod val="95000"/>
                    <a:lumOff val="5000"/>
                  </a:schemeClr>
                </a:solidFill>
                <a:latin typeface="Calibri" panose="020F0502020204030204" pitchFamily="34" charset="0"/>
              </a:rPr>
              <a:t>user_id</a:t>
            </a:r>
            <a:r>
              <a:rPr lang="en-US" sz="1800" dirty="0">
                <a:solidFill>
                  <a:schemeClr val="bg1">
                    <a:lumMod val="95000"/>
                    <a:lumOff val="5000"/>
                  </a:schemeClr>
                </a:solidFill>
                <a:latin typeface="Calibri" panose="020F0502020204030204" pitchFamily="34" charset="0"/>
              </a:rPr>
              <a:t>, </a:t>
            </a:r>
          </a:p>
          <a:p>
            <a:r>
              <a:rPr lang="en-US" dirty="0">
                <a:solidFill>
                  <a:schemeClr val="bg1">
                    <a:lumMod val="95000"/>
                    <a:lumOff val="5000"/>
                  </a:schemeClr>
                </a:solidFill>
                <a:latin typeface="Calibri" panose="020F0502020204030204" pitchFamily="34" charset="0"/>
              </a:rPr>
              <a:t>		</a:t>
            </a:r>
            <a:r>
              <a:rPr lang="en-US" sz="1800" dirty="0">
                <a:solidFill>
                  <a:schemeClr val="bg1">
                    <a:lumMod val="95000"/>
                    <a:lumOff val="5000"/>
                  </a:schemeClr>
                </a:solidFill>
                <a:latin typeface="Calibri" panose="020F0502020204030204" pitchFamily="34" charset="0"/>
              </a:rPr>
              <a:t>EXTRACT(WEEK FROM </a:t>
            </a:r>
            <a:r>
              <a:rPr lang="en-US" sz="1800" dirty="0" err="1">
                <a:solidFill>
                  <a:schemeClr val="bg1">
                    <a:lumMod val="95000"/>
                    <a:lumOff val="5000"/>
                  </a:schemeClr>
                </a:solidFill>
                <a:latin typeface="Calibri" panose="020F0502020204030204" pitchFamily="34" charset="0"/>
              </a:rPr>
              <a:t>occurred_at</a:t>
            </a:r>
            <a:r>
              <a:rPr lang="en-US" sz="1800" dirty="0">
                <a:solidFill>
                  <a:schemeClr val="bg1">
                    <a:lumMod val="95000"/>
                    <a:lumOff val="5000"/>
                  </a:schemeClr>
                </a:solidFill>
                <a:latin typeface="Calibri" panose="020F0502020204030204" pitchFamily="34" charset="0"/>
              </a:rPr>
              <a:t>) AS engagement_week</a:t>
            </a:r>
          </a:p>
          <a:p>
            <a:r>
              <a:rPr lang="en-US" sz="1800" dirty="0">
                <a:solidFill>
                  <a:schemeClr val="bg1">
                    <a:lumMod val="95000"/>
                    <a:lumOff val="5000"/>
                  </a:schemeClr>
                </a:solidFill>
                <a:latin typeface="Calibri" panose="020F0502020204030204" pitchFamily="34" charset="0"/>
              </a:rPr>
              <a:t>	FROM events  WHERE </a:t>
            </a:r>
            <a:r>
              <a:rPr lang="en-US" sz="1800" dirty="0" err="1">
                <a:solidFill>
                  <a:schemeClr val="bg1">
                    <a:lumMod val="95000"/>
                    <a:lumOff val="5000"/>
                  </a:schemeClr>
                </a:solidFill>
                <a:latin typeface="Calibri" panose="020F0502020204030204" pitchFamily="34" charset="0"/>
              </a:rPr>
              <a:t>event_type</a:t>
            </a:r>
            <a:r>
              <a:rPr lang="en-US" sz="1800" dirty="0">
                <a:solidFill>
                  <a:schemeClr val="bg1">
                    <a:lumMod val="95000"/>
                    <a:lumOff val="5000"/>
                  </a:schemeClr>
                </a:solidFill>
                <a:latin typeface="Calibri" panose="020F0502020204030204" pitchFamily="34" charset="0"/>
              </a:rPr>
              <a:t> = 'engagement'</a:t>
            </a:r>
          </a:p>
          <a:p>
            <a:r>
              <a:rPr lang="en-US" sz="1800" dirty="0">
                <a:solidFill>
                  <a:schemeClr val="bg1">
                    <a:lumMod val="95000"/>
                    <a:lumOff val="5000"/>
                  </a:schemeClr>
                </a:solidFill>
                <a:latin typeface="Calibri" panose="020F0502020204030204" pitchFamily="34" charset="0"/>
              </a:rPr>
              <a:t>	)</a:t>
            </a:r>
          </a:p>
          <a:p>
            <a:r>
              <a:rPr lang="en-US" sz="1800" dirty="0">
                <a:solidFill>
                  <a:schemeClr val="bg1">
                    <a:lumMod val="95000"/>
                    <a:lumOff val="5000"/>
                  </a:schemeClr>
                </a:solidFill>
                <a:latin typeface="Calibri" panose="020F0502020204030204" pitchFamily="34" charset="0"/>
              </a:rPr>
              <a:t>SELECT </a:t>
            </a:r>
            <a:r>
              <a:rPr lang="en-US" sz="1800" dirty="0" err="1">
                <a:solidFill>
                  <a:schemeClr val="bg1">
                    <a:lumMod val="95000"/>
                    <a:lumOff val="5000"/>
                  </a:schemeClr>
                </a:solidFill>
                <a:latin typeface="Calibri" panose="020F0502020204030204" pitchFamily="34" charset="0"/>
              </a:rPr>
              <a:t>signup_week</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week_num</a:t>
            </a:r>
            <a:r>
              <a:rPr lang="en-US" sz="1800" dirty="0">
                <a:solidFill>
                  <a:schemeClr val="bg1">
                    <a:lumMod val="95000"/>
                    <a:lumOff val="5000"/>
                  </a:schemeClr>
                </a:solidFill>
                <a:latin typeface="Calibri" panose="020F0502020204030204" pitchFamily="34" charset="0"/>
              </a:rPr>
              <a:t>, COUNT(CASE WHEN </a:t>
            </a:r>
            <a:r>
              <a:rPr lang="en-US" sz="1800" dirty="0" err="1">
                <a:solidFill>
                  <a:schemeClr val="bg1">
                    <a:lumMod val="95000"/>
                    <a:lumOff val="5000"/>
                  </a:schemeClr>
                </a:solidFill>
                <a:latin typeface="Calibri" panose="020F0502020204030204" pitchFamily="34" charset="0"/>
              </a:rPr>
              <a:t>e.engagement_week</a:t>
            </a:r>
            <a:r>
              <a:rPr lang="en-US" sz="1800" dirty="0">
                <a:solidFill>
                  <a:schemeClr val="bg1">
                    <a:lumMod val="95000"/>
                    <a:lumOff val="5000"/>
                  </a:schemeClr>
                </a:solidFill>
                <a:latin typeface="Calibri" panose="020F0502020204030204" pitchFamily="34" charset="0"/>
              </a:rPr>
              <a:t> - 	</a:t>
            </a:r>
            <a:r>
              <a:rPr lang="en-US" sz="1800" dirty="0" err="1">
                <a:solidFill>
                  <a:schemeClr val="bg1">
                    <a:lumMod val="95000"/>
                    <a:lumOff val="5000"/>
                  </a:schemeClr>
                </a:solidFill>
                <a:latin typeface="Calibri" panose="020F0502020204030204" pitchFamily="34" charset="0"/>
              </a:rPr>
              <a:t>s.signup_week</a:t>
            </a:r>
            <a:r>
              <a:rPr lang="en-US" sz="1800" dirty="0">
                <a:solidFill>
                  <a:schemeClr val="bg1">
                    <a:lumMod val="95000"/>
                    <a:lumOff val="5000"/>
                  </a:schemeClr>
                </a:solidFill>
                <a:latin typeface="Calibri" panose="020F0502020204030204" pitchFamily="34" charset="0"/>
              </a:rPr>
              <a:t> = 1 THEN 1 END) AS ‘</a:t>
            </a:r>
            <a:r>
              <a:rPr lang="en-US" sz="1800" dirty="0" err="1">
                <a:solidFill>
                  <a:schemeClr val="bg1">
                    <a:lumMod val="95000"/>
                    <a:lumOff val="5000"/>
                  </a:schemeClr>
                </a:solidFill>
                <a:latin typeface="Calibri" panose="020F0502020204030204" pitchFamily="34" charset="0"/>
              </a:rPr>
              <a:t>users_retained</a:t>
            </a:r>
            <a:r>
              <a:rPr lang="en-US" dirty="0">
                <a:solidFill>
                  <a:schemeClr val="bg1">
                    <a:lumMod val="95000"/>
                    <a:lumOff val="5000"/>
                  </a:schemeClr>
                </a:solidFill>
                <a:latin typeface="Calibri" panose="020F0502020204030204" pitchFamily="34" charset="0"/>
              </a:rPr>
              <a:t>’</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FROM </a:t>
            </a:r>
            <a:r>
              <a:rPr lang="en-US" sz="1800" dirty="0" err="1">
                <a:solidFill>
                  <a:schemeClr val="bg1">
                    <a:lumMod val="95000"/>
                    <a:lumOff val="5000"/>
                  </a:schemeClr>
                </a:solidFill>
                <a:latin typeface="Calibri" panose="020F0502020204030204" pitchFamily="34" charset="0"/>
              </a:rPr>
              <a:t>user_signup</a:t>
            </a:r>
            <a:r>
              <a:rPr lang="en-US" sz="1800" dirty="0">
                <a:solidFill>
                  <a:schemeClr val="bg1">
                    <a:lumMod val="95000"/>
                    <a:lumOff val="5000"/>
                  </a:schemeClr>
                </a:solidFill>
                <a:latin typeface="Calibri" panose="020F0502020204030204" pitchFamily="34" charset="0"/>
              </a:rPr>
              <a:t> s</a:t>
            </a:r>
          </a:p>
          <a:p>
            <a:r>
              <a:rPr lang="en-US" sz="1800" dirty="0">
                <a:solidFill>
                  <a:schemeClr val="bg1">
                    <a:lumMod val="95000"/>
                    <a:lumOff val="5000"/>
                  </a:schemeClr>
                </a:solidFill>
                <a:latin typeface="Calibri" panose="020F0502020204030204" pitchFamily="34" charset="0"/>
              </a:rPr>
              <a:t>JOIN </a:t>
            </a:r>
            <a:r>
              <a:rPr lang="en-US" sz="1800" dirty="0" err="1">
                <a:solidFill>
                  <a:schemeClr val="bg1">
                    <a:lumMod val="95000"/>
                    <a:lumOff val="5000"/>
                  </a:schemeClr>
                </a:solidFill>
                <a:latin typeface="Calibri" panose="020F0502020204030204" pitchFamily="34" charset="0"/>
              </a:rPr>
              <a:t>user_engagement</a:t>
            </a:r>
            <a:r>
              <a:rPr lang="en-US" sz="1800" dirty="0">
                <a:solidFill>
                  <a:schemeClr val="bg1">
                    <a:lumMod val="95000"/>
                    <a:lumOff val="5000"/>
                  </a:schemeClr>
                </a:solidFill>
                <a:latin typeface="Calibri" panose="020F0502020204030204" pitchFamily="34" charset="0"/>
              </a:rPr>
              <a:t> </a:t>
            </a:r>
            <a:r>
              <a:rPr lang="en-US" dirty="0">
                <a:solidFill>
                  <a:schemeClr val="bg1">
                    <a:lumMod val="95000"/>
                    <a:lumOff val="5000"/>
                  </a:schemeClr>
                </a:solidFill>
                <a:latin typeface="Calibri" panose="020F0502020204030204" pitchFamily="34" charset="0"/>
              </a:rPr>
              <a:t>e </a:t>
            </a:r>
            <a:r>
              <a:rPr lang="en-US" sz="1800" dirty="0">
                <a:solidFill>
                  <a:schemeClr val="bg1">
                    <a:lumMod val="95000"/>
                    <a:lumOff val="5000"/>
                  </a:schemeClr>
                </a:solidFill>
                <a:latin typeface="Calibri" panose="020F0502020204030204" pitchFamily="34" charset="0"/>
              </a:rPr>
              <a:t>ON </a:t>
            </a:r>
            <a:r>
              <a:rPr lang="en-US" sz="1800" dirty="0" err="1">
                <a:solidFill>
                  <a:schemeClr val="bg1">
                    <a:lumMod val="95000"/>
                    <a:lumOff val="5000"/>
                  </a:schemeClr>
                </a:solidFill>
                <a:latin typeface="Calibri" panose="020F0502020204030204" pitchFamily="34" charset="0"/>
              </a:rPr>
              <a:t>s.user_id</a:t>
            </a:r>
            <a:r>
              <a:rPr lang="en-US" sz="1800" dirty="0">
                <a:solidFill>
                  <a:schemeClr val="bg1">
                    <a:lumMod val="95000"/>
                    <a:lumOff val="5000"/>
                  </a:schemeClr>
                </a:solidFill>
                <a:latin typeface="Calibri" panose="020F0502020204030204" pitchFamily="34" charset="0"/>
              </a:rPr>
              <a:t> = </a:t>
            </a:r>
            <a:r>
              <a:rPr lang="en-US" sz="1800" dirty="0" err="1">
                <a:solidFill>
                  <a:schemeClr val="bg1">
                    <a:lumMod val="95000"/>
                    <a:lumOff val="5000"/>
                  </a:schemeClr>
                </a:solidFill>
                <a:latin typeface="Calibri" panose="020F0502020204030204" pitchFamily="34" charset="0"/>
              </a:rPr>
              <a:t>e.user_id</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GROUP BY </a:t>
            </a:r>
            <a:r>
              <a:rPr lang="en-US" sz="1800" dirty="0" err="1">
                <a:solidFill>
                  <a:schemeClr val="bg1">
                    <a:lumMod val="95000"/>
                    <a:lumOff val="5000"/>
                  </a:schemeClr>
                </a:solidFill>
                <a:latin typeface="Calibri" panose="020F0502020204030204" pitchFamily="34" charset="0"/>
              </a:rPr>
              <a:t>week_num</a:t>
            </a:r>
            <a:r>
              <a:rPr lang="en-US" sz="1800" dirty="0">
                <a:solidFill>
                  <a:schemeClr val="bg1">
                    <a:lumMod val="95000"/>
                    <a:lumOff val="5000"/>
                  </a:schemeClr>
                </a:solidFill>
                <a:latin typeface="Calibri" panose="020F0502020204030204" pitchFamily="34" charset="0"/>
              </a:rPr>
              <a:t> </a:t>
            </a:r>
          </a:p>
          <a:p>
            <a:r>
              <a:rPr lang="en-US" sz="1800" dirty="0">
                <a:solidFill>
                  <a:schemeClr val="bg1">
                    <a:lumMod val="95000"/>
                    <a:lumOff val="5000"/>
                  </a:schemeClr>
                </a:solidFill>
                <a:latin typeface="Calibri" panose="020F0502020204030204" pitchFamily="34" charset="0"/>
              </a:rPr>
              <a:t>ORDER BY </a:t>
            </a:r>
            <a:r>
              <a:rPr lang="en-US" sz="1800" dirty="0" err="1">
                <a:solidFill>
                  <a:schemeClr val="bg1">
                    <a:lumMod val="95000"/>
                    <a:lumOff val="5000"/>
                  </a:schemeClr>
                </a:solidFill>
                <a:latin typeface="Calibri" panose="020F0502020204030204" pitchFamily="34" charset="0"/>
              </a:rPr>
              <a:t>week_num</a:t>
            </a:r>
            <a:r>
              <a:rPr lang="en-US" sz="1800" dirty="0">
                <a:solidFill>
                  <a:schemeClr val="bg1">
                    <a:lumMod val="95000"/>
                    <a:lumOff val="5000"/>
                  </a:schemeClr>
                </a:solidFill>
                <a:latin typeface="Calibri" panose="020F0502020204030204" pitchFamily="34" charset="0"/>
              </a:rPr>
              <a:t>;</a:t>
            </a:r>
            <a:endParaRPr lang="en-IN" dirty="0">
              <a:solidFill>
                <a:schemeClr val="bg1">
                  <a:lumMod val="95000"/>
                  <a:lumOff val="5000"/>
                </a:schemeClr>
              </a:solidFill>
            </a:endParaRPr>
          </a:p>
        </p:txBody>
      </p:sp>
      <p:graphicFrame>
        <p:nvGraphicFramePr>
          <p:cNvPr id="6" name="Table 5">
            <a:extLst>
              <a:ext uri="{FF2B5EF4-FFF2-40B4-BE49-F238E27FC236}">
                <a16:creationId xmlns:a16="http://schemas.microsoft.com/office/drawing/2014/main" id="{FB03A3E6-AA23-1040-A027-3C81591AA236}"/>
              </a:ext>
            </a:extLst>
          </p:cNvPr>
          <p:cNvGraphicFramePr>
            <a:graphicFrameLocks noGrp="1"/>
          </p:cNvGraphicFramePr>
          <p:nvPr>
            <p:extLst>
              <p:ext uri="{D42A27DB-BD31-4B8C-83A1-F6EECF244321}">
                <p14:modId xmlns:p14="http://schemas.microsoft.com/office/powerpoint/2010/main" val="868029981"/>
              </p:ext>
            </p:extLst>
          </p:nvPr>
        </p:nvGraphicFramePr>
        <p:xfrm>
          <a:off x="9762186" y="1193055"/>
          <a:ext cx="2137891" cy="5053880"/>
        </p:xfrm>
        <a:graphic>
          <a:graphicData uri="http://schemas.openxmlformats.org/drawingml/2006/table">
            <a:tbl>
              <a:tblPr>
                <a:tableStyleId>{69C7853C-536D-4A76-A0AE-DD22124D55A5}</a:tableStyleId>
              </a:tblPr>
              <a:tblGrid>
                <a:gridCol w="1045666">
                  <a:extLst>
                    <a:ext uri="{9D8B030D-6E8A-4147-A177-3AD203B41FA5}">
                      <a16:colId xmlns:a16="http://schemas.microsoft.com/office/drawing/2014/main" val="1326746445"/>
                    </a:ext>
                  </a:extLst>
                </a:gridCol>
                <a:gridCol w="1092225">
                  <a:extLst>
                    <a:ext uri="{9D8B030D-6E8A-4147-A177-3AD203B41FA5}">
                      <a16:colId xmlns:a16="http://schemas.microsoft.com/office/drawing/2014/main" val="4190276434"/>
                    </a:ext>
                  </a:extLst>
                </a:gridCol>
              </a:tblGrid>
              <a:tr h="186406">
                <a:tc>
                  <a:txBody>
                    <a:bodyPr/>
                    <a:lstStyle/>
                    <a:p>
                      <a:pPr algn="ctr" fontAlgn="b"/>
                      <a:r>
                        <a:rPr lang="en-IN" sz="1600" b="1" u="none" strike="noStrike">
                          <a:solidFill>
                            <a:srgbClr val="000000"/>
                          </a:solidFill>
                          <a:effectLst/>
                        </a:rPr>
                        <a:t>week_num</a:t>
                      </a:r>
                      <a:endParaRPr lang="en-IN" sz="1600" b="1" i="0" u="none" strike="noStrike">
                        <a:solidFill>
                          <a:srgbClr val="000000"/>
                        </a:solidFill>
                        <a:effectLst/>
                        <a:latin typeface="Tw Cen MT (Body)"/>
                      </a:endParaRPr>
                    </a:p>
                  </a:txBody>
                  <a:tcPr marL="9320" marR="9320" marT="9320" marB="0" anchor="ctr"/>
                </a:tc>
                <a:tc>
                  <a:txBody>
                    <a:bodyPr/>
                    <a:lstStyle/>
                    <a:p>
                      <a:pPr algn="ctr" fontAlgn="b"/>
                      <a:r>
                        <a:rPr lang="en-IN" sz="1600" b="1" u="none" strike="noStrike" dirty="0" err="1">
                          <a:solidFill>
                            <a:srgbClr val="000000"/>
                          </a:solidFill>
                          <a:effectLst/>
                        </a:rPr>
                        <a:t>users_retained</a:t>
                      </a:r>
                      <a:endParaRPr lang="en-IN" sz="1600" b="1" i="0" u="none" strike="noStrike" dirty="0">
                        <a:solidFill>
                          <a:srgbClr val="000000"/>
                        </a:solidFill>
                        <a:effectLst/>
                        <a:latin typeface="Tw Cen MT (Body)"/>
                      </a:endParaRPr>
                    </a:p>
                  </a:txBody>
                  <a:tcPr marL="9320" marR="9320" marT="9320" marB="0" anchor="ctr"/>
                </a:tc>
                <a:extLst>
                  <a:ext uri="{0D108BD9-81ED-4DB2-BD59-A6C34878D82A}">
                    <a16:rowId xmlns:a16="http://schemas.microsoft.com/office/drawing/2014/main" val="842742698"/>
                  </a:ext>
                </a:extLst>
              </a:tr>
              <a:tr h="186406">
                <a:tc>
                  <a:txBody>
                    <a:bodyPr/>
                    <a:lstStyle/>
                    <a:p>
                      <a:pPr algn="ctr" fontAlgn="b"/>
                      <a:r>
                        <a:rPr lang="en-IN" sz="1600" b="0" u="none" strike="noStrike">
                          <a:solidFill>
                            <a:srgbClr val="000000"/>
                          </a:solidFill>
                          <a:effectLst/>
                        </a:rPr>
                        <a:t>18</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1103</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4154152917"/>
                  </a:ext>
                </a:extLst>
              </a:tr>
              <a:tr h="186406">
                <a:tc>
                  <a:txBody>
                    <a:bodyPr/>
                    <a:lstStyle/>
                    <a:p>
                      <a:pPr algn="ctr" fontAlgn="b"/>
                      <a:r>
                        <a:rPr lang="en-IN" sz="1600" b="0" u="none" strike="noStrike">
                          <a:solidFill>
                            <a:srgbClr val="000000"/>
                          </a:solidFill>
                          <a:effectLst/>
                        </a:rPr>
                        <a:t>19</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1826</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3929152049"/>
                  </a:ext>
                </a:extLst>
              </a:tr>
              <a:tr h="186406">
                <a:tc>
                  <a:txBody>
                    <a:bodyPr/>
                    <a:lstStyle/>
                    <a:p>
                      <a:pPr algn="ctr" fontAlgn="b"/>
                      <a:r>
                        <a:rPr lang="en-IN" sz="1600" b="0" u="none" strike="noStrike">
                          <a:solidFill>
                            <a:srgbClr val="000000"/>
                          </a:solidFill>
                          <a:effectLst/>
                        </a:rPr>
                        <a:t>20</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1964</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947043754"/>
                  </a:ext>
                </a:extLst>
              </a:tr>
              <a:tr h="186406">
                <a:tc>
                  <a:txBody>
                    <a:bodyPr/>
                    <a:lstStyle/>
                    <a:p>
                      <a:pPr algn="ctr" fontAlgn="b"/>
                      <a:r>
                        <a:rPr lang="en-IN" sz="1600" b="0" u="none" strike="noStrike">
                          <a:solidFill>
                            <a:srgbClr val="000000"/>
                          </a:solidFill>
                          <a:effectLst/>
                        </a:rPr>
                        <a:t>21</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1927</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4040593536"/>
                  </a:ext>
                </a:extLst>
              </a:tr>
              <a:tr h="186406">
                <a:tc>
                  <a:txBody>
                    <a:bodyPr/>
                    <a:lstStyle/>
                    <a:p>
                      <a:pPr algn="ctr" fontAlgn="b"/>
                      <a:r>
                        <a:rPr lang="en-IN" sz="1600" b="0" u="none" strike="noStrike">
                          <a:solidFill>
                            <a:srgbClr val="000000"/>
                          </a:solidFill>
                          <a:effectLst/>
                        </a:rPr>
                        <a:t>22</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dirty="0">
                          <a:solidFill>
                            <a:srgbClr val="000000"/>
                          </a:solidFill>
                          <a:effectLst/>
                        </a:rPr>
                        <a:t>2067</a:t>
                      </a:r>
                      <a:endParaRPr lang="en-IN" sz="1600" b="0" i="0" u="none" strike="noStrike" dirty="0">
                        <a:solidFill>
                          <a:srgbClr val="000000"/>
                        </a:solidFill>
                        <a:effectLst/>
                        <a:latin typeface="Tw Cen MT (Body)"/>
                      </a:endParaRPr>
                    </a:p>
                  </a:txBody>
                  <a:tcPr marL="9320" marR="9320" marT="9320" marB="0" anchor="ctr"/>
                </a:tc>
                <a:extLst>
                  <a:ext uri="{0D108BD9-81ED-4DB2-BD59-A6C34878D82A}">
                    <a16:rowId xmlns:a16="http://schemas.microsoft.com/office/drawing/2014/main" val="3770269033"/>
                  </a:ext>
                </a:extLst>
              </a:tr>
              <a:tr h="186406">
                <a:tc>
                  <a:txBody>
                    <a:bodyPr/>
                    <a:lstStyle/>
                    <a:p>
                      <a:pPr algn="ctr" fontAlgn="b"/>
                      <a:r>
                        <a:rPr lang="en-IN" sz="1600" b="0" u="none" strike="noStrike">
                          <a:solidFill>
                            <a:srgbClr val="000000"/>
                          </a:solidFill>
                          <a:effectLst/>
                        </a:rPr>
                        <a:t>23</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2185</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414643286"/>
                  </a:ext>
                </a:extLst>
              </a:tr>
              <a:tr h="186406">
                <a:tc>
                  <a:txBody>
                    <a:bodyPr/>
                    <a:lstStyle/>
                    <a:p>
                      <a:pPr algn="ctr" fontAlgn="b"/>
                      <a:r>
                        <a:rPr lang="en-IN" sz="1600" b="0" u="none" strike="noStrike">
                          <a:solidFill>
                            <a:srgbClr val="000000"/>
                          </a:solidFill>
                          <a:effectLst/>
                        </a:rPr>
                        <a:t>24</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dirty="0">
                          <a:solidFill>
                            <a:srgbClr val="000000"/>
                          </a:solidFill>
                          <a:effectLst/>
                        </a:rPr>
                        <a:t>2272</a:t>
                      </a:r>
                      <a:endParaRPr lang="en-IN" sz="1600" b="0" i="0" u="none" strike="noStrike" dirty="0">
                        <a:solidFill>
                          <a:srgbClr val="000000"/>
                        </a:solidFill>
                        <a:effectLst/>
                        <a:latin typeface="Tw Cen MT (Body)"/>
                      </a:endParaRPr>
                    </a:p>
                  </a:txBody>
                  <a:tcPr marL="9320" marR="9320" marT="9320" marB="0" anchor="ctr"/>
                </a:tc>
                <a:extLst>
                  <a:ext uri="{0D108BD9-81ED-4DB2-BD59-A6C34878D82A}">
                    <a16:rowId xmlns:a16="http://schemas.microsoft.com/office/drawing/2014/main" val="2397010361"/>
                  </a:ext>
                </a:extLst>
              </a:tr>
              <a:tr h="186406">
                <a:tc>
                  <a:txBody>
                    <a:bodyPr/>
                    <a:lstStyle/>
                    <a:p>
                      <a:pPr algn="ctr" fontAlgn="b"/>
                      <a:r>
                        <a:rPr lang="en-IN" sz="1600" b="0" u="none" strike="noStrike">
                          <a:solidFill>
                            <a:srgbClr val="000000"/>
                          </a:solidFill>
                          <a:effectLst/>
                        </a:rPr>
                        <a:t>25</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1963</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3481436819"/>
                  </a:ext>
                </a:extLst>
              </a:tr>
              <a:tr h="186406">
                <a:tc>
                  <a:txBody>
                    <a:bodyPr/>
                    <a:lstStyle/>
                    <a:p>
                      <a:pPr algn="ctr" fontAlgn="b"/>
                      <a:r>
                        <a:rPr lang="en-IN" sz="1600" b="0" u="none" strike="noStrike">
                          <a:solidFill>
                            <a:srgbClr val="000000"/>
                          </a:solidFill>
                          <a:effectLst/>
                        </a:rPr>
                        <a:t>26</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2196</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1034514935"/>
                  </a:ext>
                </a:extLst>
              </a:tr>
              <a:tr h="186406">
                <a:tc>
                  <a:txBody>
                    <a:bodyPr/>
                    <a:lstStyle/>
                    <a:p>
                      <a:pPr algn="ctr" fontAlgn="b"/>
                      <a:r>
                        <a:rPr lang="en-IN" sz="1600" b="0" u="none" strike="noStrike">
                          <a:solidFill>
                            <a:srgbClr val="000000"/>
                          </a:solidFill>
                          <a:effectLst/>
                        </a:rPr>
                        <a:t>27</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2018</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929848578"/>
                  </a:ext>
                </a:extLst>
              </a:tr>
              <a:tr h="186406">
                <a:tc>
                  <a:txBody>
                    <a:bodyPr/>
                    <a:lstStyle/>
                    <a:p>
                      <a:pPr algn="ctr" fontAlgn="b"/>
                      <a:r>
                        <a:rPr lang="en-IN" sz="1600" b="0" u="none" strike="noStrike">
                          <a:solidFill>
                            <a:srgbClr val="000000"/>
                          </a:solidFill>
                          <a:effectLst/>
                        </a:rPr>
                        <a:t>28</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2398</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1744121177"/>
                  </a:ext>
                </a:extLst>
              </a:tr>
              <a:tr h="186406">
                <a:tc>
                  <a:txBody>
                    <a:bodyPr/>
                    <a:lstStyle/>
                    <a:p>
                      <a:pPr algn="ctr" fontAlgn="b"/>
                      <a:r>
                        <a:rPr lang="en-IN" sz="1600" b="0" u="none" strike="noStrike">
                          <a:solidFill>
                            <a:srgbClr val="000000"/>
                          </a:solidFill>
                          <a:effectLst/>
                        </a:rPr>
                        <a:t>29</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1994</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509323851"/>
                  </a:ext>
                </a:extLst>
              </a:tr>
              <a:tr h="186406">
                <a:tc>
                  <a:txBody>
                    <a:bodyPr/>
                    <a:lstStyle/>
                    <a:p>
                      <a:pPr algn="ctr" fontAlgn="b"/>
                      <a:r>
                        <a:rPr lang="en-IN" sz="1600" b="0" u="none" strike="noStrike">
                          <a:solidFill>
                            <a:srgbClr val="000000"/>
                          </a:solidFill>
                          <a:effectLst/>
                        </a:rPr>
                        <a:t>30</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2476</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1876251662"/>
                  </a:ext>
                </a:extLst>
              </a:tr>
              <a:tr h="186406">
                <a:tc>
                  <a:txBody>
                    <a:bodyPr/>
                    <a:lstStyle/>
                    <a:p>
                      <a:pPr algn="ctr" fontAlgn="b"/>
                      <a:r>
                        <a:rPr lang="en-IN" sz="1600" b="0" u="none" strike="noStrike">
                          <a:solidFill>
                            <a:srgbClr val="000000"/>
                          </a:solidFill>
                          <a:effectLst/>
                        </a:rPr>
                        <a:t>31</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2158</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1194455645"/>
                  </a:ext>
                </a:extLst>
              </a:tr>
              <a:tr h="186406">
                <a:tc>
                  <a:txBody>
                    <a:bodyPr/>
                    <a:lstStyle/>
                    <a:p>
                      <a:pPr algn="ctr" fontAlgn="b"/>
                      <a:r>
                        <a:rPr lang="en-IN" sz="1600" b="0" u="none" strike="noStrike">
                          <a:solidFill>
                            <a:srgbClr val="000000"/>
                          </a:solidFill>
                          <a:effectLst/>
                        </a:rPr>
                        <a:t>32</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1846</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425490480"/>
                  </a:ext>
                </a:extLst>
              </a:tr>
              <a:tr h="186406">
                <a:tc>
                  <a:txBody>
                    <a:bodyPr/>
                    <a:lstStyle/>
                    <a:p>
                      <a:pPr algn="ctr" fontAlgn="b"/>
                      <a:r>
                        <a:rPr lang="en-IN" sz="1600" b="0" u="none" strike="noStrike">
                          <a:solidFill>
                            <a:srgbClr val="000000"/>
                          </a:solidFill>
                          <a:effectLst/>
                        </a:rPr>
                        <a:t>33</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1881</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797794961"/>
                  </a:ext>
                </a:extLst>
              </a:tr>
              <a:tr h="186406">
                <a:tc>
                  <a:txBody>
                    <a:bodyPr/>
                    <a:lstStyle/>
                    <a:p>
                      <a:pPr algn="ctr" fontAlgn="b"/>
                      <a:r>
                        <a:rPr lang="en-IN" sz="1600" b="0" u="none" strike="noStrike">
                          <a:solidFill>
                            <a:srgbClr val="000000"/>
                          </a:solidFill>
                          <a:effectLst/>
                        </a:rPr>
                        <a:t>34</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a:solidFill>
                            <a:srgbClr val="000000"/>
                          </a:solidFill>
                          <a:effectLst/>
                        </a:rPr>
                        <a:t>2411</a:t>
                      </a:r>
                      <a:endParaRPr lang="en-IN" sz="16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107531531"/>
                  </a:ext>
                </a:extLst>
              </a:tr>
              <a:tr h="186406">
                <a:tc>
                  <a:txBody>
                    <a:bodyPr/>
                    <a:lstStyle/>
                    <a:p>
                      <a:pPr algn="ctr" fontAlgn="b"/>
                      <a:r>
                        <a:rPr lang="en-IN" sz="1600" b="0" u="none" strike="noStrike">
                          <a:solidFill>
                            <a:srgbClr val="000000"/>
                          </a:solidFill>
                          <a:effectLst/>
                        </a:rPr>
                        <a:t>35</a:t>
                      </a:r>
                      <a:endParaRPr lang="en-IN" sz="1600" b="0" i="0" u="none" strike="noStrike">
                        <a:solidFill>
                          <a:srgbClr val="000000"/>
                        </a:solidFill>
                        <a:effectLst/>
                        <a:latin typeface="Tw Cen MT (Body)"/>
                      </a:endParaRPr>
                    </a:p>
                  </a:txBody>
                  <a:tcPr marL="9320" marR="9320" marT="9320" marB="0" anchor="ctr"/>
                </a:tc>
                <a:tc>
                  <a:txBody>
                    <a:bodyPr/>
                    <a:lstStyle/>
                    <a:p>
                      <a:pPr algn="ctr" fontAlgn="b"/>
                      <a:r>
                        <a:rPr lang="en-IN" sz="1600" b="0" u="none" strike="noStrike" dirty="0">
                          <a:solidFill>
                            <a:srgbClr val="000000"/>
                          </a:solidFill>
                          <a:effectLst/>
                        </a:rPr>
                        <a:t>0</a:t>
                      </a:r>
                      <a:endParaRPr lang="en-IN" sz="1600" b="0" i="0" u="none" strike="noStrike" dirty="0">
                        <a:solidFill>
                          <a:srgbClr val="000000"/>
                        </a:solidFill>
                        <a:effectLst/>
                        <a:latin typeface="Tw Cen MT (Body)"/>
                      </a:endParaRPr>
                    </a:p>
                  </a:txBody>
                  <a:tcPr marL="9320" marR="9320" marT="9320" marB="0" anchor="ctr"/>
                </a:tc>
                <a:extLst>
                  <a:ext uri="{0D108BD9-81ED-4DB2-BD59-A6C34878D82A}">
                    <a16:rowId xmlns:a16="http://schemas.microsoft.com/office/drawing/2014/main" val="3187027227"/>
                  </a:ext>
                </a:extLst>
              </a:tr>
            </a:tbl>
          </a:graphicData>
        </a:graphic>
      </p:graphicFrame>
    </p:spTree>
    <p:extLst>
      <p:ext uri="{BB962C8B-B14F-4D97-AF65-F5344CB8AC3E}">
        <p14:creationId xmlns:p14="http://schemas.microsoft.com/office/powerpoint/2010/main" val="3083264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BBE3C3-041D-3C2B-147A-1CCE65E7FF4B}"/>
              </a:ext>
            </a:extLst>
          </p:cNvPr>
          <p:cNvSpPr txBox="1"/>
          <p:nvPr/>
        </p:nvSpPr>
        <p:spPr>
          <a:xfrm>
            <a:off x="1107744" y="572448"/>
            <a:ext cx="4684231"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Weekly Engagement Per Device:</a:t>
            </a:r>
          </a:p>
        </p:txBody>
      </p:sp>
      <p:sp>
        <p:nvSpPr>
          <p:cNvPr id="3" name="TextBox 2">
            <a:extLst>
              <a:ext uri="{FF2B5EF4-FFF2-40B4-BE49-F238E27FC236}">
                <a16:creationId xmlns:a16="http://schemas.microsoft.com/office/drawing/2014/main" id="{AAC38259-B458-D4A4-04F8-F9C98A2FB85D}"/>
              </a:ext>
            </a:extLst>
          </p:cNvPr>
          <p:cNvSpPr txBox="1"/>
          <p:nvPr/>
        </p:nvSpPr>
        <p:spPr>
          <a:xfrm>
            <a:off x="1107744" y="1206703"/>
            <a:ext cx="7286803" cy="646331"/>
          </a:xfrm>
          <a:prstGeom prst="rect">
            <a:avLst/>
          </a:prstGeom>
          <a:noFill/>
          <a:ln>
            <a:solidFill>
              <a:schemeClr val="bg1"/>
            </a:solidFill>
            <a:prstDash val="lgDashDot"/>
          </a:ln>
        </p:spPr>
        <p:txBody>
          <a:bodyPr wrap="square" rtlCol="0">
            <a:spAutoFit/>
          </a:bodyPr>
          <a:lstStyle>
            <a:defPPr>
              <a:defRPr lang="en-US"/>
            </a:defPPr>
            <a:lvl1pPr>
              <a:defRPr>
                <a:solidFill>
                  <a:schemeClr val="bg1">
                    <a:lumMod val="95000"/>
                    <a:lumOff val="5000"/>
                  </a:schemeClr>
                </a:solidFill>
                <a:latin typeface="Calibri" panose="020F0502020204030204" pitchFamily="34" charset="0"/>
              </a:defRPr>
            </a:lvl1pPr>
          </a:lstStyle>
          <a:p>
            <a:r>
              <a:rPr lang="en-US" dirty="0"/>
              <a:t>Objective: Measure the activeness of users on a weekly basis per device.</a:t>
            </a:r>
          </a:p>
          <a:p>
            <a:r>
              <a:rPr lang="en-US" dirty="0"/>
              <a:t>Task: Write an SQL query to calculate the weekly engagement per device.</a:t>
            </a:r>
          </a:p>
        </p:txBody>
      </p:sp>
      <p:sp>
        <p:nvSpPr>
          <p:cNvPr id="4" name="TextBox 3">
            <a:extLst>
              <a:ext uri="{FF2B5EF4-FFF2-40B4-BE49-F238E27FC236}">
                <a16:creationId xmlns:a16="http://schemas.microsoft.com/office/drawing/2014/main" id="{BE7D759F-E319-3601-65AE-A88124769888}"/>
              </a:ext>
            </a:extLst>
          </p:cNvPr>
          <p:cNvSpPr txBox="1"/>
          <p:nvPr/>
        </p:nvSpPr>
        <p:spPr>
          <a:xfrm>
            <a:off x="1107744" y="2136338"/>
            <a:ext cx="6068096" cy="2585323"/>
          </a:xfrm>
          <a:prstGeom prst="rect">
            <a:avLst/>
          </a:prstGeom>
          <a:noFill/>
          <a:ln>
            <a:solidFill>
              <a:schemeClr val="bg1"/>
            </a:solidFill>
            <a:prstDash val="lgDashDot"/>
          </a:ln>
        </p:spPr>
        <p:txBody>
          <a:bodyPr wrap="square" rtlCol="0">
            <a:spAutoFit/>
          </a:bodyPr>
          <a:lstStyle/>
          <a:p>
            <a:r>
              <a:rPr lang="en-US" sz="1800" i="1" dirty="0">
                <a:solidFill>
                  <a:schemeClr val="bg1">
                    <a:lumMod val="95000"/>
                    <a:lumOff val="5000"/>
                  </a:schemeClr>
                </a:solidFill>
                <a:latin typeface="Calibri" panose="020F0502020204030204" pitchFamily="34" charset="0"/>
              </a:rPr>
              <a:t>-- Top 10 sample data output</a:t>
            </a:r>
            <a:endParaRPr lang="en-US" sz="1800" dirty="0">
              <a:solidFill>
                <a:schemeClr val="bg1">
                  <a:lumMod val="95000"/>
                  <a:lumOff val="5000"/>
                </a:schemeClr>
              </a:solidFill>
              <a:latin typeface="Calibri" panose="020F0502020204030204" pitchFamily="34" charset="0"/>
            </a:endParaRPr>
          </a:p>
          <a:p>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SELECT EXTRACT(WEEK FROM </a:t>
            </a:r>
            <a:r>
              <a:rPr lang="en-US" sz="1800" dirty="0" err="1">
                <a:solidFill>
                  <a:schemeClr val="bg1">
                    <a:lumMod val="95000"/>
                    <a:lumOff val="5000"/>
                  </a:schemeClr>
                </a:solidFill>
                <a:latin typeface="Calibri" panose="020F0502020204030204" pitchFamily="34" charset="0"/>
              </a:rPr>
              <a:t>occurred_at</a:t>
            </a:r>
            <a:r>
              <a:rPr lang="en-US" sz="1800" dirty="0">
                <a:solidFill>
                  <a:schemeClr val="bg1">
                    <a:lumMod val="95000"/>
                    <a:lumOff val="5000"/>
                  </a:schemeClr>
                </a:solidFill>
                <a:latin typeface="Calibri" panose="020F0502020204030204" pitchFamily="34" charset="0"/>
              </a:rPr>
              <a:t>) AS week, device, 	COUNT(DISTINCT </a:t>
            </a:r>
            <a:r>
              <a:rPr lang="en-US" sz="1800" dirty="0" err="1">
                <a:solidFill>
                  <a:schemeClr val="bg1">
                    <a:lumMod val="95000"/>
                    <a:lumOff val="5000"/>
                  </a:schemeClr>
                </a:solidFill>
                <a:latin typeface="Calibri" panose="020F0502020204030204" pitchFamily="34" charset="0"/>
              </a:rPr>
              <a:t>user_id</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total_users</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FROM events </a:t>
            </a:r>
          </a:p>
          <a:p>
            <a:r>
              <a:rPr lang="en-US" sz="1800" dirty="0">
                <a:solidFill>
                  <a:schemeClr val="bg1">
                    <a:lumMod val="95000"/>
                    <a:lumOff val="5000"/>
                  </a:schemeClr>
                </a:solidFill>
                <a:latin typeface="Calibri" panose="020F0502020204030204" pitchFamily="34" charset="0"/>
              </a:rPr>
              <a:t>WHERE </a:t>
            </a:r>
            <a:r>
              <a:rPr lang="en-US" sz="1800" dirty="0" err="1">
                <a:solidFill>
                  <a:schemeClr val="bg1">
                    <a:lumMod val="95000"/>
                    <a:lumOff val="5000"/>
                  </a:schemeClr>
                </a:solidFill>
                <a:latin typeface="Calibri" panose="020F0502020204030204" pitchFamily="34" charset="0"/>
              </a:rPr>
              <a:t>event_type</a:t>
            </a:r>
            <a:r>
              <a:rPr lang="en-US" sz="1800" dirty="0">
                <a:solidFill>
                  <a:schemeClr val="bg1">
                    <a:lumMod val="95000"/>
                    <a:lumOff val="5000"/>
                  </a:schemeClr>
                </a:solidFill>
                <a:latin typeface="Calibri" panose="020F0502020204030204" pitchFamily="34" charset="0"/>
              </a:rPr>
              <a:t> = 'engagement'	</a:t>
            </a:r>
          </a:p>
          <a:p>
            <a:r>
              <a:rPr lang="en-US" sz="1800" dirty="0">
                <a:solidFill>
                  <a:schemeClr val="bg1">
                    <a:lumMod val="95000"/>
                    <a:lumOff val="5000"/>
                  </a:schemeClr>
                </a:solidFill>
                <a:latin typeface="Calibri" panose="020F0502020204030204" pitchFamily="34" charset="0"/>
              </a:rPr>
              <a:t>GROUP BY week, device</a:t>
            </a:r>
          </a:p>
          <a:p>
            <a:r>
              <a:rPr lang="en-US" sz="1800" dirty="0">
                <a:solidFill>
                  <a:schemeClr val="bg1">
                    <a:lumMod val="95000"/>
                    <a:lumOff val="5000"/>
                  </a:schemeClr>
                </a:solidFill>
                <a:latin typeface="Calibri" panose="020F0502020204030204" pitchFamily="34" charset="0"/>
              </a:rPr>
              <a:t>ORDER BY week, device</a:t>
            </a:r>
          </a:p>
          <a:p>
            <a:r>
              <a:rPr lang="en-US" sz="1800" dirty="0">
                <a:solidFill>
                  <a:schemeClr val="bg1">
                    <a:lumMod val="95000"/>
                    <a:lumOff val="5000"/>
                  </a:schemeClr>
                </a:solidFill>
                <a:latin typeface="Calibri" panose="020F0502020204030204" pitchFamily="34" charset="0"/>
              </a:rPr>
              <a:t>LIMIT 10;</a:t>
            </a:r>
            <a:endParaRPr lang="en-IN" dirty="0">
              <a:solidFill>
                <a:schemeClr val="bg1">
                  <a:lumMod val="95000"/>
                  <a:lumOff val="5000"/>
                </a:schemeClr>
              </a:solidFill>
            </a:endParaRPr>
          </a:p>
        </p:txBody>
      </p:sp>
      <p:graphicFrame>
        <p:nvGraphicFramePr>
          <p:cNvPr id="6" name="Table 5">
            <a:extLst>
              <a:ext uri="{FF2B5EF4-FFF2-40B4-BE49-F238E27FC236}">
                <a16:creationId xmlns:a16="http://schemas.microsoft.com/office/drawing/2014/main" id="{559ABF37-D5C9-629D-7335-50400429DBA9}"/>
              </a:ext>
            </a:extLst>
          </p:cNvPr>
          <p:cNvGraphicFramePr>
            <a:graphicFrameLocks noGrp="1"/>
          </p:cNvGraphicFramePr>
          <p:nvPr>
            <p:extLst>
              <p:ext uri="{D42A27DB-BD31-4B8C-83A1-F6EECF244321}">
                <p14:modId xmlns:p14="http://schemas.microsoft.com/office/powerpoint/2010/main" val="1851707577"/>
              </p:ext>
            </p:extLst>
          </p:nvPr>
        </p:nvGraphicFramePr>
        <p:xfrm>
          <a:off x="7599308" y="2265819"/>
          <a:ext cx="3850009" cy="4013163"/>
        </p:xfrm>
        <a:graphic>
          <a:graphicData uri="http://schemas.openxmlformats.org/drawingml/2006/table">
            <a:tbl>
              <a:tblPr>
                <a:tableStyleId>{69C7853C-536D-4A76-A0AE-DD22124D55A5}</a:tableStyleId>
              </a:tblPr>
              <a:tblGrid>
                <a:gridCol w="669958">
                  <a:extLst>
                    <a:ext uri="{9D8B030D-6E8A-4147-A177-3AD203B41FA5}">
                      <a16:colId xmlns:a16="http://schemas.microsoft.com/office/drawing/2014/main" val="229575391"/>
                    </a:ext>
                  </a:extLst>
                </a:gridCol>
                <a:gridCol w="2214137">
                  <a:extLst>
                    <a:ext uri="{9D8B030D-6E8A-4147-A177-3AD203B41FA5}">
                      <a16:colId xmlns:a16="http://schemas.microsoft.com/office/drawing/2014/main" val="1623747300"/>
                    </a:ext>
                  </a:extLst>
                </a:gridCol>
                <a:gridCol w="965914">
                  <a:extLst>
                    <a:ext uri="{9D8B030D-6E8A-4147-A177-3AD203B41FA5}">
                      <a16:colId xmlns:a16="http://schemas.microsoft.com/office/drawing/2014/main" val="570615573"/>
                    </a:ext>
                  </a:extLst>
                </a:gridCol>
              </a:tblGrid>
              <a:tr h="490884">
                <a:tc>
                  <a:txBody>
                    <a:bodyPr/>
                    <a:lstStyle/>
                    <a:p>
                      <a:pPr algn="ctr" fontAlgn="b"/>
                      <a:r>
                        <a:rPr lang="en-IN" sz="1600" b="1" u="none" strike="noStrike">
                          <a:solidFill>
                            <a:srgbClr val="000000"/>
                          </a:solidFill>
                          <a:effectLst/>
                        </a:rPr>
                        <a:t>week</a:t>
                      </a:r>
                      <a:endParaRPr lang="en-IN" sz="1600" b="1" i="0" u="none" strike="noStrike">
                        <a:solidFill>
                          <a:srgbClr val="000000"/>
                        </a:solidFill>
                        <a:effectLst/>
                        <a:latin typeface="Tw Cen MT (Body)"/>
                      </a:endParaRPr>
                    </a:p>
                  </a:txBody>
                  <a:tcPr marL="7781" marR="7781" marT="7781" marB="0" anchor="ctr"/>
                </a:tc>
                <a:tc>
                  <a:txBody>
                    <a:bodyPr/>
                    <a:lstStyle/>
                    <a:p>
                      <a:pPr algn="ctr" fontAlgn="b"/>
                      <a:r>
                        <a:rPr lang="en-IN" sz="1600" b="1" u="none" strike="noStrike" dirty="0">
                          <a:solidFill>
                            <a:srgbClr val="000000"/>
                          </a:solidFill>
                          <a:effectLst/>
                        </a:rPr>
                        <a:t>device</a:t>
                      </a:r>
                      <a:endParaRPr lang="en-IN" sz="1600" b="1" i="0" u="none" strike="noStrike" dirty="0">
                        <a:solidFill>
                          <a:srgbClr val="000000"/>
                        </a:solidFill>
                        <a:effectLst/>
                        <a:latin typeface="Tw Cen MT (Body)"/>
                      </a:endParaRPr>
                    </a:p>
                  </a:txBody>
                  <a:tcPr marL="7781" marR="7781" marT="7781" marB="0" anchor="ctr"/>
                </a:tc>
                <a:tc>
                  <a:txBody>
                    <a:bodyPr/>
                    <a:lstStyle/>
                    <a:p>
                      <a:pPr algn="ctr" fontAlgn="b"/>
                      <a:r>
                        <a:rPr lang="en-IN" sz="1600" b="1" u="none" strike="noStrike" dirty="0" err="1">
                          <a:solidFill>
                            <a:srgbClr val="000000"/>
                          </a:solidFill>
                          <a:effectLst/>
                        </a:rPr>
                        <a:t>total_users</a:t>
                      </a:r>
                      <a:endParaRPr lang="en-IN" sz="1600" b="1" i="0" u="none" strike="noStrike" dirty="0">
                        <a:solidFill>
                          <a:srgbClr val="000000"/>
                        </a:solidFill>
                        <a:effectLst/>
                        <a:latin typeface="Tw Cen MT (Body)"/>
                      </a:endParaRPr>
                    </a:p>
                  </a:txBody>
                  <a:tcPr marL="7781" marR="7781" marT="7781" marB="0" anchor="ctr"/>
                </a:tc>
                <a:extLst>
                  <a:ext uri="{0D108BD9-81ED-4DB2-BD59-A6C34878D82A}">
                    <a16:rowId xmlns:a16="http://schemas.microsoft.com/office/drawing/2014/main" val="3192862705"/>
                  </a:ext>
                </a:extLst>
              </a:tr>
              <a:tr h="414727">
                <a:tc>
                  <a:txBody>
                    <a:bodyPr/>
                    <a:lstStyle/>
                    <a:p>
                      <a:pPr algn="ctr" fontAlgn="b"/>
                      <a:r>
                        <a:rPr lang="en-IN" sz="1600" b="0" u="none" strike="noStrike">
                          <a:solidFill>
                            <a:srgbClr val="000000"/>
                          </a:solidFill>
                          <a:effectLst/>
                        </a:rPr>
                        <a:t>18</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acer aspire desktop</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10</a:t>
                      </a:r>
                      <a:endParaRPr lang="en-IN" sz="1600" b="0" i="0" u="none" strike="noStrike">
                        <a:solidFill>
                          <a:srgbClr val="000000"/>
                        </a:solidFill>
                        <a:effectLst/>
                        <a:latin typeface="Tw Cen MT (Body)"/>
                      </a:endParaRPr>
                    </a:p>
                  </a:txBody>
                  <a:tcPr marL="7781" marR="7781" marT="7781" marB="0" anchor="ctr"/>
                </a:tc>
                <a:extLst>
                  <a:ext uri="{0D108BD9-81ED-4DB2-BD59-A6C34878D82A}">
                    <a16:rowId xmlns:a16="http://schemas.microsoft.com/office/drawing/2014/main" val="1311003137"/>
                  </a:ext>
                </a:extLst>
              </a:tr>
              <a:tr h="414727">
                <a:tc>
                  <a:txBody>
                    <a:bodyPr/>
                    <a:lstStyle/>
                    <a:p>
                      <a:pPr algn="ctr" fontAlgn="b"/>
                      <a:r>
                        <a:rPr lang="en-IN" sz="1600" b="0" u="none" strike="noStrike">
                          <a:solidFill>
                            <a:srgbClr val="000000"/>
                          </a:solidFill>
                          <a:effectLst/>
                        </a:rPr>
                        <a:t>18</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acer aspire notebook</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21</a:t>
                      </a:r>
                      <a:endParaRPr lang="en-IN" sz="1600" b="0" i="0" u="none" strike="noStrike">
                        <a:solidFill>
                          <a:srgbClr val="000000"/>
                        </a:solidFill>
                        <a:effectLst/>
                        <a:latin typeface="Tw Cen MT (Body)"/>
                      </a:endParaRPr>
                    </a:p>
                  </a:txBody>
                  <a:tcPr marL="7781" marR="7781" marT="7781" marB="0" anchor="ctr"/>
                </a:tc>
                <a:extLst>
                  <a:ext uri="{0D108BD9-81ED-4DB2-BD59-A6C34878D82A}">
                    <a16:rowId xmlns:a16="http://schemas.microsoft.com/office/drawing/2014/main" val="1563381174"/>
                  </a:ext>
                </a:extLst>
              </a:tr>
              <a:tr h="279054">
                <a:tc>
                  <a:txBody>
                    <a:bodyPr/>
                    <a:lstStyle/>
                    <a:p>
                      <a:pPr algn="ctr" fontAlgn="b"/>
                      <a:r>
                        <a:rPr lang="en-IN" sz="1600" b="0" u="none" strike="noStrike">
                          <a:solidFill>
                            <a:srgbClr val="000000"/>
                          </a:solidFill>
                          <a:effectLst/>
                        </a:rPr>
                        <a:t>18</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amazon fire phone</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4</a:t>
                      </a:r>
                      <a:endParaRPr lang="en-IN" sz="1600" b="0" i="0" u="none" strike="noStrike">
                        <a:solidFill>
                          <a:srgbClr val="000000"/>
                        </a:solidFill>
                        <a:effectLst/>
                        <a:latin typeface="Tw Cen MT (Body)"/>
                      </a:endParaRPr>
                    </a:p>
                  </a:txBody>
                  <a:tcPr marL="7781" marR="7781" marT="7781" marB="0" anchor="ctr"/>
                </a:tc>
                <a:extLst>
                  <a:ext uri="{0D108BD9-81ED-4DB2-BD59-A6C34878D82A}">
                    <a16:rowId xmlns:a16="http://schemas.microsoft.com/office/drawing/2014/main" val="2819249362"/>
                  </a:ext>
                </a:extLst>
              </a:tr>
              <a:tr h="414727">
                <a:tc>
                  <a:txBody>
                    <a:bodyPr/>
                    <a:lstStyle/>
                    <a:p>
                      <a:pPr algn="ctr" fontAlgn="b"/>
                      <a:r>
                        <a:rPr lang="en-IN" sz="1600" b="0" u="none" strike="noStrike">
                          <a:solidFill>
                            <a:srgbClr val="000000"/>
                          </a:solidFill>
                          <a:effectLst/>
                        </a:rPr>
                        <a:t>18</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asus chromebook</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23</a:t>
                      </a:r>
                      <a:endParaRPr lang="en-IN" sz="1600" b="0" i="0" u="none" strike="noStrike">
                        <a:solidFill>
                          <a:srgbClr val="000000"/>
                        </a:solidFill>
                        <a:effectLst/>
                        <a:latin typeface="Tw Cen MT (Body)"/>
                      </a:endParaRPr>
                    </a:p>
                  </a:txBody>
                  <a:tcPr marL="7781" marR="7781" marT="7781" marB="0" anchor="ctr"/>
                </a:tc>
                <a:extLst>
                  <a:ext uri="{0D108BD9-81ED-4DB2-BD59-A6C34878D82A}">
                    <a16:rowId xmlns:a16="http://schemas.microsoft.com/office/drawing/2014/main" val="1551515551"/>
                  </a:ext>
                </a:extLst>
              </a:tr>
              <a:tr h="414727">
                <a:tc>
                  <a:txBody>
                    <a:bodyPr/>
                    <a:lstStyle/>
                    <a:p>
                      <a:pPr algn="ctr" fontAlgn="b"/>
                      <a:r>
                        <a:rPr lang="en-IN" sz="1600" b="0" u="none" strike="noStrike">
                          <a:solidFill>
                            <a:srgbClr val="000000"/>
                          </a:solidFill>
                          <a:effectLst/>
                        </a:rPr>
                        <a:t>18</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dell inspiron desktop</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21</a:t>
                      </a:r>
                      <a:endParaRPr lang="en-IN" sz="1600" b="0" i="0" u="none" strike="noStrike">
                        <a:solidFill>
                          <a:srgbClr val="000000"/>
                        </a:solidFill>
                        <a:effectLst/>
                        <a:latin typeface="Tw Cen MT (Body)"/>
                      </a:endParaRPr>
                    </a:p>
                  </a:txBody>
                  <a:tcPr marL="7781" marR="7781" marT="7781" marB="0" anchor="ctr"/>
                </a:tc>
                <a:extLst>
                  <a:ext uri="{0D108BD9-81ED-4DB2-BD59-A6C34878D82A}">
                    <a16:rowId xmlns:a16="http://schemas.microsoft.com/office/drawing/2014/main" val="1710747050"/>
                  </a:ext>
                </a:extLst>
              </a:tr>
              <a:tr h="414727">
                <a:tc>
                  <a:txBody>
                    <a:bodyPr/>
                    <a:lstStyle/>
                    <a:p>
                      <a:pPr algn="ctr" fontAlgn="b"/>
                      <a:r>
                        <a:rPr lang="en-IN" sz="1600" b="0" u="none" strike="noStrike">
                          <a:solidFill>
                            <a:srgbClr val="000000"/>
                          </a:solidFill>
                          <a:effectLst/>
                        </a:rPr>
                        <a:t>18</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dirty="0">
                          <a:solidFill>
                            <a:srgbClr val="000000"/>
                          </a:solidFill>
                          <a:effectLst/>
                        </a:rPr>
                        <a:t>dell </a:t>
                      </a:r>
                      <a:r>
                        <a:rPr lang="en-IN" sz="1600" b="0" u="none" strike="noStrike" dirty="0" err="1">
                          <a:solidFill>
                            <a:srgbClr val="000000"/>
                          </a:solidFill>
                          <a:effectLst/>
                        </a:rPr>
                        <a:t>inspiron</a:t>
                      </a:r>
                      <a:r>
                        <a:rPr lang="en-IN" sz="1600" b="0" u="none" strike="noStrike" dirty="0">
                          <a:solidFill>
                            <a:srgbClr val="000000"/>
                          </a:solidFill>
                          <a:effectLst/>
                        </a:rPr>
                        <a:t> notebook</a:t>
                      </a:r>
                      <a:endParaRPr lang="en-IN" sz="1600" b="0" i="0" u="none" strike="noStrike" dirty="0">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49</a:t>
                      </a:r>
                      <a:endParaRPr lang="en-IN" sz="1600" b="0" i="0" u="none" strike="noStrike">
                        <a:solidFill>
                          <a:srgbClr val="000000"/>
                        </a:solidFill>
                        <a:effectLst/>
                        <a:latin typeface="Tw Cen MT (Body)"/>
                      </a:endParaRPr>
                    </a:p>
                  </a:txBody>
                  <a:tcPr marL="7781" marR="7781" marT="7781" marB="0" anchor="ctr"/>
                </a:tc>
                <a:extLst>
                  <a:ext uri="{0D108BD9-81ED-4DB2-BD59-A6C34878D82A}">
                    <a16:rowId xmlns:a16="http://schemas.microsoft.com/office/drawing/2014/main" val="1134988629"/>
                  </a:ext>
                </a:extLst>
              </a:tr>
              <a:tr h="414727">
                <a:tc>
                  <a:txBody>
                    <a:bodyPr/>
                    <a:lstStyle/>
                    <a:p>
                      <a:pPr algn="ctr" fontAlgn="b"/>
                      <a:r>
                        <a:rPr lang="en-IN" sz="1600" b="0" u="none" strike="noStrike">
                          <a:solidFill>
                            <a:srgbClr val="000000"/>
                          </a:solidFill>
                          <a:effectLst/>
                        </a:rPr>
                        <a:t>18</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hp pavilion desktop</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15</a:t>
                      </a:r>
                      <a:endParaRPr lang="en-IN" sz="1600" b="0" i="0" u="none" strike="noStrike">
                        <a:solidFill>
                          <a:srgbClr val="000000"/>
                        </a:solidFill>
                        <a:effectLst/>
                        <a:latin typeface="Tw Cen MT (Body)"/>
                      </a:endParaRPr>
                    </a:p>
                  </a:txBody>
                  <a:tcPr marL="7781" marR="7781" marT="7781" marB="0" anchor="ctr"/>
                </a:tc>
                <a:extLst>
                  <a:ext uri="{0D108BD9-81ED-4DB2-BD59-A6C34878D82A}">
                    <a16:rowId xmlns:a16="http://schemas.microsoft.com/office/drawing/2014/main" val="1736852878"/>
                  </a:ext>
                </a:extLst>
              </a:tr>
              <a:tr h="249297">
                <a:tc>
                  <a:txBody>
                    <a:bodyPr/>
                    <a:lstStyle/>
                    <a:p>
                      <a:pPr algn="ctr" fontAlgn="b"/>
                      <a:r>
                        <a:rPr lang="en-IN" sz="1600" b="0" u="none" strike="noStrike">
                          <a:solidFill>
                            <a:srgbClr val="000000"/>
                          </a:solidFill>
                          <a:effectLst/>
                        </a:rPr>
                        <a:t>18</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htc one</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16</a:t>
                      </a:r>
                      <a:endParaRPr lang="en-IN" sz="1600" b="0" i="0" u="none" strike="noStrike">
                        <a:solidFill>
                          <a:srgbClr val="000000"/>
                        </a:solidFill>
                        <a:effectLst/>
                        <a:latin typeface="Tw Cen MT (Body)"/>
                      </a:endParaRPr>
                    </a:p>
                  </a:txBody>
                  <a:tcPr marL="7781" marR="7781" marT="7781" marB="0" anchor="ctr"/>
                </a:tc>
                <a:extLst>
                  <a:ext uri="{0D108BD9-81ED-4DB2-BD59-A6C34878D82A}">
                    <a16:rowId xmlns:a16="http://schemas.microsoft.com/office/drawing/2014/main" val="3140674905"/>
                  </a:ext>
                </a:extLst>
              </a:tr>
              <a:tr h="249297">
                <a:tc>
                  <a:txBody>
                    <a:bodyPr/>
                    <a:lstStyle/>
                    <a:p>
                      <a:pPr algn="ctr" fontAlgn="b"/>
                      <a:r>
                        <a:rPr lang="en-IN" sz="1600" b="0" u="none" strike="noStrike">
                          <a:solidFill>
                            <a:srgbClr val="000000"/>
                          </a:solidFill>
                          <a:effectLst/>
                        </a:rPr>
                        <a:t>18</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ipad air</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30</a:t>
                      </a:r>
                      <a:endParaRPr lang="en-IN" sz="1600" b="0" i="0" u="none" strike="noStrike">
                        <a:solidFill>
                          <a:srgbClr val="000000"/>
                        </a:solidFill>
                        <a:effectLst/>
                        <a:latin typeface="Tw Cen MT (Body)"/>
                      </a:endParaRPr>
                    </a:p>
                  </a:txBody>
                  <a:tcPr marL="7781" marR="7781" marT="7781" marB="0" anchor="ctr"/>
                </a:tc>
                <a:extLst>
                  <a:ext uri="{0D108BD9-81ED-4DB2-BD59-A6C34878D82A}">
                    <a16:rowId xmlns:a16="http://schemas.microsoft.com/office/drawing/2014/main" val="3196206990"/>
                  </a:ext>
                </a:extLst>
              </a:tr>
              <a:tr h="249297">
                <a:tc>
                  <a:txBody>
                    <a:bodyPr/>
                    <a:lstStyle/>
                    <a:p>
                      <a:pPr algn="ctr" fontAlgn="b"/>
                      <a:r>
                        <a:rPr lang="en-IN" sz="1600" b="0" u="none" strike="noStrike">
                          <a:solidFill>
                            <a:srgbClr val="000000"/>
                          </a:solidFill>
                          <a:effectLst/>
                        </a:rPr>
                        <a:t>18</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a:solidFill>
                            <a:srgbClr val="000000"/>
                          </a:solidFill>
                          <a:effectLst/>
                        </a:rPr>
                        <a:t>ipad mini</a:t>
                      </a:r>
                      <a:endParaRPr lang="en-IN" sz="1600" b="0" i="0" u="none" strike="noStrike">
                        <a:solidFill>
                          <a:srgbClr val="000000"/>
                        </a:solidFill>
                        <a:effectLst/>
                        <a:latin typeface="Tw Cen MT (Body)"/>
                      </a:endParaRPr>
                    </a:p>
                  </a:txBody>
                  <a:tcPr marL="7781" marR="7781" marT="7781" marB="0" anchor="ctr"/>
                </a:tc>
                <a:tc>
                  <a:txBody>
                    <a:bodyPr/>
                    <a:lstStyle/>
                    <a:p>
                      <a:pPr algn="ctr" fontAlgn="b"/>
                      <a:r>
                        <a:rPr lang="en-IN" sz="1600" b="0" u="none" strike="noStrike" dirty="0">
                          <a:solidFill>
                            <a:srgbClr val="000000"/>
                          </a:solidFill>
                          <a:effectLst/>
                        </a:rPr>
                        <a:t>21</a:t>
                      </a:r>
                      <a:endParaRPr lang="en-IN" sz="1600" b="0" i="0" u="none" strike="noStrike" dirty="0">
                        <a:solidFill>
                          <a:srgbClr val="000000"/>
                        </a:solidFill>
                        <a:effectLst/>
                        <a:latin typeface="Tw Cen MT (Body)"/>
                      </a:endParaRPr>
                    </a:p>
                  </a:txBody>
                  <a:tcPr marL="7781" marR="7781" marT="7781" marB="0" anchor="ctr"/>
                </a:tc>
                <a:extLst>
                  <a:ext uri="{0D108BD9-81ED-4DB2-BD59-A6C34878D82A}">
                    <a16:rowId xmlns:a16="http://schemas.microsoft.com/office/drawing/2014/main" val="2114815366"/>
                  </a:ext>
                </a:extLst>
              </a:tr>
            </a:tbl>
          </a:graphicData>
        </a:graphic>
      </p:graphicFrame>
    </p:spTree>
    <p:extLst>
      <p:ext uri="{BB962C8B-B14F-4D97-AF65-F5344CB8AC3E}">
        <p14:creationId xmlns:p14="http://schemas.microsoft.com/office/powerpoint/2010/main" val="733035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48E89C-7691-7F45-F050-5A5FFEF96B02}"/>
              </a:ext>
            </a:extLst>
          </p:cNvPr>
          <p:cNvSpPr txBox="1"/>
          <p:nvPr/>
        </p:nvSpPr>
        <p:spPr>
          <a:xfrm>
            <a:off x="1106974" y="568867"/>
            <a:ext cx="6299915" cy="2862322"/>
          </a:xfrm>
          <a:prstGeom prst="rect">
            <a:avLst/>
          </a:prstGeom>
          <a:noFill/>
          <a:ln>
            <a:solidFill>
              <a:schemeClr val="bg1"/>
            </a:solidFill>
            <a:prstDash val="lgDashDot"/>
          </a:ln>
        </p:spPr>
        <p:txBody>
          <a:bodyPr wrap="square" rtlCol="0">
            <a:spAutoFit/>
          </a:bodyPr>
          <a:lstStyle/>
          <a:p>
            <a:r>
              <a:rPr lang="en-US" sz="1800" dirty="0">
                <a:solidFill>
                  <a:schemeClr val="bg1">
                    <a:lumMod val="95000"/>
                    <a:lumOff val="5000"/>
                  </a:schemeClr>
                </a:solidFill>
                <a:latin typeface="Calibri" panose="020F0502020204030204" pitchFamily="34" charset="0"/>
              </a:rPr>
              <a:t>WITH t1 AS (SELECT device, EXTRACT(WEEK FROM </a:t>
            </a:r>
            <a:r>
              <a:rPr lang="en-US" sz="1800" dirty="0" err="1">
                <a:solidFill>
                  <a:schemeClr val="bg1">
                    <a:lumMod val="95000"/>
                    <a:lumOff val="5000"/>
                  </a:schemeClr>
                </a:solidFill>
                <a:latin typeface="Calibri" panose="020F0502020204030204" pitchFamily="34" charset="0"/>
              </a:rPr>
              <a:t>occurred_at</a:t>
            </a:r>
            <a:r>
              <a:rPr lang="en-US" sz="1800" dirty="0">
                <a:solidFill>
                  <a:schemeClr val="bg1">
                    <a:lumMod val="95000"/>
                    <a:lumOff val="5000"/>
                  </a:schemeClr>
                </a:solidFill>
                <a:latin typeface="Calibri" panose="020F0502020204030204" pitchFamily="34" charset="0"/>
              </a:rPr>
              <a:t>) AS week, COUNT(</a:t>
            </a:r>
            <a:r>
              <a:rPr lang="en-US" sz="1800" dirty="0" err="1">
                <a:solidFill>
                  <a:schemeClr val="bg1">
                    <a:lumMod val="95000"/>
                    <a:lumOff val="5000"/>
                  </a:schemeClr>
                </a:solidFill>
                <a:latin typeface="Calibri" panose="020F0502020204030204" pitchFamily="34" charset="0"/>
              </a:rPr>
              <a:t>user_id</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total_users</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	FROM events </a:t>
            </a:r>
          </a:p>
          <a:p>
            <a:r>
              <a:rPr lang="en-US" sz="1800" dirty="0">
                <a:solidFill>
                  <a:schemeClr val="bg1">
                    <a:lumMod val="95000"/>
                    <a:lumOff val="5000"/>
                  </a:schemeClr>
                </a:solidFill>
                <a:latin typeface="Calibri" panose="020F0502020204030204" pitchFamily="34" charset="0"/>
              </a:rPr>
              <a:t>	WHERE </a:t>
            </a:r>
            <a:r>
              <a:rPr lang="en-US" sz="1800" dirty="0" err="1">
                <a:solidFill>
                  <a:schemeClr val="bg1">
                    <a:lumMod val="95000"/>
                    <a:lumOff val="5000"/>
                  </a:schemeClr>
                </a:solidFill>
                <a:latin typeface="Calibri" panose="020F0502020204030204" pitchFamily="34" charset="0"/>
              </a:rPr>
              <a:t>event_type</a:t>
            </a:r>
            <a:r>
              <a:rPr lang="en-US" sz="1800" dirty="0">
                <a:solidFill>
                  <a:schemeClr val="bg1">
                    <a:lumMod val="95000"/>
                    <a:lumOff val="5000"/>
                  </a:schemeClr>
                </a:solidFill>
                <a:latin typeface="Calibri" panose="020F0502020204030204" pitchFamily="34" charset="0"/>
              </a:rPr>
              <a:t> = 'engagement'	</a:t>
            </a:r>
          </a:p>
          <a:p>
            <a:r>
              <a:rPr lang="en-US" sz="1800" dirty="0">
                <a:solidFill>
                  <a:schemeClr val="bg1">
                    <a:lumMod val="95000"/>
                    <a:lumOff val="5000"/>
                  </a:schemeClr>
                </a:solidFill>
                <a:latin typeface="Calibri" panose="020F0502020204030204" pitchFamily="34" charset="0"/>
              </a:rPr>
              <a:t>	GROUP BY device, week</a:t>
            </a:r>
          </a:p>
          <a:p>
            <a:r>
              <a:rPr lang="en-US" sz="1800" dirty="0">
                <a:solidFill>
                  <a:schemeClr val="bg1">
                    <a:lumMod val="95000"/>
                    <a:lumOff val="5000"/>
                  </a:schemeClr>
                </a:solidFill>
                <a:latin typeface="Calibri" panose="020F0502020204030204" pitchFamily="34" charset="0"/>
              </a:rPr>
              <a:t>	ORDER BY week, device</a:t>
            </a:r>
          </a:p>
          <a:p>
            <a:r>
              <a:rPr lang="en-US" sz="1800" dirty="0">
                <a:solidFill>
                  <a:schemeClr val="bg1">
                    <a:lumMod val="95000"/>
                    <a:lumOff val="5000"/>
                  </a:schemeClr>
                </a:solidFill>
                <a:latin typeface="Calibri" panose="020F0502020204030204" pitchFamily="34" charset="0"/>
              </a:rPr>
              <a:t>	)</a:t>
            </a:r>
          </a:p>
          <a:p>
            <a:r>
              <a:rPr lang="en-US" sz="1800" dirty="0">
                <a:solidFill>
                  <a:schemeClr val="bg1">
                    <a:lumMod val="95000"/>
                    <a:lumOff val="5000"/>
                  </a:schemeClr>
                </a:solidFill>
                <a:latin typeface="Calibri" panose="020F0502020204030204" pitchFamily="34" charset="0"/>
              </a:rPr>
              <a:t>SELECT device, ROUND(AVG(</a:t>
            </a:r>
            <a:r>
              <a:rPr lang="en-US" sz="1800" dirty="0" err="1">
                <a:solidFill>
                  <a:schemeClr val="bg1">
                    <a:lumMod val="95000"/>
                    <a:lumOff val="5000"/>
                  </a:schemeClr>
                </a:solidFill>
                <a:latin typeface="Calibri" panose="020F0502020204030204" pitchFamily="34" charset="0"/>
              </a:rPr>
              <a:t>total_users</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weekly_engagement</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FROM t1</a:t>
            </a:r>
          </a:p>
          <a:p>
            <a:r>
              <a:rPr lang="en-US" sz="1800" dirty="0">
                <a:solidFill>
                  <a:schemeClr val="bg1">
                    <a:lumMod val="95000"/>
                    <a:lumOff val="5000"/>
                  </a:schemeClr>
                </a:solidFill>
                <a:latin typeface="Calibri" panose="020F0502020204030204" pitchFamily="34" charset="0"/>
              </a:rPr>
              <a:t>GROUP BY device;</a:t>
            </a:r>
            <a:endParaRPr lang="en-IN" dirty="0">
              <a:solidFill>
                <a:schemeClr val="bg1">
                  <a:lumMod val="95000"/>
                  <a:lumOff val="5000"/>
                </a:schemeClr>
              </a:solidFill>
            </a:endParaRPr>
          </a:p>
        </p:txBody>
      </p:sp>
      <p:graphicFrame>
        <p:nvGraphicFramePr>
          <p:cNvPr id="2" name="Table 1">
            <a:extLst>
              <a:ext uri="{FF2B5EF4-FFF2-40B4-BE49-F238E27FC236}">
                <a16:creationId xmlns:a16="http://schemas.microsoft.com/office/drawing/2014/main" id="{72242FA6-1D07-3817-E037-5DE91F7561B3}"/>
              </a:ext>
            </a:extLst>
          </p:cNvPr>
          <p:cNvGraphicFramePr>
            <a:graphicFrameLocks noGrp="1"/>
          </p:cNvGraphicFramePr>
          <p:nvPr>
            <p:extLst>
              <p:ext uri="{D42A27DB-BD31-4B8C-83A1-F6EECF244321}">
                <p14:modId xmlns:p14="http://schemas.microsoft.com/office/powerpoint/2010/main" val="4120950435"/>
              </p:ext>
            </p:extLst>
          </p:nvPr>
        </p:nvGraphicFramePr>
        <p:xfrm>
          <a:off x="7495505" y="375683"/>
          <a:ext cx="4262906" cy="6349293"/>
        </p:xfrm>
        <a:graphic>
          <a:graphicData uri="http://schemas.openxmlformats.org/drawingml/2006/table">
            <a:tbl>
              <a:tblPr>
                <a:tableStyleId>{69C7853C-536D-4A76-A0AE-DD22124D55A5}</a:tableStyleId>
              </a:tblPr>
              <a:tblGrid>
                <a:gridCol w="2345209">
                  <a:extLst>
                    <a:ext uri="{9D8B030D-6E8A-4147-A177-3AD203B41FA5}">
                      <a16:colId xmlns:a16="http://schemas.microsoft.com/office/drawing/2014/main" val="4089502358"/>
                    </a:ext>
                  </a:extLst>
                </a:gridCol>
                <a:gridCol w="1917697">
                  <a:extLst>
                    <a:ext uri="{9D8B030D-6E8A-4147-A177-3AD203B41FA5}">
                      <a16:colId xmlns:a16="http://schemas.microsoft.com/office/drawing/2014/main" val="3460622473"/>
                    </a:ext>
                  </a:extLst>
                </a:gridCol>
              </a:tblGrid>
              <a:tr h="131175">
                <a:tc>
                  <a:txBody>
                    <a:bodyPr/>
                    <a:lstStyle/>
                    <a:p>
                      <a:pPr algn="ctr" fontAlgn="b"/>
                      <a:r>
                        <a:rPr lang="en-IN" sz="1500" b="1" u="none" strike="noStrike" dirty="0">
                          <a:solidFill>
                            <a:srgbClr val="000000"/>
                          </a:solidFill>
                          <a:effectLst/>
                          <a:latin typeface="Tw Cen MT (Body)"/>
                        </a:rPr>
                        <a:t>device</a:t>
                      </a:r>
                      <a:endParaRPr lang="en-IN" sz="1500" b="1" i="0" u="none" strike="noStrike" dirty="0">
                        <a:solidFill>
                          <a:srgbClr val="000000"/>
                        </a:solidFill>
                        <a:effectLst/>
                        <a:latin typeface="Tw Cen MT (Body)"/>
                      </a:endParaRPr>
                    </a:p>
                  </a:txBody>
                  <a:tcPr marL="6559" marR="6559" marT="6559" marB="0" anchor="ctr"/>
                </a:tc>
                <a:tc>
                  <a:txBody>
                    <a:bodyPr/>
                    <a:lstStyle/>
                    <a:p>
                      <a:pPr algn="ctr" fontAlgn="b"/>
                      <a:r>
                        <a:rPr lang="en-IN" sz="1500" b="1" u="none" strike="noStrike" dirty="0" err="1">
                          <a:solidFill>
                            <a:srgbClr val="000000"/>
                          </a:solidFill>
                          <a:effectLst/>
                          <a:latin typeface="Tw Cen MT (Body)"/>
                        </a:rPr>
                        <a:t>weekly_engagement</a:t>
                      </a:r>
                      <a:endParaRPr lang="en-IN" sz="1500" b="1" i="0" u="none" strike="noStrike" dirty="0">
                        <a:solidFill>
                          <a:srgbClr val="000000"/>
                        </a:solidFill>
                        <a:effectLst/>
                        <a:latin typeface="Tw Cen MT (Body)"/>
                      </a:endParaRPr>
                    </a:p>
                  </a:txBody>
                  <a:tcPr marL="6559" marR="6559" marT="6559" marB="0" anchor="ctr"/>
                </a:tc>
                <a:extLst>
                  <a:ext uri="{0D108BD9-81ED-4DB2-BD59-A6C34878D82A}">
                    <a16:rowId xmlns:a16="http://schemas.microsoft.com/office/drawing/2014/main" val="3795346270"/>
                  </a:ext>
                </a:extLst>
              </a:tr>
              <a:tr h="131175">
                <a:tc>
                  <a:txBody>
                    <a:bodyPr/>
                    <a:lstStyle/>
                    <a:p>
                      <a:pPr algn="ctr" fontAlgn="b"/>
                      <a:r>
                        <a:rPr lang="en-IN" sz="1500" b="0" u="none" strike="noStrike">
                          <a:solidFill>
                            <a:srgbClr val="000000"/>
                          </a:solidFill>
                          <a:effectLst/>
                          <a:latin typeface="Tw Cen MT (Body)"/>
                        </a:rPr>
                        <a:t>dell inspiron desktop</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558</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380881744"/>
                  </a:ext>
                </a:extLst>
              </a:tr>
              <a:tr h="131175">
                <a:tc>
                  <a:txBody>
                    <a:bodyPr/>
                    <a:lstStyle/>
                    <a:p>
                      <a:pPr algn="ctr" fontAlgn="b"/>
                      <a:r>
                        <a:rPr lang="en-IN" sz="1500" b="0" u="none" strike="noStrike">
                          <a:solidFill>
                            <a:srgbClr val="000000"/>
                          </a:solidFill>
                          <a:effectLst/>
                          <a:latin typeface="Tw Cen MT (Body)"/>
                        </a:rPr>
                        <a:t>amazon fire phone</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dirty="0">
                          <a:solidFill>
                            <a:srgbClr val="000000"/>
                          </a:solidFill>
                          <a:effectLst/>
                          <a:latin typeface="Tw Cen MT (Body)"/>
                        </a:rPr>
                        <a:t>119</a:t>
                      </a:r>
                      <a:endParaRPr lang="en-IN" sz="1500" b="0" i="0" u="none" strike="noStrike" dirty="0">
                        <a:solidFill>
                          <a:srgbClr val="000000"/>
                        </a:solidFill>
                        <a:effectLst/>
                        <a:latin typeface="Tw Cen MT (Body)"/>
                      </a:endParaRPr>
                    </a:p>
                  </a:txBody>
                  <a:tcPr marL="6559" marR="6559" marT="6559" marB="0" anchor="ctr"/>
                </a:tc>
                <a:extLst>
                  <a:ext uri="{0D108BD9-81ED-4DB2-BD59-A6C34878D82A}">
                    <a16:rowId xmlns:a16="http://schemas.microsoft.com/office/drawing/2014/main" val="2143343155"/>
                  </a:ext>
                </a:extLst>
              </a:tr>
              <a:tr h="131175">
                <a:tc>
                  <a:txBody>
                    <a:bodyPr/>
                    <a:lstStyle/>
                    <a:p>
                      <a:pPr algn="ctr" fontAlgn="b"/>
                      <a:r>
                        <a:rPr lang="en-IN" sz="1500" b="0" u="none" strike="noStrike">
                          <a:solidFill>
                            <a:srgbClr val="000000"/>
                          </a:solidFill>
                          <a:effectLst/>
                          <a:latin typeface="Tw Cen MT (Body)"/>
                        </a:rPr>
                        <a:t>nexus 10</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282</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1655424572"/>
                  </a:ext>
                </a:extLst>
              </a:tr>
              <a:tr h="131175">
                <a:tc>
                  <a:txBody>
                    <a:bodyPr/>
                    <a:lstStyle/>
                    <a:p>
                      <a:pPr algn="ctr" fontAlgn="b"/>
                      <a:r>
                        <a:rPr lang="en-IN" sz="1500" b="0" u="none" strike="noStrike" dirty="0" err="1">
                          <a:solidFill>
                            <a:srgbClr val="000000"/>
                          </a:solidFill>
                          <a:effectLst/>
                          <a:latin typeface="Tw Cen MT (Body)"/>
                        </a:rPr>
                        <a:t>macbook</a:t>
                      </a:r>
                      <a:r>
                        <a:rPr lang="en-IN" sz="1500" b="0" u="none" strike="noStrike" dirty="0">
                          <a:solidFill>
                            <a:srgbClr val="000000"/>
                          </a:solidFill>
                          <a:effectLst/>
                          <a:latin typeface="Tw Cen MT (Body)"/>
                        </a:rPr>
                        <a:t> pro</a:t>
                      </a:r>
                      <a:endParaRPr lang="en-IN" sz="1500" b="0" i="0" u="none" strike="noStrike" dirty="0">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3148</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401699049"/>
                  </a:ext>
                </a:extLst>
              </a:tr>
              <a:tr h="131175">
                <a:tc>
                  <a:txBody>
                    <a:bodyPr/>
                    <a:lstStyle/>
                    <a:p>
                      <a:pPr algn="ctr" fontAlgn="b"/>
                      <a:r>
                        <a:rPr lang="en-IN" sz="1500" b="0" u="none" strike="noStrike">
                          <a:solidFill>
                            <a:srgbClr val="000000"/>
                          </a:solidFill>
                          <a:effectLst/>
                          <a:latin typeface="Tw Cen MT (Body)"/>
                        </a:rPr>
                        <a:t>asus chromebook</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524</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701325030"/>
                  </a:ext>
                </a:extLst>
              </a:tr>
              <a:tr h="131175">
                <a:tc>
                  <a:txBody>
                    <a:bodyPr/>
                    <a:lstStyle/>
                    <a:p>
                      <a:pPr algn="ctr" fontAlgn="b"/>
                      <a:r>
                        <a:rPr lang="en-IN" sz="1500" b="0" u="none" strike="noStrike">
                          <a:solidFill>
                            <a:srgbClr val="000000"/>
                          </a:solidFill>
                          <a:effectLst/>
                          <a:latin typeface="Tw Cen MT (Body)"/>
                        </a:rPr>
                        <a:t>ipad mini</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307</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288639039"/>
                  </a:ext>
                </a:extLst>
              </a:tr>
              <a:tr h="131175">
                <a:tc>
                  <a:txBody>
                    <a:bodyPr/>
                    <a:lstStyle/>
                    <a:p>
                      <a:pPr algn="ctr" fontAlgn="b"/>
                      <a:r>
                        <a:rPr lang="en-IN" sz="1500" b="0" u="none" strike="noStrike">
                          <a:solidFill>
                            <a:srgbClr val="000000"/>
                          </a:solidFill>
                          <a:effectLst/>
                          <a:latin typeface="Tw Cen MT (Body)"/>
                        </a:rPr>
                        <a:t>windows surface</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189</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090671031"/>
                  </a:ext>
                </a:extLst>
              </a:tr>
              <a:tr h="131175">
                <a:tc>
                  <a:txBody>
                    <a:bodyPr/>
                    <a:lstStyle/>
                    <a:p>
                      <a:pPr algn="ctr" fontAlgn="b"/>
                      <a:r>
                        <a:rPr lang="en-IN" sz="1500" b="0" u="none" strike="noStrike">
                          <a:solidFill>
                            <a:srgbClr val="000000"/>
                          </a:solidFill>
                          <a:effectLst/>
                          <a:latin typeface="Tw Cen MT (Body)"/>
                        </a:rPr>
                        <a:t>samsumg galaxy tablet</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99</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1692861076"/>
                  </a:ext>
                </a:extLst>
              </a:tr>
              <a:tr h="131175">
                <a:tc>
                  <a:txBody>
                    <a:bodyPr/>
                    <a:lstStyle/>
                    <a:p>
                      <a:pPr algn="ctr" fontAlgn="b"/>
                      <a:r>
                        <a:rPr lang="en-IN" sz="1500" b="0" u="none" strike="noStrike">
                          <a:solidFill>
                            <a:srgbClr val="000000"/>
                          </a:solidFill>
                          <a:effectLst/>
                          <a:latin typeface="Tw Cen MT (Body)"/>
                        </a:rPr>
                        <a:t>macbook air</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1471</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3531392603"/>
                  </a:ext>
                </a:extLst>
              </a:tr>
              <a:tr h="131175">
                <a:tc>
                  <a:txBody>
                    <a:bodyPr/>
                    <a:lstStyle/>
                    <a:p>
                      <a:pPr algn="ctr" fontAlgn="b"/>
                      <a:r>
                        <a:rPr lang="en-IN" sz="1500" b="0" u="none" strike="noStrike">
                          <a:solidFill>
                            <a:srgbClr val="000000"/>
                          </a:solidFill>
                          <a:effectLst/>
                          <a:latin typeface="Tw Cen MT (Body)"/>
                        </a:rPr>
                        <a:t>lenovo thinkpad</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2032</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326759432"/>
                  </a:ext>
                </a:extLst>
              </a:tr>
              <a:tr h="131175">
                <a:tc>
                  <a:txBody>
                    <a:bodyPr/>
                    <a:lstStyle/>
                    <a:p>
                      <a:pPr algn="ctr" fontAlgn="b"/>
                      <a:r>
                        <a:rPr lang="en-IN" sz="1500" b="0" u="none" strike="noStrike">
                          <a:solidFill>
                            <a:srgbClr val="000000"/>
                          </a:solidFill>
                          <a:effectLst/>
                          <a:latin typeface="Tw Cen MT (Body)"/>
                        </a:rPr>
                        <a:t>mac mini</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245</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945674174"/>
                  </a:ext>
                </a:extLst>
              </a:tr>
              <a:tr h="131175">
                <a:tc>
                  <a:txBody>
                    <a:bodyPr/>
                    <a:lstStyle/>
                    <a:p>
                      <a:pPr algn="ctr" fontAlgn="b"/>
                      <a:r>
                        <a:rPr lang="en-IN" sz="1500" b="0" u="none" strike="noStrike">
                          <a:solidFill>
                            <a:srgbClr val="000000"/>
                          </a:solidFill>
                          <a:effectLst/>
                          <a:latin typeface="Tw Cen MT (Body)"/>
                        </a:rPr>
                        <a:t>iphone 5</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1421</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340551279"/>
                  </a:ext>
                </a:extLst>
              </a:tr>
              <a:tr h="131175">
                <a:tc>
                  <a:txBody>
                    <a:bodyPr/>
                    <a:lstStyle/>
                    <a:p>
                      <a:pPr algn="ctr" fontAlgn="b"/>
                      <a:r>
                        <a:rPr lang="en-IN" sz="1500" b="0" u="none" strike="noStrike">
                          <a:solidFill>
                            <a:srgbClr val="000000"/>
                          </a:solidFill>
                          <a:effectLst/>
                          <a:latin typeface="Tw Cen MT (Body)"/>
                        </a:rPr>
                        <a:t>nexus 7</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359</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511803620"/>
                  </a:ext>
                </a:extLst>
              </a:tr>
              <a:tr h="131175">
                <a:tc>
                  <a:txBody>
                    <a:bodyPr/>
                    <a:lstStyle/>
                    <a:p>
                      <a:pPr algn="ctr" fontAlgn="b"/>
                      <a:r>
                        <a:rPr lang="en-IN" sz="1500" b="0" u="none" strike="noStrike">
                          <a:solidFill>
                            <a:srgbClr val="000000"/>
                          </a:solidFill>
                          <a:effectLst/>
                          <a:latin typeface="Tw Cen MT (Body)"/>
                        </a:rPr>
                        <a:t>kindle fire</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224</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3070352582"/>
                  </a:ext>
                </a:extLst>
              </a:tr>
              <a:tr h="131175">
                <a:tc>
                  <a:txBody>
                    <a:bodyPr/>
                    <a:lstStyle/>
                    <a:p>
                      <a:pPr algn="ctr" fontAlgn="b"/>
                      <a:r>
                        <a:rPr lang="en-IN" sz="1500" b="0" u="none" strike="noStrike">
                          <a:solidFill>
                            <a:srgbClr val="000000"/>
                          </a:solidFill>
                          <a:effectLst/>
                          <a:latin typeface="Tw Cen MT (Body)"/>
                        </a:rPr>
                        <a:t>iphone 5s</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875</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4007259644"/>
                  </a:ext>
                </a:extLst>
              </a:tr>
              <a:tr h="131175">
                <a:tc>
                  <a:txBody>
                    <a:bodyPr/>
                    <a:lstStyle/>
                    <a:p>
                      <a:pPr algn="ctr" fontAlgn="b"/>
                      <a:r>
                        <a:rPr lang="en-IN" sz="1500" b="0" u="none" strike="noStrike">
                          <a:solidFill>
                            <a:srgbClr val="000000"/>
                          </a:solidFill>
                          <a:effectLst/>
                          <a:latin typeface="Tw Cen MT (Body)"/>
                        </a:rPr>
                        <a:t>nexus 5</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907</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1716439065"/>
                  </a:ext>
                </a:extLst>
              </a:tr>
              <a:tr h="131175">
                <a:tc>
                  <a:txBody>
                    <a:bodyPr/>
                    <a:lstStyle/>
                    <a:p>
                      <a:pPr algn="ctr" fontAlgn="b"/>
                      <a:r>
                        <a:rPr lang="en-IN" sz="1500" b="0" u="none" strike="noStrike">
                          <a:solidFill>
                            <a:srgbClr val="000000"/>
                          </a:solidFill>
                          <a:effectLst/>
                          <a:latin typeface="Tw Cen MT (Body)"/>
                        </a:rPr>
                        <a:t>acer aspire notebook</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490</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1955069899"/>
                  </a:ext>
                </a:extLst>
              </a:tr>
              <a:tr h="131175">
                <a:tc>
                  <a:txBody>
                    <a:bodyPr/>
                    <a:lstStyle/>
                    <a:p>
                      <a:pPr algn="ctr" fontAlgn="b"/>
                      <a:r>
                        <a:rPr lang="en-IN" sz="1500" b="0" u="none" strike="noStrike">
                          <a:solidFill>
                            <a:srgbClr val="000000"/>
                          </a:solidFill>
                          <a:effectLst/>
                          <a:latin typeface="Tw Cen MT (Body)"/>
                        </a:rPr>
                        <a:t>acer aspire desktop</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284</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62540820"/>
                  </a:ext>
                </a:extLst>
              </a:tr>
              <a:tr h="131175">
                <a:tc>
                  <a:txBody>
                    <a:bodyPr/>
                    <a:lstStyle/>
                    <a:p>
                      <a:pPr algn="ctr" fontAlgn="b"/>
                      <a:r>
                        <a:rPr lang="en-IN" sz="1500" b="0" u="none" strike="noStrike">
                          <a:solidFill>
                            <a:srgbClr val="000000"/>
                          </a:solidFill>
                          <a:effectLst/>
                          <a:latin typeface="Tw Cen MT (Body)"/>
                        </a:rPr>
                        <a:t>dell inspiron notebook</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1082</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1777202716"/>
                  </a:ext>
                </a:extLst>
              </a:tr>
              <a:tr h="131175">
                <a:tc>
                  <a:txBody>
                    <a:bodyPr/>
                    <a:lstStyle/>
                    <a:p>
                      <a:pPr algn="ctr" fontAlgn="b"/>
                      <a:r>
                        <a:rPr lang="en-IN" sz="1500" b="0" u="none" strike="noStrike">
                          <a:solidFill>
                            <a:srgbClr val="000000"/>
                          </a:solidFill>
                          <a:effectLst/>
                          <a:latin typeface="Tw Cen MT (Body)"/>
                        </a:rPr>
                        <a:t>htc one</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235</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76186285"/>
                  </a:ext>
                </a:extLst>
              </a:tr>
              <a:tr h="131175">
                <a:tc>
                  <a:txBody>
                    <a:bodyPr/>
                    <a:lstStyle/>
                    <a:p>
                      <a:pPr algn="ctr" fontAlgn="b"/>
                      <a:r>
                        <a:rPr lang="en-IN" sz="1500" b="0" u="none" strike="noStrike">
                          <a:solidFill>
                            <a:srgbClr val="000000"/>
                          </a:solidFill>
                          <a:effectLst/>
                          <a:latin typeface="Tw Cen MT (Body)"/>
                        </a:rPr>
                        <a:t>iphone 4s</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528</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394774688"/>
                  </a:ext>
                </a:extLst>
              </a:tr>
              <a:tr h="131175">
                <a:tc>
                  <a:txBody>
                    <a:bodyPr/>
                    <a:lstStyle/>
                    <a:p>
                      <a:pPr algn="ctr" fontAlgn="b"/>
                      <a:r>
                        <a:rPr lang="en-IN" sz="1500" b="0" u="none" strike="noStrike">
                          <a:solidFill>
                            <a:srgbClr val="000000"/>
                          </a:solidFill>
                          <a:effectLst/>
                          <a:latin typeface="Tw Cen MT (Body)"/>
                        </a:rPr>
                        <a:t>samsung galaxy note</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147</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2161527529"/>
                  </a:ext>
                </a:extLst>
              </a:tr>
              <a:tr h="131175">
                <a:tc>
                  <a:txBody>
                    <a:bodyPr/>
                    <a:lstStyle/>
                    <a:p>
                      <a:pPr algn="ctr" fontAlgn="b"/>
                      <a:r>
                        <a:rPr lang="en-IN" sz="1500" b="0" u="none" strike="noStrike">
                          <a:solidFill>
                            <a:srgbClr val="000000"/>
                          </a:solidFill>
                          <a:effectLst/>
                          <a:latin typeface="Tw Cen MT (Body)"/>
                        </a:rPr>
                        <a:t>nokia lumia 635</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308</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3030173964"/>
                  </a:ext>
                </a:extLst>
              </a:tr>
              <a:tr h="131175">
                <a:tc>
                  <a:txBody>
                    <a:bodyPr/>
                    <a:lstStyle/>
                    <a:p>
                      <a:pPr algn="ctr" fontAlgn="b"/>
                      <a:r>
                        <a:rPr lang="en-IN" sz="1500" b="0" u="none" strike="noStrike">
                          <a:solidFill>
                            <a:srgbClr val="000000"/>
                          </a:solidFill>
                          <a:effectLst/>
                          <a:latin typeface="Tw Cen MT (Body)"/>
                        </a:rPr>
                        <a:t>ipad air</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519</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1273241921"/>
                  </a:ext>
                </a:extLst>
              </a:tr>
              <a:tr h="131175">
                <a:tc>
                  <a:txBody>
                    <a:bodyPr/>
                    <a:lstStyle/>
                    <a:p>
                      <a:pPr algn="ctr" fontAlgn="b"/>
                      <a:r>
                        <a:rPr lang="en-IN" sz="1500" b="0" u="none" strike="noStrike">
                          <a:solidFill>
                            <a:srgbClr val="000000"/>
                          </a:solidFill>
                          <a:effectLst/>
                          <a:latin typeface="Tw Cen MT (Body)"/>
                        </a:rPr>
                        <a:t>hp pavilion desktop</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a:solidFill>
                            <a:srgbClr val="000000"/>
                          </a:solidFill>
                          <a:effectLst/>
                          <a:latin typeface="Tw Cen MT (Body)"/>
                        </a:rPr>
                        <a:t>488</a:t>
                      </a:r>
                      <a:endParaRPr lang="en-IN" sz="1500" b="0" i="0" u="none" strike="noStrike">
                        <a:solidFill>
                          <a:srgbClr val="000000"/>
                        </a:solidFill>
                        <a:effectLst/>
                        <a:latin typeface="Tw Cen MT (Body)"/>
                      </a:endParaRPr>
                    </a:p>
                  </a:txBody>
                  <a:tcPr marL="6559" marR="6559" marT="6559" marB="0" anchor="ctr"/>
                </a:tc>
                <a:extLst>
                  <a:ext uri="{0D108BD9-81ED-4DB2-BD59-A6C34878D82A}">
                    <a16:rowId xmlns:a16="http://schemas.microsoft.com/office/drawing/2014/main" val="33265997"/>
                  </a:ext>
                </a:extLst>
              </a:tr>
              <a:tr h="131175">
                <a:tc>
                  <a:txBody>
                    <a:bodyPr/>
                    <a:lstStyle/>
                    <a:p>
                      <a:pPr algn="ctr" fontAlgn="b"/>
                      <a:r>
                        <a:rPr lang="en-IN" sz="1500" b="0" u="none" strike="noStrike">
                          <a:solidFill>
                            <a:srgbClr val="000000"/>
                          </a:solidFill>
                          <a:effectLst/>
                          <a:latin typeface="Tw Cen MT (Body)"/>
                        </a:rPr>
                        <a:t>samsung galaxy s4</a:t>
                      </a:r>
                      <a:endParaRPr lang="en-IN" sz="1500" b="0" i="0" u="none" strike="noStrike">
                        <a:solidFill>
                          <a:srgbClr val="000000"/>
                        </a:solidFill>
                        <a:effectLst/>
                        <a:latin typeface="Tw Cen MT (Body)"/>
                      </a:endParaRPr>
                    </a:p>
                  </a:txBody>
                  <a:tcPr marL="6559" marR="6559" marT="6559" marB="0" anchor="ctr"/>
                </a:tc>
                <a:tc>
                  <a:txBody>
                    <a:bodyPr/>
                    <a:lstStyle/>
                    <a:p>
                      <a:pPr algn="ctr" fontAlgn="b"/>
                      <a:r>
                        <a:rPr lang="en-IN" sz="1500" b="0" u="none" strike="noStrike" dirty="0">
                          <a:solidFill>
                            <a:srgbClr val="000000"/>
                          </a:solidFill>
                          <a:effectLst/>
                          <a:latin typeface="Tw Cen MT (Body)"/>
                        </a:rPr>
                        <a:t>1024</a:t>
                      </a:r>
                      <a:endParaRPr lang="en-IN" sz="1500" b="0" i="0" u="none" strike="noStrike" dirty="0">
                        <a:solidFill>
                          <a:srgbClr val="000000"/>
                        </a:solidFill>
                        <a:effectLst/>
                        <a:latin typeface="Tw Cen MT (Body)"/>
                      </a:endParaRPr>
                    </a:p>
                  </a:txBody>
                  <a:tcPr marL="6559" marR="6559" marT="6559" marB="0" anchor="ctr"/>
                </a:tc>
                <a:extLst>
                  <a:ext uri="{0D108BD9-81ED-4DB2-BD59-A6C34878D82A}">
                    <a16:rowId xmlns:a16="http://schemas.microsoft.com/office/drawing/2014/main" val="2515826139"/>
                  </a:ext>
                </a:extLst>
              </a:tr>
            </a:tbl>
          </a:graphicData>
        </a:graphic>
      </p:graphicFrame>
    </p:spTree>
    <p:extLst>
      <p:ext uri="{BB962C8B-B14F-4D97-AF65-F5344CB8AC3E}">
        <p14:creationId xmlns:p14="http://schemas.microsoft.com/office/powerpoint/2010/main" val="225603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A0E98F-01A4-33C1-872F-E0008FECBB6F}"/>
              </a:ext>
            </a:extLst>
          </p:cNvPr>
          <p:cNvSpPr txBox="1"/>
          <p:nvPr/>
        </p:nvSpPr>
        <p:spPr>
          <a:xfrm>
            <a:off x="1121392" y="572448"/>
            <a:ext cx="4134978"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Email Engagement Analysis:</a:t>
            </a:r>
          </a:p>
        </p:txBody>
      </p:sp>
      <p:sp>
        <p:nvSpPr>
          <p:cNvPr id="3" name="TextBox 2">
            <a:extLst>
              <a:ext uri="{FF2B5EF4-FFF2-40B4-BE49-F238E27FC236}">
                <a16:creationId xmlns:a16="http://schemas.microsoft.com/office/drawing/2014/main" id="{C4FD8B68-0A2D-198B-7CBD-2C0755A7D1D8}"/>
              </a:ext>
            </a:extLst>
          </p:cNvPr>
          <p:cNvSpPr txBox="1"/>
          <p:nvPr/>
        </p:nvSpPr>
        <p:spPr>
          <a:xfrm>
            <a:off x="1121392" y="1206703"/>
            <a:ext cx="7286803" cy="646331"/>
          </a:xfrm>
          <a:prstGeom prst="rect">
            <a:avLst/>
          </a:prstGeom>
          <a:noFill/>
          <a:ln>
            <a:solidFill>
              <a:schemeClr val="bg1"/>
            </a:solidFill>
            <a:prstDash val="lgDashDot"/>
          </a:ln>
        </p:spPr>
        <p:txBody>
          <a:bodyPr wrap="square" rtlCol="0">
            <a:spAutoFit/>
          </a:bodyPr>
          <a:lstStyle>
            <a:defPPr>
              <a:defRPr lang="en-US"/>
            </a:defPPr>
            <a:lvl1pPr>
              <a:defRPr i="1">
                <a:solidFill>
                  <a:schemeClr val="bg1">
                    <a:lumMod val="95000"/>
                    <a:lumOff val="5000"/>
                  </a:schemeClr>
                </a:solidFill>
                <a:latin typeface="Calibri" panose="020F0502020204030204" pitchFamily="34" charset="0"/>
              </a:defRPr>
            </a:lvl1pPr>
          </a:lstStyle>
          <a:p>
            <a:r>
              <a:rPr lang="en-US" i="0" dirty="0"/>
              <a:t>Objective: Analyze how users are engaging with the email service.</a:t>
            </a:r>
          </a:p>
          <a:p>
            <a:r>
              <a:rPr lang="en-US" i="0" dirty="0"/>
              <a:t>Task: Write an SQL query to calculate the email engagement metrics.</a:t>
            </a:r>
          </a:p>
        </p:txBody>
      </p:sp>
      <p:sp>
        <p:nvSpPr>
          <p:cNvPr id="4" name="TextBox 3">
            <a:extLst>
              <a:ext uri="{FF2B5EF4-FFF2-40B4-BE49-F238E27FC236}">
                <a16:creationId xmlns:a16="http://schemas.microsoft.com/office/drawing/2014/main" id="{AF3EF461-1D31-8218-63D1-2B39049E2847}"/>
              </a:ext>
            </a:extLst>
          </p:cNvPr>
          <p:cNvSpPr txBox="1"/>
          <p:nvPr/>
        </p:nvSpPr>
        <p:spPr>
          <a:xfrm>
            <a:off x="1121392" y="2063398"/>
            <a:ext cx="6532508" cy="2308324"/>
          </a:xfrm>
          <a:prstGeom prst="rect">
            <a:avLst/>
          </a:prstGeom>
          <a:noFill/>
          <a:ln>
            <a:solidFill>
              <a:schemeClr val="bg1"/>
            </a:solidFill>
            <a:prstDash val="lgDashDot"/>
          </a:ln>
        </p:spPr>
        <p:txBody>
          <a:bodyPr wrap="square" rtlCol="0">
            <a:spAutoFit/>
          </a:bodyPr>
          <a:lstStyle/>
          <a:p>
            <a:r>
              <a:rPr lang="en-US" sz="1800" dirty="0">
                <a:solidFill>
                  <a:schemeClr val="bg1">
                    <a:lumMod val="95000"/>
                    <a:lumOff val="5000"/>
                  </a:schemeClr>
                </a:solidFill>
                <a:latin typeface="Calibri" panose="020F0502020204030204" pitchFamily="34" charset="0"/>
              </a:rPr>
              <a:t>WITH email AS (SELECT action, EXTRACT(WEEK FROM </a:t>
            </a:r>
            <a:r>
              <a:rPr lang="en-US" sz="1800" dirty="0" err="1">
                <a:solidFill>
                  <a:schemeClr val="bg1">
                    <a:lumMod val="95000"/>
                    <a:lumOff val="5000"/>
                  </a:schemeClr>
                </a:solidFill>
                <a:latin typeface="Calibri" panose="020F0502020204030204" pitchFamily="34" charset="0"/>
              </a:rPr>
              <a:t>occurred_at</a:t>
            </a:r>
            <a:r>
              <a:rPr lang="en-US" sz="1800" dirty="0">
                <a:solidFill>
                  <a:schemeClr val="bg1">
                    <a:lumMod val="95000"/>
                    <a:lumOff val="5000"/>
                  </a:schemeClr>
                </a:solidFill>
                <a:latin typeface="Calibri" panose="020F0502020204030204" pitchFamily="34" charset="0"/>
              </a:rPr>
              <a:t>) AS week,</a:t>
            </a:r>
          </a:p>
          <a:p>
            <a:r>
              <a:rPr lang="en-US" sz="1800" dirty="0">
                <a:solidFill>
                  <a:schemeClr val="bg1">
                    <a:lumMod val="95000"/>
                    <a:lumOff val="5000"/>
                  </a:schemeClr>
                </a:solidFill>
                <a:latin typeface="Calibri" panose="020F0502020204030204" pitchFamily="34" charset="0"/>
              </a:rPr>
              <a:t>	COUNT(</a:t>
            </a:r>
            <a:r>
              <a:rPr lang="en-US" sz="1800" dirty="0" err="1">
                <a:solidFill>
                  <a:schemeClr val="bg1">
                    <a:lumMod val="95000"/>
                    <a:lumOff val="5000"/>
                  </a:schemeClr>
                </a:solidFill>
                <a:latin typeface="Calibri" panose="020F0502020204030204" pitchFamily="34" charset="0"/>
              </a:rPr>
              <a:t>user_id</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total_users</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	FROM </a:t>
            </a:r>
            <a:r>
              <a:rPr lang="en-US" sz="1800" dirty="0" err="1">
                <a:solidFill>
                  <a:schemeClr val="bg1">
                    <a:lumMod val="95000"/>
                    <a:lumOff val="5000"/>
                  </a:schemeClr>
                </a:solidFill>
                <a:latin typeface="Calibri" panose="020F0502020204030204" pitchFamily="34" charset="0"/>
              </a:rPr>
              <a:t>email_events</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	GROUP BY action, week)</a:t>
            </a:r>
          </a:p>
          <a:p>
            <a:r>
              <a:rPr lang="en-US" sz="1800" dirty="0">
                <a:solidFill>
                  <a:schemeClr val="bg1">
                    <a:lumMod val="95000"/>
                    <a:lumOff val="5000"/>
                  </a:schemeClr>
                </a:solidFill>
                <a:latin typeface="Calibri" panose="020F0502020204030204" pitchFamily="34" charset="0"/>
              </a:rPr>
              <a:t>SELECT action, ROUND(AVG(</a:t>
            </a:r>
            <a:r>
              <a:rPr lang="en-US" sz="1800" dirty="0" err="1">
                <a:solidFill>
                  <a:schemeClr val="bg1">
                    <a:lumMod val="95000"/>
                    <a:lumOff val="5000"/>
                  </a:schemeClr>
                </a:solidFill>
                <a:latin typeface="Calibri" panose="020F0502020204030204" pitchFamily="34" charset="0"/>
              </a:rPr>
              <a:t>total_users</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avg_weekly_email_eng</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FROM email</a:t>
            </a:r>
          </a:p>
          <a:p>
            <a:r>
              <a:rPr lang="en-US" sz="1800" dirty="0">
                <a:solidFill>
                  <a:schemeClr val="bg1">
                    <a:lumMod val="95000"/>
                    <a:lumOff val="5000"/>
                  </a:schemeClr>
                </a:solidFill>
                <a:latin typeface="Calibri" panose="020F0502020204030204" pitchFamily="34" charset="0"/>
              </a:rPr>
              <a:t>GROUP BY action;</a:t>
            </a:r>
            <a:endParaRPr lang="en-IN" dirty="0">
              <a:solidFill>
                <a:schemeClr val="bg1">
                  <a:lumMod val="95000"/>
                  <a:lumOff val="5000"/>
                </a:schemeClr>
              </a:solidFill>
            </a:endParaRPr>
          </a:p>
        </p:txBody>
      </p:sp>
      <p:graphicFrame>
        <p:nvGraphicFramePr>
          <p:cNvPr id="7" name="Table 6">
            <a:extLst>
              <a:ext uri="{FF2B5EF4-FFF2-40B4-BE49-F238E27FC236}">
                <a16:creationId xmlns:a16="http://schemas.microsoft.com/office/drawing/2014/main" id="{4EE6983D-7E51-D595-4451-ED4FAA1D78FB}"/>
              </a:ext>
            </a:extLst>
          </p:cNvPr>
          <p:cNvGraphicFramePr>
            <a:graphicFrameLocks noGrp="1"/>
          </p:cNvGraphicFramePr>
          <p:nvPr>
            <p:extLst>
              <p:ext uri="{D42A27DB-BD31-4B8C-83A1-F6EECF244321}">
                <p14:modId xmlns:p14="http://schemas.microsoft.com/office/powerpoint/2010/main" val="4153197378"/>
              </p:ext>
            </p:extLst>
          </p:nvPr>
        </p:nvGraphicFramePr>
        <p:xfrm>
          <a:off x="3510745" y="4582086"/>
          <a:ext cx="5082540" cy="1755088"/>
        </p:xfrm>
        <a:graphic>
          <a:graphicData uri="http://schemas.openxmlformats.org/drawingml/2006/table">
            <a:tbl>
              <a:tblPr>
                <a:tableStyleId>{69C7853C-536D-4A76-A0AE-DD22124D55A5}</a:tableStyleId>
              </a:tblPr>
              <a:tblGrid>
                <a:gridCol w="2880253">
                  <a:extLst>
                    <a:ext uri="{9D8B030D-6E8A-4147-A177-3AD203B41FA5}">
                      <a16:colId xmlns:a16="http://schemas.microsoft.com/office/drawing/2014/main" val="3938375551"/>
                    </a:ext>
                  </a:extLst>
                </a:gridCol>
                <a:gridCol w="2202287">
                  <a:extLst>
                    <a:ext uri="{9D8B030D-6E8A-4147-A177-3AD203B41FA5}">
                      <a16:colId xmlns:a16="http://schemas.microsoft.com/office/drawing/2014/main" val="2727024540"/>
                    </a:ext>
                  </a:extLst>
                </a:gridCol>
              </a:tblGrid>
              <a:tr h="577652">
                <a:tc>
                  <a:txBody>
                    <a:bodyPr/>
                    <a:lstStyle/>
                    <a:p>
                      <a:pPr algn="ctr" fontAlgn="b"/>
                      <a:r>
                        <a:rPr lang="en-IN" sz="1600" b="1" u="none" strike="noStrike">
                          <a:solidFill>
                            <a:srgbClr val="000000"/>
                          </a:solidFill>
                          <a:effectLst/>
                        </a:rPr>
                        <a:t>action</a:t>
                      </a:r>
                      <a:endParaRPr lang="en-IN" sz="1600" b="1" i="0" u="none" strike="noStrike">
                        <a:solidFill>
                          <a:srgbClr val="000000"/>
                        </a:solidFill>
                        <a:effectLst/>
                        <a:latin typeface="Tw Cen MT (Body)"/>
                      </a:endParaRPr>
                    </a:p>
                  </a:txBody>
                  <a:tcPr marL="9525" marR="9525" marT="9525" marB="0" anchor="ctr"/>
                </a:tc>
                <a:tc>
                  <a:txBody>
                    <a:bodyPr/>
                    <a:lstStyle/>
                    <a:p>
                      <a:pPr algn="ctr" fontAlgn="b"/>
                      <a:r>
                        <a:rPr lang="en-IN" sz="1600" b="1" u="none" strike="noStrike" dirty="0" err="1">
                          <a:solidFill>
                            <a:srgbClr val="000000"/>
                          </a:solidFill>
                          <a:effectLst/>
                        </a:rPr>
                        <a:t>avg_weekly_email_eng</a:t>
                      </a:r>
                      <a:endParaRPr lang="en-IN" sz="1600" b="1"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4209285292"/>
                  </a:ext>
                </a:extLst>
              </a:tr>
              <a:tr h="294359">
                <a:tc>
                  <a:txBody>
                    <a:bodyPr/>
                    <a:lstStyle/>
                    <a:p>
                      <a:pPr algn="ctr" fontAlgn="b"/>
                      <a:r>
                        <a:rPr lang="en-IN" sz="1600" b="0" u="none" strike="noStrike">
                          <a:solidFill>
                            <a:srgbClr val="000000"/>
                          </a:solidFill>
                          <a:effectLst/>
                        </a:rPr>
                        <a:t>email_open</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1137</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2127953239"/>
                  </a:ext>
                </a:extLst>
              </a:tr>
              <a:tr h="294359">
                <a:tc>
                  <a:txBody>
                    <a:bodyPr/>
                    <a:lstStyle/>
                    <a:p>
                      <a:pPr algn="ctr" fontAlgn="b"/>
                      <a:r>
                        <a:rPr lang="en-IN" sz="1600" b="0" u="none" strike="noStrike">
                          <a:solidFill>
                            <a:srgbClr val="000000"/>
                          </a:solidFill>
                          <a:effectLst/>
                        </a:rPr>
                        <a:t>email_clickthrough</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501</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637614456"/>
                  </a:ext>
                </a:extLst>
              </a:tr>
              <a:tr h="294359">
                <a:tc>
                  <a:txBody>
                    <a:bodyPr/>
                    <a:lstStyle/>
                    <a:p>
                      <a:pPr algn="ctr" fontAlgn="b"/>
                      <a:r>
                        <a:rPr lang="en-IN" sz="1600" b="0" u="none" strike="noStrike">
                          <a:solidFill>
                            <a:srgbClr val="000000"/>
                          </a:solidFill>
                          <a:effectLst/>
                        </a:rPr>
                        <a:t>sent_weekly_digest</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a:solidFill>
                            <a:srgbClr val="000000"/>
                          </a:solidFill>
                          <a:effectLst/>
                        </a:rPr>
                        <a:t>3182</a:t>
                      </a:r>
                      <a:endParaRPr lang="en-IN" sz="1600" b="0" i="0" u="none" strike="noStrike">
                        <a:solidFill>
                          <a:srgbClr val="000000"/>
                        </a:solidFill>
                        <a:effectLst/>
                        <a:latin typeface="Tw Cen MT (Body)"/>
                      </a:endParaRPr>
                    </a:p>
                  </a:txBody>
                  <a:tcPr marL="9525" marR="9525" marT="9525" marB="0" anchor="ctr"/>
                </a:tc>
                <a:extLst>
                  <a:ext uri="{0D108BD9-81ED-4DB2-BD59-A6C34878D82A}">
                    <a16:rowId xmlns:a16="http://schemas.microsoft.com/office/drawing/2014/main" val="2038653149"/>
                  </a:ext>
                </a:extLst>
              </a:tr>
              <a:tr h="294359">
                <a:tc>
                  <a:txBody>
                    <a:bodyPr/>
                    <a:lstStyle/>
                    <a:p>
                      <a:pPr algn="ctr" fontAlgn="b"/>
                      <a:r>
                        <a:rPr lang="en-IN" sz="1600" b="0" u="none" strike="noStrike">
                          <a:solidFill>
                            <a:srgbClr val="000000"/>
                          </a:solidFill>
                          <a:effectLst/>
                        </a:rPr>
                        <a:t>sent_reengagement_email</a:t>
                      </a:r>
                      <a:endParaRPr lang="en-IN" sz="1600" b="0" i="0" u="none" strike="noStrike">
                        <a:solidFill>
                          <a:srgbClr val="000000"/>
                        </a:solidFill>
                        <a:effectLst/>
                        <a:latin typeface="Tw Cen MT (Body)"/>
                      </a:endParaRPr>
                    </a:p>
                  </a:txBody>
                  <a:tcPr marL="9525" marR="9525" marT="9525" marB="0" anchor="ctr"/>
                </a:tc>
                <a:tc>
                  <a:txBody>
                    <a:bodyPr/>
                    <a:lstStyle/>
                    <a:p>
                      <a:pPr algn="ctr" fontAlgn="b"/>
                      <a:r>
                        <a:rPr lang="en-IN" sz="1600" b="0" u="none" strike="noStrike" dirty="0">
                          <a:solidFill>
                            <a:srgbClr val="000000"/>
                          </a:solidFill>
                          <a:effectLst/>
                        </a:rPr>
                        <a:t>203</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2842619514"/>
                  </a:ext>
                </a:extLst>
              </a:tr>
            </a:tbl>
          </a:graphicData>
        </a:graphic>
      </p:graphicFrame>
    </p:spTree>
    <p:extLst>
      <p:ext uri="{BB962C8B-B14F-4D97-AF65-F5344CB8AC3E}">
        <p14:creationId xmlns:p14="http://schemas.microsoft.com/office/powerpoint/2010/main" val="416933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3986B0-CE82-9EA2-1EEF-CB76B37A7F28}"/>
              </a:ext>
            </a:extLst>
          </p:cNvPr>
          <p:cNvSpPr txBox="1"/>
          <p:nvPr/>
        </p:nvSpPr>
        <p:spPr>
          <a:xfrm>
            <a:off x="1066800" y="430010"/>
            <a:ext cx="3382208" cy="523220"/>
          </a:xfrm>
          <a:prstGeom prst="rect">
            <a:avLst/>
          </a:prstGeom>
          <a:noFill/>
        </p:spPr>
        <p:txBody>
          <a:bodyPr wrap="none" rtlCol="0">
            <a:spAutoFit/>
          </a:bodyPr>
          <a:lstStyle>
            <a:defPPr>
              <a:defRPr lang="en-US"/>
            </a:defPPr>
            <a:lvl1pPr>
              <a:defRPr sz="2800" b="1" u="sng">
                <a:solidFill>
                  <a:schemeClr val="bg1">
                    <a:lumMod val="95000"/>
                    <a:lumOff val="5000"/>
                  </a:schemeClr>
                </a:solidFill>
                <a:latin typeface="Cambria" panose="02040503050406030204" pitchFamily="18" charset="0"/>
                <a:ea typeface="Cambria" panose="02040503050406030204" pitchFamily="18" charset="0"/>
              </a:defRPr>
            </a:lvl1pPr>
          </a:lstStyle>
          <a:p>
            <a:r>
              <a:rPr lang="en-IN" dirty="0"/>
              <a:t>Project Description</a:t>
            </a:r>
          </a:p>
        </p:txBody>
      </p:sp>
      <p:sp>
        <p:nvSpPr>
          <p:cNvPr id="5" name="TextBox 4">
            <a:extLst>
              <a:ext uri="{FF2B5EF4-FFF2-40B4-BE49-F238E27FC236}">
                <a16:creationId xmlns:a16="http://schemas.microsoft.com/office/drawing/2014/main" id="{95EB8E46-3A8E-96E0-1EA0-1BA4D3335B5E}"/>
              </a:ext>
            </a:extLst>
          </p:cNvPr>
          <p:cNvSpPr txBox="1"/>
          <p:nvPr/>
        </p:nvSpPr>
        <p:spPr>
          <a:xfrm>
            <a:off x="1066799" y="1141210"/>
            <a:ext cx="10331003" cy="1200329"/>
          </a:xfrm>
          <a:prstGeom prst="rect">
            <a:avLst/>
          </a:prstGeom>
          <a:noFill/>
          <a:ln>
            <a:solidFill>
              <a:schemeClr val="bg1"/>
            </a:solidFill>
            <a:prstDash val="lgDashDot"/>
          </a:ln>
        </p:spPr>
        <p:txBody>
          <a:bodyPr wrap="square" rtlCol="0">
            <a:spAutoFit/>
          </a:bodyPr>
          <a:lstStyle>
            <a:defPPr>
              <a:defRPr lang="en-US"/>
            </a:defPPr>
            <a:lvl1pPr>
              <a:defRPr>
                <a:solidFill>
                  <a:schemeClr val="bg1">
                    <a:lumMod val="95000"/>
                    <a:lumOff val="5000"/>
                  </a:schemeClr>
                </a:solidFill>
                <a:latin typeface="Calibri" panose="020F0502020204030204" pitchFamily="34" charset="0"/>
              </a:defRPr>
            </a:lvl1pPr>
          </a:lstStyle>
          <a:p>
            <a:r>
              <a:rPr lang="en-US" dirty="0"/>
              <a:t>This data analysis project is aimed to analyze the company’s end-to-end operations. Utilizing advanced SQL skills to analyze operational data and investigate the metric spike. As a Lead Data Analyst, I will work with various datasets and tables to derive insights that can help improve the company's operations and understand sudden changes in key metrics </a:t>
            </a:r>
          </a:p>
        </p:txBody>
      </p:sp>
      <p:sp>
        <p:nvSpPr>
          <p:cNvPr id="8" name="TextBox 7">
            <a:extLst>
              <a:ext uri="{FF2B5EF4-FFF2-40B4-BE49-F238E27FC236}">
                <a16:creationId xmlns:a16="http://schemas.microsoft.com/office/drawing/2014/main" id="{6A707B89-2D50-4F60-8CE9-22375086B0B3}"/>
              </a:ext>
            </a:extLst>
          </p:cNvPr>
          <p:cNvSpPr txBox="1"/>
          <p:nvPr/>
        </p:nvSpPr>
        <p:spPr>
          <a:xfrm>
            <a:off x="1066799" y="2502357"/>
            <a:ext cx="1787092" cy="523220"/>
          </a:xfrm>
          <a:prstGeom prst="rect">
            <a:avLst/>
          </a:prstGeom>
          <a:noFill/>
        </p:spPr>
        <p:txBody>
          <a:bodyPr wrap="none" rtlCol="0">
            <a:spAutoFit/>
          </a:bodyPr>
          <a:lstStyle/>
          <a:p>
            <a:r>
              <a:rPr lang="en-IN" sz="2800" b="1" u="sng" dirty="0">
                <a:solidFill>
                  <a:schemeClr val="bg1">
                    <a:lumMod val="95000"/>
                    <a:lumOff val="5000"/>
                  </a:schemeClr>
                </a:solidFill>
                <a:latin typeface="Cambria" panose="02040503050406030204" pitchFamily="18" charset="0"/>
                <a:ea typeface="Cambria" panose="02040503050406030204" pitchFamily="18" charset="0"/>
              </a:rPr>
              <a:t>Approach</a:t>
            </a:r>
          </a:p>
        </p:txBody>
      </p:sp>
      <p:sp>
        <p:nvSpPr>
          <p:cNvPr id="9" name="TextBox 8">
            <a:extLst>
              <a:ext uri="{FF2B5EF4-FFF2-40B4-BE49-F238E27FC236}">
                <a16:creationId xmlns:a16="http://schemas.microsoft.com/office/drawing/2014/main" id="{9F8CBB36-B6AF-6B69-6877-F39BA70083BE}"/>
              </a:ext>
            </a:extLst>
          </p:cNvPr>
          <p:cNvSpPr txBox="1"/>
          <p:nvPr/>
        </p:nvSpPr>
        <p:spPr>
          <a:xfrm>
            <a:off x="1066799" y="3182965"/>
            <a:ext cx="10331003" cy="1477328"/>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pPr algn="l"/>
            <a:r>
              <a:rPr lang="en-US" dirty="0"/>
              <a:t>By using the DDL (Data Definition Language) and DML (Data Manipulation Language) commands to create the tables and insert the data into the tables respectively using the provided datasets.</a:t>
            </a:r>
          </a:p>
          <a:p>
            <a:pPr algn="l"/>
            <a:r>
              <a:rPr lang="en-US" dirty="0"/>
              <a:t>Extracted necessary insights from the database using the DQL (Data Query Language) commands with the help of SELECT query and various clauses such as WHERE, JOIN, GROUP BY, ORDER BY. Also using advanced SQL functions such as Common Table Expressions (CTE), Window Functions</a:t>
            </a:r>
          </a:p>
        </p:txBody>
      </p:sp>
      <p:sp>
        <p:nvSpPr>
          <p:cNvPr id="12" name="TextBox 11">
            <a:extLst>
              <a:ext uri="{FF2B5EF4-FFF2-40B4-BE49-F238E27FC236}">
                <a16:creationId xmlns:a16="http://schemas.microsoft.com/office/drawing/2014/main" id="{2D0DD920-52A5-DF3C-2FD5-0201A22E328E}"/>
              </a:ext>
            </a:extLst>
          </p:cNvPr>
          <p:cNvSpPr txBox="1"/>
          <p:nvPr/>
        </p:nvSpPr>
        <p:spPr>
          <a:xfrm>
            <a:off x="1074459" y="4817681"/>
            <a:ext cx="2987228" cy="523220"/>
          </a:xfrm>
          <a:prstGeom prst="rect">
            <a:avLst/>
          </a:prstGeom>
          <a:noFill/>
        </p:spPr>
        <p:txBody>
          <a:bodyPr wrap="none" rtlCol="0">
            <a:spAutoFit/>
          </a:bodyPr>
          <a:lstStyle/>
          <a:p>
            <a:r>
              <a:rPr lang="en-IN" sz="2800" b="1" u="sng" dirty="0">
                <a:solidFill>
                  <a:schemeClr val="bg1">
                    <a:lumMod val="95000"/>
                    <a:lumOff val="5000"/>
                  </a:schemeClr>
                </a:solidFill>
                <a:latin typeface="Cambria" panose="02040503050406030204" pitchFamily="18" charset="0"/>
                <a:ea typeface="Cambria" panose="02040503050406030204" pitchFamily="18" charset="0"/>
              </a:rPr>
              <a:t>Tech - Stack used</a:t>
            </a:r>
          </a:p>
        </p:txBody>
      </p:sp>
      <p:sp>
        <p:nvSpPr>
          <p:cNvPr id="13" name="TextBox 12">
            <a:extLst>
              <a:ext uri="{FF2B5EF4-FFF2-40B4-BE49-F238E27FC236}">
                <a16:creationId xmlns:a16="http://schemas.microsoft.com/office/drawing/2014/main" id="{0445B73E-22B7-BB98-EEB4-A2895D8B7F5B}"/>
              </a:ext>
            </a:extLst>
          </p:cNvPr>
          <p:cNvSpPr txBox="1"/>
          <p:nvPr/>
        </p:nvSpPr>
        <p:spPr>
          <a:xfrm>
            <a:off x="1066799" y="5528881"/>
            <a:ext cx="2436256" cy="646331"/>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pPr algn="l"/>
            <a:r>
              <a:rPr lang="en-US" dirty="0"/>
              <a:t>pgAdmin 4: Version 8.6 </a:t>
            </a:r>
          </a:p>
          <a:p>
            <a:pPr algn="l"/>
            <a:r>
              <a:rPr lang="en-US" dirty="0"/>
              <a:t>PostgreSQL: Version 16</a:t>
            </a:r>
          </a:p>
        </p:txBody>
      </p:sp>
      <p:sp>
        <p:nvSpPr>
          <p:cNvPr id="14" name="TextBox 13">
            <a:extLst>
              <a:ext uri="{FF2B5EF4-FFF2-40B4-BE49-F238E27FC236}">
                <a16:creationId xmlns:a16="http://schemas.microsoft.com/office/drawing/2014/main" id="{D1096958-8279-CF4C-D28B-FC47326B0906}"/>
              </a:ext>
            </a:extLst>
          </p:cNvPr>
          <p:cNvSpPr txBox="1"/>
          <p:nvPr/>
        </p:nvSpPr>
        <p:spPr>
          <a:xfrm>
            <a:off x="3659744" y="5528881"/>
            <a:ext cx="7738058" cy="1200329"/>
          </a:xfrm>
          <a:prstGeom prst="rect">
            <a:avLst/>
          </a:prstGeom>
          <a:noFill/>
          <a:ln>
            <a:solidFill>
              <a:schemeClr val="bg1"/>
            </a:solidFill>
            <a:prstDash val="lgDashDot"/>
          </a:ln>
        </p:spPr>
        <p:txBody>
          <a:bodyPr wrap="square" rtlCol="0">
            <a:spAutoFit/>
          </a:bodyPr>
          <a:lstStyle>
            <a:defPPr>
              <a:defRPr lang="en-US"/>
            </a:defPPr>
            <a:lvl1pPr>
              <a:defRPr>
                <a:solidFill>
                  <a:schemeClr val="bg1">
                    <a:lumMod val="95000"/>
                    <a:lumOff val="5000"/>
                  </a:schemeClr>
                </a:solidFill>
                <a:latin typeface="Calibri" panose="020F0502020204030204" pitchFamily="34" charset="0"/>
              </a:defRPr>
            </a:lvl1pPr>
          </a:lstStyle>
          <a:p>
            <a:r>
              <a:rPr lang="en-US" dirty="0"/>
              <a:t>PostgreSQL is an open – source relational database management system that supports various programming language, and known for its reliability, data integrity, and supports wide range of data sets and can handle a large amounts of data.</a:t>
            </a:r>
          </a:p>
        </p:txBody>
      </p:sp>
    </p:spTree>
    <p:extLst>
      <p:ext uri="{BB962C8B-B14F-4D97-AF65-F5344CB8AC3E}">
        <p14:creationId xmlns:p14="http://schemas.microsoft.com/office/powerpoint/2010/main" val="1861553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B48E89C-7691-7F45-F050-5A5FFEF96B02}"/>
              </a:ext>
            </a:extLst>
          </p:cNvPr>
          <p:cNvSpPr txBox="1"/>
          <p:nvPr/>
        </p:nvSpPr>
        <p:spPr>
          <a:xfrm>
            <a:off x="1106974" y="568867"/>
            <a:ext cx="10261612" cy="2308324"/>
          </a:xfrm>
          <a:prstGeom prst="rect">
            <a:avLst/>
          </a:prstGeom>
          <a:noFill/>
          <a:ln>
            <a:solidFill>
              <a:schemeClr val="bg1"/>
            </a:solidFill>
            <a:prstDash val="lgDashDot"/>
          </a:ln>
        </p:spPr>
        <p:txBody>
          <a:bodyPr wrap="square" rtlCol="0">
            <a:spAutoFit/>
          </a:bodyPr>
          <a:lstStyle/>
          <a:p>
            <a:r>
              <a:rPr lang="en-US" sz="1800" dirty="0">
                <a:solidFill>
                  <a:schemeClr val="bg1">
                    <a:lumMod val="95000"/>
                    <a:lumOff val="5000"/>
                  </a:schemeClr>
                </a:solidFill>
                <a:latin typeface="Calibri" panose="020F0502020204030204" pitchFamily="34" charset="0"/>
              </a:rPr>
              <a:t>SELECT EXTRACT(WEEK FROM </a:t>
            </a:r>
            <a:r>
              <a:rPr lang="en-US" sz="1800" dirty="0" err="1">
                <a:solidFill>
                  <a:schemeClr val="bg1">
                    <a:lumMod val="95000"/>
                    <a:lumOff val="5000"/>
                  </a:schemeClr>
                </a:solidFill>
                <a:latin typeface="Calibri" panose="020F0502020204030204" pitchFamily="34" charset="0"/>
              </a:rPr>
              <a:t>occurred_at</a:t>
            </a:r>
            <a:r>
              <a:rPr lang="en-US" sz="1800" dirty="0">
                <a:solidFill>
                  <a:schemeClr val="bg1">
                    <a:lumMod val="95000"/>
                    <a:lumOff val="5000"/>
                  </a:schemeClr>
                </a:solidFill>
                <a:latin typeface="Calibri" panose="020F0502020204030204" pitchFamily="34" charset="0"/>
              </a:rPr>
              <a:t>) AS week,</a:t>
            </a:r>
          </a:p>
          <a:p>
            <a:r>
              <a:rPr lang="en-US" sz="1800" dirty="0">
                <a:solidFill>
                  <a:schemeClr val="bg1">
                    <a:lumMod val="95000"/>
                    <a:lumOff val="5000"/>
                  </a:schemeClr>
                </a:solidFill>
                <a:latin typeface="Calibri" panose="020F0502020204030204" pitchFamily="34" charset="0"/>
              </a:rPr>
              <a:t>  	COUNT(CASE WHEN action = '</a:t>
            </a:r>
            <a:r>
              <a:rPr lang="en-US" sz="1800" dirty="0" err="1">
                <a:solidFill>
                  <a:schemeClr val="bg1">
                    <a:lumMod val="95000"/>
                    <a:lumOff val="5000"/>
                  </a:schemeClr>
                </a:solidFill>
                <a:latin typeface="Calibri" panose="020F0502020204030204" pitchFamily="34" charset="0"/>
              </a:rPr>
              <a:t>email_clickthrough</a:t>
            </a:r>
            <a:r>
              <a:rPr lang="en-US" sz="1800" dirty="0">
                <a:solidFill>
                  <a:schemeClr val="bg1">
                    <a:lumMod val="95000"/>
                    <a:lumOff val="5000"/>
                  </a:schemeClr>
                </a:solidFill>
                <a:latin typeface="Calibri" panose="020F0502020204030204" pitchFamily="34" charset="0"/>
              </a:rPr>
              <a:t>' THEN 1 END) AS </a:t>
            </a:r>
            <a:r>
              <a:rPr lang="en-US" sz="1800" dirty="0" err="1">
                <a:solidFill>
                  <a:schemeClr val="bg1">
                    <a:lumMod val="95000"/>
                    <a:lumOff val="5000"/>
                  </a:schemeClr>
                </a:solidFill>
                <a:latin typeface="Calibri" panose="020F0502020204030204" pitchFamily="34" charset="0"/>
              </a:rPr>
              <a:t>email_clickthrough</a:t>
            </a:r>
            <a:r>
              <a:rPr lang="en-US" sz="1800" dirty="0">
                <a:solidFill>
                  <a:schemeClr val="bg1">
                    <a:lumMod val="95000"/>
                    <a:lumOff val="5000"/>
                  </a:schemeClr>
                </a:solidFill>
                <a:latin typeface="Calibri" panose="020F0502020204030204" pitchFamily="34" charset="0"/>
              </a:rPr>
              <a:t>,</a:t>
            </a:r>
          </a:p>
          <a:p>
            <a:r>
              <a:rPr lang="en-US" sz="1800" dirty="0">
                <a:solidFill>
                  <a:schemeClr val="bg1">
                    <a:lumMod val="95000"/>
                    <a:lumOff val="5000"/>
                  </a:schemeClr>
                </a:solidFill>
                <a:latin typeface="Calibri" panose="020F0502020204030204" pitchFamily="34" charset="0"/>
              </a:rPr>
              <a:t>  	COUNT(CASE WHEN action = '</a:t>
            </a:r>
            <a:r>
              <a:rPr lang="en-US" sz="1800" dirty="0" err="1">
                <a:solidFill>
                  <a:schemeClr val="bg1">
                    <a:lumMod val="95000"/>
                    <a:lumOff val="5000"/>
                  </a:schemeClr>
                </a:solidFill>
                <a:latin typeface="Calibri" panose="020F0502020204030204" pitchFamily="34" charset="0"/>
              </a:rPr>
              <a:t>email_open</a:t>
            </a:r>
            <a:r>
              <a:rPr lang="en-US" sz="1800" dirty="0">
                <a:solidFill>
                  <a:schemeClr val="bg1">
                    <a:lumMod val="95000"/>
                    <a:lumOff val="5000"/>
                  </a:schemeClr>
                </a:solidFill>
                <a:latin typeface="Calibri" panose="020F0502020204030204" pitchFamily="34" charset="0"/>
              </a:rPr>
              <a:t>' THEN 1 END) AS </a:t>
            </a:r>
            <a:r>
              <a:rPr lang="en-US" sz="1800" dirty="0" err="1">
                <a:solidFill>
                  <a:schemeClr val="bg1">
                    <a:lumMod val="95000"/>
                    <a:lumOff val="5000"/>
                  </a:schemeClr>
                </a:solidFill>
                <a:latin typeface="Calibri" panose="020F0502020204030204" pitchFamily="34" charset="0"/>
              </a:rPr>
              <a:t>email_open</a:t>
            </a:r>
            <a:r>
              <a:rPr lang="en-US" sz="1800" dirty="0">
                <a:solidFill>
                  <a:schemeClr val="bg1">
                    <a:lumMod val="95000"/>
                    <a:lumOff val="5000"/>
                  </a:schemeClr>
                </a:solidFill>
                <a:latin typeface="Calibri" panose="020F0502020204030204" pitchFamily="34" charset="0"/>
              </a:rPr>
              <a:t>,</a:t>
            </a:r>
          </a:p>
          <a:p>
            <a:r>
              <a:rPr lang="en-US" sz="1800" dirty="0">
                <a:solidFill>
                  <a:schemeClr val="bg1">
                    <a:lumMod val="95000"/>
                    <a:lumOff val="5000"/>
                  </a:schemeClr>
                </a:solidFill>
                <a:latin typeface="Calibri" panose="020F0502020204030204" pitchFamily="34" charset="0"/>
              </a:rPr>
              <a:t>  	COUNT(CASE WHEN action = '</a:t>
            </a:r>
            <a:r>
              <a:rPr lang="en-US" sz="1800" dirty="0" err="1">
                <a:solidFill>
                  <a:schemeClr val="bg1">
                    <a:lumMod val="95000"/>
                    <a:lumOff val="5000"/>
                  </a:schemeClr>
                </a:solidFill>
                <a:latin typeface="Calibri" panose="020F0502020204030204" pitchFamily="34" charset="0"/>
              </a:rPr>
              <a:t>sent_reengagement_email</a:t>
            </a:r>
            <a:r>
              <a:rPr lang="en-US" sz="1800" dirty="0">
                <a:solidFill>
                  <a:schemeClr val="bg1">
                    <a:lumMod val="95000"/>
                    <a:lumOff val="5000"/>
                  </a:schemeClr>
                </a:solidFill>
                <a:latin typeface="Calibri" panose="020F0502020204030204" pitchFamily="34" charset="0"/>
              </a:rPr>
              <a:t>' THEN 1 END) AS </a:t>
            </a:r>
            <a:r>
              <a:rPr lang="en-US" sz="1800" dirty="0" err="1">
                <a:solidFill>
                  <a:schemeClr val="bg1">
                    <a:lumMod val="95000"/>
                    <a:lumOff val="5000"/>
                  </a:schemeClr>
                </a:solidFill>
                <a:latin typeface="Calibri" panose="020F0502020204030204" pitchFamily="34" charset="0"/>
              </a:rPr>
              <a:t>sent_reengagement_email</a:t>
            </a:r>
            <a:r>
              <a:rPr lang="en-US" sz="1800" dirty="0">
                <a:solidFill>
                  <a:schemeClr val="bg1">
                    <a:lumMod val="95000"/>
                    <a:lumOff val="5000"/>
                  </a:schemeClr>
                </a:solidFill>
                <a:latin typeface="Calibri" panose="020F0502020204030204" pitchFamily="34" charset="0"/>
              </a:rPr>
              <a:t>,</a:t>
            </a:r>
          </a:p>
          <a:p>
            <a:r>
              <a:rPr lang="en-US" sz="1800" dirty="0">
                <a:solidFill>
                  <a:schemeClr val="bg1">
                    <a:lumMod val="95000"/>
                    <a:lumOff val="5000"/>
                  </a:schemeClr>
                </a:solidFill>
                <a:latin typeface="Calibri" panose="020F0502020204030204" pitchFamily="34" charset="0"/>
              </a:rPr>
              <a:t>  	COUNT(CASE WHEN action = '</a:t>
            </a:r>
            <a:r>
              <a:rPr lang="en-US" sz="1800" dirty="0" err="1">
                <a:solidFill>
                  <a:schemeClr val="bg1">
                    <a:lumMod val="95000"/>
                    <a:lumOff val="5000"/>
                  </a:schemeClr>
                </a:solidFill>
                <a:latin typeface="Calibri" panose="020F0502020204030204" pitchFamily="34" charset="0"/>
              </a:rPr>
              <a:t>sent_weekly_digest</a:t>
            </a:r>
            <a:r>
              <a:rPr lang="en-US" sz="1800" dirty="0">
                <a:solidFill>
                  <a:schemeClr val="bg1">
                    <a:lumMod val="95000"/>
                    <a:lumOff val="5000"/>
                  </a:schemeClr>
                </a:solidFill>
                <a:latin typeface="Calibri" panose="020F0502020204030204" pitchFamily="34" charset="0"/>
              </a:rPr>
              <a:t>' THEN 1 END) AS </a:t>
            </a:r>
            <a:r>
              <a:rPr lang="en-US" sz="1800" dirty="0" err="1">
                <a:solidFill>
                  <a:schemeClr val="bg1">
                    <a:lumMod val="95000"/>
                    <a:lumOff val="5000"/>
                  </a:schemeClr>
                </a:solidFill>
                <a:latin typeface="Calibri" panose="020F0502020204030204" pitchFamily="34" charset="0"/>
              </a:rPr>
              <a:t>sent_weekly_digest</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FROM </a:t>
            </a:r>
            <a:r>
              <a:rPr lang="en-US" sz="1800" dirty="0" err="1">
                <a:solidFill>
                  <a:schemeClr val="bg1">
                    <a:lumMod val="95000"/>
                    <a:lumOff val="5000"/>
                  </a:schemeClr>
                </a:solidFill>
                <a:latin typeface="Calibri" panose="020F0502020204030204" pitchFamily="34" charset="0"/>
              </a:rPr>
              <a:t>email_events</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GROUP BY week</a:t>
            </a:r>
          </a:p>
          <a:p>
            <a:r>
              <a:rPr lang="en-US" sz="1800" dirty="0">
                <a:solidFill>
                  <a:schemeClr val="bg1">
                    <a:lumMod val="95000"/>
                    <a:lumOff val="5000"/>
                  </a:schemeClr>
                </a:solidFill>
                <a:latin typeface="Calibri" panose="020F0502020204030204" pitchFamily="34" charset="0"/>
              </a:rPr>
              <a:t>ORDER BY week;</a:t>
            </a:r>
            <a:endParaRPr lang="en-IN" dirty="0">
              <a:solidFill>
                <a:schemeClr val="bg1">
                  <a:lumMod val="95000"/>
                  <a:lumOff val="5000"/>
                </a:schemeClr>
              </a:solidFill>
            </a:endParaRPr>
          </a:p>
        </p:txBody>
      </p:sp>
      <p:graphicFrame>
        <p:nvGraphicFramePr>
          <p:cNvPr id="3" name="Table 2">
            <a:extLst>
              <a:ext uri="{FF2B5EF4-FFF2-40B4-BE49-F238E27FC236}">
                <a16:creationId xmlns:a16="http://schemas.microsoft.com/office/drawing/2014/main" id="{FF874BC3-A784-6FDC-F552-FDB83D924A94}"/>
              </a:ext>
            </a:extLst>
          </p:cNvPr>
          <p:cNvGraphicFramePr>
            <a:graphicFrameLocks noGrp="1"/>
          </p:cNvGraphicFramePr>
          <p:nvPr>
            <p:extLst>
              <p:ext uri="{D42A27DB-BD31-4B8C-83A1-F6EECF244321}">
                <p14:modId xmlns:p14="http://schemas.microsoft.com/office/powerpoint/2010/main" val="325599597"/>
              </p:ext>
            </p:extLst>
          </p:nvPr>
        </p:nvGraphicFramePr>
        <p:xfrm>
          <a:off x="3497609" y="2326759"/>
          <a:ext cx="7990345" cy="4230920"/>
        </p:xfrm>
        <a:graphic>
          <a:graphicData uri="http://schemas.openxmlformats.org/drawingml/2006/table">
            <a:tbl>
              <a:tblPr>
                <a:tableStyleId>{69C7853C-536D-4A76-A0AE-DD22124D55A5}</a:tableStyleId>
              </a:tblPr>
              <a:tblGrid>
                <a:gridCol w="615247">
                  <a:extLst>
                    <a:ext uri="{9D8B030D-6E8A-4147-A177-3AD203B41FA5}">
                      <a16:colId xmlns:a16="http://schemas.microsoft.com/office/drawing/2014/main" val="3906804675"/>
                    </a:ext>
                  </a:extLst>
                </a:gridCol>
                <a:gridCol w="1708395">
                  <a:extLst>
                    <a:ext uri="{9D8B030D-6E8A-4147-A177-3AD203B41FA5}">
                      <a16:colId xmlns:a16="http://schemas.microsoft.com/office/drawing/2014/main" val="924679470"/>
                    </a:ext>
                  </a:extLst>
                </a:gridCol>
                <a:gridCol w="1275008">
                  <a:extLst>
                    <a:ext uri="{9D8B030D-6E8A-4147-A177-3AD203B41FA5}">
                      <a16:colId xmlns:a16="http://schemas.microsoft.com/office/drawing/2014/main" val="3683739171"/>
                    </a:ext>
                  </a:extLst>
                </a:gridCol>
                <a:gridCol w="2562896">
                  <a:extLst>
                    <a:ext uri="{9D8B030D-6E8A-4147-A177-3AD203B41FA5}">
                      <a16:colId xmlns:a16="http://schemas.microsoft.com/office/drawing/2014/main" val="3195376696"/>
                    </a:ext>
                  </a:extLst>
                </a:gridCol>
                <a:gridCol w="1828799">
                  <a:extLst>
                    <a:ext uri="{9D8B030D-6E8A-4147-A177-3AD203B41FA5}">
                      <a16:colId xmlns:a16="http://schemas.microsoft.com/office/drawing/2014/main" val="1900007911"/>
                    </a:ext>
                  </a:extLst>
                </a:gridCol>
              </a:tblGrid>
              <a:tr h="186406">
                <a:tc>
                  <a:txBody>
                    <a:bodyPr/>
                    <a:lstStyle/>
                    <a:p>
                      <a:pPr algn="ctr" fontAlgn="b"/>
                      <a:r>
                        <a:rPr lang="en-IN" sz="1400" b="1" u="none" strike="noStrike">
                          <a:solidFill>
                            <a:srgbClr val="000000"/>
                          </a:solidFill>
                          <a:effectLst/>
                        </a:rPr>
                        <a:t>week</a:t>
                      </a:r>
                      <a:endParaRPr lang="en-IN" sz="1400" b="1" i="0" u="none" strike="noStrike">
                        <a:solidFill>
                          <a:srgbClr val="000000"/>
                        </a:solidFill>
                        <a:effectLst/>
                        <a:latin typeface="Tw Cen MT (Body)"/>
                      </a:endParaRPr>
                    </a:p>
                  </a:txBody>
                  <a:tcPr marL="9320" marR="9320" marT="9320" marB="0" anchor="ctr"/>
                </a:tc>
                <a:tc>
                  <a:txBody>
                    <a:bodyPr/>
                    <a:lstStyle/>
                    <a:p>
                      <a:pPr algn="ctr" fontAlgn="b"/>
                      <a:r>
                        <a:rPr lang="en-IN" sz="1400" b="1" u="none" strike="noStrike">
                          <a:solidFill>
                            <a:srgbClr val="000000"/>
                          </a:solidFill>
                          <a:effectLst/>
                        </a:rPr>
                        <a:t>email_clickthrough</a:t>
                      </a:r>
                      <a:endParaRPr lang="en-IN" sz="1400" b="1" i="0" u="none" strike="noStrike">
                        <a:solidFill>
                          <a:srgbClr val="000000"/>
                        </a:solidFill>
                        <a:effectLst/>
                        <a:latin typeface="Tw Cen MT (Body)"/>
                      </a:endParaRPr>
                    </a:p>
                  </a:txBody>
                  <a:tcPr marL="9320" marR="9320" marT="9320" marB="0" anchor="ctr"/>
                </a:tc>
                <a:tc>
                  <a:txBody>
                    <a:bodyPr/>
                    <a:lstStyle/>
                    <a:p>
                      <a:pPr algn="ctr" fontAlgn="b"/>
                      <a:r>
                        <a:rPr lang="en-IN" sz="1400" b="1" u="none" strike="noStrike">
                          <a:solidFill>
                            <a:srgbClr val="000000"/>
                          </a:solidFill>
                          <a:effectLst/>
                        </a:rPr>
                        <a:t>email_open</a:t>
                      </a:r>
                      <a:endParaRPr lang="en-IN" sz="1400" b="1" i="0" u="none" strike="noStrike">
                        <a:solidFill>
                          <a:srgbClr val="000000"/>
                        </a:solidFill>
                        <a:effectLst/>
                        <a:latin typeface="Tw Cen MT (Body)"/>
                      </a:endParaRPr>
                    </a:p>
                  </a:txBody>
                  <a:tcPr marL="9320" marR="9320" marT="9320" marB="0" anchor="ctr"/>
                </a:tc>
                <a:tc>
                  <a:txBody>
                    <a:bodyPr/>
                    <a:lstStyle/>
                    <a:p>
                      <a:pPr algn="ctr" fontAlgn="b"/>
                      <a:r>
                        <a:rPr lang="en-IN" sz="1400" b="1" u="none" strike="noStrike">
                          <a:solidFill>
                            <a:srgbClr val="000000"/>
                          </a:solidFill>
                          <a:effectLst/>
                        </a:rPr>
                        <a:t>sent_reengagement_email</a:t>
                      </a:r>
                      <a:endParaRPr lang="en-IN" sz="1400" b="1" i="0" u="none" strike="noStrike">
                        <a:solidFill>
                          <a:srgbClr val="000000"/>
                        </a:solidFill>
                        <a:effectLst/>
                        <a:latin typeface="Tw Cen MT (Body)"/>
                      </a:endParaRPr>
                    </a:p>
                  </a:txBody>
                  <a:tcPr marL="9320" marR="9320" marT="9320" marB="0" anchor="ctr"/>
                </a:tc>
                <a:tc>
                  <a:txBody>
                    <a:bodyPr/>
                    <a:lstStyle/>
                    <a:p>
                      <a:pPr algn="ctr" fontAlgn="b"/>
                      <a:r>
                        <a:rPr lang="en-IN" sz="1400" b="1" u="none" strike="noStrike" dirty="0" err="1">
                          <a:solidFill>
                            <a:srgbClr val="000000"/>
                          </a:solidFill>
                          <a:effectLst/>
                        </a:rPr>
                        <a:t>sent_weekly_digest</a:t>
                      </a:r>
                      <a:endParaRPr lang="en-IN" sz="1400" b="1" i="0" u="none" strike="noStrike" dirty="0">
                        <a:solidFill>
                          <a:srgbClr val="000000"/>
                        </a:solidFill>
                        <a:effectLst/>
                        <a:latin typeface="Tw Cen MT (Body)"/>
                      </a:endParaRPr>
                    </a:p>
                  </a:txBody>
                  <a:tcPr marL="9320" marR="9320" marT="9320" marB="0" anchor="ctr"/>
                </a:tc>
                <a:extLst>
                  <a:ext uri="{0D108BD9-81ED-4DB2-BD59-A6C34878D82A}">
                    <a16:rowId xmlns:a16="http://schemas.microsoft.com/office/drawing/2014/main" val="1906101534"/>
                  </a:ext>
                </a:extLst>
              </a:tr>
              <a:tr h="186406">
                <a:tc>
                  <a:txBody>
                    <a:bodyPr/>
                    <a:lstStyle/>
                    <a:p>
                      <a:pPr algn="ctr" fontAlgn="b"/>
                      <a:r>
                        <a:rPr lang="en-IN" sz="1400" b="0" u="none" strike="noStrike">
                          <a:solidFill>
                            <a:srgbClr val="000000"/>
                          </a:solidFill>
                          <a:effectLst/>
                        </a:rPr>
                        <a:t>18</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187</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332</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98</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908</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768195877"/>
                  </a:ext>
                </a:extLst>
              </a:tr>
              <a:tr h="186406">
                <a:tc>
                  <a:txBody>
                    <a:bodyPr/>
                    <a:lstStyle/>
                    <a:p>
                      <a:pPr algn="ctr" fontAlgn="b"/>
                      <a:r>
                        <a:rPr lang="en-IN" sz="1400" b="0" u="none" strike="noStrike">
                          <a:solidFill>
                            <a:srgbClr val="000000"/>
                          </a:solidFill>
                          <a:effectLst/>
                        </a:rPr>
                        <a:t>19</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434</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919</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dirty="0">
                          <a:solidFill>
                            <a:srgbClr val="000000"/>
                          </a:solidFill>
                          <a:effectLst/>
                        </a:rPr>
                        <a:t>164</a:t>
                      </a:r>
                      <a:endParaRPr lang="en-IN" sz="1400" b="0" i="0" u="none" strike="noStrike" dirty="0">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2602</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3707030946"/>
                  </a:ext>
                </a:extLst>
              </a:tr>
              <a:tr h="186406">
                <a:tc>
                  <a:txBody>
                    <a:bodyPr/>
                    <a:lstStyle/>
                    <a:p>
                      <a:pPr algn="ctr" fontAlgn="b"/>
                      <a:r>
                        <a:rPr lang="en-IN" sz="1400" b="0" u="none" strike="noStrike">
                          <a:solidFill>
                            <a:srgbClr val="000000"/>
                          </a:solidFill>
                          <a:effectLst/>
                        </a:rPr>
                        <a:t>20</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479</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971</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175</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2665</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491363406"/>
                  </a:ext>
                </a:extLst>
              </a:tr>
              <a:tr h="186406">
                <a:tc>
                  <a:txBody>
                    <a:bodyPr/>
                    <a:lstStyle/>
                    <a:p>
                      <a:pPr algn="ctr" fontAlgn="b"/>
                      <a:r>
                        <a:rPr lang="en-IN" sz="1400" b="0" u="none" strike="noStrike">
                          <a:solidFill>
                            <a:srgbClr val="000000"/>
                          </a:solidFill>
                          <a:effectLst/>
                        </a:rPr>
                        <a:t>21</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498</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995</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179</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2733</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199298190"/>
                  </a:ext>
                </a:extLst>
              </a:tr>
              <a:tr h="186406">
                <a:tc>
                  <a:txBody>
                    <a:bodyPr/>
                    <a:lstStyle/>
                    <a:p>
                      <a:pPr algn="ctr" fontAlgn="b"/>
                      <a:r>
                        <a:rPr lang="en-IN" sz="1400" b="0" u="none" strike="noStrike">
                          <a:solidFill>
                            <a:srgbClr val="000000"/>
                          </a:solidFill>
                          <a:effectLst/>
                        </a:rPr>
                        <a:t>22</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453</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dirty="0">
                          <a:solidFill>
                            <a:srgbClr val="000000"/>
                          </a:solidFill>
                          <a:effectLst/>
                        </a:rPr>
                        <a:t>1026</a:t>
                      </a:r>
                      <a:endParaRPr lang="en-IN" sz="1400" b="0" i="0" u="none" strike="noStrike" dirty="0">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179</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2822</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1387000331"/>
                  </a:ext>
                </a:extLst>
              </a:tr>
              <a:tr h="186406">
                <a:tc>
                  <a:txBody>
                    <a:bodyPr/>
                    <a:lstStyle/>
                    <a:p>
                      <a:pPr algn="ctr" fontAlgn="b"/>
                      <a:r>
                        <a:rPr lang="en-IN" sz="1400" b="0" u="none" strike="noStrike">
                          <a:solidFill>
                            <a:srgbClr val="000000"/>
                          </a:solidFill>
                          <a:effectLst/>
                        </a:rPr>
                        <a:t>23</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492</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993</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199</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2911</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1086387257"/>
                  </a:ext>
                </a:extLst>
              </a:tr>
              <a:tr h="186406">
                <a:tc>
                  <a:txBody>
                    <a:bodyPr/>
                    <a:lstStyle/>
                    <a:p>
                      <a:pPr algn="ctr" fontAlgn="b"/>
                      <a:r>
                        <a:rPr lang="en-IN" sz="1400" b="0" u="none" strike="noStrike">
                          <a:solidFill>
                            <a:srgbClr val="000000"/>
                          </a:solidFill>
                          <a:effectLst/>
                        </a:rPr>
                        <a:t>24</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533</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1070</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dirty="0">
                          <a:solidFill>
                            <a:srgbClr val="000000"/>
                          </a:solidFill>
                          <a:effectLst/>
                        </a:rPr>
                        <a:t>190</a:t>
                      </a:r>
                      <a:endParaRPr lang="en-IN" sz="1400" b="0" i="0" u="none" strike="noStrike" dirty="0">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3003</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916375280"/>
                  </a:ext>
                </a:extLst>
              </a:tr>
              <a:tr h="186406">
                <a:tc>
                  <a:txBody>
                    <a:bodyPr/>
                    <a:lstStyle/>
                    <a:p>
                      <a:pPr algn="ctr" fontAlgn="b"/>
                      <a:r>
                        <a:rPr lang="en-IN" sz="1400" b="0" u="none" strike="noStrike">
                          <a:solidFill>
                            <a:srgbClr val="000000"/>
                          </a:solidFill>
                          <a:effectLst/>
                        </a:rPr>
                        <a:t>25</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563</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1161</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234</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3105</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799089663"/>
                  </a:ext>
                </a:extLst>
              </a:tr>
              <a:tr h="186406">
                <a:tc>
                  <a:txBody>
                    <a:bodyPr/>
                    <a:lstStyle/>
                    <a:p>
                      <a:pPr algn="ctr" fontAlgn="b"/>
                      <a:r>
                        <a:rPr lang="en-IN" sz="1400" b="0" u="none" strike="noStrike">
                          <a:solidFill>
                            <a:srgbClr val="000000"/>
                          </a:solidFill>
                          <a:effectLst/>
                        </a:rPr>
                        <a:t>26</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524</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dirty="0">
                          <a:solidFill>
                            <a:srgbClr val="000000"/>
                          </a:solidFill>
                          <a:effectLst/>
                        </a:rPr>
                        <a:t>1090</a:t>
                      </a:r>
                      <a:endParaRPr lang="en-IN" sz="1400" b="0" i="0" u="none" strike="noStrike" dirty="0">
                        <a:solidFill>
                          <a:srgbClr val="000000"/>
                        </a:solidFill>
                        <a:effectLst/>
                        <a:latin typeface="Tw Cen MT (Body)"/>
                      </a:endParaRPr>
                    </a:p>
                  </a:txBody>
                  <a:tcPr marL="9320" marR="9320" marT="9320" marB="0" anchor="ctr"/>
                </a:tc>
                <a:tc>
                  <a:txBody>
                    <a:bodyPr/>
                    <a:lstStyle/>
                    <a:p>
                      <a:pPr algn="ctr" fontAlgn="b"/>
                      <a:r>
                        <a:rPr lang="en-IN" sz="1400" b="0" u="none" strike="noStrike" dirty="0">
                          <a:solidFill>
                            <a:srgbClr val="000000"/>
                          </a:solidFill>
                          <a:effectLst/>
                        </a:rPr>
                        <a:t>187</a:t>
                      </a:r>
                      <a:endParaRPr lang="en-IN" sz="1400" b="0" i="0" u="none" strike="noStrike" dirty="0">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3207</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1341093751"/>
                  </a:ext>
                </a:extLst>
              </a:tr>
              <a:tr h="186406">
                <a:tc>
                  <a:txBody>
                    <a:bodyPr/>
                    <a:lstStyle/>
                    <a:p>
                      <a:pPr algn="ctr" fontAlgn="b"/>
                      <a:r>
                        <a:rPr lang="en-IN" sz="1400" b="0" u="none" strike="noStrike">
                          <a:solidFill>
                            <a:srgbClr val="000000"/>
                          </a:solidFill>
                          <a:effectLst/>
                        </a:rPr>
                        <a:t>27</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dirty="0">
                          <a:solidFill>
                            <a:srgbClr val="000000"/>
                          </a:solidFill>
                          <a:effectLst/>
                        </a:rPr>
                        <a:t>559</a:t>
                      </a:r>
                      <a:endParaRPr lang="en-IN" sz="1400" b="0" i="0" u="none" strike="noStrike" dirty="0">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1168</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222</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3302</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3814535846"/>
                  </a:ext>
                </a:extLst>
              </a:tr>
              <a:tr h="186406">
                <a:tc>
                  <a:txBody>
                    <a:bodyPr/>
                    <a:lstStyle/>
                    <a:p>
                      <a:pPr algn="ctr" fontAlgn="b"/>
                      <a:r>
                        <a:rPr lang="en-IN" sz="1400" b="0" u="none" strike="noStrike">
                          <a:solidFill>
                            <a:srgbClr val="000000"/>
                          </a:solidFill>
                          <a:effectLst/>
                        </a:rPr>
                        <a:t>28</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622</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1230</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214</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3399</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772374730"/>
                  </a:ext>
                </a:extLst>
              </a:tr>
              <a:tr h="186406">
                <a:tc>
                  <a:txBody>
                    <a:bodyPr/>
                    <a:lstStyle/>
                    <a:p>
                      <a:pPr algn="ctr" fontAlgn="b"/>
                      <a:r>
                        <a:rPr lang="en-IN" sz="1400" b="0" u="none" strike="noStrike">
                          <a:solidFill>
                            <a:srgbClr val="000000"/>
                          </a:solidFill>
                          <a:effectLst/>
                        </a:rPr>
                        <a:t>29</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607</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1260</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dirty="0">
                          <a:solidFill>
                            <a:srgbClr val="000000"/>
                          </a:solidFill>
                          <a:effectLst/>
                        </a:rPr>
                        <a:t>226</a:t>
                      </a:r>
                      <a:endParaRPr lang="en-IN" sz="1400" b="0" i="0" u="none" strike="noStrike" dirty="0">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3499</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000838063"/>
                  </a:ext>
                </a:extLst>
              </a:tr>
              <a:tr h="186406">
                <a:tc>
                  <a:txBody>
                    <a:bodyPr/>
                    <a:lstStyle/>
                    <a:p>
                      <a:pPr algn="ctr" fontAlgn="b"/>
                      <a:r>
                        <a:rPr lang="en-IN" sz="1400" b="0" u="none" strike="noStrike">
                          <a:solidFill>
                            <a:srgbClr val="000000"/>
                          </a:solidFill>
                          <a:effectLst/>
                        </a:rPr>
                        <a:t>30</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584</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1211</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206</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3592</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861897992"/>
                  </a:ext>
                </a:extLst>
              </a:tr>
              <a:tr h="186406">
                <a:tc>
                  <a:txBody>
                    <a:bodyPr/>
                    <a:lstStyle/>
                    <a:p>
                      <a:pPr algn="ctr" fontAlgn="b"/>
                      <a:r>
                        <a:rPr lang="en-IN" sz="1400" b="0" u="none" strike="noStrike">
                          <a:solidFill>
                            <a:srgbClr val="000000"/>
                          </a:solidFill>
                          <a:effectLst/>
                        </a:rPr>
                        <a:t>31</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633</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1386</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230</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3706</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2838004504"/>
                  </a:ext>
                </a:extLst>
              </a:tr>
              <a:tr h="186406">
                <a:tc>
                  <a:txBody>
                    <a:bodyPr/>
                    <a:lstStyle/>
                    <a:p>
                      <a:pPr algn="ctr" fontAlgn="b"/>
                      <a:r>
                        <a:rPr lang="en-IN" sz="1400" b="0" u="none" strike="noStrike">
                          <a:solidFill>
                            <a:srgbClr val="000000"/>
                          </a:solidFill>
                          <a:effectLst/>
                        </a:rPr>
                        <a:t>32</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432</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1336</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206</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3793</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3729940130"/>
                  </a:ext>
                </a:extLst>
              </a:tr>
              <a:tr h="186406">
                <a:tc>
                  <a:txBody>
                    <a:bodyPr/>
                    <a:lstStyle/>
                    <a:p>
                      <a:pPr algn="ctr" fontAlgn="b"/>
                      <a:r>
                        <a:rPr lang="en-IN" sz="1400" b="0" u="none" strike="noStrike">
                          <a:solidFill>
                            <a:srgbClr val="000000"/>
                          </a:solidFill>
                          <a:effectLst/>
                        </a:rPr>
                        <a:t>33</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430</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1357</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224</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3897</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408659161"/>
                  </a:ext>
                </a:extLst>
              </a:tr>
              <a:tr h="186406">
                <a:tc>
                  <a:txBody>
                    <a:bodyPr/>
                    <a:lstStyle/>
                    <a:p>
                      <a:pPr algn="ctr" fontAlgn="b"/>
                      <a:r>
                        <a:rPr lang="en-IN" sz="1400" b="0" u="none" strike="noStrike">
                          <a:solidFill>
                            <a:srgbClr val="000000"/>
                          </a:solidFill>
                          <a:effectLst/>
                        </a:rPr>
                        <a:t>34</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487</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1421</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257</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4012</a:t>
                      </a:r>
                      <a:endParaRPr lang="en-IN" sz="1400" b="0" i="0" u="none" strike="noStrike">
                        <a:solidFill>
                          <a:srgbClr val="000000"/>
                        </a:solidFill>
                        <a:effectLst/>
                        <a:latin typeface="Tw Cen MT (Body)"/>
                      </a:endParaRPr>
                    </a:p>
                  </a:txBody>
                  <a:tcPr marL="9320" marR="9320" marT="9320" marB="0" anchor="ctr"/>
                </a:tc>
                <a:extLst>
                  <a:ext uri="{0D108BD9-81ED-4DB2-BD59-A6C34878D82A}">
                    <a16:rowId xmlns:a16="http://schemas.microsoft.com/office/drawing/2014/main" val="195925488"/>
                  </a:ext>
                </a:extLst>
              </a:tr>
              <a:tr h="186406">
                <a:tc>
                  <a:txBody>
                    <a:bodyPr/>
                    <a:lstStyle/>
                    <a:p>
                      <a:pPr algn="ctr" fontAlgn="b"/>
                      <a:r>
                        <a:rPr lang="en-IN" sz="1400" b="0" u="none" strike="noStrike">
                          <a:solidFill>
                            <a:srgbClr val="000000"/>
                          </a:solidFill>
                          <a:effectLst/>
                        </a:rPr>
                        <a:t>35</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dirty="0">
                          <a:solidFill>
                            <a:srgbClr val="000000"/>
                          </a:solidFill>
                          <a:effectLst/>
                        </a:rPr>
                        <a:t>493</a:t>
                      </a:r>
                      <a:endParaRPr lang="en-IN" sz="1400" b="0" i="0" u="none" strike="noStrike" dirty="0">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1533</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a:solidFill>
                            <a:srgbClr val="000000"/>
                          </a:solidFill>
                          <a:effectLst/>
                        </a:rPr>
                        <a:t>263</a:t>
                      </a:r>
                      <a:endParaRPr lang="en-IN" sz="1400" b="0" i="0" u="none" strike="noStrike">
                        <a:solidFill>
                          <a:srgbClr val="000000"/>
                        </a:solidFill>
                        <a:effectLst/>
                        <a:latin typeface="Tw Cen MT (Body)"/>
                      </a:endParaRPr>
                    </a:p>
                  </a:txBody>
                  <a:tcPr marL="9320" marR="9320" marT="9320" marB="0" anchor="ctr"/>
                </a:tc>
                <a:tc>
                  <a:txBody>
                    <a:bodyPr/>
                    <a:lstStyle/>
                    <a:p>
                      <a:pPr algn="ctr" fontAlgn="b"/>
                      <a:r>
                        <a:rPr lang="en-IN" sz="1400" b="0" u="none" strike="noStrike" dirty="0">
                          <a:solidFill>
                            <a:srgbClr val="000000"/>
                          </a:solidFill>
                          <a:effectLst/>
                        </a:rPr>
                        <a:t>4111</a:t>
                      </a:r>
                      <a:endParaRPr lang="en-IN" sz="1400" b="0" i="0" u="none" strike="noStrike" dirty="0">
                        <a:solidFill>
                          <a:srgbClr val="000000"/>
                        </a:solidFill>
                        <a:effectLst/>
                        <a:latin typeface="Tw Cen MT (Body)"/>
                      </a:endParaRPr>
                    </a:p>
                  </a:txBody>
                  <a:tcPr marL="9320" marR="9320" marT="9320" marB="0" anchor="ctr"/>
                </a:tc>
                <a:extLst>
                  <a:ext uri="{0D108BD9-81ED-4DB2-BD59-A6C34878D82A}">
                    <a16:rowId xmlns:a16="http://schemas.microsoft.com/office/drawing/2014/main" val="312846673"/>
                  </a:ext>
                </a:extLst>
              </a:tr>
            </a:tbl>
          </a:graphicData>
        </a:graphic>
      </p:graphicFrame>
    </p:spTree>
    <p:extLst>
      <p:ext uri="{BB962C8B-B14F-4D97-AF65-F5344CB8AC3E}">
        <p14:creationId xmlns:p14="http://schemas.microsoft.com/office/powerpoint/2010/main" val="945515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77E22-AC95-FA86-CF9D-41AAA7914323}"/>
              </a:ext>
            </a:extLst>
          </p:cNvPr>
          <p:cNvSpPr txBox="1"/>
          <p:nvPr/>
        </p:nvSpPr>
        <p:spPr>
          <a:xfrm>
            <a:off x="1107744" y="572448"/>
            <a:ext cx="1263679" cy="461665"/>
          </a:xfrm>
          <a:prstGeom prst="rect">
            <a:avLst/>
          </a:prstGeom>
          <a:noFill/>
        </p:spPr>
        <p:txBody>
          <a:bodyPr wrap="none" rtlCol="0">
            <a:spAutoFit/>
          </a:bodyPr>
          <a:lstStyle/>
          <a:p>
            <a:r>
              <a:rPr lang="en-IN" sz="2400" b="1" u="sng" dirty="0">
                <a:solidFill>
                  <a:schemeClr val="bg1">
                    <a:lumMod val="95000"/>
                    <a:lumOff val="5000"/>
                  </a:schemeClr>
                </a:solidFill>
                <a:latin typeface="Cambria" panose="02040503050406030204" pitchFamily="18" charset="0"/>
                <a:ea typeface="Cambria" panose="02040503050406030204" pitchFamily="18" charset="0"/>
              </a:rPr>
              <a:t>RESULT</a:t>
            </a:r>
          </a:p>
        </p:txBody>
      </p:sp>
      <p:sp>
        <p:nvSpPr>
          <p:cNvPr id="3" name="TextBox 2">
            <a:extLst>
              <a:ext uri="{FF2B5EF4-FFF2-40B4-BE49-F238E27FC236}">
                <a16:creationId xmlns:a16="http://schemas.microsoft.com/office/drawing/2014/main" id="{4DD5CBF4-247A-C935-EE0C-C6EE75BE4B57}"/>
              </a:ext>
            </a:extLst>
          </p:cNvPr>
          <p:cNvSpPr txBox="1"/>
          <p:nvPr/>
        </p:nvSpPr>
        <p:spPr>
          <a:xfrm>
            <a:off x="1107744" y="1283648"/>
            <a:ext cx="10315432" cy="1477328"/>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solidFill>
                <a:latin typeface="Calibri" panose="020F0502020204030204" pitchFamily="34" charset="0"/>
              </a:defRPr>
            </a:lvl1pPr>
          </a:lstStyle>
          <a:p>
            <a:pPr algn="l"/>
            <a:r>
              <a:rPr lang="en-US" dirty="0">
                <a:ea typeface="Calibri" panose="020F0502020204030204" pitchFamily="34" charset="0"/>
                <a:cs typeface="Calibri" panose="020F0502020204030204" pitchFamily="34" charset="0"/>
              </a:rPr>
              <a:t>From the dataset provided, we now have a </a:t>
            </a:r>
            <a:r>
              <a:rPr lang="en-US" b="0" i="0" dirty="0">
                <a:effectLst/>
                <a:ea typeface="Calibri" panose="020F0502020204030204" pitchFamily="34" charset="0"/>
                <a:cs typeface="Calibri" panose="020F0502020204030204" pitchFamily="34" charset="0"/>
              </a:rPr>
              <a:t>deeper understanding of operational analytics and investigating metric spikes</a:t>
            </a:r>
            <a:r>
              <a:rPr lang="en-US" dirty="0">
                <a:ea typeface="Calibri" panose="020F0502020204030204" pitchFamily="34" charset="0"/>
                <a:cs typeface="Calibri" panose="020F0502020204030204" pitchFamily="34" charset="0"/>
              </a:rPr>
              <a:t>. We now have our most </a:t>
            </a:r>
            <a:r>
              <a:rPr lang="en-US" b="0" i="0" dirty="0">
                <a:solidFill>
                  <a:srgbClr val="242424"/>
                </a:solidFill>
                <a:effectLst/>
                <a:latin typeface="source-serif-pro"/>
              </a:rPr>
              <a:t> insights about the job review rate, throughput and language share analysis. Also in-depth weekly basis analysis on user engagement and their growth</a:t>
            </a:r>
            <a:r>
              <a:rPr lang="en-US" dirty="0">
                <a:ea typeface="Calibri" panose="020F0502020204030204" pitchFamily="34" charset="0"/>
                <a:cs typeface="Calibri" panose="020F0502020204030204" pitchFamily="34" charset="0"/>
              </a:rPr>
              <a:t>. </a:t>
            </a:r>
            <a:r>
              <a:rPr lang="en-US" b="0" i="0" dirty="0">
                <a:effectLst/>
                <a:ea typeface="Calibri" panose="020F0502020204030204" pitchFamily="34" charset="0"/>
                <a:cs typeface="Calibri" panose="020F0502020204030204" pitchFamily="34" charset="0"/>
              </a:rPr>
              <a:t>These insights can help the team to identify improvement areas, thus improving company’s operations and understand changes in key metrics.</a:t>
            </a:r>
            <a:endParaRPr lang="en-US"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8831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6FFBF-245F-6513-7799-D825E72535C3}"/>
              </a:ext>
            </a:extLst>
          </p:cNvPr>
          <p:cNvSpPr txBox="1"/>
          <p:nvPr/>
        </p:nvSpPr>
        <p:spPr>
          <a:xfrm>
            <a:off x="2228593" y="2644170"/>
            <a:ext cx="7734811" cy="156966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pPr algn="ctr"/>
            <a:r>
              <a:rPr lang="en-IN" sz="9600" b="1" dirty="0">
                <a:solidFill>
                  <a:srgbClr val="002776"/>
                </a:solidFill>
                <a:effectLst>
                  <a:outerShdw blurRad="38100" dist="38100" dir="2700000" algn="tl">
                    <a:srgbClr val="000000">
                      <a:alpha val="43137"/>
                    </a:srgbClr>
                  </a:outerShdw>
                </a:effectLst>
                <a:latin typeface="Baskerville Old Face" panose="02020602080505020303" pitchFamily="18" charset="0"/>
              </a:rPr>
              <a:t>THANK YOU</a:t>
            </a:r>
          </a:p>
        </p:txBody>
      </p:sp>
    </p:spTree>
    <p:extLst>
      <p:ext uri="{BB962C8B-B14F-4D97-AF65-F5344CB8AC3E}">
        <p14:creationId xmlns:p14="http://schemas.microsoft.com/office/powerpoint/2010/main" val="200644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A597-7796-B27D-5AA1-0C6D21B788FC}"/>
              </a:ext>
            </a:extLst>
          </p:cNvPr>
          <p:cNvSpPr>
            <a:spLocks noGrp="1"/>
          </p:cNvSpPr>
          <p:nvPr>
            <p:ph type="title"/>
          </p:nvPr>
        </p:nvSpPr>
        <p:spPr>
          <a:xfrm>
            <a:off x="1103671" y="562026"/>
            <a:ext cx="3491404" cy="686331"/>
          </a:xfrm>
        </p:spPr>
        <p:txBody>
          <a:bodyPr anchor="t">
            <a:noAutofit/>
          </a:bodyPr>
          <a:lstStyle/>
          <a:p>
            <a:r>
              <a:rPr lang="en-IN" sz="2800" b="1" u="sng" dirty="0">
                <a:solidFill>
                  <a:schemeClr val="bg1">
                    <a:lumMod val="95000"/>
                    <a:lumOff val="5000"/>
                  </a:schemeClr>
                </a:solidFill>
                <a:latin typeface="Cambria" panose="02040503050406030204" pitchFamily="18" charset="0"/>
                <a:ea typeface="Cambria" panose="02040503050406030204" pitchFamily="18" charset="0"/>
              </a:rPr>
              <a:t>Initial Commands</a:t>
            </a:r>
          </a:p>
        </p:txBody>
      </p:sp>
      <p:sp>
        <p:nvSpPr>
          <p:cNvPr id="4" name="TextBox 3">
            <a:extLst>
              <a:ext uri="{FF2B5EF4-FFF2-40B4-BE49-F238E27FC236}">
                <a16:creationId xmlns:a16="http://schemas.microsoft.com/office/drawing/2014/main" id="{A7395539-1D6C-3090-2246-602B2BEB9816}"/>
              </a:ext>
            </a:extLst>
          </p:cNvPr>
          <p:cNvSpPr txBox="1"/>
          <p:nvPr/>
        </p:nvSpPr>
        <p:spPr>
          <a:xfrm>
            <a:off x="1103671" y="1171083"/>
            <a:ext cx="4713822" cy="2585323"/>
          </a:xfrm>
          <a:prstGeom prst="rect">
            <a:avLst/>
          </a:prstGeom>
          <a:noFill/>
          <a:ln>
            <a:solidFill>
              <a:schemeClr val="bg1"/>
            </a:solidFill>
            <a:prstDash val="lgDashDot"/>
          </a:ln>
        </p:spPr>
        <p:txBody>
          <a:bodyPr wrap="square" rtlCol="0">
            <a:spAutoFit/>
          </a:bodyPr>
          <a:lstStyle/>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job_data</a:t>
            </a:r>
            <a:r>
              <a:rPr lang="en-IN" sz="1800" dirty="0">
                <a:solidFill>
                  <a:schemeClr val="bg1">
                    <a:lumMod val="95000"/>
                    <a:lumOff val="5000"/>
                  </a:schemeClr>
                </a:solidFill>
                <a:latin typeface="Calibri" panose="020F0502020204030204" pitchFamily="34" charset="0"/>
              </a:rPr>
              <a:t>*/</a:t>
            </a:r>
          </a:p>
          <a:p>
            <a:pPr algn="just"/>
            <a:r>
              <a:rPr lang="en-IN" sz="1800" dirty="0">
                <a:solidFill>
                  <a:schemeClr val="bg1">
                    <a:lumMod val="95000"/>
                    <a:lumOff val="5000"/>
                  </a:schemeClr>
                </a:solidFill>
                <a:latin typeface="Calibri" panose="020F0502020204030204" pitchFamily="34" charset="0"/>
              </a:rPr>
              <a:t>CREATE TABLE </a:t>
            </a:r>
            <a:r>
              <a:rPr lang="en-IN" sz="1800" dirty="0" err="1">
                <a:solidFill>
                  <a:schemeClr val="bg1">
                    <a:lumMod val="95000"/>
                    <a:lumOff val="5000"/>
                  </a:schemeClr>
                </a:solidFill>
                <a:latin typeface="Calibri" panose="020F0502020204030204" pitchFamily="34" charset="0"/>
              </a:rPr>
              <a:t>job_data</a:t>
            </a:r>
            <a:r>
              <a:rPr lang="en-IN" sz="1800" dirty="0">
                <a:solidFill>
                  <a:schemeClr val="bg1">
                    <a:lumMod val="95000"/>
                    <a:lumOff val="5000"/>
                  </a:schemeClr>
                </a:solidFill>
                <a:latin typeface="Calibri" panose="020F0502020204030204" pitchFamily="34" charset="0"/>
              </a:rPr>
              <a:t> (</a:t>
            </a:r>
          </a:p>
          <a:p>
            <a:pPr algn="just"/>
            <a:r>
              <a:rPr lang="en-IN" sz="1800" dirty="0">
                <a:solidFill>
                  <a:schemeClr val="bg1">
                    <a:lumMod val="95000"/>
                    <a:lumOff val="5000"/>
                  </a:schemeClr>
                </a:solidFill>
                <a:latin typeface="Calibri" panose="020F0502020204030204" pitchFamily="34" charset="0"/>
              </a:rPr>
              <a:t>  ds DATE,</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job_id</a:t>
            </a:r>
            <a:r>
              <a:rPr lang="en-IN" sz="1800" dirty="0">
                <a:solidFill>
                  <a:schemeClr val="bg1">
                    <a:lumMod val="95000"/>
                    <a:lumOff val="5000"/>
                  </a:schemeClr>
                </a:solidFill>
                <a:latin typeface="Calibri" panose="020F0502020204030204" pitchFamily="34" charset="0"/>
              </a:rPr>
              <a:t> INTEGER NOT NULL,</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actor_id</a:t>
            </a:r>
            <a:r>
              <a:rPr lang="en-IN" sz="1800" dirty="0">
                <a:solidFill>
                  <a:schemeClr val="bg1">
                    <a:lumMod val="95000"/>
                    <a:lumOff val="5000"/>
                  </a:schemeClr>
                </a:solidFill>
                <a:latin typeface="Calibri" panose="020F0502020204030204" pitchFamily="34" charset="0"/>
              </a:rPr>
              <a:t> INTEGER NOT NULL,</a:t>
            </a:r>
          </a:p>
          <a:p>
            <a:pPr algn="just"/>
            <a:r>
              <a:rPr lang="en-IN" sz="1800" dirty="0">
                <a:solidFill>
                  <a:schemeClr val="bg1">
                    <a:lumMod val="95000"/>
                    <a:lumOff val="5000"/>
                  </a:schemeClr>
                </a:solidFill>
                <a:latin typeface="Calibri" panose="020F0502020204030204" pitchFamily="34" charset="0"/>
              </a:rPr>
              <a:t>  event VARCHAR(20) NOT NULL,</a:t>
            </a:r>
          </a:p>
          <a:p>
            <a:pPr algn="just"/>
            <a:r>
              <a:rPr lang="en-IN" sz="1800" dirty="0">
                <a:solidFill>
                  <a:schemeClr val="bg1">
                    <a:lumMod val="95000"/>
                    <a:lumOff val="5000"/>
                  </a:schemeClr>
                </a:solidFill>
                <a:latin typeface="Calibri" panose="020F0502020204030204" pitchFamily="34" charset="0"/>
              </a:rPr>
              <a:t>  language VARCHAR(20) NOT NULL,</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time_spent</a:t>
            </a:r>
            <a:r>
              <a:rPr lang="en-IN" sz="1800" dirty="0">
                <a:solidFill>
                  <a:schemeClr val="bg1">
                    <a:lumMod val="95000"/>
                    <a:lumOff val="5000"/>
                  </a:schemeClr>
                </a:solidFill>
                <a:latin typeface="Calibri" panose="020F0502020204030204" pitchFamily="34" charset="0"/>
              </a:rPr>
              <a:t> INTEGER NOT NULL,</a:t>
            </a:r>
          </a:p>
          <a:p>
            <a:pPr algn="just"/>
            <a:r>
              <a:rPr lang="en-IN" sz="1800" dirty="0">
                <a:solidFill>
                  <a:schemeClr val="bg1">
                    <a:lumMod val="95000"/>
                    <a:lumOff val="5000"/>
                  </a:schemeClr>
                </a:solidFill>
                <a:latin typeface="Calibri" panose="020F0502020204030204" pitchFamily="34" charset="0"/>
              </a:rPr>
              <a:t>  org VARCHAR(20) NOT NULL );</a:t>
            </a:r>
          </a:p>
        </p:txBody>
      </p:sp>
      <p:sp>
        <p:nvSpPr>
          <p:cNvPr id="3" name="TextBox 2">
            <a:extLst>
              <a:ext uri="{FF2B5EF4-FFF2-40B4-BE49-F238E27FC236}">
                <a16:creationId xmlns:a16="http://schemas.microsoft.com/office/drawing/2014/main" id="{6C3D2969-2BC4-165C-30A7-62EDF17214E7}"/>
              </a:ext>
            </a:extLst>
          </p:cNvPr>
          <p:cNvSpPr txBox="1"/>
          <p:nvPr/>
        </p:nvSpPr>
        <p:spPr>
          <a:xfrm>
            <a:off x="1103671" y="3914096"/>
            <a:ext cx="7430432" cy="2585323"/>
          </a:xfrm>
          <a:prstGeom prst="rect">
            <a:avLst/>
          </a:prstGeom>
          <a:noFill/>
          <a:ln>
            <a:solidFill>
              <a:schemeClr val="bg1"/>
            </a:solidFill>
            <a:prstDash val="lgDashDot"/>
          </a:ln>
        </p:spPr>
        <p:txBody>
          <a:bodyPr wrap="none" rtlCol="0">
            <a:spAutoFit/>
          </a:bodyPr>
          <a:lstStyle/>
          <a:p>
            <a:pPr algn="just"/>
            <a:r>
              <a:rPr lang="en-IN" sz="1800" dirty="0">
                <a:solidFill>
                  <a:schemeClr val="bg1">
                    <a:lumMod val="95000"/>
                    <a:lumOff val="5000"/>
                  </a:schemeClr>
                </a:solidFill>
                <a:latin typeface="Calibri" panose="020F0502020204030204" pitchFamily="34" charset="0"/>
              </a:rPr>
              <a:t>INSERT INTO </a:t>
            </a:r>
            <a:r>
              <a:rPr lang="en-IN" sz="1800" dirty="0" err="1">
                <a:solidFill>
                  <a:schemeClr val="bg1">
                    <a:lumMod val="95000"/>
                    <a:lumOff val="5000"/>
                  </a:schemeClr>
                </a:solidFill>
                <a:latin typeface="Calibri" panose="020F0502020204030204" pitchFamily="34" charset="0"/>
              </a:rPr>
              <a:t>job_data</a:t>
            </a:r>
            <a:r>
              <a:rPr lang="en-IN" sz="1800" dirty="0">
                <a:solidFill>
                  <a:schemeClr val="bg1">
                    <a:lumMod val="95000"/>
                    <a:lumOff val="5000"/>
                  </a:schemeClr>
                </a:solidFill>
                <a:latin typeface="Calibri" panose="020F0502020204030204" pitchFamily="34" charset="0"/>
              </a:rPr>
              <a:t> (ds, </a:t>
            </a:r>
            <a:r>
              <a:rPr lang="en-IN" sz="1800" dirty="0" err="1">
                <a:solidFill>
                  <a:schemeClr val="bg1">
                    <a:lumMod val="95000"/>
                    <a:lumOff val="5000"/>
                  </a:schemeClr>
                </a:solidFill>
                <a:latin typeface="Calibri" panose="020F0502020204030204" pitchFamily="34" charset="0"/>
              </a:rPr>
              <a:t>job_id</a:t>
            </a:r>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actor_id</a:t>
            </a:r>
            <a:r>
              <a:rPr lang="en-IN" sz="1800" dirty="0">
                <a:solidFill>
                  <a:schemeClr val="bg1">
                    <a:lumMod val="95000"/>
                    <a:lumOff val="5000"/>
                  </a:schemeClr>
                </a:solidFill>
                <a:latin typeface="Calibri" panose="020F0502020204030204" pitchFamily="34" charset="0"/>
              </a:rPr>
              <a:t>, event, language, </a:t>
            </a:r>
            <a:r>
              <a:rPr lang="en-IN" sz="1800" dirty="0" err="1">
                <a:solidFill>
                  <a:schemeClr val="bg1">
                    <a:lumMod val="95000"/>
                    <a:lumOff val="5000"/>
                  </a:schemeClr>
                </a:solidFill>
                <a:latin typeface="Calibri" panose="020F0502020204030204" pitchFamily="34" charset="0"/>
              </a:rPr>
              <a:t>time_spent</a:t>
            </a:r>
            <a:r>
              <a:rPr lang="en-IN" sz="1800" dirty="0">
                <a:solidFill>
                  <a:schemeClr val="bg1">
                    <a:lumMod val="95000"/>
                    <a:lumOff val="5000"/>
                  </a:schemeClr>
                </a:solidFill>
                <a:latin typeface="Calibri" panose="020F0502020204030204" pitchFamily="34" charset="0"/>
              </a:rPr>
              <a:t>, org)</a:t>
            </a:r>
          </a:p>
          <a:p>
            <a:pPr algn="just"/>
            <a:r>
              <a:rPr lang="en-IN" sz="1800" dirty="0">
                <a:solidFill>
                  <a:schemeClr val="bg1">
                    <a:lumMod val="95000"/>
                    <a:lumOff val="5000"/>
                  </a:schemeClr>
                </a:solidFill>
                <a:latin typeface="Calibri" panose="020F0502020204030204" pitchFamily="34" charset="0"/>
              </a:rPr>
              <a:t>VALUES ('2020-11-30', 21, 1001, 'skip', 'English', 15, 'A'),</a:t>
            </a:r>
          </a:p>
          <a:p>
            <a:pPr algn="just"/>
            <a:r>
              <a:rPr lang="en-IN" sz="1800" dirty="0">
                <a:solidFill>
                  <a:schemeClr val="bg1">
                    <a:lumMod val="95000"/>
                    <a:lumOff val="5000"/>
                  </a:schemeClr>
                </a:solidFill>
                <a:latin typeface="Calibri" panose="020F0502020204030204" pitchFamily="34" charset="0"/>
              </a:rPr>
              <a:t>    ('2020-11-30', 22, 1006, 'transfer', 'Arabic', 25, 'B'),</a:t>
            </a:r>
          </a:p>
          <a:p>
            <a:pPr algn="just"/>
            <a:r>
              <a:rPr lang="en-IN" sz="1800" dirty="0">
                <a:solidFill>
                  <a:schemeClr val="bg1">
                    <a:lumMod val="95000"/>
                    <a:lumOff val="5000"/>
                  </a:schemeClr>
                </a:solidFill>
                <a:latin typeface="Calibri" panose="020F0502020204030204" pitchFamily="34" charset="0"/>
              </a:rPr>
              <a:t>    ('2020-11-29', 23, 1003, 'decision', 'Persian', 20, 'C'),</a:t>
            </a:r>
          </a:p>
          <a:p>
            <a:pPr algn="just"/>
            <a:r>
              <a:rPr lang="en-IN" sz="1800" dirty="0">
                <a:solidFill>
                  <a:schemeClr val="bg1">
                    <a:lumMod val="95000"/>
                    <a:lumOff val="5000"/>
                  </a:schemeClr>
                </a:solidFill>
                <a:latin typeface="Calibri" panose="020F0502020204030204" pitchFamily="34" charset="0"/>
              </a:rPr>
              <a:t>    ('2020-11-28', 23, 1005,'transfer', 'Persian', 22, 'D'),</a:t>
            </a:r>
          </a:p>
          <a:p>
            <a:pPr algn="just"/>
            <a:r>
              <a:rPr lang="en-IN" sz="1800" dirty="0">
                <a:solidFill>
                  <a:schemeClr val="bg1">
                    <a:lumMod val="95000"/>
                    <a:lumOff val="5000"/>
                  </a:schemeClr>
                </a:solidFill>
                <a:latin typeface="Calibri" panose="020F0502020204030204" pitchFamily="34" charset="0"/>
              </a:rPr>
              <a:t>    ('2020-11-28', 25, 1002, 'decision', 'Hindi', 11, 'B'),</a:t>
            </a:r>
          </a:p>
          <a:p>
            <a:pPr algn="just"/>
            <a:r>
              <a:rPr lang="en-IN" sz="1800" dirty="0">
                <a:solidFill>
                  <a:schemeClr val="bg1">
                    <a:lumMod val="95000"/>
                    <a:lumOff val="5000"/>
                  </a:schemeClr>
                </a:solidFill>
                <a:latin typeface="Calibri" panose="020F0502020204030204" pitchFamily="34" charset="0"/>
              </a:rPr>
              <a:t>    ('2020-11-27', 11, 1007, 'decision', 'French', 104, 'D'),</a:t>
            </a:r>
          </a:p>
          <a:p>
            <a:pPr algn="just"/>
            <a:r>
              <a:rPr lang="en-IN" sz="1800" dirty="0">
                <a:solidFill>
                  <a:schemeClr val="bg1">
                    <a:lumMod val="95000"/>
                    <a:lumOff val="5000"/>
                  </a:schemeClr>
                </a:solidFill>
                <a:latin typeface="Calibri" panose="020F0502020204030204" pitchFamily="34" charset="0"/>
              </a:rPr>
              <a:t>    ('2020-11-26', 23, 1004, 'skip', 'Persian', 56, 'A'),</a:t>
            </a:r>
          </a:p>
          <a:p>
            <a:pPr algn="just"/>
            <a:r>
              <a:rPr lang="en-IN" sz="1800" dirty="0">
                <a:solidFill>
                  <a:schemeClr val="bg1">
                    <a:lumMod val="95000"/>
                    <a:lumOff val="5000"/>
                  </a:schemeClr>
                </a:solidFill>
                <a:latin typeface="Calibri" panose="020F0502020204030204" pitchFamily="34" charset="0"/>
              </a:rPr>
              <a:t>    ('2020-11-25', 20, 1003, 'transfer', 'Italian', 45, 'C');</a:t>
            </a:r>
          </a:p>
        </p:txBody>
      </p:sp>
    </p:spTree>
    <p:extLst>
      <p:ext uri="{BB962C8B-B14F-4D97-AF65-F5344CB8AC3E}">
        <p14:creationId xmlns:p14="http://schemas.microsoft.com/office/powerpoint/2010/main" val="257177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BE0DAB-1EFB-EDF5-DAFB-38AD31223E69}"/>
              </a:ext>
            </a:extLst>
          </p:cNvPr>
          <p:cNvSpPr txBox="1"/>
          <p:nvPr/>
        </p:nvSpPr>
        <p:spPr>
          <a:xfrm>
            <a:off x="1109198" y="565641"/>
            <a:ext cx="6721157" cy="3970318"/>
          </a:xfrm>
          <a:prstGeom prst="rect">
            <a:avLst/>
          </a:prstGeom>
          <a:noFill/>
          <a:ln>
            <a:solidFill>
              <a:schemeClr val="bg1"/>
            </a:solidFill>
            <a:prstDash val="lgDashDot"/>
          </a:ln>
        </p:spPr>
        <p:txBody>
          <a:bodyPr wrap="square" rtlCol="0">
            <a:spAutoFit/>
          </a:bodyPr>
          <a:lstStyle/>
          <a:p>
            <a:pPr algn="just"/>
            <a:r>
              <a:rPr lang="en-IN" sz="1800" dirty="0">
                <a:solidFill>
                  <a:schemeClr val="bg1">
                    <a:lumMod val="95000"/>
                    <a:lumOff val="5000"/>
                  </a:schemeClr>
                </a:solidFill>
                <a:latin typeface="Calibri" panose="020F0502020204030204" pitchFamily="34" charset="0"/>
              </a:rPr>
              <a:t>/* users */</a:t>
            </a:r>
          </a:p>
          <a:p>
            <a:pPr algn="just"/>
            <a:r>
              <a:rPr lang="en-IN" sz="1800" dirty="0">
                <a:solidFill>
                  <a:schemeClr val="bg1">
                    <a:lumMod val="95000"/>
                    <a:lumOff val="5000"/>
                  </a:schemeClr>
                </a:solidFill>
                <a:latin typeface="Calibri" panose="020F0502020204030204" pitchFamily="34" charset="0"/>
              </a:rPr>
              <a:t>CREATE TABLE users (</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user_id</a:t>
            </a:r>
            <a:r>
              <a:rPr lang="en-IN" sz="1800" dirty="0">
                <a:solidFill>
                  <a:schemeClr val="bg1">
                    <a:lumMod val="95000"/>
                    <a:lumOff val="5000"/>
                  </a:schemeClr>
                </a:solidFill>
                <a:latin typeface="Calibri" panose="020F0502020204030204" pitchFamily="34" charset="0"/>
              </a:rPr>
              <a:t>	INT primary key,</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created_at</a:t>
            </a:r>
            <a:r>
              <a:rPr lang="en-IN" sz="1800" dirty="0">
                <a:solidFill>
                  <a:schemeClr val="bg1">
                    <a:lumMod val="95000"/>
                    <a:lumOff val="5000"/>
                  </a:schemeClr>
                </a:solidFill>
                <a:latin typeface="Calibri" panose="020F0502020204030204" pitchFamily="34" charset="0"/>
              </a:rPr>
              <a:t> timestamp,</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company_id</a:t>
            </a:r>
            <a:r>
              <a:rPr lang="en-IN" sz="1800" dirty="0">
                <a:solidFill>
                  <a:schemeClr val="bg1">
                    <a:lumMod val="95000"/>
                    <a:lumOff val="5000"/>
                  </a:schemeClr>
                </a:solidFill>
                <a:latin typeface="Calibri" panose="020F0502020204030204" pitchFamily="34" charset="0"/>
              </a:rPr>
              <a:t> INT,</a:t>
            </a:r>
          </a:p>
          <a:p>
            <a:pPr algn="just"/>
            <a:r>
              <a:rPr lang="en-IN" sz="1800" dirty="0">
                <a:solidFill>
                  <a:schemeClr val="bg1">
                    <a:lumMod val="95000"/>
                    <a:lumOff val="5000"/>
                  </a:schemeClr>
                </a:solidFill>
                <a:latin typeface="Calibri" panose="020F0502020204030204" pitchFamily="34" charset="0"/>
              </a:rPr>
              <a:t>    language VARCHAR(512),</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activated_at</a:t>
            </a:r>
            <a:r>
              <a:rPr lang="en-IN" sz="1800" dirty="0">
                <a:solidFill>
                  <a:schemeClr val="bg1">
                    <a:lumMod val="95000"/>
                    <a:lumOff val="5000"/>
                  </a:schemeClr>
                </a:solidFill>
                <a:latin typeface="Calibri" panose="020F0502020204030204" pitchFamily="34" charset="0"/>
              </a:rPr>
              <a:t> timestamp,</a:t>
            </a:r>
          </a:p>
          <a:p>
            <a:pPr algn="just"/>
            <a:r>
              <a:rPr lang="en-IN" sz="1800" dirty="0">
                <a:solidFill>
                  <a:schemeClr val="bg1">
                    <a:lumMod val="95000"/>
                    <a:lumOff val="5000"/>
                  </a:schemeClr>
                </a:solidFill>
                <a:latin typeface="Calibri" panose="020F0502020204030204" pitchFamily="34" charset="0"/>
              </a:rPr>
              <a:t>    state VARCHAR(512)</a:t>
            </a:r>
          </a:p>
          <a:p>
            <a:pPr algn="just"/>
            <a:r>
              <a:rPr lang="en-IN" sz="1800" dirty="0">
                <a:solidFill>
                  <a:schemeClr val="bg1">
                    <a:lumMod val="95000"/>
                    <a:lumOff val="5000"/>
                  </a:schemeClr>
                </a:solidFill>
                <a:latin typeface="Calibri" panose="020F0502020204030204" pitchFamily="34" charset="0"/>
              </a:rPr>
              <a:t>);</a:t>
            </a:r>
          </a:p>
          <a:p>
            <a:pPr algn="just"/>
            <a:endParaRPr lang="en-IN" sz="1800" dirty="0">
              <a:solidFill>
                <a:schemeClr val="bg1">
                  <a:lumMod val="95000"/>
                  <a:lumOff val="5000"/>
                </a:schemeClr>
              </a:solidFill>
              <a:latin typeface="Calibri" panose="020F0502020204030204" pitchFamily="34" charset="0"/>
            </a:endParaRPr>
          </a:p>
          <a:p>
            <a:pPr algn="just"/>
            <a:r>
              <a:rPr lang="en-IN" sz="1800" dirty="0">
                <a:solidFill>
                  <a:schemeClr val="bg1">
                    <a:lumMod val="95000"/>
                    <a:lumOff val="5000"/>
                  </a:schemeClr>
                </a:solidFill>
                <a:latin typeface="Calibri" panose="020F0502020204030204" pitchFamily="34" charset="0"/>
              </a:rPr>
              <a:t>COPY users </a:t>
            </a:r>
          </a:p>
          <a:p>
            <a:pPr algn="just"/>
            <a:r>
              <a:rPr lang="en-IN" sz="1800" dirty="0">
                <a:solidFill>
                  <a:schemeClr val="bg1">
                    <a:lumMod val="95000"/>
                    <a:lumOff val="5000"/>
                  </a:schemeClr>
                </a:solidFill>
                <a:latin typeface="Calibri" panose="020F0502020204030204" pitchFamily="34" charset="0"/>
              </a:rPr>
              <a:t>FROM 'C:\Program Files\PostgreSQL\16\data\Case Study 2\users.csv'</a:t>
            </a:r>
          </a:p>
          <a:p>
            <a:pPr algn="just"/>
            <a:r>
              <a:rPr lang="en-IN" sz="1800" dirty="0">
                <a:solidFill>
                  <a:schemeClr val="bg1">
                    <a:lumMod val="95000"/>
                    <a:lumOff val="5000"/>
                  </a:schemeClr>
                </a:solidFill>
                <a:latin typeface="Calibri" panose="020F0502020204030204" pitchFamily="34" charset="0"/>
              </a:rPr>
              <a:t>DELIMITER ','</a:t>
            </a:r>
          </a:p>
          <a:p>
            <a:pPr algn="just"/>
            <a:r>
              <a:rPr lang="en-IN" sz="1800" dirty="0">
                <a:solidFill>
                  <a:schemeClr val="bg1">
                    <a:lumMod val="95000"/>
                    <a:lumOff val="5000"/>
                  </a:schemeClr>
                </a:solidFill>
                <a:latin typeface="Calibri" panose="020F0502020204030204" pitchFamily="34" charset="0"/>
              </a:rPr>
              <a:t>CSV HEADER;</a:t>
            </a:r>
          </a:p>
        </p:txBody>
      </p:sp>
    </p:spTree>
    <p:extLst>
      <p:ext uri="{BB962C8B-B14F-4D97-AF65-F5344CB8AC3E}">
        <p14:creationId xmlns:p14="http://schemas.microsoft.com/office/powerpoint/2010/main" val="3932685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D3DB39-4FA9-2D42-98ED-E88F0875937B}"/>
              </a:ext>
            </a:extLst>
          </p:cNvPr>
          <p:cNvSpPr txBox="1"/>
          <p:nvPr/>
        </p:nvSpPr>
        <p:spPr>
          <a:xfrm>
            <a:off x="1112726" y="565640"/>
            <a:ext cx="6910811" cy="4247317"/>
          </a:xfrm>
          <a:prstGeom prst="rect">
            <a:avLst/>
          </a:prstGeom>
          <a:noFill/>
          <a:ln>
            <a:solidFill>
              <a:schemeClr val="bg1"/>
            </a:solidFill>
            <a:prstDash val="lgDashDot"/>
          </a:ln>
        </p:spPr>
        <p:txBody>
          <a:bodyPr wrap="square" rtlCol="0">
            <a:spAutoFit/>
          </a:bodyPr>
          <a:lstStyle/>
          <a:p>
            <a:pPr algn="just"/>
            <a:r>
              <a:rPr lang="en-IN" sz="1800" dirty="0">
                <a:solidFill>
                  <a:schemeClr val="bg1">
                    <a:lumMod val="95000"/>
                    <a:lumOff val="5000"/>
                  </a:schemeClr>
                </a:solidFill>
                <a:latin typeface="Calibri" panose="020F0502020204030204" pitchFamily="34" charset="0"/>
              </a:rPr>
              <a:t>/* events */</a:t>
            </a:r>
          </a:p>
          <a:p>
            <a:pPr algn="just"/>
            <a:r>
              <a:rPr lang="en-IN" sz="1800" dirty="0">
                <a:solidFill>
                  <a:schemeClr val="bg1">
                    <a:lumMod val="95000"/>
                    <a:lumOff val="5000"/>
                  </a:schemeClr>
                </a:solidFill>
                <a:latin typeface="Calibri" panose="020F0502020204030204" pitchFamily="34" charset="0"/>
              </a:rPr>
              <a:t>CREATE TABLE events (</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user_id</a:t>
            </a:r>
            <a:r>
              <a:rPr lang="en-IN" sz="1800" dirty="0">
                <a:solidFill>
                  <a:schemeClr val="bg1">
                    <a:lumMod val="95000"/>
                    <a:lumOff val="5000"/>
                  </a:schemeClr>
                </a:solidFill>
                <a:latin typeface="Calibri" panose="020F0502020204030204" pitchFamily="34" charset="0"/>
              </a:rPr>
              <a:t> INTEGER,</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occurred_at</a:t>
            </a:r>
            <a:r>
              <a:rPr lang="en-IN" sz="1800" dirty="0">
                <a:solidFill>
                  <a:schemeClr val="bg1">
                    <a:lumMod val="95000"/>
                    <a:lumOff val="5000"/>
                  </a:schemeClr>
                </a:solidFill>
                <a:latin typeface="Calibri" panose="020F0502020204030204" pitchFamily="34" charset="0"/>
              </a:rPr>
              <a:t> timestamp,</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event_type</a:t>
            </a:r>
            <a:r>
              <a:rPr lang="en-IN" sz="1800" dirty="0">
                <a:solidFill>
                  <a:schemeClr val="bg1">
                    <a:lumMod val="95000"/>
                    <a:lumOff val="5000"/>
                  </a:schemeClr>
                </a:solidFill>
                <a:latin typeface="Calibri" panose="020F0502020204030204" pitchFamily="34" charset="0"/>
              </a:rPr>
              <a:t> VARCHAR(50),</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event_name</a:t>
            </a:r>
            <a:r>
              <a:rPr lang="en-IN" sz="1800" dirty="0">
                <a:solidFill>
                  <a:schemeClr val="bg1">
                    <a:lumMod val="95000"/>
                    <a:lumOff val="5000"/>
                  </a:schemeClr>
                </a:solidFill>
                <a:latin typeface="Calibri" panose="020F0502020204030204" pitchFamily="34" charset="0"/>
              </a:rPr>
              <a:t> VARCHAR(50),</a:t>
            </a:r>
          </a:p>
          <a:p>
            <a:pPr algn="just"/>
            <a:r>
              <a:rPr lang="en-IN" sz="1800" dirty="0">
                <a:solidFill>
                  <a:schemeClr val="bg1">
                    <a:lumMod val="95000"/>
                    <a:lumOff val="5000"/>
                  </a:schemeClr>
                </a:solidFill>
                <a:latin typeface="Calibri" panose="020F0502020204030204" pitchFamily="34" charset="0"/>
              </a:rPr>
              <a:t>    location VARCHAR(50),</a:t>
            </a:r>
          </a:p>
          <a:p>
            <a:pPr algn="just"/>
            <a:r>
              <a:rPr lang="en-IN" sz="1800" dirty="0">
                <a:solidFill>
                  <a:schemeClr val="bg1">
                    <a:lumMod val="95000"/>
                    <a:lumOff val="5000"/>
                  </a:schemeClr>
                </a:solidFill>
                <a:latin typeface="Calibri" panose="020F0502020204030204" pitchFamily="34" charset="0"/>
              </a:rPr>
              <a:t>    device VARCHAR(50),</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user_type</a:t>
            </a:r>
            <a:r>
              <a:rPr lang="en-IN" sz="1800" dirty="0">
                <a:solidFill>
                  <a:schemeClr val="bg1">
                    <a:lumMod val="95000"/>
                    <a:lumOff val="5000"/>
                  </a:schemeClr>
                </a:solidFill>
                <a:latin typeface="Calibri" panose="020F0502020204030204" pitchFamily="34" charset="0"/>
              </a:rPr>
              <a:t> INTEGER</a:t>
            </a:r>
          </a:p>
          <a:p>
            <a:pPr algn="just"/>
            <a:r>
              <a:rPr lang="en-IN" sz="1800" dirty="0">
                <a:solidFill>
                  <a:schemeClr val="bg1">
                    <a:lumMod val="95000"/>
                    <a:lumOff val="5000"/>
                  </a:schemeClr>
                </a:solidFill>
                <a:latin typeface="Calibri" panose="020F0502020204030204" pitchFamily="34" charset="0"/>
              </a:rPr>
              <a:t>);</a:t>
            </a:r>
          </a:p>
          <a:p>
            <a:pPr algn="just"/>
            <a:endParaRPr lang="en-IN" sz="1800" dirty="0">
              <a:solidFill>
                <a:schemeClr val="bg1">
                  <a:lumMod val="95000"/>
                  <a:lumOff val="5000"/>
                </a:schemeClr>
              </a:solidFill>
              <a:latin typeface="Calibri" panose="020F0502020204030204" pitchFamily="34" charset="0"/>
            </a:endParaRPr>
          </a:p>
          <a:p>
            <a:pPr algn="just"/>
            <a:r>
              <a:rPr lang="en-IN" sz="1800" dirty="0">
                <a:solidFill>
                  <a:schemeClr val="bg1">
                    <a:lumMod val="95000"/>
                    <a:lumOff val="5000"/>
                  </a:schemeClr>
                </a:solidFill>
                <a:latin typeface="Calibri" panose="020F0502020204030204" pitchFamily="34" charset="0"/>
              </a:rPr>
              <a:t>COPY events </a:t>
            </a:r>
          </a:p>
          <a:p>
            <a:pPr algn="just"/>
            <a:r>
              <a:rPr lang="en-IN" sz="1800" dirty="0">
                <a:solidFill>
                  <a:schemeClr val="bg1">
                    <a:lumMod val="95000"/>
                    <a:lumOff val="5000"/>
                  </a:schemeClr>
                </a:solidFill>
                <a:latin typeface="Calibri" panose="020F0502020204030204" pitchFamily="34" charset="0"/>
              </a:rPr>
              <a:t>FROM 'C:\Program Files\PostgreSQL\16\data\Case Study 2\events.csv'</a:t>
            </a:r>
          </a:p>
          <a:p>
            <a:pPr algn="just"/>
            <a:r>
              <a:rPr lang="en-IN" sz="1800" dirty="0">
                <a:solidFill>
                  <a:schemeClr val="bg1">
                    <a:lumMod val="95000"/>
                    <a:lumOff val="5000"/>
                  </a:schemeClr>
                </a:solidFill>
                <a:latin typeface="Calibri" panose="020F0502020204030204" pitchFamily="34" charset="0"/>
              </a:rPr>
              <a:t>DELIMITER ','</a:t>
            </a:r>
          </a:p>
          <a:p>
            <a:pPr algn="just"/>
            <a:r>
              <a:rPr lang="en-IN" sz="1800" dirty="0">
                <a:solidFill>
                  <a:schemeClr val="bg1">
                    <a:lumMod val="95000"/>
                    <a:lumOff val="5000"/>
                  </a:schemeClr>
                </a:solidFill>
                <a:latin typeface="Calibri" panose="020F0502020204030204" pitchFamily="34" charset="0"/>
              </a:rPr>
              <a:t>CSV HEADER;</a:t>
            </a:r>
          </a:p>
        </p:txBody>
      </p:sp>
    </p:spTree>
    <p:extLst>
      <p:ext uri="{BB962C8B-B14F-4D97-AF65-F5344CB8AC3E}">
        <p14:creationId xmlns:p14="http://schemas.microsoft.com/office/powerpoint/2010/main" val="51215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B291A-ED7E-9701-AC99-0991DCB35444}"/>
              </a:ext>
            </a:extLst>
          </p:cNvPr>
          <p:cNvSpPr txBox="1"/>
          <p:nvPr/>
        </p:nvSpPr>
        <p:spPr>
          <a:xfrm>
            <a:off x="1104345" y="578520"/>
            <a:ext cx="7406643" cy="3416320"/>
          </a:xfrm>
          <a:prstGeom prst="rect">
            <a:avLst/>
          </a:prstGeom>
          <a:noFill/>
          <a:ln>
            <a:solidFill>
              <a:schemeClr val="bg1"/>
            </a:solidFill>
            <a:prstDash val="lgDashDot"/>
          </a:ln>
        </p:spPr>
        <p:txBody>
          <a:bodyPr wrap="none" rtlCol="0">
            <a:spAutoFit/>
          </a:bodyPr>
          <a:lstStyle/>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email_events</a:t>
            </a:r>
            <a:r>
              <a:rPr lang="en-IN" sz="1800" dirty="0">
                <a:solidFill>
                  <a:schemeClr val="bg1">
                    <a:lumMod val="95000"/>
                    <a:lumOff val="5000"/>
                  </a:schemeClr>
                </a:solidFill>
                <a:latin typeface="Calibri" panose="020F0502020204030204" pitchFamily="34" charset="0"/>
              </a:rPr>
              <a:t> */</a:t>
            </a:r>
          </a:p>
          <a:p>
            <a:pPr algn="just"/>
            <a:r>
              <a:rPr lang="en-IN" sz="1800" dirty="0">
                <a:solidFill>
                  <a:schemeClr val="bg1">
                    <a:lumMod val="95000"/>
                    <a:lumOff val="5000"/>
                  </a:schemeClr>
                </a:solidFill>
                <a:latin typeface="Calibri" panose="020F0502020204030204" pitchFamily="34" charset="0"/>
              </a:rPr>
              <a:t>CREATE TABLE </a:t>
            </a:r>
            <a:r>
              <a:rPr lang="en-IN" sz="1800" dirty="0" err="1">
                <a:solidFill>
                  <a:schemeClr val="bg1">
                    <a:lumMod val="95000"/>
                    <a:lumOff val="5000"/>
                  </a:schemeClr>
                </a:solidFill>
                <a:latin typeface="Calibri" panose="020F0502020204030204" pitchFamily="34" charset="0"/>
              </a:rPr>
              <a:t>email_events</a:t>
            </a:r>
            <a:r>
              <a:rPr lang="en-IN" sz="1800" dirty="0">
                <a:solidFill>
                  <a:schemeClr val="bg1">
                    <a:lumMod val="95000"/>
                    <a:lumOff val="5000"/>
                  </a:schemeClr>
                </a:solidFill>
                <a:latin typeface="Calibri" panose="020F0502020204030204" pitchFamily="34" charset="0"/>
              </a:rPr>
              <a:t> (</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user_id</a:t>
            </a:r>
            <a:r>
              <a:rPr lang="en-IN" sz="1800" dirty="0">
                <a:solidFill>
                  <a:schemeClr val="bg1">
                    <a:lumMod val="95000"/>
                    <a:lumOff val="5000"/>
                  </a:schemeClr>
                </a:solidFill>
                <a:latin typeface="Calibri" panose="020F0502020204030204" pitchFamily="34" charset="0"/>
              </a:rPr>
              <a:t> INT,</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occurred_at</a:t>
            </a:r>
            <a:r>
              <a:rPr lang="en-IN" sz="1800" dirty="0">
                <a:solidFill>
                  <a:schemeClr val="bg1">
                    <a:lumMod val="95000"/>
                    <a:lumOff val="5000"/>
                  </a:schemeClr>
                </a:solidFill>
                <a:latin typeface="Calibri" panose="020F0502020204030204" pitchFamily="34" charset="0"/>
              </a:rPr>
              <a:t> timestamp,</a:t>
            </a:r>
          </a:p>
          <a:p>
            <a:pPr algn="just"/>
            <a:r>
              <a:rPr lang="en-IN" sz="1800" dirty="0">
                <a:solidFill>
                  <a:schemeClr val="bg1">
                    <a:lumMod val="95000"/>
                    <a:lumOff val="5000"/>
                  </a:schemeClr>
                </a:solidFill>
                <a:latin typeface="Calibri" panose="020F0502020204030204" pitchFamily="34" charset="0"/>
              </a:rPr>
              <a:t>    action VARCHAR(512),</a:t>
            </a:r>
          </a:p>
          <a:p>
            <a:pPr algn="just"/>
            <a:r>
              <a:rPr lang="en-IN" sz="1800" dirty="0">
                <a:solidFill>
                  <a:schemeClr val="bg1">
                    <a:lumMod val="95000"/>
                    <a:lumOff val="5000"/>
                  </a:schemeClr>
                </a:solidFill>
                <a:latin typeface="Calibri" panose="020F0502020204030204" pitchFamily="34" charset="0"/>
              </a:rPr>
              <a:t>    </a:t>
            </a:r>
            <a:r>
              <a:rPr lang="en-IN" sz="1800" dirty="0" err="1">
                <a:solidFill>
                  <a:schemeClr val="bg1">
                    <a:lumMod val="95000"/>
                    <a:lumOff val="5000"/>
                  </a:schemeClr>
                </a:solidFill>
                <a:latin typeface="Calibri" panose="020F0502020204030204" pitchFamily="34" charset="0"/>
              </a:rPr>
              <a:t>user_type</a:t>
            </a:r>
            <a:r>
              <a:rPr lang="en-IN" sz="1800" dirty="0">
                <a:solidFill>
                  <a:schemeClr val="bg1">
                    <a:lumMod val="95000"/>
                    <a:lumOff val="5000"/>
                  </a:schemeClr>
                </a:solidFill>
                <a:latin typeface="Calibri" panose="020F0502020204030204" pitchFamily="34" charset="0"/>
              </a:rPr>
              <a:t> int</a:t>
            </a:r>
          </a:p>
          <a:p>
            <a:pPr algn="just"/>
            <a:r>
              <a:rPr lang="en-IN" sz="1800" dirty="0">
                <a:solidFill>
                  <a:schemeClr val="bg1">
                    <a:lumMod val="95000"/>
                    <a:lumOff val="5000"/>
                  </a:schemeClr>
                </a:solidFill>
                <a:latin typeface="Calibri" panose="020F0502020204030204" pitchFamily="34" charset="0"/>
              </a:rPr>
              <a:t>);</a:t>
            </a:r>
          </a:p>
          <a:p>
            <a:pPr algn="just"/>
            <a:endParaRPr lang="en-IN" sz="1800" dirty="0">
              <a:solidFill>
                <a:schemeClr val="bg1">
                  <a:lumMod val="95000"/>
                  <a:lumOff val="5000"/>
                </a:schemeClr>
              </a:solidFill>
              <a:latin typeface="Calibri" panose="020F0502020204030204" pitchFamily="34" charset="0"/>
            </a:endParaRPr>
          </a:p>
          <a:p>
            <a:pPr algn="just"/>
            <a:r>
              <a:rPr lang="en-IN" sz="1800" dirty="0">
                <a:solidFill>
                  <a:schemeClr val="bg1">
                    <a:lumMod val="95000"/>
                    <a:lumOff val="5000"/>
                  </a:schemeClr>
                </a:solidFill>
                <a:latin typeface="Calibri" panose="020F0502020204030204" pitchFamily="34" charset="0"/>
              </a:rPr>
              <a:t>COPY </a:t>
            </a:r>
            <a:r>
              <a:rPr lang="en-IN" sz="1800" dirty="0" err="1">
                <a:solidFill>
                  <a:schemeClr val="bg1">
                    <a:lumMod val="95000"/>
                    <a:lumOff val="5000"/>
                  </a:schemeClr>
                </a:solidFill>
                <a:latin typeface="Calibri" panose="020F0502020204030204" pitchFamily="34" charset="0"/>
              </a:rPr>
              <a:t>email_events</a:t>
            </a:r>
            <a:r>
              <a:rPr lang="en-IN" sz="1800" dirty="0">
                <a:solidFill>
                  <a:schemeClr val="bg1">
                    <a:lumMod val="95000"/>
                    <a:lumOff val="5000"/>
                  </a:schemeClr>
                </a:solidFill>
                <a:latin typeface="Calibri" panose="020F0502020204030204" pitchFamily="34" charset="0"/>
              </a:rPr>
              <a:t> </a:t>
            </a:r>
          </a:p>
          <a:p>
            <a:pPr algn="just"/>
            <a:r>
              <a:rPr lang="en-IN" sz="1800" dirty="0">
                <a:solidFill>
                  <a:schemeClr val="bg1">
                    <a:lumMod val="95000"/>
                    <a:lumOff val="5000"/>
                  </a:schemeClr>
                </a:solidFill>
                <a:latin typeface="Calibri" panose="020F0502020204030204" pitchFamily="34" charset="0"/>
              </a:rPr>
              <a:t>FROM 'C:\Program Files\PostgreSQL\16\data\Case Study 2\email_events.csv'</a:t>
            </a:r>
          </a:p>
          <a:p>
            <a:pPr algn="just"/>
            <a:r>
              <a:rPr lang="en-IN" sz="1800" dirty="0">
                <a:solidFill>
                  <a:schemeClr val="bg1">
                    <a:lumMod val="95000"/>
                    <a:lumOff val="5000"/>
                  </a:schemeClr>
                </a:solidFill>
                <a:latin typeface="Calibri" panose="020F0502020204030204" pitchFamily="34" charset="0"/>
              </a:rPr>
              <a:t>DELIMITER ','</a:t>
            </a:r>
          </a:p>
          <a:p>
            <a:pPr algn="just"/>
            <a:r>
              <a:rPr lang="en-IN" sz="1800" dirty="0">
                <a:solidFill>
                  <a:schemeClr val="bg1">
                    <a:lumMod val="95000"/>
                    <a:lumOff val="5000"/>
                  </a:schemeClr>
                </a:solidFill>
                <a:latin typeface="Calibri" panose="020F0502020204030204" pitchFamily="34" charset="0"/>
              </a:rPr>
              <a:t>CSV HEADER;</a:t>
            </a:r>
            <a:endParaRPr lang="en" sz="1800" dirty="0">
              <a:solidFill>
                <a:schemeClr val="bg1">
                  <a:lumMod val="95000"/>
                  <a:lumOff val="5000"/>
                </a:schemeClr>
              </a:solidFill>
              <a:latin typeface="Calibri" panose="020F0502020204030204" pitchFamily="34" charset="0"/>
            </a:endParaRPr>
          </a:p>
        </p:txBody>
      </p:sp>
    </p:spTree>
    <p:extLst>
      <p:ext uri="{BB962C8B-B14F-4D97-AF65-F5344CB8AC3E}">
        <p14:creationId xmlns:p14="http://schemas.microsoft.com/office/powerpoint/2010/main" val="4005220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9BE969-D165-88E1-70F9-2A3CA12ED86D}"/>
              </a:ext>
            </a:extLst>
          </p:cNvPr>
          <p:cNvSpPr txBox="1"/>
          <p:nvPr/>
        </p:nvSpPr>
        <p:spPr>
          <a:xfrm>
            <a:off x="939051" y="1691374"/>
            <a:ext cx="10313893" cy="1077218"/>
          </a:xfrm>
          <a:prstGeom prst="rect">
            <a:avLst/>
          </a:prstGeom>
          <a:noFill/>
          <a:ln>
            <a:solidFill>
              <a:schemeClr val="bg1"/>
            </a:solidFill>
            <a:prstDash val="lgDashDot"/>
          </a:ln>
        </p:spPr>
        <p:txBody>
          <a:bodyPr wrap="square" rtlCol="0" anchor="ctr">
            <a:spAutoFit/>
          </a:bodyPr>
          <a:lstStyle/>
          <a:p>
            <a:r>
              <a:rPr lang="en-US" sz="2400" u="sng" dirty="0">
                <a:solidFill>
                  <a:schemeClr val="bg1">
                    <a:lumMod val="95000"/>
                    <a:lumOff val="5000"/>
                  </a:schemeClr>
                </a:solidFill>
                <a:latin typeface="Calibri" panose="020F0502020204030204" pitchFamily="34" charset="0"/>
              </a:rPr>
              <a:t>Case study 1 : Job Data Analysis</a:t>
            </a:r>
          </a:p>
          <a:p>
            <a:r>
              <a:rPr lang="en-US" sz="2000" dirty="0">
                <a:solidFill>
                  <a:schemeClr val="bg1">
                    <a:lumMod val="95000"/>
                    <a:lumOff val="5000"/>
                  </a:schemeClr>
                </a:solidFill>
                <a:latin typeface="Calibri" panose="020F0502020204030204" pitchFamily="34" charset="0"/>
              </a:rPr>
              <a:t>Analyze job data to calculate the number of jobs reviewed per hour for each day in November 2020, throughput analysis, language share analysis, and duplicate rows detection.</a:t>
            </a:r>
            <a:endParaRPr lang="en" sz="2000" dirty="0">
              <a:solidFill>
                <a:schemeClr val="bg1">
                  <a:lumMod val="95000"/>
                  <a:lumOff val="5000"/>
                </a:schemeClr>
              </a:solidFill>
              <a:latin typeface="Calibri" panose="020F0502020204030204" pitchFamily="34" charset="0"/>
            </a:endParaRPr>
          </a:p>
        </p:txBody>
      </p:sp>
      <p:sp>
        <p:nvSpPr>
          <p:cNvPr id="4" name="TextBox 3">
            <a:extLst>
              <a:ext uri="{FF2B5EF4-FFF2-40B4-BE49-F238E27FC236}">
                <a16:creationId xmlns:a16="http://schemas.microsoft.com/office/drawing/2014/main" id="{E4500186-7011-C1B0-7894-A9F6C54AD9BE}"/>
              </a:ext>
            </a:extLst>
          </p:cNvPr>
          <p:cNvSpPr txBox="1"/>
          <p:nvPr/>
        </p:nvSpPr>
        <p:spPr>
          <a:xfrm>
            <a:off x="3302637" y="710100"/>
            <a:ext cx="5586722" cy="523220"/>
          </a:xfrm>
          <a:prstGeom prst="rect">
            <a:avLst/>
          </a:prstGeom>
          <a:noFill/>
        </p:spPr>
        <p:txBody>
          <a:bodyPr wrap="none" rtlCol="0">
            <a:spAutoFit/>
          </a:bodyPr>
          <a:lstStyle>
            <a:defPPr>
              <a:defRPr lang="en-US"/>
            </a:defPPr>
            <a:lvl1pPr>
              <a:defRPr sz="2400" b="1" u="sng">
                <a:solidFill>
                  <a:schemeClr val="bg1">
                    <a:lumMod val="95000"/>
                    <a:lumOff val="5000"/>
                  </a:schemeClr>
                </a:solidFill>
                <a:latin typeface="Cambria" panose="02040503050406030204" pitchFamily="18" charset="0"/>
                <a:ea typeface="Cambria" panose="02040503050406030204" pitchFamily="18" charset="0"/>
              </a:defRPr>
            </a:lvl1pPr>
          </a:lstStyle>
          <a:p>
            <a:pPr algn="ctr"/>
            <a:r>
              <a:rPr lang="en-IN" sz="2800" u="none" dirty="0"/>
              <a:t>CASE STUDY 1 : Job Data Analysis</a:t>
            </a:r>
          </a:p>
        </p:txBody>
      </p:sp>
    </p:spTree>
    <p:extLst>
      <p:ext uri="{BB962C8B-B14F-4D97-AF65-F5344CB8AC3E}">
        <p14:creationId xmlns:p14="http://schemas.microsoft.com/office/powerpoint/2010/main" val="650928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C419FB-D1AD-F55A-E8A4-732A1F66EB64}"/>
              </a:ext>
            </a:extLst>
          </p:cNvPr>
          <p:cNvSpPr txBox="1"/>
          <p:nvPr/>
        </p:nvSpPr>
        <p:spPr>
          <a:xfrm>
            <a:off x="1105437" y="571675"/>
            <a:ext cx="3844707" cy="461665"/>
          </a:xfrm>
          <a:prstGeom prst="rect">
            <a:avLst/>
          </a:prstGeom>
          <a:noFill/>
        </p:spPr>
        <p:txBody>
          <a:bodyPr wrap="none" rtlCol="0">
            <a:spAutoFit/>
          </a:bodyPr>
          <a:lstStyle>
            <a:defPPr>
              <a:defRPr lang="en-US"/>
            </a:defPPr>
            <a:lvl1pPr>
              <a:defRPr sz="2400" b="1" u="sng">
                <a:solidFill>
                  <a:schemeClr val="bg1">
                    <a:lumMod val="95000"/>
                    <a:lumOff val="5000"/>
                  </a:schemeClr>
                </a:solidFill>
                <a:latin typeface="Cambria" panose="02040503050406030204" pitchFamily="18" charset="0"/>
                <a:ea typeface="Cambria" panose="02040503050406030204" pitchFamily="18" charset="0"/>
              </a:defRPr>
            </a:lvl1pPr>
          </a:lstStyle>
          <a:p>
            <a:r>
              <a:rPr lang="en-IN" dirty="0"/>
              <a:t>Jobs Reviewed Over Time:</a:t>
            </a:r>
          </a:p>
        </p:txBody>
      </p:sp>
      <p:sp>
        <p:nvSpPr>
          <p:cNvPr id="6" name="TextBox 5">
            <a:extLst>
              <a:ext uri="{FF2B5EF4-FFF2-40B4-BE49-F238E27FC236}">
                <a16:creationId xmlns:a16="http://schemas.microsoft.com/office/drawing/2014/main" id="{A5489C80-2429-F5EC-3AB6-3D14A272FAEA}"/>
              </a:ext>
            </a:extLst>
          </p:cNvPr>
          <p:cNvSpPr txBox="1"/>
          <p:nvPr/>
        </p:nvSpPr>
        <p:spPr>
          <a:xfrm>
            <a:off x="1105438" y="1282875"/>
            <a:ext cx="10304090" cy="923330"/>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pPr marL="285750" indent="-285750">
              <a:buFont typeface="Arial" panose="020B0604020202020204" pitchFamily="34" charset="0"/>
              <a:buChar char="•"/>
            </a:pPr>
            <a:r>
              <a:rPr lang="en-US" dirty="0"/>
              <a:t>Objective: Calculate the number of jobs reviewed per hour for each day in November 2020.</a:t>
            </a:r>
          </a:p>
          <a:p>
            <a:pPr marL="285750" indent="-285750">
              <a:buFont typeface="Arial" panose="020B0604020202020204" pitchFamily="34" charset="0"/>
              <a:buChar char="•"/>
            </a:pPr>
            <a:r>
              <a:rPr lang="en-US" dirty="0"/>
              <a:t>Task: Write an SQL query to calculate the number of jobs reviewed per hour for each day in November 2020.</a:t>
            </a:r>
          </a:p>
        </p:txBody>
      </p:sp>
      <p:sp>
        <p:nvSpPr>
          <p:cNvPr id="7" name="TextBox 6">
            <a:extLst>
              <a:ext uri="{FF2B5EF4-FFF2-40B4-BE49-F238E27FC236}">
                <a16:creationId xmlns:a16="http://schemas.microsoft.com/office/drawing/2014/main" id="{44D616F4-FAF8-ECC0-434A-01FF9936E265}"/>
              </a:ext>
            </a:extLst>
          </p:cNvPr>
          <p:cNvSpPr txBox="1"/>
          <p:nvPr/>
        </p:nvSpPr>
        <p:spPr>
          <a:xfrm>
            <a:off x="1105437" y="2352709"/>
            <a:ext cx="7157985" cy="2862322"/>
          </a:xfrm>
          <a:prstGeom prst="rect">
            <a:avLst/>
          </a:prstGeom>
          <a:noFill/>
          <a:ln>
            <a:solidFill>
              <a:schemeClr val="bg1"/>
            </a:solidFill>
            <a:prstDash val="lgDashDot"/>
          </a:ln>
        </p:spPr>
        <p:txBody>
          <a:bodyPr wrap="none" rtlCol="0">
            <a:spAutoFit/>
          </a:bodyPr>
          <a:lstStyle/>
          <a:p>
            <a:pPr algn="just"/>
            <a:r>
              <a:rPr lang="en-US" sz="1800" dirty="0">
                <a:solidFill>
                  <a:schemeClr val="bg1">
                    <a:lumMod val="95000"/>
                    <a:lumOff val="5000"/>
                  </a:schemeClr>
                </a:solidFill>
                <a:latin typeface="Calibri" panose="020F0502020204030204" pitchFamily="34" charset="0"/>
              </a:rPr>
              <a:t>WITH </a:t>
            </a:r>
            <a:r>
              <a:rPr lang="en-US" sz="1800" dirty="0" err="1">
                <a:solidFill>
                  <a:schemeClr val="bg1">
                    <a:lumMod val="95000"/>
                    <a:lumOff val="5000"/>
                  </a:schemeClr>
                </a:solidFill>
                <a:latin typeface="Calibri" panose="020F0502020204030204" pitchFamily="34" charset="0"/>
              </a:rPr>
              <a:t>daily_jobs</a:t>
            </a:r>
            <a:r>
              <a:rPr lang="en-US" sz="1800" dirty="0">
                <a:solidFill>
                  <a:schemeClr val="bg1">
                    <a:lumMod val="95000"/>
                    <a:lumOff val="5000"/>
                  </a:schemeClr>
                </a:solidFill>
                <a:latin typeface="Calibri" panose="020F0502020204030204" pitchFamily="34" charset="0"/>
              </a:rPr>
              <a:t> AS (</a:t>
            </a:r>
          </a:p>
          <a:p>
            <a:pPr algn="just"/>
            <a:r>
              <a:rPr lang="en-US" sz="1800" dirty="0">
                <a:solidFill>
                  <a:schemeClr val="bg1">
                    <a:lumMod val="95000"/>
                    <a:lumOff val="5000"/>
                  </a:schemeClr>
                </a:solidFill>
                <a:latin typeface="Calibri" panose="020F0502020204030204" pitchFamily="34" charset="0"/>
              </a:rPr>
              <a:t>  SELECT ds, (COUNT(</a:t>
            </a:r>
            <a:r>
              <a:rPr lang="en-US" sz="1800" dirty="0" err="1">
                <a:solidFill>
                  <a:schemeClr val="bg1">
                    <a:lumMod val="95000"/>
                    <a:lumOff val="5000"/>
                  </a:schemeClr>
                </a:solidFill>
                <a:latin typeface="Calibri" panose="020F0502020204030204" pitchFamily="34" charset="0"/>
              </a:rPr>
              <a:t>job_id</a:t>
            </a:r>
            <a:r>
              <a:rPr lang="en-US" sz="1800" dirty="0">
                <a:solidFill>
                  <a:schemeClr val="bg1">
                    <a:lumMod val="95000"/>
                    <a:lumOff val="5000"/>
                  </a:schemeClr>
                </a:solidFill>
                <a:latin typeface="Calibri" panose="020F0502020204030204" pitchFamily="34" charset="0"/>
              </a:rPr>
              <a:t>) * 3600 / SUM(</a:t>
            </a:r>
            <a:r>
              <a:rPr lang="en-US" sz="1800" dirty="0" err="1">
                <a:solidFill>
                  <a:schemeClr val="bg1">
                    <a:lumMod val="95000"/>
                    <a:lumOff val="5000"/>
                  </a:schemeClr>
                </a:solidFill>
                <a:latin typeface="Calibri" panose="020F0502020204030204" pitchFamily="34" charset="0"/>
              </a:rPr>
              <a:t>time_spent</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jobs_per_hour</a:t>
            </a:r>
            <a:endParaRPr lang="en-US" sz="1800" dirty="0">
              <a:solidFill>
                <a:schemeClr val="bg1">
                  <a:lumMod val="95000"/>
                  <a:lumOff val="5000"/>
                </a:schemeClr>
              </a:solidFill>
              <a:latin typeface="Calibri" panose="020F0502020204030204" pitchFamily="34" charset="0"/>
            </a:endParaRPr>
          </a:p>
          <a:p>
            <a:pPr algn="just"/>
            <a:r>
              <a:rPr lang="en-US" sz="1800" dirty="0">
                <a:solidFill>
                  <a:schemeClr val="bg1">
                    <a:lumMod val="95000"/>
                    <a:lumOff val="5000"/>
                  </a:schemeClr>
                </a:solidFill>
                <a:latin typeface="Calibri" panose="020F0502020204030204" pitchFamily="34" charset="0"/>
              </a:rPr>
              <a:t>  FROM </a:t>
            </a:r>
            <a:r>
              <a:rPr lang="en-US" sz="1800" dirty="0" err="1">
                <a:solidFill>
                  <a:schemeClr val="bg1">
                    <a:lumMod val="95000"/>
                    <a:lumOff val="5000"/>
                  </a:schemeClr>
                </a:solidFill>
                <a:latin typeface="Calibri" panose="020F0502020204030204" pitchFamily="34" charset="0"/>
              </a:rPr>
              <a:t>job_data</a:t>
            </a:r>
            <a:endParaRPr lang="en-US" sz="1800" dirty="0">
              <a:solidFill>
                <a:schemeClr val="bg1">
                  <a:lumMod val="95000"/>
                  <a:lumOff val="5000"/>
                </a:schemeClr>
              </a:solidFill>
              <a:latin typeface="Calibri" panose="020F0502020204030204" pitchFamily="34" charset="0"/>
            </a:endParaRPr>
          </a:p>
          <a:p>
            <a:pPr algn="just"/>
            <a:r>
              <a:rPr lang="en-US" sz="1800" dirty="0">
                <a:solidFill>
                  <a:schemeClr val="bg1">
                    <a:lumMod val="95000"/>
                    <a:lumOff val="5000"/>
                  </a:schemeClr>
                </a:solidFill>
                <a:latin typeface="Calibri" panose="020F0502020204030204" pitchFamily="34" charset="0"/>
              </a:rPr>
              <a:t>  WHERE ds BETWEEN '2020-11-01' AND '2020-12-01'</a:t>
            </a:r>
          </a:p>
          <a:p>
            <a:pPr algn="just"/>
            <a:r>
              <a:rPr lang="en-US" sz="1800" dirty="0">
                <a:solidFill>
                  <a:schemeClr val="bg1">
                    <a:lumMod val="95000"/>
                    <a:lumOff val="5000"/>
                  </a:schemeClr>
                </a:solidFill>
                <a:latin typeface="Calibri" panose="020F0502020204030204" pitchFamily="34" charset="0"/>
              </a:rPr>
              <a:t>  GROUP BY ds)</a:t>
            </a:r>
          </a:p>
          <a:p>
            <a:pPr algn="just"/>
            <a:r>
              <a:rPr lang="en-US" sz="1800" dirty="0">
                <a:solidFill>
                  <a:schemeClr val="bg1">
                    <a:lumMod val="95000"/>
                    <a:lumOff val="5000"/>
                  </a:schemeClr>
                </a:solidFill>
                <a:latin typeface="Calibri" panose="020F0502020204030204" pitchFamily="34" charset="0"/>
              </a:rPr>
              <a:t>	</a:t>
            </a:r>
          </a:p>
          <a:p>
            <a:pPr algn="just"/>
            <a:r>
              <a:rPr lang="en-US" sz="1800" dirty="0">
                <a:solidFill>
                  <a:schemeClr val="bg1">
                    <a:lumMod val="95000"/>
                    <a:lumOff val="5000"/>
                  </a:schemeClr>
                </a:solidFill>
                <a:latin typeface="Calibri" panose="020F0502020204030204" pitchFamily="34" charset="0"/>
              </a:rPr>
              <a:t>SELECT </a:t>
            </a:r>
          </a:p>
          <a:p>
            <a:pPr algn="just"/>
            <a:r>
              <a:rPr lang="en-US" sz="1800" dirty="0">
                <a:solidFill>
                  <a:schemeClr val="bg1">
                    <a:lumMod val="95000"/>
                    <a:lumOff val="5000"/>
                  </a:schemeClr>
                </a:solidFill>
                <a:latin typeface="Calibri" panose="020F0502020204030204" pitchFamily="34" charset="0"/>
              </a:rPr>
              <a:t>  ROUND(AVG(</a:t>
            </a:r>
            <a:r>
              <a:rPr lang="en-US" sz="1800" dirty="0" err="1">
                <a:solidFill>
                  <a:schemeClr val="bg1">
                    <a:lumMod val="95000"/>
                    <a:lumOff val="5000"/>
                  </a:schemeClr>
                </a:solidFill>
                <a:latin typeface="Calibri" panose="020F0502020204030204" pitchFamily="34" charset="0"/>
              </a:rPr>
              <a:t>jobs_per_hour</a:t>
            </a:r>
            <a:r>
              <a:rPr lang="en-US" sz="1800" dirty="0">
                <a:solidFill>
                  <a:schemeClr val="bg1">
                    <a:lumMod val="95000"/>
                    <a:lumOff val="5000"/>
                  </a:schemeClr>
                </a:solidFill>
                <a:latin typeface="Calibri" panose="020F0502020204030204" pitchFamily="34" charset="0"/>
              </a:rPr>
              <a:t>), 2) AS "</a:t>
            </a:r>
            <a:r>
              <a:rPr lang="en-US" sz="1800" dirty="0" err="1">
                <a:solidFill>
                  <a:schemeClr val="bg1">
                    <a:lumMod val="95000"/>
                    <a:lumOff val="5000"/>
                  </a:schemeClr>
                </a:solidFill>
                <a:latin typeface="Calibri" panose="020F0502020204030204" pitchFamily="34" charset="0"/>
              </a:rPr>
              <a:t>avg_jobs_reviewed_per_hour</a:t>
            </a:r>
            <a:r>
              <a:rPr lang="en-US" sz="1800" dirty="0">
                <a:solidFill>
                  <a:schemeClr val="bg1">
                    <a:lumMod val="95000"/>
                    <a:lumOff val="5000"/>
                  </a:schemeClr>
                </a:solidFill>
                <a:latin typeface="Calibri" panose="020F0502020204030204" pitchFamily="34" charset="0"/>
              </a:rPr>
              <a:t>"</a:t>
            </a:r>
          </a:p>
          <a:p>
            <a:pPr algn="just"/>
            <a:r>
              <a:rPr lang="en-US" sz="1800" dirty="0">
                <a:solidFill>
                  <a:schemeClr val="bg1">
                    <a:lumMod val="95000"/>
                    <a:lumOff val="5000"/>
                  </a:schemeClr>
                </a:solidFill>
                <a:latin typeface="Calibri" panose="020F0502020204030204" pitchFamily="34" charset="0"/>
              </a:rPr>
              <a:t>FROM </a:t>
            </a:r>
          </a:p>
          <a:p>
            <a:pPr algn="just"/>
            <a:r>
              <a:rPr lang="en-US" sz="1800" dirty="0">
                <a:solidFill>
                  <a:schemeClr val="bg1">
                    <a:lumMod val="95000"/>
                    <a:lumOff val="5000"/>
                  </a:schemeClr>
                </a:solidFill>
                <a:latin typeface="Calibri" panose="020F0502020204030204" pitchFamily="34" charset="0"/>
              </a:rPr>
              <a:t>  </a:t>
            </a:r>
            <a:r>
              <a:rPr lang="en-US" sz="1800" dirty="0" err="1">
                <a:solidFill>
                  <a:schemeClr val="bg1">
                    <a:lumMod val="95000"/>
                    <a:lumOff val="5000"/>
                  </a:schemeClr>
                </a:solidFill>
                <a:latin typeface="Calibri" panose="020F0502020204030204" pitchFamily="34" charset="0"/>
              </a:rPr>
              <a:t>daily_jobs</a:t>
            </a:r>
            <a:r>
              <a:rPr lang="en-US" sz="1800" dirty="0">
                <a:solidFill>
                  <a:schemeClr val="bg1">
                    <a:lumMod val="95000"/>
                    <a:lumOff val="5000"/>
                  </a:schemeClr>
                </a:solidFill>
                <a:latin typeface="Calibri" panose="020F0502020204030204" pitchFamily="34" charset="0"/>
              </a:rPr>
              <a:t>;</a:t>
            </a:r>
            <a:endParaRPr lang="en-IN" dirty="0">
              <a:solidFill>
                <a:schemeClr val="bg1">
                  <a:lumMod val="95000"/>
                  <a:lumOff val="5000"/>
                </a:schemeClr>
              </a:solidFill>
            </a:endParaRPr>
          </a:p>
        </p:txBody>
      </p:sp>
      <p:graphicFrame>
        <p:nvGraphicFramePr>
          <p:cNvPr id="3" name="Table 2">
            <a:extLst>
              <a:ext uri="{FF2B5EF4-FFF2-40B4-BE49-F238E27FC236}">
                <a16:creationId xmlns:a16="http://schemas.microsoft.com/office/drawing/2014/main" id="{1141E4AF-671F-1895-2113-B91BD81D1010}"/>
              </a:ext>
            </a:extLst>
          </p:cNvPr>
          <p:cNvGraphicFramePr>
            <a:graphicFrameLocks noGrp="1"/>
          </p:cNvGraphicFramePr>
          <p:nvPr>
            <p:extLst>
              <p:ext uri="{D42A27DB-BD31-4B8C-83A1-F6EECF244321}">
                <p14:modId xmlns:p14="http://schemas.microsoft.com/office/powerpoint/2010/main" val="3922475127"/>
              </p:ext>
            </p:extLst>
          </p:nvPr>
        </p:nvGraphicFramePr>
        <p:xfrm>
          <a:off x="8580212" y="3277140"/>
          <a:ext cx="2583625" cy="506730"/>
        </p:xfrm>
        <a:graphic>
          <a:graphicData uri="http://schemas.openxmlformats.org/drawingml/2006/table">
            <a:tbl>
              <a:tblPr>
                <a:tableStyleId>{69C7853C-536D-4A76-A0AE-DD22124D55A5}</a:tableStyleId>
              </a:tblPr>
              <a:tblGrid>
                <a:gridCol w="2583625">
                  <a:extLst>
                    <a:ext uri="{9D8B030D-6E8A-4147-A177-3AD203B41FA5}">
                      <a16:colId xmlns:a16="http://schemas.microsoft.com/office/drawing/2014/main" val="2356335819"/>
                    </a:ext>
                  </a:extLst>
                </a:gridCol>
              </a:tblGrid>
              <a:tr h="190500">
                <a:tc>
                  <a:txBody>
                    <a:bodyPr/>
                    <a:lstStyle/>
                    <a:p>
                      <a:pPr algn="ctr" fontAlgn="b"/>
                      <a:r>
                        <a:rPr lang="en-US" sz="1600" b="1" u="none" strike="noStrike" dirty="0" err="1">
                          <a:solidFill>
                            <a:srgbClr val="000000"/>
                          </a:solidFill>
                          <a:effectLst/>
                        </a:rPr>
                        <a:t>avg_jobs_reviewed_per_hour</a:t>
                      </a:r>
                      <a:endParaRPr lang="en-US" sz="1600" b="1"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1114953749"/>
                  </a:ext>
                </a:extLst>
              </a:tr>
              <a:tr h="190500">
                <a:tc>
                  <a:txBody>
                    <a:bodyPr/>
                    <a:lstStyle/>
                    <a:p>
                      <a:pPr algn="ctr" fontAlgn="b"/>
                      <a:r>
                        <a:rPr lang="en-IN" sz="1600" b="0" u="none" strike="noStrike" dirty="0">
                          <a:solidFill>
                            <a:srgbClr val="000000"/>
                          </a:solidFill>
                          <a:effectLst/>
                        </a:rPr>
                        <a:t>126</a:t>
                      </a:r>
                      <a:endParaRPr lang="en-IN" sz="1600" b="0" i="0" u="none" strike="noStrike" dirty="0">
                        <a:solidFill>
                          <a:srgbClr val="000000"/>
                        </a:solidFill>
                        <a:effectLst/>
                        <a:latin typeface="Tw Cen MT (Body)"/>
                      </a:endParaRPr>
                    </a:p>
                  </a:txBody>
                  <a:tcPr marL="9525" marR="9525" marT="9525" marB="0" anchor="ctr"/>
                </a:tc>
                <a:extLst>
                  <a:ext uri="{0D108BD9-81ED-4DB2-BD59-A6C34878D82A}">
                    <a16:rowId xmlns:a16="http://schemas.microsoft.com/office/drawing/2014/main" val="1819708770"/>
                  </a:ext>
                </a:extLst>
              </a:tr>
            </a:tbl>
          </a:graphicData>
        </a:graphic>
      </p:graphicFrame>
    </p:spTree>
    <p:extLst>
      <p:ext uri="{BB962C8B-B14F-4D97-AF65-F5344CB8AC3E}">
        <p14:creationId xmlns:p14="http://schemas.microsoft.com/office/powerpoint/2010/main" val="2972712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C419FB-D1AD-F55A-E8A4-732A1F66EB64}"/>
              </a:ext>
            </a:extLst>
          </p:cNvPr>
          <p:cNvSpPr txBox="1"/>
          <p:nvPr/>
        </p:nvSpPr>
        <p:spPr>
          <a:xfrm>
            <a:off x="1105437" y="571678"/>
            <a:ext cx="3215624" cy="461665"/>
          </a:xfrm>
          <a:prstGeom prst="rect">
            <a:avLst/>
          </a:prstGeom>
          <a:noFill/>
        </p:spPr>
        <p:txBody>
          <a:bodyPr wrap="none" rtlCol="0">
            <a:spAutoFit/>
          </a:bodyPr>
          <a:lstStyle>
            <a:defPPr>
              <a:defRPr lang="en-US"/>
            </a:defPPr>
            <a:lvl1pPr>
              <a:defRPr sz="2400" b="1" u="sng">
                <a:solidFill>
                  <a:schemeClr val="bg1">
                    <a:lumMod val="95000"/>
                    <a:lumOff val="5000"/>
                  </a:schemeClr>
                </a:solidFill>
                <a:latin typeface="Cambria" panose="02040503050406030204" pitchFamily="18" charset="0"/>
                <a:ea typeface="Cambria" panose="02040503050406030204" pitchFamily="18" charset="0"/>
              </a:defRPr>
            </a:lvl1pPr>
          </a:lstStyle>
          <a:p>
            <a:r>
              <a:rPr lang="en-IN" dirty="0"/>
              <a:t>Throughput Analysis:</a:t>
            </a:r>
          </a:p>
        </p:txBody>
      </p:sp>
      <p:sp>
        <p:nvSpPr>
          <p:cNvPr id="6" name="TextBox 5">
            <a:extLst>
              <a:ext uri="{FF2B5EF4-FFF2-40B4-BE49-F238E27FC236}">
                <a16:creationId xmlns:a16="http://schemas.microsoft.com/office/drawing/2014/main" id="{A5489C80-2429-F5EC-3AB6-3D14A272FAEA}"/>
              </a:ext>
            </a:extLst>
          </p:cNvPr>
          <p:cNvSpPr txBox="1"/>
          <p:nvPr/>
        </p:nvSpPr>
        <p:spPr>
          <a:xfrm>
            <a:off x="1105437" y="1294042"/>
            <a:ext cx="10363200" cy="923330"/>
          </a:xfrm>
          <a:prstGeom prst="rect">
            <a:avLst/>
          </a:prstGeom>
          <a:noFill/>
          <a:ln>
            <a:solidFill>
              <a:schemeClr val="bg1"/>
            </a:solidFill>
            <a:prstDash val="lgDashDot"/>
          </a:ln>
        </p:spPr>
        <p:txBody>
          <a:bodyPr wrap="square" rtlCol="0">
            <a:spAutoFit/>
          </a:bodyPr>
          <a:lstStyle>
            <a:defPPr>
              <a:defRPr lang="en-US"/>
            </a:defPPr>
            <a:lvl1pPr algn="just">
              <a:defRPr>
                <a:solidFill>
                  <a:schemeClr val="bg1">
                    <a:lumMod val="95000"/>
                    <a:lumOff val="5000"/>
                  </a:schemeClr>
                </a:solidFill>
                <a:latin typeface="Calibri" panose="020F0502020204030204" pitchFamily="34" charset="0"/>
              </a:defRPr>
            </a:lvl1pPr>
          </a:lstStyle>
          <a:p>
            <a:pPr marL="285750" indent="-285750">
              <a:buFont typeface="Arial" panose="020B0604020202020204" pitchFamily="34" charset="0"/>
              <a:buChar char="•"/>
            </a:pPr>
            <a:r>
              <a:rPr lang="en-US" dirty="0"/>
              <a:t>Objective: Calculate the 7-day rolling average of throughput (number of events per second).</a:t>
            </a:r>
          </a:p>
          <a:p>
            <a:pPr marL="285750" indent="-285750">
              <a:buFont typeface="Arial" panose="020B0604020202020204" pitchFamily="34" charset="0"/>
              <a:buChar char="•"/>
            </a:pPr>
            <a:r>
              <a:rPr lang="en-US" dirty="0"/>
              <a:t>Task: Write an SQL query to calculate the 7-day rolling average of throughput. Additionally, explain whether you prefer using the daily metric or the 7-day rolling average for throughput, and why.</a:t>
            </a:r>
          </a:p>
        </p:txBody>
      </p:sp>
      <p:sp>
        <p:nvSpPr>
          <p:cNvPr id="7" name="TextBox 6">
            <a:extLst>
              <a:ext uri="{FF2B5EF4-FFF2-40B4-BE49-F238E27FC236}">
                <a16:creationId xmlns:a16="http://schemas.microsoft.com/office/drawing/2014/main" id="{44D616F4-FAF8-ECC0-434A-01FF9936E265}"/>
              </a:ext>
            </a:extLst>
          </p:cNvPr>
          <p:cNvSpPr txBox="1"/>
          <p:nvPr/>
        </p:nvSpPr>
        <p:spPr>
          <a:xfrm>
            <a:off x="1105437" y="2326954"/>
            <a:ext cx="10363200" cy="3693319"/>
          </a:xfrm>
          <a:prstGeom prst="rect">
            <a:avLst/>
          </a:prstGeom>
          <a:noFill/>
          <a:ln>
            <a:solidFill>
              <a:schemeClr val="bg1"/>
            </a:solidFill>
            <a:prstDash val="lgDashDot"/>
          </a:ln>
        </p:spPr>
        <p:txBody>
          <a:bodyPr wrap="square" rtlCol="0">
            <a:spAutoFit/>
          </a:bodyPr>
          <a:lstStyle/>
          <a:p>
            <a:r>
              <a:rPr lang="en-US" sz="1800" dirty="0">
                <a:solidFill>
                  <a:schemeClr val="bg1">
                    <a:lumMod val="95000"/>
                    <a:lumOff val="5000"/>
                  </a:schemeClr>
                </a:solidFill>
                <a:latin typeface="Calibri" panose="020F0502020204030204" pitchFamily="34" charset="0"/>
              </a:rPr>
              <a:t>WITH </a:t>
            </a:r>
            <a:r>
              <a:rPr lang="en-US" sz="1800" dirty="0" err="1">
                <a:solidFill>
                  <a:schemeClr val="bg1">
                    <a:lumMod val="95000"/>
                    <a:lumOff val="5000"/>
                  </a:schemeClr>
                </a:solidFill>
                <a:latin typeface="Calibri" panose="020F0502020204030204" pitchFamily="34" charset="0"/>
              </a:rPr>
              <a:t>daily_throughput</a:t>
            </a:r>
            <a:r>
              <a:rPr lang="en-US" sz="1800" dirty="0">
                <a:solidFill>
                  <a:schemeClr val="bg1">
                    <a:lumMod val="95000"/>
                    <a:lumOff val="5000"/>
                  </a:schemeClr>
                </a:solidFill>
                <a:latin typeface="Calibri" panose="020F0502020204030204" pitchFamily="34" charset="0"/>
              </a:rPr>
              <a:t> AS (SELECT ds, </a:t>
            </a:r>
          </a:p>
          <a:p>
            <a:r>
              <a:rPr lang="en-US" dirty="0">
                <a:solidFill>
                  <a:schemeClr val="bg1">
                    <a:lumMod val="95000"/>
                    <a:lumOff val="5000"/>
                  </a:schemeClr>
                </a:solidFill>
                <a:latin typeface="Calibri" panose="020F0502020204030204" pitchFamily="34" charset="0"/>
              </a:rPr>
              <a:t>	</a:t>
            </a:r>
            <a:r>
              <a:rPr lang="en-US" sz="1800" dirty="0">
                <a:solidFill>
                  <a:schemeClr val="bg1">
                    <a:lumMod val="95000"/>
                    <a:lumOff val="5000"/>
                  </a:schemeClr>
                </a:solidFill>
                <a:latin typeface="Calibri" panose="020F0502020204030204" pitchFamily="34" charset="0"/>
              </a:rPr>
              <a:t>(COUNT(</a:t>
            </a:r>
            <a:r>
              <a:rPr lang="en-US" sz="1800" dirty="0" err="1">
                <a:solidFill>
                  <a:schemeClr val="bg1">
                    <a:lumMod val="95000"/>
                    <a:lumOff val="5000"/>
                  </a:schemeClr>
                </a:solidFill>
                <a:latin typeface="Calibri" panose="020F0502020204030204" pitchFamily="34" charset="0"/>
              </a:rPr>
              <a:t>job_id</a:t>
            </a:r>
            <a:r>
              <a:rPr lang="en-US" sz="1800" dirty="0">
                <a:solidFill>
                  <a:schemeClr val="bg1">
                    <a:lumMod val="95000"/>
                    <a:lumOff val="5000"/>
                  </a:schemeClr>
                </a:solidFill>
                <a:latin typeface="Calibri" panose="020F0502020204030204" pitchFamily="34" charset="0"/>
              </a:rPr>
              <a:t>)::decimal / SUM(</a:t>
            </a:r>
            <a:r>
              <a:rPr lang="en-US" sz="1800" dirty="0" err="1">
                <a:solidFill>
                  <a:schemeClr val="bg1">
                    <a:lumMod val="95000"/>
                    <a:lumOff val="5000"/>
                  </a:schemeClr>
                </a:solidFill>
                <a:latin typeface="Calibri" panose="020F0502020204030204" pitchFamily="34" charset="0"/>
              </a:rPr>
              <a:t>time_spent</a:t>
            </a:r>
            <a:r>
              <a:rPr lang="en-US" sz="1800" dirty="0">
                <a:solidFill>
                  <a:schemeClr val="bg1">
                    <a:lumMod val="95000"/>
                    <a:lumOff val="5000"/>
                  </a:schemeClr>
                </a:solidFill>
                <a:latin typeface="Calibri" panose="020F0502020204030204" pitchFamily="34" charset="0"/>
              </a:rPr>
              <a:t>)) AS </a:t>
            </a:r>
            <a:r>
              <a:rPr lang="en-US" sz="1800" dirty="0" err="1">
                <a:solidFill>
                  <a:schemeClr val="bg1">
                    <a:lumMod val="95000"/>
                    <a:lumOff val="5000"/>
                  </a:schemeClr>
                </a:solidFill>
                <a:latin typeface="Calibri" panose="020F0502020204030204" pitchFamily="34" charset="0"/>
              </a:rPr>
              <a:t>throughput_per_second</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  	FROM </a:t>
            </a:r>
            <a:r>
              <a:rPr lang="en-US" sz="1800" dirty="0" err="1">
                <a:solidFill>
                  <a:schemeClr val="bg1">
                    <a:lumMod val="95000"/>
                    <a:lumOff val="5000"/>
                  </a:schemeClr>
                </a:solidFill>
                <a:latin typeface="Calibri" panose="020F0502020204030204" pitchFamily="34" charset="0"/>
              </a:rPr>
              <a:t>job_data</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  	GROUP BY ds</a:t>
            </a:r>
          </a:p>
          <a:p>
            <a:r>
              <a:rPr lang="en-US" sz="1800" dirty="0">
                <a:solidFill>
                  <a:schemeClr val="bg1">
                    <a:lumMod val="95000"/>
                    <a:lumOff val="5000"/>
                  </a:schemeClr>
                </a:solidFill>
                <a:latin typeface="Calibri" panose="020F0502020204030204" pitchFamily="34" charset="0"/>
              </a:rPr>
              <a:t>),</a:t>
            </a:r>
          </a:p>
          <a:p>
            <a:r>
              <a:rPr lang="en-US" sz="1800" dirty="0" err="1">
                <a:solidFill>
                  <a:schemeClr val="bg1">
                    <a:lumMod val="95000"/>
                    <a:lumOff val="5000"/>
                  </a:schemeClr>
                </a:solidFill>
                <a:latin typeface="Calibri" panose="020F0502020204030204" pitchFamily="34" charset="0"/>
              </a:rPr>
              <a:t>rolling_avg_throughput</a:t>
            </a:r>
            <a:r>
              <a:rPr lang="en-US" sz="1800" dirty="0">
                <a:solidFill>
                  <a:schemeClr val="bg1">
                    <a:lumMod val="95000"/>
                    <a:lumOff val="5000"/>
                  </a:schemeClr>
                </a:solidFill>
                <a:latin typeface="Calibri" panose="020F0502020204030204" pitchFamily="34" charset="0"/>
              </a:rPr>
              <a:t> AS (SELECT ds,</a:t>
            </a:r>
          </a:p>
          <a:p>
            <a:r>
              <a:rPr lang="en-US" sz="1800" dirty="0">
                <a:solidFill>
                  <a:schemeClr val="bg1">
                    <a:lumMod val="95000"/>
                    <a:lumOff val="5000"/>
                  </a:schemeClr>
                </a:solidFill>
                <a:latin typeface="Calibri" panose="020F0502020204030204" pitchFamily="34" charset="0"/>
              </a:rPr>
              <a:t>	AVG(</a:t>
            </a:r>
            <a:r>
              <a:rPr lang="en-US" sz="1800" dirty="0" err="1">
                <a:solidFill>
                  <a:schemeClr val="bg1">
                    <a:lumMod val="95000"/>
                    <a:lumOff val="5000"/>
                  </a:schemeClr>
                </a:solidFill>
                <a:latin typeface="Calibri" panose="020F0502020204030204" pitchFamily="34" charset="0"/>
              </a:rPr>
              <a:t>throughput_per_second</a:t>
            </a:r>
            <a:r>
              <a:rPr lang="en-US" sz="1800" dirty="0">
                <a:solidFill>
                  <a:schemeClr val="bg1">
                    <a:lumMod val="95000"/>
                    <a:lumOff val="5000"/>
                  </a:schemeClr>
                </a:solidFill>
                <a:latin typeface="Calibri" panose="020F0502020204030204" pitchFamily="34" charset="0"/>
              </a:rPr>
              <a:t>) OVER (ORDER BY ds </a:t>
            </a:r>
          </a:p>
          <a:p>
            <a:r>
              <a:rPr lang="en-US" dirty="0">
                <a:solidFill>
                  <a:schemeClr val="bg1">
                    <a:lumMod val="95000"/>
                    <a:lumOff val="5000"/>
                  </a:schemeClr>
                </a:solidFill>
                <a:latin typeface="Calibri" panose="020F0502020204030204" pitchFamily="34" charset="0"/>
              </a:rPr>
              <a:t>						</a:t>
            </a:r>
            <a:r>
              <a:rPr lang="en-US" sz="1800" dirty="0">
                <a:solidFill>
                  <a:schemeClr val="bg1">
                    <a:lumMod val="95000"/>
                    <a:lumOff val="5000"/>
                  </a:schemeClr>
                </a:solidFill>
                <a:latin typeface="Calibri" panose="020F0502020204030204" pitchFamily="34" charset="0"/>
              </a:rPr>
              <a:t>ROWS BETWEEN 6 PRECEDING AND CURRENT ROW) AS </a:t>
            </a:r>
            <a:r>
              <a:rPr lang="en-US" sz="1800" dirty="0" err="1">
                <a:solidFill>
                  <a:schemeClr val="bg1">
                    <a:lumMod val="95000"/>
                    <a:lumOff val="5000"/>
                  </a:schemeClr>
                </a:solidFill>
                <a:latin typeface="Calibri" panose="020F0502020204030204" pitchFamily="34" charset="0"/>
              </a:rPr>
              <a:t>rolling_avg_throughput</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  	FROM </a:t>
            </a:r>
            <a:r>
              <a:rPr lang="en-US" sz="1800" dirty="0" err="1">
                <a:solidFill>
                  <a:schemeClr val="bg1">
                    <a:lumMod val="95000"/>
                    <a:lumOff val="5000"/>
                  </a:schemeClr>
                </a:solidFill>
                <a:latin typeface="Calibri" panose="020F0502020204030204" pitchFamily="34" charset="0"/>
              </a:rPr>
              <a:t>daily_throughput</a:t>
            </a:r>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a:t>
            </a:r>
          </a:p>
          <a:p>
            <a:endParaRPr lang="en-US" sz="1800" dirty="0">
              <a:solidFill>
                <a:schemeClr val="bg1">
                  <a:lumMod val="95000"/>
                  <a:lumOff val="5000"/>
                </a:schemeClr>
              </a:solidFill>
              <a:latin typeface="Calibri" panose="020F0502020204030204" pitchFamily="34" charset="0"/>
            </a:endParaRPr>
          </a:p>
          <a:p>
            <a:r>
              <a:rPr lang="en-US" sz="1800" dirty="0">
                <a:solidFill>
                  <a:schemeClr val="bg1">
                    <a:lumMod val="95000"/>
                    <a:lumOff val="5000"/>
                  </a:schemeClr>
                </a:solidFill>
                <a:latin typeface="Calibri" panose="020F0502020204030204" pitchFamily="34" charset="0"/>
              </a:rPr>
              <a:t>SELECT ds, ROUND(</a:t>
            </a:r>
            <a:r>
              <a:rPr lang="en-US" sz="1800" dirty="0" err="1">
                <a:solidFill>
                  <a:schemeClr val="bg1">
                    <a:lumMod val="95000"/>
                    <a:lumOff val="5000"/>
                  </a:schemeClr>
                </a:solidFill>
                <a:latin typeface="Calibri" panose="020F0502020204030204" pitchFamily="34" charset="0"/>
              </a:rPr>
              <a:t>rolling_avg_throughput</a:t>
            </a:r>
            <a:r>
              <a:rPr lang="en-US" sz="1800" dirty="0">
                <a:solidFill>
                  <a:schemeClr val="bg1">
                    <a:lumMod val="95000"/>
                    <a:lumOff val="5000"/>
                  </a:schemeClr>
                </a:solidFill>
                <a:latin typeface="Calibri" panose="020F0502020204030204" pitchFamily="34" charset="0"/>
              </a:rPr>
              <a:t>, 4) AS "7_day_rolling_avg_throughput"</a:t>
            </a:r>
          </a:p>
          <a:p>
            <a:r>
              <a:rPr lang="en-US" sz="1800" dirty="0">
                <a:solidFill>
                  <a:schemeClr val="bg1">
                    <a:lumMod val="95000"/>
                    <a:lumOff val="5000"/>
                  </a:schemeClr>
                </a:solidFill>
                <a:latin typeface="Calibri" panose="020F0502020204030204" pitchFamily="34" charset="0"/>
              </a:rPr>
              <a:t>FROM </a:t>
            </a:r>
            <a:r>
              <a:rPr lang="en-US" sz="1800" dirty="0" err="1">
                <a:solidFill>
                  <a:schemeClr val="bg1">
                    <a:lumMod val="95000"/>
                    <a:lumOff val="5000"/>
                  </a:schemeClr>
                </a:solidFill>
                <a:latin typeface="Calibri" panose="020F0502020204030204" pitchFamily="34" charset="0"/>
              </a:rPr>
              <a:t>rolling_avg_throughput</a:t>
            </a:r>
            <a:r>
              <a:rPr lang="en-US" sz="1800" dirty="0">
                <a:solidFill>
                  <a:schemeClr val="bg1">
                    <a:lumMod val="95000"/>
                    <a:lumOff val="5000"/>
                  </a:schemeClr>
                </a:solidFill>
                <a:latin typeface="Calibri" panose="020F0502020204030204" pitchFamily="34" charset="0"/>
              </a:rPr>
              <a:t>;</a:t>
            </a:r>
            <a:endParaRPr lang="en-IN" dirty="0">
              <a:solidFill>
                <a:schemeClr val="bg1">
                  <a:lumMod val="95000"/>
                  <a:lumOff val="5000"/>
                </a:schemeClr>
              </a:solidFill>
            </a:endParaRPr>
          </a:p>
        </p:txBody>
      </p:sp>
    </p:spTree>
    <p:extLst>
      <p:ext uri="{BB962C8B-B14F-4D97-AF65-F5344CB8AC3E}">
        <p14:creationId xmlns:p14="http://schemas.microsoft.com/office/powerpoint/2010/main" val="2286455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TM04033937[[fn=Vapor Trail]]</Template>
  <TotalTime>10675</TotalTime>
  <Words>2710</Words>
  <Application>Microsoft Office PowerPoint</Application>
  <PresentationFormat>Widescreen</PresentationFormat>
  <Paragraphs>627</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Baskerville Old Face</vt:lpstr>
      <vt:lpstr>Calibri</vt:lpstr>
      <vt:lpstr>Cambria</vt:lpstr>
      <vt:lpstr>Candara Light</vt:lpstr>
      <vt:lpstr>source-serif-pro</vt:lpstr>
      <vt:lpstr>Tw Cen MT</vt:lpstr>
      <vt:lpstr>Tw Cen MT (Body)</vt:lpstr>
      <vt:lpstr>Wingdings</vt:lpstr>
      <vt:lpstr>Circuit</vt:lpstr>
      <vt:lpstr>PowerPoint Presentation</vt:lpstr>
      <vt:lpstr>PowerPoint Presentation</vt:lpstr>
      <vt:lpstr>Initial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Ananya Shetty</dc:creator>
  <cp:lastModifiedBy>Ananya Shetty</cp:lastModifiedBy>
  <cp:revision>265</cp:revision>
  <dcterms:created xsi:type="dcterms:W3CDTF">2024-06-26T08:22:39Z</dcterms:created>
  <dcterms:modified xsi:type="dcterms:W3CDTF">2024-09-23T08:10:03Z</dcterms:modified>
</cp:coreProperties>
</file>