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6"/>
  </p:notesMasterIdLst>
  <p:handoutMasterIdLst>
    <p:handoutMasterId r:id="rId17"/>
  </p:handoutMasterIdLst>
  <p:sldIdLst>
    <p:sldId id="410" r:id="rId5"/>
    <p:sldId id="383" r:id="rId6"/>
    <p:sldId id="412" r:id="rId7"/>
    <p:sldId id="391" r:id="rId8"/>
    <p:sldId id="414" r:id="rId9"/>
    <p:sldId id="416" r:id="rId10"/>
    <p:sldId id="417" r:id="rId11"/>
    <p:sldId id="418" r:id="rId12"/>
    <p:sldId id="419" r:id="rId13"/>
    <p:sldId id="415" r:id="rId14"/>
    <p:sldId id="39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E30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1" autoAdjust="0"/>
    <p:restoredTop sz="96327" autoAdjust="0"/>
  </p:normalViewPr>
  <p:slideViewPr>
    <p:cSldViewPr snapToGrid="0">
      <p:cViewPr varScale="1">
        <p:scale>
          <a:sx n="109" d="100"/>
          <a:sy n="109" d="100"/>
        </p:scale>
        <p:origin x="666" y="11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11/23/2024</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11/23/2024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10</a:t>
            </a:fld>
            <a:endParaRPr lang="en-US" dirty="0"/>
          </a:p>
        </p:txBody>
      </p:sp>
    </p:spTree>
    <p:extLst>
      <p:ext uri="{BB962C8B-B14F-4D97-AF65-F5344CB8AC3E}">
        <p14:creationId xmlns:p14="http://schemas.microsoft.com/office/powerpoint/2010/main" val="15375235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11</a:t>
            </a:fld>
            <a:endParaRPr lang="en-US" dirty="0"/>
          </a:p>
        </p:txBody>
      </p:sp>
    </p:spTree>
    <p:extLst>
      <p:ext uri="{BB962C8B-B14F-4D97-AF65-F5344CB8AC3E}">
        <p14:creationId xmlns:p14="http://schemas.microsoft.com/office/powerpoint/2010/main" val="1765923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3113416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a:t>
            </a:fld>
            <a:endParaRPr lang="en-US" dirty="0"/>
          </a:p>
        </p:txBody>
      </p:sp>
    </p:spTree>
    <p:extLst>
      <p:ext uri="{BB962C8B-B14F-4D97-AF65-F5344CB8AC3E}">
        <p14:creationId xmlns:p14="http://schemas.microsoft.com/office/powerpoint/2010/main" val="1200424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39082765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9585222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6</a:t>
            </a:fld>
            <a:endParaRPr lang="en-US" dirty="0"/>
          </a:p>
        </p:txBody>
      </p:sp>
    </p:spTree>
    <p:extLst>
      <p:ext uri="{BB962C8B-B14F-4D97-AF65-F5344CB8AC3E}">
        <p14:creationId xmlns:p14="http://schemas.microsoft.com/office/powerpoint/2010/main" val="24863348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7</a:t>
            </a:fld>
            <a:endParaRPr lang="en-US" dirty="0"/>
          </a:p>
        </p:txBody>
      </p:sp>
    </p:spTree>
    <p:extLst>
      <p:ext uri="{BB962C8B-B14F-4D97-AF65-F5344CB8AC3E}">
        <p14:creationId xmlns:p14="http://schemas.microsoft.com/office/powerpoint/2010/main" val="7410455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8</a:t>
            </a:fld>
            <a:endParaRPr lang="en-US" dirty="0"/>
          </a:p>
        </p:txBody>
      </p:sp>
    </p:spTree>
    <p:extLst>
      <p:ext uri="{BB962C8B-B14F-4D97-AF65-F5344CB8AC3E}">
        <p14:creationId xmlns:p14="http://schemas.microsoft.com/office/powerpoint/2010/main" val="28604320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9</a:t>
            </a:fld>
            <a:endParaRPr lang="en-US" dirty="0"/>
          </a:p>
        </p:txBody>
      </p:sp>
    </p:spTree>
    <p:extLst>
      <p:ext uri="{BB962C8B-B14F-4D97-AF65-F5344CB8AC3E}">
        <p14:creationId xmlns:p14="http://schemas.microsoft.com/office/powerpoint/2010/main" val="4444913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a:t>Click icon to add table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a:t>Click icon to add picture</a:t>
            </a:r>
            <a:endParaRPr lang="en-US" dirty="0"/>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ctrTitle"/>
          </p:nvPr>
        </p:nvSpPr>
        <p:spPr>
          <a:xfrm>
            <a:off x="4487333" y="2150532"/>
            <a:ext cx="5926667" cy="1603594"/>
          </a:xfrm>
        </p:spPr>
        <p:txBody>
          <a:bodyPr/>
          <a:lstStyle/>
          <a:p>
            <a:br>
              <a:rPr lang="en-US" dirty="0">
                <a:solidFill>
                  <a:srgbClr val="5E3047"/>
                </a:solidFill>
              </a:rPr>
            </a:br>
            <a:br>
              <a:rPr lang="en-US" dirty="0">
                <a:solidFill>
                  <a:srgbClr val="5E3047"/>
                </a:solidFill>
              </a:rPr>
            </a:br>
            <a:r>
              <a:rPr lang="en-IN" u="sng" dirty="0" err="1">
                <a:solidFill>
                  <a:schemeClr val="accent4">
                    <a:lumMod val="50000"/>
                  </a:schemeClr>
                </a:solidFill>
              </a:rPr>
              <a:t>AgriNurture</a:t>
            </a:r>
            <a:br>
              <a:rPr lang="en-IN" sz="1400" u="sng" dirty="0">
                <a:solidFill>
                  <a:schemeClr val="accent4">
                    <a:lumMod val="50000"/>
                  </a:schemeClr>
                </a:solidFill>
              </a:rPr>
            </a:br>
            <a:br>
              <a:rPr lang="en-US" sz="1050" dirty="0">
                <a:solidFill>
                  <a:srgbClr val="5E3047"/>
                </a:solidFill>
              </a:rPr>
            </a:br>
            <a:r>
              <a:rPr lang="en-US" sz="2200" b="0" i="1" dirty="0">
                <a:solidFill>
                  <a:srgbClr val="5E3047"/>
                </a:solidFill>
              </a:rPr>
              <a:t>A sustainable fertilizer usage optimizer for higher yield</a:t>
            </a:r>
          </a:p>
        </p:txBody>
      </p:sp>
      <p:sp>
        <p:nvSpPr>
          <p:cNvPr id="3" name="TextBox 2">
            <a:extLst>
              <a:ext uri="{FF2B5EF4-FFF2-40B4-BE49-F238E27FC236}">
                <a16:creationId xmlns:a16="http://schemas.microsoft.com/office/drawing/2014/main" id="{0751E4EF-A447-40F2-916B-7107D2A2A36D}"/>
              </a:ext>
            </a:extLst>
          </p:cNvPr>
          <p:cNvSpPr txBox="1"/>
          <p:nvPr/>
        </p:nvSpPr>
        <p:spPr>
          <a:xfrm>
            <a:off x="7886700" y="4936067"/>
            <a:ext cx="3924300" cy="369332"/>
          </a:xfrm>
          <a:prstGeom prst="rect">
            <a:avLst/>
          </a:prstGeom>
          <a:noFill/>
        </p:spPr>
        <p:txBody>
          <a:bodyPr wrap="square" rtlCol="0">
            <a:spAutoFit/>
          </a:bodyPr>
          <a:lstStyle/>
          <a:p>
            <a:r>
              <a:rPr lang="en-IN" dirty="0"/>
              <a:t>a</a:t>
            </a:r>
          </a:p>
        </p:txBody>
      </p:sp>
      <p:pic>
        <p:nvPicPr>
          <p:cNvPr id="4" name="Picture 3">
            <a:extLst>
              <a:ext uri="{FF2B5EF4-FFF2-40B4-BE49-F238E27FC236}">
                <a16:creationId xmlns:a16="http://schemas.microsoft.com/office/drawing/2014/main" id="{60A66C08-05B2-59E6-83A6-A925C57550DA}"/>
              </a:ext>
            </a:extLst>
          </p:cNvPr>
          <p:cNvPicPr>
            <a:picLocks noChangeAspect="1"/>
          </p:cNvPicPr>
          <p:nvPr/>
        </p:nvPicPr>
        <p:blipFill>
          <a:blip r:embed="rId3"/>
          <a:stretch>
            <a:fillRect/>
          </a:stretch>
        </p:blipFill>
        <p:spPr>
          <a:xfrm>
            <a:off x="9984175" y="250573"/>
            <a:ext cx="1952161" cy="591770"/>
          </a:xfrm>
          <a:prstGeom prst="rect">
            <a:avLst/>
          </a:prstGeom>
        </p:spPr>
      </p:pic>
      <p:sp>
        <p:nvSpPr>
          <p:cNvPr id="6" name="TextBox 5">
            <a:extLst>
              <a:ext uri="{FF2B5EF4-FFF2-40B4-BE49-F238E27FC236}">
                <a16:creationId xmlns:a16="http://schemas.microsoft.com/office/drawing/2014/main" id="{81372AD1-65F4-73A1-F74E-64713B4279BD}"/>
              </a:ext>
            </a:extLst>
          </p:cNvPr>
          <p:cNvSpPr txBox="1"/>
          <p:nvPr/>
        </p:nvSpPr>
        <p:spPr>
          <a:xfrm>
            <a:off x="607483" y="4673659"/>
            <a:ext cx="2973917" cy="707886"/>
          </a:xfrm>
          <a:prstGeom prst="rect">
            <a:avLst/>
          </a:prstGeom>
          <a:noFill/>
        </p:spPr>
        <p:txBody>
          <a:bodyPr wrap="square" rtlCol="0">
            <a:spAutoFit/>
          </a:bodyPr>
          <a:lstStyle/>
          <a:p>
            <a:r>
              <a:rPr lang="en-IN" sz="2000" b="1" dirty="0">
                <a:solidFill>
                  <a:schemeClr val="bg1">
                    <a:lumMod val="95000"/>
                    <a:lumOff val="5000"/>
                  </a:schemeClr>
                </a:solidFill>
              </a:rPr>
              <a:t>Under the Supervision of</a:t>
            </a:r>
          </a:p>
          <a:p>
            <a:r>
              <a:rPr lang="en-IN" sz="2000" b="1" dirty="0">
                <a:solidFill>
                  <a:schemeClr val="bg1">
                    <a:lumMod val="95000"/>
                    <a:lumOff val="5000"/>
                  </a:schemeClr>
                </a:solidFill>
              </a:rPr>
              <a:t>     Prof. Renuka Singh</a:t>
            </a:r>
          </a:p>
        </p:txBody>
      </p:sp>
      <p:sp>
        <p:nvSpPr>
          <p:cNvPr id="7" name="TextBox 6">
            <a:extLst>
              <a:ext uri="{FF2B5EF4-FFF2-40B4-BE49-F238E27FC236}">
                <a16:creationId xmlns:a16="http://schemas.microsoft.com/office/drawing/2014/main" id="{053882C0-4463-61AA-E2C3-0ECB3BC9E3B6}"/>
              </a:ext>
            </a:extLst>
          </p:cNvPr>
          <p:cNvSpPr txBox="1"/>
          <p:nvPr/>
        </p:nvSpPr>
        <p:spPr>
          <a:xfrm>
            <a:off x="508001" y="5474676"/>
            <a:ext cx="3697818" cy="1200329"/>
          </a:xfrm>
          <a:prstGeom prst="rect">
            <a:avLst/>
          </a:prstGeom>
          <a:noFill/>
        </p:spPr>
        <p:txBody>
          <a:bodyPr wrap="square" rtlCol="0">
            <a:spAutoFit/>
          </a:bodyPr>
          <a:lstStyle/>
          <a:p>
            <a:r>
              <a:rPr lang="en-IN" dirty="0">
                <a:solidFill>
                  <a:schemeClr val="bg1">
                    <a:lumMod val="95000"/>
                    <a:lumOff val="5000"/>
                  </a:schemeClr>
                </a:solidFill>
              </a:rPr>
              <a:t>BY</a:t>
            </a:r>
          </a:p>
          <a:p>
            <a:r>
              <a:rPr lang="en-IN" dirty="0">
                <a:solidFill>
                  <a:schemeClr val="bg1">
                    <a:lumMod val="95000"/>
                    <a:lumOff val="5000"/>
                  </a:schemeClr>
                </a:solidFill>
              </a:rPr>
              <a:t>Ananya Sinha (2102901540020)</a:t>
            </a:r>
          </a:p>
          <a:p>
            <a:r>
              <a:rPr lang="en-IN" dirty="0">
                <a:solidFill>
                  <a:schemeClr val="bg1">
                    <a:lumMod val="95000"/>
                    <a:lumOff val="5000"/>
                  </a:schemeClr>
                </a:solidFill>
              </a:rPr>
              <a:t>Chirag Yadav (2102901540040)</a:t>
            </a:r>
          </a:p>
          <a:p>
            <a:r>
              <a:rPr lang="en-IN" dirty="0" err="1">
                <a:solidFill>
                  <a:schemeClr val="bg1">
                    <a:lumMod val="95000"/>
                    <a:lumOff val="5000"/>
                  </a:schemeClr>
                </a:solidFill>
              </a:rPr>
              <a:t>Ayushree</a:t>
            </a:r>
            <a:r>
              <a:rPr lang="en-IN" dirty="0">
                <a:solidFill>
                  <a:schemeClr val="bg1">
                    <a:lumMod val="95000"/>
                    <a:lumOff val="5000"/>
                  </a:schemeClr>
                </a:solidFill>
              </a:rPr>
              <a:t> Mishra (2102901540020)</a:t>
            </a:r>
          </a:p>
        </p:txBody>
      </p:sp>
    </p:spTree>
    <p:extLst>
      <p:ext uri="{BB962C8B-B14F-4D97-AF65-F5344CB8AC3E}">
        <p14:creationId xmlns:p14="http://schemas.microsoft.com/office/powerpoint/2010/main" val="339030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159933"/>
            <a:ext cx="6787747" cy="623146"/>
          </a:xfrm>
        </p:spPr>
        <p:txBody>
          <a:bodyPr/>
          <a:lstStyle/>
          <a:p>
            <a:r>
              <a:rPr lang="en-US" dirty="0"/>
              <a:t>Technology and </a:t>
            </a:r>
            <a:br>
              <a:rPr lang="en-US" dirty="0"/>
            </a:br>
            <a:r>
              <a:rPr lang="en-US" dirty="0"/>
              <a:t>Algorithms Used</a:t>
            </a:r>
          </a:p>
        </p:txBody>
      </p:sp>
      <p:sp>
        <p:nvSpPr>
          <p:cNvPr id="7" name="TextBox 6">
            <a:extLst>
              <a:ext uri="{FF2B5EF4-FFF2-40B4-BE49-F238E27FC236}">
                <a16:creationId xmlns:a16="http://schemas.microsoft.com/office/drawing/2014/main" id="{FA9BF2F8-C98B-58B0-07FF-DA6E40B30C6E}"/>
              </a:ext>
            </a:extLst>
          </p:cNvPr>
          <p:cNvSpPr txBox="1"/>
          <p:nvPr/>
        </p:nvSpPr>
        <p:spPr>
          <a:xfrm>
            <a:off x="952500" y="2623739"/>
            <a:ext cx="4127500" cy="3754874"/>
          </a:xfrm>
          <a:prstGeom prst="rect">
            <a:avLst/>
          </a:prstGeom>
          <a:solidFill>
            <a:schemeClr val="accent1">
              <a:lumMod val="40000"/>
              <a:lumOff val="60000"/>
            </a:schemeClr>
          </a:solidFill>
          <a:effectLst>
            <a:glow rad="63500">
              <a:schemeClr val="accent2">
                <a:lumMod val="50000"/>
                <a:alpha val="40000"/>
              </a:schemeClr>
            </a:glow>
          </a:effectLst>
        </p:spPr>
        <p:txBody>
          <a:bodyPr wrap="square" rtlCol="0">
            <a:spAutoFit/>
          </a:bodyPr>
          <a:lstStyle/>
          <a:p>
            <a:r>
              <a:rPr lang="en-US" sz="1700" b="1" i="1" dirty="0">
                <a:solidFill>
                  <a:schemeClr val="bg1">
                    <a:lumMod val="95000"/>
                    <a:lumOff val="5000"/>
                  </a:schemeClr>
                </a:solidFill>
              </a:rPr>
              <a:t>Data Collection: </a:t>
            </a:r>
            <a:r>
              <a:rPr lang="en-US" sz="1700" dirty="0">
                <a:solidFill>
                  <a:schemeClr val="bg1">
                    <a:lumMod val="95000"/>
                    <a:lumOff val="5000"/>
                  </a:schemeClr>
                </a:solidFill>
              </a:rPr>
              <a:t>IoT-based soil sensors, satellite imagery for environmental data, and agricultural databases.</a:t>
            </a:r>
          </a:p>
          <a:p>
            <a:endParaRPr lang="en-US" sz="1700" dirty="0">
              <a:solidFill>
                <a:schemeClr val="bg1">
                  <a:lumMod val="95000"/>
                  <a:lumOff val="5000"/>
                </a:schemeClr>
              </a:solidFill>
            </a:endParaRPr>
          </a:p>
          <a:p>
            <a:r>
              <a:rPr lang="en-US" sz="1700" b="1" i="1" dirty="0">
                <a:solidFill>
                  <a:schemeClr val="bg1">
                    <a:lumMod val="95000"/>
                    <a:lumOff val="5000"/>
                  </a:schemeClr>
                </a:solidFill>
              </a:rPr>
              <a:t>Data Processing: </a:t>
            </a:r>
            <a:r>
              <a:rPr lang="en-US" sz="1700" dirty="0">
                <a:solidFill>
                  <a:schemeClr val="bg1">
                    <a:lumMod val="95000"/>
                    <a:lumOff val="5000"/>
                  </a:schemeClr>
                </a:solidFill>
              </a:rPr>
              <a:t>Python (Pandas, NumPy), cloud platforms for data storage and model deployment.</a:t>
            </a:r>
          </a:p>
          <a:p>
            <a:endParaRPr lang="en-US" sz="1700" dirty="0">
              <a:solidFill>
                <a:schemeClr val="bg1">
                  <a:lumMod val="95000"/>
                  <a:lumOff val="5000"/>
                </a:schemeClr>
              </a:solidFill>
            </a:endParaRPr>
          </a:p>
          <a:p>
            <a:r>
              <a:rPr lang="en-US" sz="1700" b="1" i="1" dirty="0">
                <a:solidFill>
                  <a:schemeClr val="bg1">
                    <a:lumMod val="95000"/>
                    <a:lumOff val="5000"/>
                  </a:schemeClr>
                </a:solidFill>
              </a:rPr>
              <a:t>User Interface: </a:t>
            </a:r>
            <a:r>
              <a:rPr lang="en-US" sz="1700" dirty="0">
                <a:solidFill>
                  <a:schemeClr val="bg1">
                    <a:lumMod val="95000"/>
                    <a:lumOff val="5000"/>
                  </a:schemeClr>
                </a:solidFill>
              </a:rPr>
              <a:t>Web or mobile app interface for farmers to input data and receive recommendations.</a:t>
            </a:r>
          </a:p>
          <a:p>
            <a:endParaRPr lang="en-US" sz="1700" dirty="0">
              <a:solidFill>
                <a:schemeClr val="bg1">
                  <a:lumMod val="95000"/>
                  <a:lumOff val="5000"/>
                </a:schemeClr>
              </a:solidFill>
            </a:endParaRPr>
          </a:p>
          <a:p>
            <a:r>
              <a:rPr lang="en-US" sz="1700" b="1" i="1" dirty="0">
                <a:solidFill>
                  <a:schemeClr val="bg1">
                    <a:lumMod val="95000"/>
                    <a:lumOff val="5000"/>
                  </a:schemeClr>
                </a:solidFill>
              </a:rPr>
              <a:t>Deployment: </a:t>
            </a:r>
            <a:r>
              <a:rPr lang="en-US" sz="1700" dirty="0">
                <a:solidFill>
                  <a:schemeClr val="bg1">
                    <a:lumMod val="95000"/>
                    <a:lumOff val="5000"/>
                  </a:schemeClr>
                </a:solidFill>
              </a:rPr>
              <a:t>Cloud-based deployment with real-time recommendation capability</a:t>
            </a:r>
            <a:endParaRPr lang="en-US" sz="1700" i="0" dirty="0">
              <a:solidFill>
                <a:schemeClr val="bg1">
                  <a:lumMod val="95000"/>
                  <a:lumOff val="5000"/>
                </a:schemeClr>
              </a:solidFill>
              <a:effectLst/>
              <a:latin typeface="montserratregular"/>
            </a:endParaRPr>
          </a:p>
        </p:txBody>
      </p:sp>
      <p:sp>
        <p:nvSpPr>
          <p:cNvPr id="5" name="TextBox 4">
            <a:extLst>
              <a:ext uri="{FF2B5EF4-FFF2-40B4-BE49-F238E27FC236}">
                <a16:creationId xmlns:a16="http://schemas.microsoft.com/office/drawing/2014/main" id="{944930C5-78CC-0369-7A6A-4C051428029F}"/>
              </a:ext>
            </a:extLst>
          </p:cNvPr>
          <p:cNvSpPr txBox="1"/>
          <p:nvPr/>
        </p:nvSpPr>
        <p:spPr>
          <a:xfrm>
            <a:off x="7112000" y="1838909"/>
            <a:ext cx="4127500" cy="4539704"/>
          </a:xfrm>
          <a:prstGeom prst="rect">
            <a:avLst/>
          </a:prstGeom>
          <a:solidFill>
            <a:schemeClr val="accent1">
              <a:lumMod val="40000"/>
              <a:lumOff val="60000"/>
            </a:schemeClr>
          </a:solidFill>
          <a:effectLst>
            <a:glow rad="63500">
              <a:schemeClr val="accent2">
                <a:lumMod val="50000"/>
                <a:alpha val="40000"/>
              </a:schemeClr>
            </a:glow>
          </a:effectLst>
        </p:spPr>
        <p:txBody>
          <a:bodyPr wrap="square" rtlCol="0">
            <a:spAutoFit/>
          </a:bodyPr>
          <a:lstStyle/>
          <a:p>
            <a:r>
              <a:rPr lang="en-US" sz="1700" b="1" i="1" dirty="0">
                <a:solidFill>
                  <a:schemeClr val="bg1">
                    <a:lumMod val="95000"/>
                    <a:lumOff val="5000"/>
                  </a:schemeClr>
                </a:solidFill>
              </a:rPr>
              <a:t>Random Forest: </a:t>
            </a:r>
            <a:r>
              <a:rPr lang="en-US" sz="1700" dirty="0">
                <a:solidFill>
                  <a:schemeClr val="bg1">
                    <a:lumMod val="95000"/>
                    <a:lumOff val="5000"/>
                  </a:schemeClr>
                </a:solidFill>
              </a:rPr>
              <a:t>Used to predict the best fertilizer by analyzing multiple features like soil type, pH, moisture content, and crop type.</a:t>
            </a:r>
          </a:p>
          <a:p>
            <a:endParaRPr lang="en-US" sz="1700" b="1" i="1" dirty="0">
              <a:solidFill>
                <a:schemeClr val="bg1">
                  <a:lumMod val="95000"/>
                  <a:lumOff val="5000"/>
                </a:schemeClr>
              </a:solidFill>
            </a:endParaRPr>
          </a:p>
          <a:p>
            <a:r>
              <a:rPr lang="en-US" sz="1700" b="1" i="1" dirty="0">
                <a:solidFill>
                  <a:schemeClr val="bg1">
                    <a:lumMod val="95000"/>
                    <a:lumOff val="5000"/>
                  </a:schemeClr>
                </a:solidFill>
              </a:rPr>
              <a:t>Support Vector </a:t>
            </a:r>
            <a:r>
              <a:rPr lang="en-US" sz="1700" b="1" dirty="0">
                <a:solidFill>
                  <a:schemeClr val="bg1">
                    <a:lumMod val="95000"/>
                    <a:lumOff val="5000"/>
                  </a:schemeClr>
                </a:solidFill>
              </a:rPr>
              <a:t>Machines (SVM): </a:t>
            </a:r>
            <a:r>
              <a:rPr lang="en-US" sz="1700" dirty="0">
                <a:solidFill>
                  <a:schemeClr val="bg1">
                    <a:lumMod val="95000"/>
                    <a:lumOff val="5000"/>
                  </a:schemeClr>
                </a:solidFill>
              </a:rPr>
              <a:t>Applied for classification of soil types and fertilizer effectiveness.</a:t>
            </a:r>
          </a:p>
          <a:p>
            <a:endParaRPr lang="en-US" sz="1700" b="1" i="1" dirty="0">
              <a:solidFill>
                <a:schemeClr val="bg1">
                  <a:lumMod val="95000"/>
                  <a:lumOff val="5000"/>
                </a:schemeClr>
              </a:solidFill>
            </a:endParaRPr>
          </a:p>
          <a:p>
            <a:r>
              <a:rPr lang="en-US" sz="1700" b="1" i="1" dirty="0">
                <a:solidFill>
                  <a:schemeClr val="bg1">
                    <a:lumMod val="95000"/>
                    <a:lumOff val="5000"/>
                  </a:schemeClr>
                </a:solidFill>
              </a:rPr>
              <a:t>K-Means Clustering: </a:t>
            </a:r>
            <a:r>
              <a:rPr lang="en-US" sz="1700" dirty="0">
                <a:solidFill>
                  <a:schemeClr val="bg1">
                    <a:lumMod val="95000"/>
                    <a:lumOff val="5000"/>
                  </a:schemeClr>
                </a:solidFill>
              </a:rPr>
              <a:t>To group similar soil and crop types for more tailored recommendations.</a:t>
            </a:r>
          </a:p>
          <a:p>
            <a:endParaRPr lang="en-US" sz="1700" b="1" i="1" dirty="0">
              <a:solidFill>
                <a:schemeClr val="bg1">
                  <a:lumMod val="95000"/>
                  <a:lumOff val="5000"/>
                </a:schemeClr>
              </a:solidFill>
            </a:endParaRPr>
          </a:p>
          <a:p>
            <a:r>
              <a:rPr lang="en-US" sz="1700" b="1" i="1" dirty="0">
                <a:solidFill>
                  <a:schemeClr val="bg1">
                    <a:lumMod val="95000"/>
                    <a:lumOff val="5000"/>
                  </a:schemeClr>
                </a:solidFill>
              </a:rPr>
              <a:t>Artificial </a:t>
            </a:r>
            <a:r>
              <a:rPr lang="en-US" sz="1700" b="1" dirty="0">
                <a:solidFill>
                  <a:schemeClr val="bg1">
                    <a:lumMod val="95000"/>
                    <a:lumOff val="5000"/>
                  </a:schemeClr>
                </a:solidFill>
              </a:rPr>
              <a:t>Neural Networks (ANN): </a:t>
            </a:r>
            <a:r>
              <a:rPr lang="en-US" sz="1700" dirty="0">
                <a:solidFill>
                  <a:schemeClr val="bg1">
                    <a:lumMod val="95000"/>
                    <a:lumOff val="5000"/>
                  </a:schemeClr>
                </a:solidFill>
              </a:rPr>
              <a:t>For complex relationships between multiple factors, predicting precise fertilizer quantities.</a:t>
            </a:r>
            <a:endParaRPr lang="en-US" sz="1700" dirty="0">
              <a:solidFill>
                <a:schemeClr val="bg1">
                  <a:lumMod val="95000"/>
                  <a:lumOff val="5000"/>
                </a:schemeClr>
              </a:solidFill>
              <a:effectLst/>
              <a:latin typeface="montserratregular"/>
            </a:endParaRPr>
          </a:p>
        </p:txBody>
      </p:sp>
    </p:spTree>
    <p:extLst>
      <p:ext uri="{BB962C8B-B14F-4D97-AF65-F5344CB8AC3E}">
        <p14:creationId xmlns:p14="http://schemas.microsoft.com/office/powerpoint/2010/main" val="656316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C1B7-6E4E-3DEE-50C0-1CA3B14303EE}"/>
              </a:ext>
            </a:extLst>
          </p:cNvPr>
          <p:cNvSpPr>
            <a:spLocks noGrp="1"/>
          </p:cNvSpPr>
          <p:nvPr>
            <p:ph type="ctrTitle"/>
          </p:nvPr>
        </p:nvSpPr>
        <p:spPr>
          <a:xfrm>
            <a:off x="594360" y="411479"/>
            <a:ext cx="5486400" cy="3291840"/>
          </a:xfrm>
        </p:spPr>
        <p:txBody>
          <a:bodyPr/>
          <a:lstStyle/>
          <a:p>
            <a:r>
              <a:rPr lang="en-US" dirty="0"/>
              <a:t>Thank you</a:t>
            </a:r>
          </a:p>
        </p:txBody>
      </p:sp>
    </p:spTree>
    <p:extLst>
      <p:ext uri="{BB962C8B-B14F-4D97-AF65-F5344CB8AC3E}">
        <p14:creationId xmlns:p14="http://schemas.microsoft.com/office/powerpoint/2010/main" val="4261132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159933"/>
            <a:ext cx="6787747" cy="623146"/>
          </a:xfrm>
        </p:spPr>
        <p:txBody>
          <a:bodyPr/>
          <a:lstStyle/>
          <a:p>
            <a:r>
              <a:rPr lang="en-US" dirty="0"/>
              <a:t>Problem Statement</a:t>
            </a:r>
          </a:p>
        </p:txBody>
      </p:sp>
      <p:sp>
        <p:nvSpPr>
          <p:cNvPr id="7" name="TextBox 6">
            <a:extLst>
              <a:ext uri="{FF2B5EF4-FFF2-40B4-BE49-F238E27FC236}">
                <a16:creationId xmlns:a16="http://schemas.microsoft.com/office/drawing/2014/main" id="{FA9BF2F8-C98B-58B0-07FF-DA6E40B30C6E}"/>
              </a:ext>
            </a:extLst>
          </p:cNvPr>
          <p:cNvSpPr txBox="1"/>
          <p:nvPr/>
        </p:nvSpPr>
        <p:spPr>
          <a:xfrm>
            <a:off x="804333" y="2616200"/>
            <a:ext cx="4648200" cy="1477328"/>
          </a:xfrm>
          <a:prstGeom prst="rect">
            <a:avLst/>
          </a:prstGeom>
          <a:solidFill>
            <a:schemeClr val="accent1">
              <a:lumMod val="40000"/>
              <a:lumOff val="60000"/>
            </a:schemeClr>
          </a:solidFill>
          <a:effectLst>
            <a:glow rad="63500">
              <a:schemeClr val="accent2">
                <a:lumMod val="50000"/>
                <a:alpha val="40000"/>
              </a:schemeClr>
            </a:glow>
          </a:effectLst>
        </p:spPr>
        <p:txBody>
          <a:bodyPr wrap="square" rtlCol="0">
            <a:spAutoFit/>
          </a:bodyPr>
          <a:lstStyle/>
          <a:p>
            <a:r>
              <a:rPr lang="en-IN" b="1" u="sng" dirty="0">
                <a:solidFill>
                  <a:schemeClr val="bg2">
                    <a:lumMod val="10000"/>
                  </a:schemeClr>
                </a:solidFill>
              </a:rPr>
              <a:t>Challenges</a:t>
            </a:r>
          </a:p>
          <a:p>
            <a:br>
              <a:rPr lang="en-IN" b="1" dirty="0">
                <a:solidFill>
                  <a:schemeClr val="bg2">
                    <a:lumMod val="10000"/>
                  </a:schemeClr>
                </a:solidFill>
              </a:rPr>
            </a:br>
            <a:r>
              <a:rPr lang="en-US" b="0" i="0" dirty="0">
                <a:solidFill>
                  <a:srgbClr val="212529"/>
                </a:solidFill>
                <a:effectLst/>
                <a:latin typeface="montserratregular"/>
              </a:rPr>
              <a:t>Excessive and improper use of fertilizers leads to soil degradation and reduced agricultural productivity.</a:t>
            </a:r>
            <a:endParaRPr lang="en-IN" b="1" dirty="0">
              <a:solidFill>
                <a:schemeClr val="bg2">
                  <a:lumMod val="10000"/>
                </a:schemeClr>
              </a:solidFill>
            </a:endParaRPr>
          </a:p>
        </p:txBody>
      </p:sp>
      <p:sp>
        <p:nvSpPr>
          <p:cNvPr id="9" name="TextBox 8">
            <a:extLst>
              <a:ext uri="{FF2B5EF4-FFF2-40B4-BE49-F238E27FC236}">
                <a16:creationId xmlns:a16="http://schemas.microsoft.com/office/drawing/2014/main" id="{346EB17F-B71E-DB6B-6F15-4028BC4B5B7E}"/>
              </a:ext>
            </a:extLst>
          </p:cNvPr>
          <p:cNvSpPr txBox="1"/>
          <p:nvPr/>
        </p:nvSpPr>
        <p:spPr>
          <a:xfrm>
            <a:off x="3852333" y="4758267"/>
            <a:ext cx="4504267" cy="1754326"/>
          </a:xfrm>
          <a:prstGeom prst="rect">
            <a:avLst/>
          </a:prstGeom>
          <a:solidFill>
            <a:schemeClr val="accent1">
              <a:lumMod val="40000"/>
              <a:lumOff val="60000"/>
            </a:schemeClr>
          </a:solidFill>
          <a:effectLst>
            <a:glow rad="63500">
              <a:schemeClr val="accent2">
                <a:lumMod val="50000"/>
                <a:alpha val="40000"/>
              </a:schemeClr>
            </a:glow>
          </a:effectLst>
        </p:spPr>
        <p:txBody>
          <a:bodyPr wrap="square" rtlCol="0">
            <a:spAutoFit/>
          </a:bodyPr>
          <a:lstStyle/>
          <a:p>
            <a:r>
              <a:rPr lang="en-IN" b="1" u="sng" dirty="0">
                <a:solidFill>
                  <a:schemeClr val="bg2">
                    <a:lumMod val="10000"/>
                  </a:schemeClr>
                </a:solidFill>
              </a:rPr>
              <a:t>Need</a:t>
            </a:r>
            <a:br>
              <a:rPr lang="en-IN" b="1" dirty="0">
                <a:solidFill>
                  <a:schemeClr val="bg2">
                    <a:lumMod val="10000"/>
                  </a:schemeClr>
                </a:solidFill>
              </a:rPr>
            </a:br>
            <a:br>
              <a:rPr lang="en-IN" b="1" dirty="0">
                <a:solidFill>
                  <a:schemeClr val="bg2">
                    <a:lumMod val="10000"/>
                  </a:schemeClr>
                </a:solidFill>
              </a:rPr>
            </a:br>
            <a:r>
              <a:rPr lang="en-IN" dirty="0">
                <a:solidFill>
                  <a:schemeClr val="bg2">
                    <a:lumMod val="10000"/>
                  </a:schemeClr>
                </a:solidFill>
              </a:rPr>
              <a:t>Analysis of </a:t>
            </a:r>
            <a:r>
              <a:rPr lang="en-US" b="0" i="0" dirty="0">
                <a:solidFill>
                  <a:srgbClr val="212529"/>
                </a:solidFill>
                <a:effectLst/>
                <a:latin typeface="montserratregular"/>
              </a:rPr>
              <a:t>soil data </a:t>
            </a:r>
            <a:r>
              <a:rPr lang="en-US" dirty="0">
                <a:solidFill>
                  <a:srgbClr val="212529"/>
                </a:solidFill>
                <a:latin typeface="montserratregular"/>
              </a:rPr>
              <a:t>that </a:t>
            </a:r>
            <a:r>
              <a:rPr lang="en-US" b="0" i="0" dirty="0">
                <a:solidFill>
                  <a:srgbClr val="212529"/>
                </a:solidFill>
                <a:effectLst/>
                <a:latin typeface="montserratregular"/>
              </a:rPr>
              <a:t>provides tailored fertilizer recommendations, promoting sustainable farming while enhancing crop yield and farmer income.</a:t>
            </a:r>
            <a:endParaRPr lang="en-IN" b="1" dirty="0">
              <a:solidFill>
                <a:schemeClr val="bg2">
                  <a:lumMod val="10000"/>
                </a:schemeClr>
              </a:solidFill>
            </a:endParaRPr>
          </a:p>
        </p:txBody>
      </p:sp>
      <p:sp>
        <p:nvSpPr>
          <p:cNvPr id="10" name="TextBox 9">
            <a:extLst>
              <a:ext uri="{FF2B5EF4-FFF2-40B4-BE49-F238E27FC236}">
                <a16:creationId xmlns:a16="http://schemas.microsoft.com/office/drawing/2014/main" id="{5981C0C8-7E37-7BBB-9E95-BEB296E3D22F}"/>
              </a:ext>
            </a:extLst>
          </p:cNvPr>
          <p:cNvSpPr txBox="1"/>
          <p:nvPr/>
        </p:nvSpPr>
        <p:spPr>
          <a:xfrm>
            <a:off x="6254750" y="2590799"/>
            <a:ext cx="4648200" cy="1477328"/>
          </a:xfrm>
          <a:prstGeom prst="rect">
            <a:avLst/>
          </a:prstGeom>
          <a:solidFill>
            <a:schemeClr val="accent1">
              <a:lumMod val="40000"/>
              <a:lumOff val="60000"/>
            </a:schemeClr>
          </a:solidFill>
          <a:effectLst>
            <a:glow rad="63500">
              <a:schemeClr val="accent2">
                <a:lumMod val="50000"/>
                <a:alpha val="40000"/>
              </a:schemeClr>
            </a:glow>
          </a:effectLst>
        </p:spPr>
        <p:txBody>
          <a:bodyPr wrap="square" rtlCol="0">
            <a:spAutoFit/>
          </a:bodyPr>
          <a:lstStyle/>
          <a:p>
            <a:r>
              <a:rPr lang="en-IN" b="1" u="sng" dirty="0">
                <a:solidFill>
                  <a:schemeClr val="bg2">
                    <a:lumMod val="10000"/>
                  </a:schemeClr>
                </a:solidFill>
              </a:rPr>
              <a:t>Impact</a:t>
            </a:r>
            <a:br>
              <a:rPr lang="en-IN" b="1" dirty="0">
                <a:solidFill>
                  <a:schemeClr val="bg2">
                    <a:lumMod val="10000"/>
                  </a:schemeClr>
                </a:solidFill>
              </a:rPr>
            </a:br>
            <a:br>
              <a:rPr lang="en-IN" b="1" dirty="0">
                <a:solidFill>
                  <a:schemeClr val="bg2">
                    <a:lumMod val="10000"/>
                  </a:schemeClr>
                </a:solidFill>
              </a:rPr>
            </a:br>
            <a:r>
              <a:rPr lang="en-US" dirty="0">
                <a:solidFill>
                  <a:schemeClr val="bg1">
                    <a:lumMod val="95000"/>
                    <a:lumOff val="5000"/>
                  </a:schemeClr>
                </a:solidFill>
                <a:latin typeface="Google Sans"/>
              </a:rPr>
              <a:t>H</a:t>
            </a:r>
            <a:r>
              <a:rPr lang="en-US" b="0" i="0" dirty="0">
                <a:solidFill>
                  <a:schemeClr val="bg1">
                    <a:lumMod val="95000"/>
                    <a:lumOff val="5000"/>
                  </a:schemeClr>
                </a:solidFill>
                <a:effectLst/>
                <a:latin typeface="Google Sans"/>
              </a:rPr>
              <a:t>eavy metal accumulation, air pollution, greenhouse effect and many such, </a:t>
            </a:r>
            <a:r>
              <a:rPr lang="en-IN" b="0" i="0" dirty="0">
                <a:solidFill>
                  <a:schemeClr val="bg2">
                    <a:lumMod val="10000"/>
                  </a:schemeClr>
                </a:solidFill>
                <a:effectLst/>
                <a:latin typeface="Google Sans"/>
              </a:rPr>
              <a:t>n</a:t>
            </a:r>
            <a:r>
              <a:rPr lang="en-IN" dirty="0">
                <a:solidFill>
                  <a:schemeClr val="bg2">
                    <a:lumMod val="10000"/>
                  </a:schemeClr>
                </a:solidFill>
              </a:rPr>
              <a:t>egatively</a:t>
            </a:r>
            <a:r>
              <a:rPr lang="en-IN" b="1" dirty="0">
                <a:solidFill>
                  <a:schemeClr val="bg2">
                    <a:lumMod val="10000"/>
                  </a:schemeClr>
                </a:solidFill>
              </a:rPr>
              <a:t> </a:t>
            </a:r>
            <a:r>
              <a:rPr lang="en-IN" b="0" i="0" dirty="0">
                <a:solidFill>
                  <a:srgbClr val="212529"/>
                </a:solidFill>
                <a:effectLst/>
                <a:latin typeface="montserratregular"/>
              </a:rPr>
              <a:t>impacting farmers’ income.</a:t>
            </a:r>
            <a:endParaRPr lang="en-IN" b="1" dirty="0">
              <a:solidFill>
                <a:schemeClr val="bg2">
                  <a:lumMod val="10000"/>
                </a:schemeClr>
              </a:solidFill>
            </a:endParaRPr>
          </a:p>
        </p:txBody>
      </p:sp>
    </p:spTree>
    <p:extLst>
      <p:ext uri="{BB962C8B-B14F-4D97-AF65-F5344CB8AC3E}">
        <p14:creationId xmlns:p14="http://schemas.microsoft.com/office/powerpoint/2010/main" val="3346685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159933"/>
            <a:ext cx="6787747" cy="623146"/>
          </a:xfrm>
        </p:spPr>
        <p:txBody>
          <a:bodyPr/>
          <a:lstStyle/>
          <a:p>
            <a:r>
              <a:rPr lang="en-US" dirty="0"/>
              <a:t>Objectives</a:t>
            </a:r>
          </a:p>
        </p:txBody>
      </p:sp>
      <p:sp>
        <p:nvSpPr>
          <p:cNvPr id="7" name="TextBox 6">
            <a:extLst>
              <a:ext uri="{FF2B5EF4-FFF2-40B4-BE49-F238E27FC236}">
                <a16:creationId xmlns:a16="http://schemas.microsoft.com/office/drawing/2014/main" id="{FA9BF2F8-C98B-58B0-07FF-DA6E40B30C6E}"/>
              </a:ext>
            </a:extLst>
          </p:cNvPr>
          <p:cNvSpPr txBox="1"/>
          <p:nvPr/>
        </p:nvSpPr>
        <p:spPr>
          <a:xfrm>
            <a:off x="2053166" y="2654857"/>
            <a:ext cx="4504268" cy="1138773"/>
          </a:xfrm>
          <a:prstGeom prst="rect">
            <a:avLst/>
          </a:prstGeom>
          <a:solidFill>
            <a:schemeClr val="accent1">
              <a:lumMod val="40000"/>
              <a:lumOff val="60000"/>
            </a:schemeClr>
          </a:solidFill>
          <a:effectLst>
            <a:glow rad="63500">
              <a:schemeClr val="accent2">
                <a:lumMod val="50000"/>
                <a:alpha val="40000"/>
              </a:schemeClr>
            </a:glow>
          </a:effectLst>
        </p:spPr>
        <p:txBody>
          <a:bodyPr wrap="square" rtlCol="0">
            <a:spAutoFit/>
          </a:bodyPr>
          <a:lstStyle/>
          <a:p>
            <a:r>
              <a:rPr lang="en-US" b="1" u="sng" dirty="0">
                <a:solidFill>
                  <a:schemeClr val="bg1">
                    <a:lumMod val="95000"/>
                    <a:lumOff val="5000"/>
                  </a:schemeClr>
                </a:solidFill>
              </a:rPr>
              <a:t>Optimize Fertilizer Usage for Enhanced Soil Health</a:t>
            </a:r>
            <a:br>
              <a:rPr lang="en-IN" b="1" dirty="0">
                <a:solidFill>
                  <a:schemeClr val="bg2">
                    <a:lumMod val="10000"/>
                  </a:schemeClr>
                </a:solidFill>
              </a:rPr>
            </a:br>
            <a:r>
              <a:rPr lang="en-US" sz="1600" dirty="0">
                <a:solidFill>
                  <a:schemeClr val="bg1">
                    <a:lumMod val="95000"/>
                    <a:lumOff val="5000"/>
                  </a:schemeClr>
                </a:solidFill>
              </a:rPr>
              <a:t>Ensuring minimal environmental impact and preventing soil degradation</a:t>
            </a:r>
            <a:endParaRPr lang="en-US" sz="1600" b="0" i="0" dirty="0">
              <a:solidFill>
                <a:schemeClr val="bg1">
                  <a:lumMod val="95000"/>
                  <a:lumOff val="5000"/>
                </a:schemeClr>
              </a:solidFill>
              <a:effectLst/>
              <a:latin typeface="montserratregular"/>
            </a:endParaRPr>
          </a:p>
        </p:txBody>
      </p:sp>
      <p:sp>
        <p:nvSpPr>
          <p:cNvPr id="9" name="TextBox 8">
            <a:extLst>
              <a:ext uri="{FF2B5EF4-FFF2-40B4-BE49-F238E27FC236}">
                <a16:creationId xmlns:a16="http://schemas.microsoft.com/office/drawing/2014/main" id="{346EB17F-B71E-DB6B-6F15-4028BC4B5B7E}"/>
              </a:ext>
            </a:extLst>
          </p:cNvPr>
          <p:cNvSpPr txBox="1"/>
          <p:nvPr/>
        </p:nvSpPr>
        <p:spPr>
          <a:xfrm>
            <a:off x="2053167" y="5406590"/>
            <a:ext cx="4504267" cy="1138773"/>
          </a:xfrm>
          <a:prstGeom prst="rect">
            <a:avLst/>
          </a:prstGeom>
          <a:solidFill>
            <a:schemeClr val="accent1">
              <a:lumMod val="40000"/>
              <a:lumOff val="60000"/>
            </a:schemeClr>
          </a:solidFill>
          <a:effectLst>
            <a:glow rad="63500">
              <a:schemeClr val="accent2">
                <a:lumMod val="50000"/>
                <a:alpha val="40000"/>
              </a:schemeClr>
            </a:glow>
          </a:effectLst>
        </p:spPr>
        <p:txBody>
          <a:bodyPr wrap="square" rtlCol="0">
            <a:spAutoFit/>
          </a:bodyPr>
          <a:lstStyle/>
          <a:p>
            <a:r>
              <a:rPr lang="en-US" b="1" u="sng" dirty="0">
                <a:solidFill>
                  <a:schemeClr val="bg1">
                    <a:lumMod val="95000"/>
                    <a:lumOff val="5000"/>
                  </a:schemeClr>
                </a:solidFill>
              </a:rPr>
              <a:t>Empower Farmers with Sustainable Agricultural Practices</a:t>
            </a:r>
            <a:br>
              <a:rPr lang="en-IN" b="1" dirty="0">
                <a:solidFill>
                  <a:schemeClr val="bg2">
                    <a:lumMod val="10000"/>
                  </a:schemeClr>
                </a:solidFill>
              </a:rPr>
            </a:br>
            <a:r>
              <a:rPr lang="en-US" sz="1600" dirty="0">
                <a:solidFill>
                  <a:schemeClr val="bg1">
                    <a:lumMod val="95000"/>
                    <a:lumOff val="5000"/>
                  </a:schemeClr>
                </a:solidFill>
              </a:rPr>
              <a:t>Guidance that enables them to adopt sustainable farming practices and improve their income</a:t>
            </a:r>
            <a:endParaRPr lang="en-IN" sz="1600" b="1" dirty="0">
              <a:solidFill>
                <a:schemeClr val="bg2">
                  <a:lumMod val="10000"/>
                </a:schemeClr>
              </a:solidFill>
            </a:endParaRPr>
          </a:p>
        </p:txBody>
      </p:sp>
      <p:sp>
        <p:nvSpPr>
          <p:cNvPr id="10" name="TextBox 9">
            <a:extLst>
              <a:ext uri="{FF2B5EF4-FFF2-40B4-BE49-F238E27FC236}">
                <a16:creationId xmlns:a16="http://schemas.microsoft.com/office/drawing/2014/main" id="{5981C0C8-7E37-7BBB-9E95-BEB296E3D22F}"/>
              </a:ext>
            </a:extLst>
          </p:cNvPr>
          <p:cNvSpPr txBox="1"/>
          <p:nvPr/>
        </p:nvSpPr>
        <p:spPr>
          <a:xfrm>
            <a:off x="2053167" y="4016237"/>
            <a:ext cx="4504267" cy="1169551"/>
          </a:xfrm>
          <a:prstGeom prst="rect">
            <a:avLst/>
          </a:prstGeom>
          <a:solidFill>
            <a:schemeClr val="accent1">
              <a:lumMod val="40000"/>
              <a:lumOff val="60000"/>
            </a:schemeClr>
          </a:solidFill>
          <a:effectLst>
            <a:glow rad="63500">
              <a:schemeClr val="accent2">
                <a:lumMod val="50000"/>
                <a:alpha val="40000"/>
              </a:schemeClr>
            </a:glow>
          </a:effectLst>
        </p:spPr>
        <p:txBody>
          <a:bodyPr wrap="square" rtlCol="0">
            <a:spAutoFit/>
          </a:bodyPr>
          <a:lstStyle/>
          <a:p>
            <a:r>
              <a:rPr lang="en-US" b="1" u="sng" dirty="0">
                <a:solidFill>
                  <a:schemeClr val="bg1">
                    <a:lumMod val="95000"/>
                    <a:lumOff val="5000"/>
                  </a:schemeClr>
                </a:solidFill>
              </a:rPr>
              <a:t>Increase Agricultural Productivity and Crop Yield</a:t>
            </a:r>
            <a:br>
              <a:rPr lang="en-IN" b="1" dirty="0">
                <a:solidFill>
                  <a:schemeClr val="bg2">
                    <a:lumMod val="10000"/>
                  </a:schemeClr>
                </a:solidFill>
              </a:rPr>
            </a:br>
            <a:r>
              <a:rPr lang="en-US" sz="1600" dirty="0">
                <a:solidFill>
                  <a:schemeClr val="bg1">
                    <a:lumMod val="95000"/>
                    <a:lumOff val="5000"/>
                  </a:schemeClr>
                </a:solidFill>
              </a:rPr>
              <a:t>Maximize crop yield while maintaining soil fertility and productivity over the long term</a:t>
            </a:r>
            <a:r>
              <a:rPr lang="en-US" dirty="0"/>
              <a:t>.</a:t>
            </a:r>
            <a:endParaRPr lang="en-IN" b="1" dirty="0">
              <a:solidFill>
                <a:schemeClr val="bg2">
                  <a:lumMod val="10000"/>
                </a:schemeClr>
              </a:solidFill>
            </a:endParaRPr>
          </a:p>
        </p:txBody>
      </p:sp>
    </p:spTree>
    <p:extLst>
      <p:ext uri="{BB962C8B-B14F-4D97-AF65-F5344CB8AC3E}">
        <p14:creationId xmlns:p14="http://schemas.microsoft.com/office/powerpoint/2010/main" val="22955418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Abstract</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2279650" y="2627922"/>
            <a:ext cx="7810500" cy="3213629"/>
          </a:xfrm>
        </p:spPr>
        <p:txBody>
          <a:bodyPr>
            <a:normAutofit/>
          </a:bodyPr>
          <a:lstStyle/>
          <a:p>
            <a:pPr marL="0" indent="0">
              <a:buNone/>
            </a:pPr>
            <a:r>
              <a:rPr lang="en-US" b="0" i="0" dirty="0">
                <a:solidFill>
                  <a:schemeClr val="bg1">
                    <a:lumMod val="95000"/>
                    <a:lumOff val="5000"/>
                  </a:schemeClr>
                </a:solidFill>
                <a:effectLst/>
                <a:latin typeface="montserratregular"/>
              </a:rPr>
              <a:t>This project focuses on optimizing fertilizer usage for sustainable agriculture. By integrating soil type, crop type, and various environmental factors, the system recommends the most suitable fertilizer to enhance yield while preserving soil health. Machine learning techniques will be employed to analyze historical data and predict the best fertilizer options. The project aims to balance high productivity with environmental sustainability, ensuring long-term agricultural success. Key outcomes include increased crop yield, reduced environmental impact, and improved soil management practices.</a:t>
            </a:r>
            <a:endParaRPr lang="en-US" dirty="0"/>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32003120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Introduction</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2279650" y="2627922"/>
            <a:ext cx="7810500" cy="3213629"/>
          </a:xfrm>
        </p:spPr>
        <p:txBody>
          <a:bodyPr>
            <a:normAutofit lnSpcReduction="10000"/>
          </a:bodyPr>
          <a:lstStyle/>
          <a:p>
            <a:pPr marL="0" indent="0">
              <a:buNone/>
            </a:pPr>
            <a:r>
              <a:rPr lang="en-US" b="0" i="0" dirty="0">
                <a:solidFill>
                  <a:schemeClr val="bg1">
                    <a:lumMod val="95000"/>
                    <a:lumOff val="5000"/>
                  </a:schemeClr>
                </a:solidFill>
                <a:effectLst/>
                <a:latin typeface="montserratregular"/>
              </a:rPr>
              <a:t>Agricultural sustainability is a pressing issue of the modern world. The farm yield has to be maximized while keeping the soil health intact. However, the increased use of excessive and improper fertilizers has led to extensive soil deterioration, reduced agricultural output, and threatened the livelihoods of farmers. In this project, we present a data-driven approach that uses big data analytics and machine learning in order to optimize fertilizer utilization by generating personalized recommendations based on soil characteristics, types of crops being grown, and weather conditions. </a:t>
            </a:r>
          </a:p>
          <a:p>
            <a:pPr marL="0" indent="0">
              <a:buNone/>
            </a:pPr>
            <a:r>
              <a:rPr lang="en-US" b="0" i="0" dirty="0">
                <a:solidFill>
                  <a:schemeClr val="bg1">
                    <a:lumMod val="95000"/>
                    <a:lumOff val="5000"/>
                  </a:schemeClr>
                </a:solidFill>
                <a:effectLst/>
                <a:latin typeface="montserratregular"/>
              </a:rPr>
              <a:t>We hope that our data driven solution will help in ensuring sustainable farming for maximizing crop yield as well as farmer’s income for livelihood generation.</a:t>
            </a:r>
            <a:endParaRPr lang="en-US" dirty="0">
              <a:solidFill>
                <a:schemeClr val="bg1">
                  <a:lumMod val="95000"/>
                  <a:lumOff val="5000"/>
                </a:schemeClr>
              </a:solidFill>
              <a:latin typeface="montserratregular"/>
            </a:endParaRPr>
          </a:p>
          <a:p>
            <a:endParaRPr lang="en-US" dirty="0"/>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2579280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159933"/>
            <a:ext cx="6787747" cy="623146"/>
          </a:xfrm>
        </p:spPr>
        <p:txBody>
          <a:bodyPr/>
          <a:lstStyle/>
          <a:p>
            <a:r>
              <a:rPr lang="en-US" dirty="0"/>
              <a:t>Literature Review</a:t>
            </a:r>
          </a:p>
        </p:txBody>
      </p:sp>
      <p:graphicFrame>
        <p:nvGraphicFramePr>
          <p:cNvPr id="3" name="Table 2">
            <a:extLst>
              <a:ext uri="{FF2B5EF4-FFF2-40B4-BE49-F238E27FC236}">
                <a16:creationId xmlns:a16="http://schemas.microsoft.com/office/drawing/2014/main" id="{B0303CE2-236F-E742-BE64-7E710A61A865}"/>
              </a:ext>
            </a:extLst>
          </p:cNvPr>
          <p:cNvGraphicFramePr>
            <a:graphicFrameLocks noGrp="1"/>
          </p:cNvGraphicFramePr>
          <p:nvPr>
            <p:extLst>
              <p:ext uri="{D42A27DB-BD31-4B8C-83A1-F6EECF244321}">
                <p14:modId xmlns:p14="http://schemas.microsoft.com/office/powerpoint/2010/main" val="4242236742"/>
              </p:ext>
            </p:extLst>
          </p:nvPr>
        </p:nvGraphicFramePr>
        <p:xfrm>
          <a:off x="594360" y="2453641"/>
          <a:ext cx="10837334" cy="4198618"/>
        </p:xfrm>
        <a:graphic>
          <a:graphicData uri="http://schemas.openxmlformats.org/drawingml/2006/table">
            <a:tbl>
              <a:tblPr firstRow="1" firstCol="1" bandRow="1">
                <a:tableStyleId>{8A107856-5554-42FB-B03E-39F5DBC370BA}</a:tableStyleId>
              </a:tblPr>
              <a:tblGrid>
                <a:gridCol w="799056">
                  <a:extLst>
                    <a:ext uri="{9D8B030D-6E8A-4147-A177-3AD203B41FA5}">
                      <a16:colId xmlns:a16="http://schemas.microsoft.com/office/drawing/2014/main" val="1146723186"/>
                    </a:ext>
                  </a:extLst>
                </a:gridCol>
                <a:gridCol w="1205200">
                  <a:extLst>
                    <a:ext uri="{9D8B030D-6E8A-4147-A177-3AD203B41FA5}">
                      <a16:colId xmlns:a16="http://schemas.microsoft.com/office/drawing/2014/main" val="1375940884"/>
                    </a:ext>
                  </a:extLst>
                </a:gridCol>
                <a:gridCol w="1739791">
                  <a:extLst>
                    <a:ext uri="{9D8B030D-6E8A-4147-A177-3AD203B41FA5}">
                      <a16:colId xmlns:a16="http://schemas.microsoft.com/office/drawing/2014/main" val="2549454206"/>
                    </a:ext>
                  </a:extLst>
                </a:gridCol>
                <a:gridCol w="1339317">
                  <a:extLst>
                    <a:ext uri="{9D8B030D-6E8A-4147-A177-3AD203B41FA5}">
                      <a16:colId xmlns:a16="http://schemas.microsoft.com/office/drawing/2014/main" val="1267703695"/>
                    </a:ext>
                  </a:extLst>
                </a:gridCol>
                <a:gridCol w="2139321">
                  <a:extLst>
                    <a:ext uri="{9D8B030D-6E8A-4147-A177-3AD203B41FA5}">
                      <a16:colId xmlns:a16="http://schemas.microsoft.com/office/drawing/2014/main" val="2994330233"/>
                    </a:ext>
                  </a:extLst>
                </a:gridCol>
                <a:gridCol w="3614649">
                  <a:extLst>
                    <a:ext uri="{9D8B030D-6E8A-4147-A177-3AD203B41FA5}">
                      <a16:colId xmlns:a16="http://schemas.microsoft.com/office/drawing/2014/main" val="2131695582"/>
                    </a:ext>
                  </a:extLst>
                </a:gridCol>
              </a:tblGrid>
              <a:tr h="167370">
                <a:tc>
                  <a:txBody>
                    <a:bodyPr/>
                    <a:lstStyle/>
                    <a:p>
                      <a:pPr algn="ctr">
                        <a:lnSpc>
                          <a:spcPct val="107000"/>
                        </a:lnSpc>
                        <a:spcAft>
                          <a:spcPts val="800"/>
                        </a:spcAft>
                      </a:pPr>
                      <a:r>
                        <a:rPr lang="en-IN" sz="1050" kern="100" dirty="0">
                          <a:effectLst/>
                        </a:rPr>
                        <a:t>S. no.</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5798" marR="35798" marT="0" marB="0"/>
                </a:tc>
                <a:tc>
                  <a:txBody>
                    <a:bodyPr/>
                    <a:lstStyle/>
                    <a:p>
                      <a:pPr algn="ctr">
                        <a:lnSpc>
                          <a:spcPct val="107000"/>
                        </a:lnSpc>
                        <a:spcAft>
                          <a:spcPts val="800"/>
                        </a:spcAft>
                      </a:pPr>
                      <a:r>
                        <a:rPr lang="en-IN" sz="1050" kern="100" dirty="0">
                          <a:effectLst/>
                        </a:rPr>
                        <a:t>Year</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5798" marR="35798" marT="0" marB="0"/>
                </a:tc>
                <a:tc>
                  <a:txBody>
                    <a:bodyPr/>
                    <a:lstStyle/>
                    <a:p>
                      <a:pPr algn="ctr">
                        <a:lnSpc>
                          <a:spcPct val="107000"/>
                        </a:lnSpc>
                        <a:spcAft>
                          <a:spcPts val="800"/>
                        </a:spcAft>
                      </a:pPr>
                      <a:r>
                        <a:rPr lang="en-IN" sz="1050" kern="100" dirty="0">
                          <a:effectLst/>
                        </a:rPr>
                        <a:t>Title</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5798" marR="35798" marT="0" marB="0"/>
                </a:tc>
                <a:tc>
                  <a:txBody>
                    <a:bodyPr/>
                    <a:lstStyle/>
                    <a:p>
                      <a:pPr algn="ctr">
                        <a:lnSpc>
                          <a:spcPct val="107000"/>
                        </a:lnSpc>
                        <a:spcAft>
                          <a:spcPts val="800"/>
                        </a:spcAft>
                      </a:pPr>
                      <a:r>
                        <a:rPr lang="en-IN" sz="1050" kern="100" dirty="0">
                          <a:effectLst/>
                        </a:rPr>
                        <a:t>Author</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5798" marR="35798" marT="0" marB="0"/>
                </a:tc>
                <a:tc>
                  <a:txBody>
                    <a:bodyPr/>
                    <a:lstStyle/>
                    <a:p>
                      <a:pPr algn="ctr">
                        <a:lnSpc>
                          <a:spcPct val="107000"/>
                        </a:lnSpc>
                        <a:spcAft>
                          <a:spcPts val="800"/>
                        </a:spcAft>
                      </a:pPr>
                      <a:r>
                        <a:rPr lang="en-IN" sz="1050" kern="100" dirty="0">
                          <a:effectLst/>
                        </a:rPr>
                        <a:t>Methodology</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5798" marR="35798" marT="0" marB="0"/>
                </a:tc>
                <a:tc>
                  <a:txBody>
                    <a:bodyPr/>
                    <a:lstStyle/>
                    <a:p>
                      <a:pPr algn="ctr">
                        <a:lnSpc>
                          <a:spcPct val="107000"/>
                        </a:lnSpc>
                        <a:spcAft>
                          <a:spcPts val="800"/>
                        </a:spcAft>
                      </a:pPr>
                      <a:r>
                        <a:rPr lang="en-IN" sz="1050" kern="100" dirty="0">
                          <a:effectLst/>
                        </a:rPr>
                        <a:t>Insights</a:t>
                      </a:r>
                      <a:endParaRPr lang="en-IN" sz="105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5798" marR="35798" marT="0" marB="0"/>
                </a:tc>
                <a:extLst>
                  <a:ext uri="{0D108BD9-81ED-4DB2-BD59-A6C34878D82A}">
                    <a16:rowId xmlns:a16="http://schemas.microsoft.com/office/drawing/2014/main" val="3396509945"/>
                  </a:ext>
                </a:extLst>
              </a:tr>
              <a:tr h="806589">
                <a:tc>
                  <a:txBody>
                    <a:bodyPr/>
                    <a:lstStyle/>
                    <a:p>
                      <a:pPr algn="ctr">
                        <a:lnSpc>
                          <a:spcPct val="107000"/>
                        </a:lnSpc>
                        <a:spcAft>
                          <a:spcPts val="800"/>
                        </a:spcAft>
                      </a:pPr>
                      <a:endParaRPr lang="en-IN" sz="900" kern="100" dirty="0">
                        <a:effectLst/>
                      </a:endParaRPr>
                    </a:p>
                    <a:p>
                      <a:pPr algn="ctr">
                        <a:lnSpc>
                          <a:spcPct val="107000"/>
                        </a:lnSpc>
                        <a:spcAft>
                          <a:spcPts val="800"/>
                        </a:spcAft>
                      </a:pPr>
                      <a:r>
                        <a:rPr lang="en-IN" sz="900" kern="100" dirty="0">
                          <a:effectLst/>
                        </a:rPr>
                        <a:t>1.</a:t>
                      </a: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5798" marR="35798" marT="0" marB="0"/>
                </a:tc>
                <a:tc>
                  <a:txBody>
                    <a:bodyPr/>
                    <a:lstStyle/>
                    <a:p>
                      <a:pPr algn="ctr">
                        <a:lnSpc>
                          <a:spcPct val="107000"/>
                        </a:lnSpc>
                        <a:spcAft>
                          <a:spcPts val="800"/>
                        </a:spcAft>
                      </a:pPr>
                      <a:endParaRPr lang="en-IN" sz="900" kern="100" dirty="0">
                        <a:effectLst/>
                      </a:endParaRPr>
                    </a:p>
                    <a:p>
                      <a:pPr algn="ctr">
                        <a:lnSpc>
                          <a:spcPct val="107000"/>
                        </a:lnSpc>
                        <a:spcAft>
                          <a:spcPts val="800"/>
                        </a:spcAft>
                      </a:pPr>
                      <a:r>
                        <a:rPr lang="en-IN" sz="900" kern="100" dirty="0">
                          <a:effectLst/>
                        </a:rPr>
                        <a:t>2024</a:t>
                      </a: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5798" marR="35798" marT="0" marB="0"/>
                </a:tc>
                <a:tc>
                  <a:txBody>
                    <a:bodyPr/>
                    <a:lstStyle/>
                    <a:p>
                      <a:pPr algn="ctr">
                        <a:lnSpc>
                          <a:spcPct val="107000"/>
                        </a:lnSpc>
                        <a:spcAft>
                          <a:spcPts val="800"/>
                        </a:spcAft>
                      </a:pPr>
                      <a:endParaRPr lang="en-IN" sz="900" kern="100" dirty="0">
                        <a:effectLst/>
                      </a:endParaRPr>
                    </a:p>
                    <a:p>
                      <a:pPr algn="ctr">
                        <a:lnSpc>
                          <a:spcPct val="107000"/>
                        </a:lnSpc>
                        <a:spcAft>
                          <a:spcPts val="800"/>
                        </a:spcAft>
                      </a:pPr>
                      <a:r>
                        <a:rPr lang="en-IN" sz="900" kern="100" dirty="0">
                          <a:effectLst/>
                        </a:rPr>
                        <a:t>Optimizing Fertilizer Usage using Machine Learning Techniques</a:t>
                      </a: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5798" marR="35798" marT="0" marB="0"/>
                </a:tc>
                <a:tc>
                  <a:txBody>
                    <a:bodyPr/>
                    <a:lstStyle/>
                    <a:p>
                      <a:pPr algn="ctr">
                        <a:lnSpc>
                          <a:spcPct val="107000"/>
                        </a:lnSpc>
                        <a:spcAft>
                          <a:spcPts val="800"/>
                        </a:spcAft>
                      </a:pPr>
                      <a:r>
                        <a:rPr lang="en-IN" sz="900" kern="100">
                          <a:effectLst/>
                        </a:rPr>
                        <a:t> </a:t>
                      </a:r>
                    </a:p>
                    <a:p>
                      <a:pPr algn="ctr">
                        <a:lnSpc>
                          <a:spcPct val="107000"/>
                        </a:lnSpc>
                        <a:spcAft>
                          <a:spcPts val="800"/>
                        </a:spcAft>
                      </a:pPr>
                      <a:r>
                        <a:rPr lang="en-IN" sz="900" kern="100">
                          <a:effectLst/>
                        </a:rPr>
                        <a:t>Nada Attar</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35798" marR="35798" marT="0" marB="0"/>
                </a:tc>
                <a:tc>
                  <a:txBody>
                    <a:bodyPr/>
                    <a:lstStyle/>
                    <a:p>
                      <a:pPr algn="ctr">
                        <a:lnSpc>
                          <a:spcPct val="107000"/>
                        </a:lnSpc>
                        <a:spcAft>
                          <a:spcPts val="800"/>
                        </a:spcAft>
                      </a:pPr>
                      <a:r>
                        <a:rPr lang="en-IN" sz="900" kern="100" dirty="0">
                          <a:effectLst/>
                        </a:rPr>
                        <a:t> </a:t>
                      </a:r>
                    </a:p>
                    <a:p>
                      <a:pPr algn="ctr">
                        <a:lnSpc>
                          <a:spcPct val="107000"/>
                        </a:lnSpc>
                        <a:spcAft>
                          <a:spcPts val="800"/>
                        </a:spcAft>
                      </a:pPr>
                      <a:r>
                        <a:rPr lang="en-IN" sz="900" kern="100" dirty="0">
                          <a:effectLst/>
                        </a:rPr>
                        <a:t> Decision Trees, Random Forest, Multilinear Regression</a:t>
                      </a:r>
                    </a:p>
                    <a:p>
                      <a:pPr algn="ctr">
                        <a:lnSpc>
                          <a:spcPct val="107000"/>
                        </a:lnSpc>
                        <a:spcAft>
                          <a:spcPts val="800"/>
                        </a:spcAft>
                      </a:pP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5798" marR="35798" marT="0" marB="0"/>
                </a:tc>
                <a:tc>
                  <a:txBody>
                    <a:bodyPr/>
                    <a:lstStyle/>
                    <a:p>
                      <a:pPr algn="ctr">
                        <a:lnSpc>
                          <a:spcPct val="107000"/>
                        </a:lnSpc>
                        <a:spcAft>
                          <a:spcPts val="800"/>
                        </a:spcAft>
                      </a:pPr>
                      <a:r>
                        <a:rPr lang="en-IN" sz="900" kern="100">
                          <a:effectLst/>
                        </a:rPr>
                        <a:t> </a:t>
                      </a:r>
                    </a:p>
                    <a:p>
                      <a:pPr algn="ctr">
                        <a:lnSpc>
                          <a:spcPct val="107000"/>
                        </a:lnSpc>
                        <a:spcAft>
                          <a:spcPts val="800"/>
                        </a:spcAft>
                      </a:pPr>
                      <a:r>
                        <a:rPr lang="en-IN" sz="900" kern="100">
                          <a:effectLst/>
                        </a:rPr>
                        <a:t>RF achieved 93.68% accuracy, DT achieved 89%</a:t>
                      </a:r>
                      <a:endParaRPr lang="en-IN" sz="900" kern="100">
                        <a:effectLst/>
                        <a:latin typeface="Calibri" panose="020F0502020204030204" pitchFamily="34" charset="0"/>
                        <a:ea typeface="Calibri" panose="020F0502020204030204" pitchFamily="34" charset="0"/>
                        <a:cs typeface="Times New Roman" panose="02020603050405020304" pitchFamily="18" charset="0"/>
                      </a:endParaRPr>
                    </a:p>
                  </a:txBody>
                  <a:tcPr marL="35798" marR="35798" marT="0" marB="0"/>
                </a:tc>
                <a:extLst>
                  <a:ext uri="{0D108BD9-81ED-4DB2-BD59-A6C34878D82A}">
                    <a16:rowId xmlns:a16="http://schemas.microsoft.com/office/drawing/2014/main" val="2700760328"/>
                  </a:ext>
                </a:extLst>
              </a:tr>
              <a:tr h="806589">
                <a:tc>
                  <a:txBody>
                    <a:bodyPr/>
                    <a:lstStyle/>
                    <a:p>
                      <a:pPr algn="ctr">
                        <a:lnSpc>
                          <a:spcPct val="107000"/>
                        </a:lnSpc>
                        <a:spcAft>
                          <a:spcPts val="800"/>
                        </a:spcAft>
                      </a:pPr>
                      <a:endParaRPr lang="en-IN" sz="900" kern="100" dirty="0">
                        <a:effectLst/>
                      </a:endParaRPr>
                    </a:p>
                    <a:p>
                      <a:pPr algn="ctr">
                        <a:lnSpc>
                          <a:spcPct val="107000"/>
                        </a:lnSpc>
                        <a:spcAft>
                          <a:spcPts val="800"/>
                        </a:spcAft>
                      </a:pPr>
                      <a:r>
                        <a:rPr lang="en-IN" sz="900" kern="100" dirty="0">
                          <a:effectLst/>
                        </a:rPr>
                        <a:t>2.</a:t>
                      </a: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5798" marR="35798" marT="0" marB="0"/>
                </a:tc>
                <a:tc>
                  <a:txBody>
                    <a:bodyPr/>
                    <a:lstStyle/>
                    <a:p>
                      <a:pPr algn="ctr">
                        <a:lnSpc>
                          <a:spcPct val="107000"/>
                        </a:lnSpc>
                        <a:spcAft>
                          <a:spcPts val="800"/>
                        </a:spcAft>
                      </a:pPr>
                      <a:endParaRPr lang="en-IN" sz="900" kern="100" dirty="0">
                        <a:effectLst/>
                      </a:endParaRPr>
                    </a:p>
                    <a:p>
                      <a:pPr algn="ctr">
                        <a:lnSpc>
                          <a:spcPct val="107000"/>
                        </a:lnSpc>
                        <a:spcAft>
                          <a:spcPts val="800"/>
                        </a:spcAft>
                      </a:pPr>
                      <a:r>
                        <a:rPr lang="en-IN" sz="900" kern="100" dirty="0">
                          <a:effectLst/>
                        </a:rPr>
                        <a:t>2024</a:t>
                      </a: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5798" marR="35798" marT="0" marB="0"/>
                </a:tc>
                <a:tc>
                  <a:txBody>
                    <a:bodyPr/>
                    <a:lstStyle/>
                    <a:p>
                      <a:pPr algn="ctr">
                        <a:lnSpc>
                          <a:spcPct val="107000"/>
                        </a:lnSpc>
                        <a:spcAft>
                          <a:spcPts val="800"/>
                        </a:spcAft>
                      </a:pPr>
                      <a:endParaRPr lang="en-IN" sz="900" kern="100" dirty="0">
                        <a:effectLst/>
                      </a:endParaRPr>
                    </a:p>
                    <a:p>
                      <a:pPr algn="ctr">
                        <a:lnSpc>
                          <a:spcPct val="107000"/>
                        </a:lnSpc>
                        <a:spcAft>
                          <a:spcPts val="800"/>
                        </a:spcAft>
                      </a:pPr>
                      <a:r>
                        <a:rPr lang="en-IN" sz="900" kern="100" dirty="0">
                          <a:effectLst/>
                        </a:rPr>
                        <a:t>Optimizing fertilizer use for sustainable food systems</a:t>
                      </a:r>
                    </a:p>
                    <a:p>
                      <a:pPr algn="ctr">
                        <a:lnSpc>
                          <a:spcPct val="107000"/>
                        </a:lnSpc>
                        <a:spcAft>
                          <a:spcPts val="800"/>
                        </a:spcAft>
                      </a:pP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5798" marR="35798" marT="0" marB="0"/>
                </a:tc>
                <a:tc>
                  <a:txBody>
                    <a:bodyPr/>
                    <a:lstStyle/>
                    <a:p>
                      <a:pPr algn="ctr">
                        <a:lnSpc>
                          <a:spcPct val="107000"/>
                        </a:lnSpc>
                        <a:spcAft>
                          <a:spcPts val="800"/>
                        </a:spcAft>
                      </a:pPr>
                      <a:r>
                        <a:rPr lang="en-IN" sz="900" kern="100" dirty="0">
                          <a:effectLst/>
                        </a:rPr>
                        <a:t> </a:t>
                      </a:r>
                    </a:p>
                    <a:p>
                      <a:pPr algn="ctr">
                        <a:lnSpc>
                          <a:spcPct val="107000"/>
                        </a:lnSpc>
                        <a:spcAft>
                          <a:spcPts val="800"/>
                        </a:spcAft>
                      </a:pPr>
                      <a:r>
                        <a:rPr lang="en-IN" sz="900" kern="100" dirty="0">
                          <a:effectLst/>
                        </a:rPr>
                        <a:t>  </a:t>
                      </a:r>
                      <a:r>
                        <a:rPr lang="en-IN" sz="900" kern="100" dirty="0" err="1">
                          <a:effectLst/>
                        </a:rPr>
                        <a:t>Yinghui</a:t>
                      </a:r>
                      <a:r>
                        <a:rPr lang="en-IN" sz="900" kern="100" dirty="0">
                          <a:effectLst/>
                        </a:rPr>
                        <a:t> Yuan.</a:t>
                      </a: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5798" marR="35798" marT="0" marB="0"/>
                </a:tc>
                <a:tc>
                  <a:txBody>
                    <a:bodyPr/>
                    <a:lstStyle/>
                    <a:p>
                      <a:pPr algn="ctr">
                        <a:lnSpc>
                          <a:spcPct val="107000"/>
                        </a:lnSpc>
                        <a:spcAft>
                          <a:spcPts val="800"/>
                        </a:spcAft>
                      </a:pPr>
                      <a:r>
                        <a:rPr lang="en-IN" sz="900" kern="100" dirty="0">
                          <a:effectLst/>
                        </a:rPr>
                        <a:t> </a:t>
                      </a:r>
                    </a:p>
                    <a:p>
                      <a:pPr algn="ctr">
                        <a:lnSpc>
                          <a:spcPct val="107000"/>
                        </a:lnSpc>
                        <a:spcAft>
                          <a:spcPts val="800"/>
                        </a:spcAft>
                      </a:pPr>
                      <a:r>
                        <a:rPr lang="en-IN" sz="900" kern="100" dirty="0">
                          <a:effectLst/>
                        </a:rPr>
                        <a:t>Meta-frontier production function, Two-Stage Residual Inclusion model</a:t>
                      </a: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5798" marR="35798" marT="0" marB="0"/>
                </a:tc>
                <a:tc>
                  <a:txBody>
                    <a:bodyPr/>
                    <a:lstStyle/>
                    <a:p>
                      <a:pPr algn="ctr">
                        <a:lnSpc>
                          <a:spcPct val="107000"/>
                        </a:lnSpc>
                        <a:spcAft>
                          <a:spcPts val="800"/>
                        </a:spcAft>
                      </a:pPr>
                      <a:r>
                        <a:rPr lang="en-IN" sz="900" kern="100" dirty="0">
                          <a:effectLst/>
                        </a:rPr>
                        <a:t> </a:t>
                      </a:r>
                    </a:p>
                    <a:p>
                      <a:pPr algn="ctr">
                        <a:lnSpc>
                          <a:spcPct val="107000"/>
                        </a:lnSpc>
                        <a:spcAft>
                          <a:spcPts val="800"/>
                        </a:spcAft>
                      </a:pPr>
                      <a:r>
                        <a:rPr lang="en-IN" sz="900" kern="100" dirty="0">
                          <a:effectLst/>
                        </a:rPr>
                        <a:t>IWFS adoption increases fertilizer efficiency, higher yields, reduced </a:t>
                      </a:r>
                      <a:r>
                        <a:rPr lang="en-IN" sz="900" kern="100" dirty="0" err="1">
                          <a:effectLst/>
                        </a:rPr>
                        <a:t>labor</a:t>
                      </a:r>
                      <a:r>
                        <a:rPr lang="en-IN" sz="900" kern="100" dirty="0">
                          <a:effectLst/>
                        </a:rPr>
                        <a:t> inputs</a:t>
                      </a: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5798" marR="35798" marT="0" marB="0"/>
                </a:tc>
                <a:extLst>
                  <a:ext uri="{0D108BD9-81ED-4DB2-BD59-A6C34878D82A}">
                    <a16:rowId xmlns:a16="http://schemas.microsoft.com/office/drawing/2014/main" val="2394801864"/>
                  </a:ext>
                </a:extLst>
              </a:tr>
              <a:tr h="910305">
                <a:tc>
                  <a:txBody>
                    <a:bodyPr/>
                    <a:lstStyle/>
                    <a:p>
                      <a:pPr algn="ctr">
                        <a:lnSpc>
                          <a:spcPct val="107000"/>
                        </a:lnSpc>
                        <a:spcAft>
                          <a:spcPts val="800"/>
                        </a:spcAft>
                      </a:pPr>
                      <a:endParaRPr lang="en-IN" sz="900" kern="100" dirty="0">
                        <a:effectLst/>
                      </a:endParaRPr>
                    </a:p>
                    <a:p>
                      <a:pPr algn="ctr">
                        <a:lnSpc>
                          <a:spcPct val="107000"/>
                        </a:lnSpc>
                        <a:spcAft>
                          <a:spcPts val="800"/>
                        </a:spcAft>
                      </a:pPr>
                      <a:r>
                        <a:rPr lang="en-IN" sz="900" kern="100" dirty="0">
                          <a:effectLst/>
                        </a:rPr>
                        <a:t>3.</a:t>
                      </a: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5798" marR="35798" marT="0" marB="0"/>
                </a:tc>
                <a:tc>
                  <a:txBody>
                    <a:bodyPr/>
                    <a:lstStyle/>
                    <a:p>
                      <a:pPr algn="ctr">
                        <a:lnSpc>
                          <a:spcPct val="107000"/>
                        </a:lnSpc>
                        <a:spcAft>
                          <a:spcPts val="800"/>
                        </a:spcAft>
                      </a:pPr>
                      <a:endParaRPr lang="en-IN" sz="900" kern="100" dirty="0">
                        <a:effectLst/>
                      </a:endParaRPr>
                    </a:p>
                    <a:p>
                      <a:pPr algn="ctr">
                        <a:lnSpc>
                          <a:spcPct val="107000"/>
                        </a:lnSpc>
                        <a:spcAft>
                          <a:spcPts val="800"/>
                        </a:spcAft>
                      </a:pPr>
                      <a:r>
                        <a:rPr lang="en-IN" sz="900" kern="100" dirty="0">
                          <a:effectLst/>
                        </a:rPr>
                        <a:t>2024</a:t>
                      </a: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5798" marR="35798" marT="0" marB="0"/>
                </a:tc>
                <a:tc>
                  <a:txBody>
                    <a:bodyPr/>
                    <a:lstStyle/>
                    <a:p>
                      <a:pPr algn="ctr">
                        <a:lnSpc>
                          <a:spcPct val="107000"/>
                        </a:lnSpc>
                        <a:spcAft>
                          <a:spcPts val="800"/>
                        </a:spcAft>
                      </a:pPr>
                      <a:endParaRPr lang="en-IN" sz="900" kern="100" dirty="0">
                        <a:effectLst/>
                      </a:endParaRPr>
                    </a:p>
                    <a:p>
                      <a:pPr algn="ctr">
                        <a:lnSpc>
                          <a:spcPct val="107000"/>
                        </a:lnSpc>
                        <a:spcAft>
                          <a:spcPts val="800"/>
                        </a:spcAft>
                      </a:pPr>
                      <a:r>
                        <a:rPr lang="en-IN" sz="900" kern="100" dirty="0">
                          <a:effectLst/>
                        </a:rPr>
                        <a:t>Fertilization rate optimization model for potato crops</a:t>
                      </a: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5798" marR="35798" marT="0" marB="0"/>
                </a:tc>
                <a:tc>
                  <a:txBody>
                    <a:bodyPr/>
                    <a:lstStyle/>
                    <a:p>
                      <a:pPr algn="ctr">
                        <a:lnSpc>
                          <a:spcPct val="107000"/>
                        </a:lnSpc>
                        <a:spcAft>
                          <a:spcPts val="800"/>
                        </a:spcAft>
                      </a:pPr>
                      <a:r>
                        <a:rPr lang="en-IN" sz="900" kern="100" dirty="0">
                          <a:effectLst/>
                        </a:rPr>
                        <a:t> </a:t>
                      </a:r>
                    </a:p>
                    <a:p>
                      <a:pPr algn="ctr">
                        <a:lnSpc>
                          <a:spcPct val="107000"/>
                        </a:lnSpc>
                        <a:spcAft>
                          <a:spcPts val="800"/>
                        </a:spcAft>
                      </a:pPr>
                      <a:r>
                        <a:rPr lang="en-IN" sz="900" kern="100" dirty="0">
                          <a:effectLst/>
                        </a:rPr>
                        <a:t> </a:t>
                      </a:r>
                    </a:p>
                    <a:p>
                      <a:pPr algn="ctr">
                        <a:lnSpc>
                          <a:spcPct val="107000"/>
                        </a:lnSpc>
                        <a:spcAft>
                          <a:spcPts val="800"/>
                        </a:spcAft>
                      </a:pPr>
                      <a:r>
                        <a:rPr lang="en-IN" sz="900" kern="100" dirty="0">
                          <a:effectLst/>
                        </a:rPr>
                        <a:t> </a:t>
                      </a:r>
                    </a:p>
                    <a:p>
                      <a:pPr algn="ctr">
                        <a:lnSpc>
                          <a:spcPct val="107000"/>
                        </a:lnSpc>
                        <a:spcAft>
                          <a:spcPts val="800"/>
                        </a:spcAft>
                      </a:pPr>
                      <a:r>
                        <a:rPr lang="en-IN" sz="900" kern="100" dirty="0">
                          <a:effectLst/>
                        </a:rPr>
                        <a:t>Freddy A. Diaz-</a:t>
                      </a: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5798" marR="35798" marT="0" marB="0"/>
                </a:tc>
                <a:tc>
                  <a:txBody>
                    <a:bodyPr/>
                    <a:lstStyle/>
                    <a:p>
                      <a:pPr algn="ctr">
                        <a:lnSpc>
                          <a:spcPct val="107000"/>
                        </a:lnSpc>
                        <a:spcAft>
                          <a:spcPts val="800"/>
                        </a:spcAft>
                      </a:pPr>
                      <a:r>
                        <a:rPr lang="en-IN" sz="900" kern="100" dirty="0">
                          <a:effectLst/>
                        </a:rPr>
                        <a:t> </a:t>
                      </a:r>
                    </a:p>
                    <a:p>
                      <a:pPr algn="ctr">
                        <a:lnSpc>
                          <a:spcPct val="107000"/>
                        </a:lnSpc>
                        <a:spcAft>
                          <a:spcPts val="800"/>
                        </a:spcAft>
                      </a:pPr>
                      <a:r>
                        <a:rPr lang="en-IN" sz="900" kern="100" dirty="0">
                          <a:effectLst/>
                        </a:rPr>
                        <a:t>Fertilization rate optimization model</a:t>
                      </a: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5798" marR="35798" marT="0" marB="0"/>
                </a:tc>
                <a:tc>
                  <a:txBody>
                    <a:bodyPr/>
                    <a:lstStyle/>
                    <a:p>
                      <a:pPr algn="ctr">
                        <a:lnSpc>
                          <a:spcPct val="107000"/>
                        </a:lnSpc>
                        <a:spcAft>
                          <a:spcPts val="800"/>
                        </a:spcAft>
                      </a:pPr>
                      <a:r>
                        <a:rPr lang="en-IN" sz="900" kern="100" dirty="0">
                          <a:effectLst/>
                        </a:rPr>
                        <a:t> </a:t>
                      </a:r>
                    </a:p>
                    <a:p>
                      <a:pPr algn="ctr">
                        <a:lnSpc>
                          <a:spcPct val="107000"/>
                        </a:lnSpc>
                        <a:spcAft>
                          <a:spcPts val="800"/>
                        </a:spcAft>
                      </a:pPr>
                      <a:r>
                        <a:rPr lang="en-IN" sz="900" kern="100" dirty="0">
                          <a:effectLst/>
                        </a:rPr>
                        <a:t> </a:t>
                      </a:r>
                    </a:p>
                    <a:p>
                      <a:pPr algn="ctr">
                        <a:lnSpc>
                          <a:spcPct val="107000"/>
                        </a:lnSpc>
                        <a:spcAft>
                          <a:spcPts val="800"/>
                        </a:spcAft>
                      </a:pPr>
                      <a:r>
                        <a:rPr lang="en-IN" sz="900" kern="100" dirty="0">
                          <a:effectLst/>
                        </a:rPr>
                        <a:t>Emissions reduced by 7.5%, final benefit decreased by 0.35%</a:t>
                      </a: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5798" marR="35798" marT="0" marB="0"/>
                </a:tc>
                <a:extLst>
                  <a:ext uri="{0D108BD9-81ED-4DB2-BD59-A6C34878D82A}">
                    <a16:rowId xmlns:a16="http://schemas.microsoft.com/office/drawing/2014/main" val="2258097191"/>
                  </a:ext>
                </a:extLst>
              </a:tr>
              <a:tr h="806589">
                <a:tc>
                  <a:txBody>
                    <a:bodyPr/>
                    <a:lstStyle/>
                    <a:p>
                      <a:pPr algn="ctr">
                        <a:lnSpc>
                          <a:spcPct val="107000"/>
                        </a:lnSpc>
                        <a:spcAft>
                          <a:spcPts val="800"/>
                        </a:spcAft>
                      </a:pPr>
                      <a:endParaRPr lang="en-IN" sz="900" kern="100" dirty="0">
                        <a:effectLst/>
                      </a:endParaRPr>
                    </a:p>
                    <a:p>
                      <a:pPr algn="ctr">
                        <a:lnSpc>
                          <a:spcPct val="107000"/>
                        </a:lnSpc>
                        <a:spcAft>
                          <a:spcPts val="800"/>
                        </a:spcAft>
                      </a:pPr>
                      <a:r>
                        <a:rPr lang="en-IN" sz="900" kern="100" dirty="0">
                          <a:effectLst/>
                        </a:rPr>
                        <a:t>4.</a:t>
                      </a: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5798" marR="35798" marT="0" marB="0"/>
                </a:tc>
                <a:tc>
                  <a:txBody>
                    <a:bodyPr/>
                    <a:lstStyle/>
                    <a:p>
                      <a:pPr algn="ctr">
                        <a:lnSpc>
                          <a:spcPct val="107000"/>
                        </a:lnSpc>
                        <a:spcAft>
                          <a:spcPts val="800"/>
                        </a:spcAft>
                      </a:pPr>
                      <a:endParaRPr lang="en-IN" sz="900" kern="100" dirty="0">
                        <a:effectLst/>
                      </a:endParaRPr>
                    </a:p>
                    <a:p>
                      <a:pPr algn="ctr">
                        <a:lnSpc>
                          <a:spcPct val="107000"/>
                        </a:lnSpc>
                        <a:spcAft>
                          <a:spcPts val="800"/>
                        </a:spcAft>
                      </a:pPr>
                      <a:r>
                        <a:rPr lang="en-IN" sz="900" kern="100" dirty="0">
                          <a:effectLst/>
                        </a:rPr>
                        <a:t>2024</a:t>
                      </a: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5798" marR="35798" marT="0" marB="0"/>
                </a:tc>
                <a:tc>
                  <a:txBody>
                    <a:bodyPr/>
                    <a:lstStyle/>
                    <a:p>
                      <a:pPr algn="ctr">
                        <a:lnSpc>
                          <a:spcPct val="107000"/>
                        </a:lnSpc>
                        <a:spcAft>
                          <a:spcPts val="800"/>
                        </a:spcAft>
                      </a:pPr>
                      <a:endParaRPr lang="en-IN" sz="900" kern="100" dirty="0">
                        <a:effectLst/>
                      </a:endParaRPr>
                    </a:p>
                    <a:p>
                      <a:pPr algn="ctr">
                        <a:lnSpc>
                          <a:spcPct val="107000"/>
                        </a:lnSpc>
                        <a:spcAft>
                          <a:spcPts val="800"/>
                        </a:spcAft>
                      </a:pPr>
                      <a:r>
                        <a:rPr lang="en-IN" sz="900" kern="100" dirty="0">
                          <a:effectLst/>
                        </a:rPr>
                        <a:t>Sustainable Phosphorus Fertilizer Supply Chain Management</a:t>
                      </a:r>
                    </a:p>
                    <a:p>
                      <a:pPr algn="ctr">
                        <a:lnSpc>
                          <a:spcPct val="107000"/>
                        </a:lnSpc>
                        <a:spcAft>
                          <a:spcPts val="800"/>
                        </a:spcAft>
                      </a:pP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5798" marR="35798" marT="0" marB="0"/>
                </a:tc>
                <a:tc>
                  <a:txBody>
                    <a:bodyPr/>
                    <a:lstStyle/>
                    <a:p>
                      <a:pPr algn="ctr">
                        <a:lnSpc>
                          <a:spcPct val="107000"/>
                        </a:lnSpc>
                        <a:spcAft>
                          <a:spcPts val="800"/>
                        </a:spcAft>
                      </a:pPr>
                      <a:r>
                        <a:rPr lang="en-IN" sz="900" kern="100" dirty="0">
                          <a:effectLst/>
                        </a:rPr>
                        <a:t> </a:t>
                      </a:r>
                    </a:p>
                    <a:p>
                      <a:pPr algn="ctr">
                        <a:lnSpc>
                          <a:spcPct val="107000"/>
                        </a:lnSpc>
                        <a:spcAft>
                          <a:spcPts val="800"/>
                        </a:spcAft>
                      </a:pPr>
                      <a:r>
                        <a:rPr lang="en-IN" sz="900" kern="100" dirty="0">
                          <a:effectLst/>
                        </a:rPr>
                        <a:t> Mohammad </a:t>
                      </a:r>
                      <a:r>
                        <a:rPr lang="en-IN" sz="900" kern="100" dirty="0" err="1">
                          <a:effectLst/>
                        </a:rPr>
                        <a:t>Shokouhifar</a:t>
                      </a: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5798" marR="35798" marT="0" marB="0"/>
                </a:tc>
                <a:tc>
                  <a:txBody>
                    <a:bodyPr/>
                    <a:lstStyle/>
                    <a:p>
                      <a:pPr algn="ctr">
                        <a:lnSpc>
                          <a:spcPct val="107000"/>
                        </a:lnSpc>
                        <a:spcAft>
                          <a:spcPts val="800"/>
                        </a:spcAft>
                      </a:pPr>
                      <a:r>
                        <a:rPr lang="en-IN" sz="900" kern="100" dirty="0">
                          <a:effectLst/>
                        </a:rPr>
                        <a:t> </a:t>
                      </a:r>
                    </a:p>
                    <a:p>
                      <a:pPr algn="ctr">
                        <a:lnSpc>
                          <a:spcPct val="107000"/>
                        </a:lnSpc>
                        <a:spcAft>
                          <a:spcPts val="800"/>
                        </a:spcAft>
                      </a:pPr>
                      <a:r>
                        <a:rPr lang="en-IN" sz="900" kern="100" dirty="0">
                          <a:effectLst/>
                        </a:rPr>
                        <a:t>Ensemble heuristic-metaheuristic algorithm (H-WOA-VNS)</a:t>
                      </a: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5798" marR="35798" marT="0" marB="0"/>
                </a:tc>
                <a:tc>
                  <a:txBody>
                    <a:bodyPr/>
                    <a:lstStyle/>
                    <a:p>
                      <a:pPr algn="ctr">
                        <a:lnSpc>
                          <a:spcPct val="107000"/>
                        </a:lnSpc>
                        <a:spcAft>
                          <a:spcPts val="800"/>
                        </a:spcAft>
                      </a:pPr>
                      <a:r>
                        <a:rPr lang="en-IN" sz="900" kern="100" dirty="0">
                          <a:effectLst/>
                        </a:rPr>
                        <a:t> </a:t>
                      </a:r>
                    </a:p>
                    <a:p>
                      <a:pPr algn="ctr">
                        <a:lnSpc>
                          <a:spcPct val="107000"/>
                        </a:lnSpc>
                        <a:spcAft>
                          <a:spcPts val="800"/>
                        </a:spcAft>
                      </a:pPr>
                      <a:r>
                        <a:rPr lang="en-IN" sz="900" kern="100" dirty="0">
                          <a:effectLst/>
                        </a:rPr>
                        <a:t>33% yield improvement, 27.8% P efficiency increase</a:t>
                      </a: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5798" marR="35798" marT="0" marB="0"/>
                </a:tc>
                <a:extLst>
                  <a:ext uri="{0D108BD9-81ED-4DB2-BD59-A6C34878D82A}">
                    <a16:rowId xmlns:a16="http://schemas.microsoft.com/office/drawing/2014/main" val="2365448050"/>
                  </a:ext>
                </a:extLst>
              </a:tr>
              <a:tr h="701176">
                <a:tc>
                  <a:txBody>
                    <a:bodyPr/>
                    <a:lstStyle/>
                    <a:p>
                      <a:pPr algn="ctr">
                        <a:lnSpc>
                          <a:spcPct val="107000"/>
                        </a:lnSpc>
                        <a:spcAft>
                          <a:spcPts val="800"/>
                        </a:spcAft>
                      </a:pPr>
                      <a:endParaRPr lang="en-IN" sz="900" kern="100" dirty="0">
                        <a:effectLst/>
                      </a:endParaRPr>
                    </a:p>
                    <a:p>
                      <a:pPr algn="ctr">
                        <a:lnSpc>
                          <a:spcPct val="107000"/>
                        </a:lnSpc>
                        <a:spcAft>
                          <a:spcPts val="800"/>
                        </a:spcAft>
                      </a:pPr>
                      <a:r>
                        <a:rPr lang="en-IN" sz="900" kern="100" dirty="0">
                          <a:effectLst/>
                        </a:rPr>
                        <a:t>5.</a:t>
                      </a: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5798" marR="35798" marT="0" marB="0"/>
                </a:tc>
                <a:tc>
                  <a:txBody>
                    <a:bodyPr/>
                    <a:lstStyle/>
                    <a:p>
                      <a:pPr algn="ctr">
                        <a:lnSpc>
                          <a:spcPct val="107000"/>
                        </a:lnSpc>
                        <a:spcAft>
                          <a:spcPts val="800"/>
                        </a:spcAft>
                      </a:pPr>
                      <a:endParaRPr lang="en-IN" sz="900" kern="100" dirty="0">
                        <a:effectLst/>
                      </a:endParaRPr>
                    </a:p>
                    <a:p>
                      <a:pPr algn="ctr">
                        <a:lnSpc>
                          <a:spcPct val="107000"/>
                        </a:lnSpc>
                        <a:spcAft>
                          <a:spcPts val="800"/>
                        </a:spcAft>
                      </a:pPr>
                      <a:r>
                        <a:rPr lang="en-IN" sz="900" kern="100" dirty="0">
                          <a:effectLst/>
                        </a:rPr>
                        <a:t>2023</a:t>
                      </a: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5798" marR="35798" marT="0" marB="0"/>
                </a:tc>
                <a:tc>
                  <a:txBody>
                    <a:bodyPr/>
                    <a:lstStyle/>
                    <a:p>
                      <a:pPr algn="ctr">
                        <a:lnSpc>
                          <a:spcPct val="107000"/>
                        </a:lnSpc>
                        <a:spcAft>
                          <a:spcPts val="800"/>
                        </a:spcAft>
                      </a:pPr>
                      <a:endParaRPr lang="en-IN" sz="900" kern="100" dirty="0">
                        <a:effectLst/>
                      </a:endParaRPr>
                    </a:p>
                    <a:p>
                      <a:pPr algn="ctr">
                        <a:lnSpc>
                          <a:spcPct val="107000"/>
                        </a:lnSpc>
                        <a:spcAft>
                          <a:spcPts val="800"/>
                        </a:spcAft>
                      </a:pPr>
                      <a:r>
                        <a:rPr lang="en-IN" sz="900" kern="100" dirty="0">
                          <a:effectLst/>
                        </a:rPr>
                        <a:t>Numerical Data Based Fertilizer Recommendation System for Farmer</a:t>
                      </a: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5798" marR="35798" marT="0" marB="0"/>
                </a:tc>
                <a:tc>
                  <a:txBody>
                    <a:bodyPr/>
                    <a:lstStyle/>
                    <a:p>
                      <a:pPr algn="ctr">
                        <a:lnSpc>
                          <a:spcPct val="107000"/>
                        </a:lnSpc>
                        <a:spcAft>
                          <a:spcPts val="800"/>
                        </a:spcAft>
                      </a:pPr>
                      <a:r>
                        <a:rPr lang="en-IN" sz="900" kern="100" dirty="0">
                          <a:effectLst/>
                        </a:rPr>
                        <a:t> </a:t>
                      </a:r>
                    </a:p>
                    <a:p>
                      <a:pPr algn="ctr">
                        <a:lnSpc>
                          <a:spcPct val="107000"/>
                        </a:lnSpc>
                        <a:spcAft>
                          <a:spcPts val="800"/>
                        </a:spcAft>
                      </a:pPr>
                      <a:r>
                        <a:rPr lang="en-IN" sz="900" kern="100" dirty="0">
                          <a:effectLst/>
                        </a:rPr>
                        <a:t> H K VEERESH</a:t>
                      </a: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5798" marR="35798" marT="0" marB="0"/>
                </a:tc>
                <a:tc>
                  <a:txBody>
                    <a:bodyPr/>
                    <a:lstStyle/>
                    <a:p>
                      <a:pPr algn="ctr">
                        <a:lnSpc>
                          <a:spcPct val="107000"/>
                        </a:lnSpc>
                        <a:spcAft>
                          <a:spcPts val="800"/>
                        </a:spcAft>
                      </a:pPr>
                      <a:r>
                        <a:rPr lang="en-IN" sz="900" kern="100" dirty="0">
                          <a:effectLst/>
                        </a:rPr>
                        <a:t> </a:t>
                      </a:r>
                    </a:p>
                    <a:p>
                      <a:pPr algn="ctr">
                        <a:lnSpc>
                          <a:spcPct val="107000"/>
                        </a:lnSpc>
                        <a:spcAft>
                          <a:spcPts val="800"/>
                        </a:spcAft>
                      </a:pPr>
                      <a:r>
                        <a:rPr lang="en-IN" sz="900" kern="100" dirty="0">
                          <a:effectLst/>
                        </a:rPr>
                        <a:t> Data-driven approaches, Advanced machine learning algorithms</a:t>
                      </a:r>
                    </a:p>
                  </a:txBody>
                  <a:tcPr marL="35798" marR="35798" marT="0" marB="0"/>
                </a:tc>
                <a:tc>
                  <a:txBody>
                    <a:bodyPr/>
                    <a:lstStyle/>
                    <a:p>
                      <a:pPr algn="ctr">
                        <a:lnSpc>
                          <a:spcPct val="107000"/>
                        </a:lnSpc>
                        <a:spcAft>
                          <a:spcPts val="800"/>
                        </a:spcAft>
                      </a:pPr>
                      <a:r>
                        <a:rPr lang="en-IN" sz="900" kern="100" dirty="0">
                          <a:effectLst/>
                        </a:rPr>
                        <a:t> </a:t>
                      </a:r>
                    </a:p>
                    <a:p>
                      <a:pPr algn="ctr">
                        <a:lnSpc>
                          <a:spcPct val="107000"/>
                        </a:lnSpc>
                        <a:spcAft>
                          <a:spcPts val="800"/>
                        </a:spcAft>
                      </a:pPr>
                      <a:r>
                        <a:rPr lang="en-IN" sz="900" kern="100" dirty="0">
                          <a:effectLst/>
                        </a:rPr>
                        <a:t>Improved crop yields, precision fertilizer recommendations</a:t>
                      </a:r>
                      <a:endParaRPr lang="en-IN" sz="9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35798" marR="35798" marT="0" marB="0"/>
                </a:tc>
                <a:extLst>
                  <a:ext uri="{0D108BD9-81ED-4DB2-BD59-A6C34878D82A}">
                    <a16:rowId xmlns:a16="http://schemas.microsoft.com/office/drawing/2014/main" val="2029798437"/>
                  </a:ext>
                </a:extLst>
              </a:tr>
            </a:tbl>
          </a:graphicData>
        </a:graphic>
      </p:graphicFrame>
    </p:spTree>
    <p:extLst>
      <p:ext uri="{BB962C8B-B14F-4D97-AF65-F5344CB8AC3E}">
        <p14:creationId xmlns:p14="http://schemas.microsoft.com/office/powerpoint/2010/main" val="41223759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159933"/>
            <a:ext cx="6787747" cy="623146"/>
          </a:xfrm>
        </p:spPr>
        <p:txBody>
          <a:bodyPr/>
          <a:lstStyle/>
          <a:p>
            <a:r>
              <a:rPr lang="en-US" dirty="0"/>
              <a:t>Literature Review</a:t>
            </a:r>
          </a:p>
        </p:txBody>
      </p:sp>
      <p:graphicFrame>
        <p:nvGraphicFramePr>
          <p:cNvPr id="4" name="Table 3">
            <a:extLst>
              <a:ext uri="{FF2B5EF4-FFF2-40B4-BE49-F238E27FC236}">
                <a16:creationId xmlns:a16="http://schemas.microsoft.com/office/drawing/2014/main" id="{0AC74834-A9B2-23FF-3E08-ED39D238A7A1}"/>
              </a:ext>
            </a:extLst>
          </p:cNvPr>
          <p:cNvGraphicFramePr>
            <a:graphicFrameLocks noGrp="1"/>
          </p:cNvGraphicFramePr>
          <p:nvPr>
            <p:extLst>
              <p:ext uri="{D42A27DB-BD31-4B8C-83A1-F6EECF244321}">
                <p14:modId xmlns:p14="http://schemas.microsoft.com/office/powerpoint/2010/main" val="354874486"/>
              </p:ext>
            </p:extLst>
          </p:nvPr>
        </p:nvGraphicFramePr>
        <p:xfrm>
          <a:off x="594360" y="2415541"/>
          <a:ext cx="10837334" cy="4274820"/>
        </p:xfrm>
        <a:graphic>
          <a:graphicData uri="http://schemas.openxmlformats.org/drawingml/2006/table">
            <a:tbl>
              <a:tblPr firstRow="1" firstCol="1" bandRow="1">
                <a:tableStyleId>{8A107856-5554-42FB-B03E-39F5DBC370BA}</a:tableStyleId>
              </a:tblPr>
              <a:tblGrid>
                <a:gridCol w="799056">
                  <a:extLst>
                    <a:ext uri="{9D8B030D-6E8A-4147-A177-3AD203B41FA5}">
                      <a16:colId xmlns:a16="http://schemas.microsoft.com/office/drawing/2014/main" val="3654059966"/>
                    </a:ext>
                  </a:extLst>
                </a:gridCol>
                <a:gridCol w="1205200">
                  <a:extLst>
                    <a:ext uri="{9D8B030D-6E8A-4147-A177-3AD203B41FA5}">
                      <a16:colId xmlns:a16="http://schemas.microsoft.com/office/drawing/2014/main" val="2433534771"/>
                    </a:ext>
                  </a:extLst>
                </a:gridCol>
                <a:gridCol w="1739791">
                  <a:extLst>
                    <a:ext uri="{9D8B030D-6E8A-4147-A177-3AD203B41FA5}">
                      <a16:colId xmlns:a16="http://schemas.microsoft.com/office/drawing/2014/main" val="3934587815"/>
                    </a:ext>
                  </a:extLst>
                </a:gridCol>
                <a:gridCol w="1339317">
                  <a:extLst>
                    <a:ext uri="{9D8B030D-6E8A-4147-A177-3AD203B41FA5}">
                      <a16:colId xmlns:a16="http://schemas.microsoft.com/office/drawing/2014/main" val="3563642839"/>
                    </a:ext>
                  </a:extLst>
                </a:gridCol>
                <a:gridCol w="2139321">
                  <a:extLst>
                    <a:ext uri="{9D8B030D-6E8A-4147-A177-3AD203B41FA5}">
                      <a16:colId xmlns:a16="http://schemas.microsoft.com/office/drawing/2014/main" val="841205489"/>
                    </a:ext>
                  </a:extLst>
                </a:gridCol>
                <a:gridCol w="3614649">
                  <a:extLst>
                    <a:ext uri="{9D8B030D-6E8A-4147-A177-3AD203B41FA5}">
                      <a16:colId xmlns:a16="http://schemas.microsoft.com/office/drawing/2014/main" val="11236580"/>
                    </a:ext>
                  </a:extLst>
                </a:gridCol>
              </a:tblGrid>
              <a:tr h="194635">
                <a:tc>
                  <a:txBody>
                    <a:bodyPr/>
                    <a:lstStyle/>
                    <a:p>
                      <a:pPr algn="ctr">
                        <a:lnSpc>
                          <a:spcPct val="107000"/>
                        </a:lnSpc>
                        <a:spcAft>
                          <a:spcPts val="800"/>
                        </a:spcAft>
                      </a:pPr>
                      <a:r>
                        <a:rPr lang="en-IN" sz="1050" kern="100" dirty="0">
                          <a:effectLst/>
                          <a:latin typeface="Franklin Gothic Book (Body)"/>
                          <a:ea typeface="Calibri" panose="020F0502020204030204" pitchFamily="34" charset="0"/>
                          <a:cs typeface="Times New Roman" panose="02020603050405020304" pitchFamily="18" charset="0"/>
                        </a:rPr>
                        <a:t>S no.</a:t>
                      </a:r>
                    </a:p>
                  </a:txBody>
                  <a:tcPr marL="35798" marR="35798" marT="0" marB="0"/>
                </a:tc>
                <a:tc>
                  <a:txBody>
                    <a:bodyPr/>
                    <a:lstStyle/>
                    <a:p>
                      <a:pPr algn="ctr">
                        <a:lnSpc>
                          <a:spcPct val="107000"/>
                        </a:lnSpc>
                        <a:spcAft>
                          <a:spcPts val="800"/>
                        </a:spcAft>
                      </a:pPr>
                      <a:r>
                        <a:rPr lang="en-IN" sz="1050" kern="100" dirty="0">
                          <a:effectLst/>
                          <a:latin typeface="Franklin Gothic Book (Body)"/>
                          <a:ea typeface="Calibri" panose="020F0502020204030204" pitchFamily="34" charset="0"/>
                          <a:cs typeface="Times New Roman" panose="02020603050405020304" pitchFamily="18" charset="0"/>
                        </a:rPr>
                        <a:t>Year</a:t>
                      </a:r>
                    </a:p>
                  </a:txBody>
                  <a:tcPr marL="35798" marR="35798" marT="0" marB="0"/>
                </a:tc>
                <a:tc>
                  <a:txBody>
                    <a:bodyPr/>
                    <a:lstStyle/>
                    <a:p>
                      <a:pPr algn="ctr">
                        <a:lnSpc>
                          <a:spcPct val="107000"/>
                        </a:lnSpc>
                        <a:spcAft>
                          <a:spcPts val="800"/>
                        </a:spcAft>
                      </a:pPr>
                      <a:r>
                        <a:rPr lang="en-IN" sz="1050" kern="100" dirty="0">
                          <a:effectLst/>
                          <a:latin typeface="Franklin Gothic Book (Body)"/>
                          <a:ea typeface="Calibri" panose="020F0502020204030204" pitchFamily="34" charset="0"/>
                          <a:cs typeface="Times New Roman" panose="02020603050405020304" pitchFamily="18" charset="0"/>
                        </a:rPr>
                        <a:t>Title </a:t>
                      </a:r>
                    </a:p>
                  </a:txBody>
                  <a:tcPr marL="35798" marR="35798" marT="0" marB="0"/>
                </a:tc>
                <a:tc>
                  <a:txBody>
                    <a:bodyPr/>
                    <a:lstStyle/>
                    <a:p>
                      <a:pPr algn="ctr">
                        <a:lnSpc>
                          <a:spcPct val="107000"/>
                        </a:lnSpc>
                        <a:spcAft>
                          <a:spcPts val="800"/>
                        </a:spcAft>
                      </a:pPr>
                      <a:r>
                        <a:rPr lang="en-IN" sz="1050" kern="100" dirty="0">
                          <a:effectLst/>
                          <a:latin typeface="Franklin Gothic Book (Body)"/>
                          <a:ea typeface="Calibri" panose="020F0502020204030204" pitchFamily="34" charset="0"/>
                          <a:cs typeface="Times New Roman" panose="02020603050405020304" pitchFamily="18" charset="0"/>
                        </a:rPr>
                        <a:t>Author</a:t>
                      </a:r>
                    </a:p>
                  </a:txBody>
                  <a:tcPr marL="35798" marR="35798" marT="0" marB="0"/>
                </a:tc>
                <a:tc>
                  <a:txBody>
                    <a:bodyPr/>
                    <a:lstStyle/>
                    <a:p>
                      <a:pPr algn="ctr">
                        <a:lnSpc>
                          <a:spcPct val="107000"/>
                        </a:lnSpc>
                        <a:spcAft>
                          <a:spcPts val="800"/>
                        </a:spcAft>
                      </a:pPr>
                      <a:r>
                        <a:rPr lang="en-IN" sz="1050" kern="100" dirty="0">
                          <a:effectLst/>
                          <a:latin typeface="Franklin Gothic Book (Body)"/>
                          <a:ea typeface="Calibri" panose="020F0502020204030204" pitchFamily="34" charset="0"/>
                          <a:cs typeface="Times New Roman" panose="02020603050405020304" pitchFamily="18" charset="0"/>
                        </a:rPr>
                        <a:t>Methodology</a:t>
                      </a:r>
                    </a:p>
                  </a:txBody>
                  <a:tcPr marL="35798" marR="35798" marT="0" marB="0"/>
                </a:tc>
                <a:tc>
                  <a:txBody>
                    <a:bodyPr/>
                    <a:lstStyle/>
                    <a:p>
                      <a:pPr algn="ctr">
                        <a:lnSpc>
                          <a:spcPct val="107000"/>
                        </a:lnSpc>
                        <a:spcAft>
                          <a:spcPts val="800"/>
                        </a:spcAft>
                      </a:pPr>
                      <a:r>
                        <a:rPr lang="en-IN" sz="1050" kern="100" dirty="0">
                          <a:effectLst/>
                          <a:latin typeface="Franklin Gothic Book (Body)"/>
                          <a:ea typeface="Calibri" panose="020F0502020204030204" pitchFamily="34" charset="0"/>
                          <a:cs typeface="Times New Roman" panose="02020603050405020304" pitchFamily="18" charset="0"/>
                        </a:rPr>
                        <a:t>Insights</a:t>
                      </a:r>
                    </a:p>
                  </a:txBody>
                  <a:tcPr marL="35798" marR="35798" marT="0" marB="0"/>
                </a:tc>
                <a:extLst>
                  <a:ext uri="{0D108BD9-81ED-4DB2-BD59-A6C34878D82A}">
                    <a16:rowId xmlns:a16="http://schemas.microsoft.com/office/drawing/2014/main" val="4021980025"/>
                  </a:ext>
                </a:extLst>
              </a:tr>
              <a:tr h="1010558">
                <a:tc>
                  <a:txBody>
                    <a:bodyPr/>
                    <a:lstStyle/>
                    <a:p>
                      <a:pPr algn="ctr">
                        <a:lnSpc>
                          <a:spcPct val="107000"/>
                        </a:lnSpc>
                        <a:spcAft>
                          <a:spcPts val="800"/>
                        </a:spcAft>
                      </a:pPr>
                      <a:endParaRPr lang="en-IN" sz="900" kern="100" dirty="0">
                        <a:effectLst/>
                        <a:latin typeface="Franklin Gothic Book (Body)"/>
                      </a:endParaRPr>
                    </a:p>
                    <a:p>
                      <a:pPr algn="ctr">
                        <a:lnSpc>
                          <a:spcPct val="107000"/>
                        </a:lnSpc>
                        <a:spcAft>
                          <a:spcPts val="800"/>
                        </a:spcAft>
                      </a:pPr>
                      <a:r>
                        <a:rPr lang="en-IN" sz="900" kern="100" dirty="0">
                          <a:effectLst/>
                          <a:latin typeface="Franklin Gothic Book (Body)"/>
                        </a:rPr>
                        <a:t>6.</a:t>
                      </a:r>
                      <a:endParaRPr lang="en-IN" sz="900" kern="100" dirty="0">
                        <a:effectLst/>
                        <a:latin typeface="Franklin Gothic Book (Body)"/>
                        <a:ea typeface="Calibri" panose="020F0502020204030204" pitchFamily="34" charset="0"/>
                        <a:cs typeface="Times New Roman" panose="02020603050405020304" pitchFamily="18" charset="0"/>
                      </a:endParaRPr>
                    </a:p>
                  </a:txBody>
                  <a:tcPr marL="35798" marR="35798" marT="0" marB="0"/>
                </a:tc>
                <a:tc>
                  <a:txBody>
                    <a:bodyPr/>
                    <a:lstStyle/>
                    <a:p>
                      <a:pPr algn="ctr">
                        <a:lnSpc>
                          <a:spcPct val="107000"/>
                        </a:lnSpc>
                        <a:spcAft>
                          <a:spcPts val="800"/>
                        </a:spcAft>
                      </a:pPr>
                      <a:endParaRPr lang="en-IN" sz="900" kern="100" dirty="0">
                        <a:effectLst/>
                        <a:latin typeface="Franklin Gothic Book (Body)"/>
                      </a:endParaRPr>
                    </a:p>
                    <a:p>
                      <a:pPr algn="ctr">
                        <a:lnSpc>
                          <a:spcPct val="107000"/>
                        </a:lnSpc>
                        <a:spcAft>
                          <a:spcPts val="800"/>
                        </a:spcAft>
                      </a:pPr>
                      <a:r>
                        <a:rPr lang="en-IN" sz="900" kern="100" dirty="0">
                          <a:effectLst/>
                          <a:latin typeface="Franklin Gothic Book (Body)"/>
                        </a:rPr>
                        <a:t>2023</a:t>
                      </a:r>
                      <a:endParaRPr lang="en-IN" sz="900" kern="100" dirty="0">
                        <a:effectLst/>
                        <a:latin typeface="Franklin Gothic Book (Body)"/>
                        <a:ea typeface="Calibri" panose="020F0502020204030204" pitchFamily="34" charset="0"/>
                        <a:cs typeface="Times New Roman" panose="02020603050405020304" pitchFamily="18" charset="0"/>
                      </a:endParaRPr>
                    </a:p>
                  </a:txBody>
                  <a:tcPr marL="35798" marR="35798" marT="0" marB="0"/>
                </a:tc>
                <a:tc>
                  <a:txBody>
                    <a:bodyPr/>
                    <a:lstStyle/>
                    <a:p>
                      <a:pPr algn="ctr">
                        <a:lnSpc>
                          <a:spcPct val="107000"/>
                        </a:lnSpc>
                        <a:spcAft>
                          <a:spcPts val="800"/>
                        </a:spcAft>
                      </a:pPr>
                      <a:endParaRPr lang="en-IN" sz="900" kern="100" dirty="0">
                        <a:effectLst/>
                        <a:latin typeface="Franklin Gothic Book (Body)"/>
                      </a:endParaRPr>
                    </a:p>
                    <a:p>
                      <a:pPr algn="ctr">
                        <a:lnSpc>
                          <a:spcPct val="107000"/>
                        </a:lnSpc>
                        <a:spcAft>
                          <a:spcPts val="800"/>
                        </a:spcAft>
                      </a:pPr>
                      <a:r>
                        <a:rPr lang="en-IN" sz="900" kern="100" dirty="0">
                          <a:effectLst/>
                          <a:latin typeface="Franklin Gothic Book (Body)"/>
                        </a:rPr>
                        <a:t>Optimizing soil and fertilizer management strategy for wheat production</a:t>
                      </a:r>
                    </a:p>
                    <a:p>
                      <a:pPr algn="ctr">
                        <a:lnSpc>
                          <a:spcPct val="107000"/>
                        </a:lnSpc>
                        <a:spcAft>
                          <a:spcPts val="800"/>
                        </a:spcAft>
                      </a:pPr>
                      <a:endParaRPr lang="en-IN" sz="900" kern="100" dirty="0">
                        <a:effectLst/>
                        <a:latin typeface="Franklin Gothic Book (Body)"/>
                        <a:ea typeface="Calibri" panose="020F0502020204030204" pitchFamily="34" charset="0"/>
                        <a:cs typeface="Times New Roman" panose="02020603050405020304" pitchFamily="18" charset="0"/>
                      </a:endParaRPr>
                    </a:p>
                  </a:txBody>
                  <a:tcPr marL="35798" marR="35798" marT="0" marB="0"/>
                </a:tc>
                <a:tc>
                  <a:txBody>
                    <a:bodyPr/>
                    <a:lstStyle/>
                    <a:p>
                      <a:pPr algn="ctr">
                        <a:lnSpc>
                          <a:spcPct val="107000"/>
                        </a:lnSpc>
                        <a:spcAft>
                          <a:spcPts val="800"/>
                        </a:spcAft>
                      </a:pPr>
                      <a:r>
                        <a:rPr lang="en-IN" sz="900" kern="100" dirty="0">
                          <a:effectLst/>
                          <a:latin typeface="Franklin Gothic Book (Body)"/>
                        </a:rPr>
                        <a:t> </a:t>
                      </a:r>
                    </a:p>
                    <a:p>
                      <a:pPr algn="ctr">
                        <a:lnSpc>
                          <a:spcPct val="107000"/>
                        </a:lnSpc>
                        <a:spcAft>
                          <a:spcPts val="800"/>
                        </a:spcAft>
                      </a:pPr>
                      <a:r>
                        <a:rPr lang="en-IN" sz="900" kern="100" dirty="0">
                          <a:effectLst/>
                          <a:latin typeface="Franklin Gothic Book (Body)"/>
                        </a:rPr>
                        <a:t>Peng Wu</a:t>
                      </a:r>
                      <a:endParaRPr lang="en-IN" sz="900" kern="100" dirty="0">
                        <a:effectLst/>
                        <a:latin typeface="Franklin Gothic Book (Body)"/>
                        <a:ea typeface="Calibri" panose="020F0502020204030204" pitchFamily="34" charset="0"/>
                        <a:cs typeface="Times New Roman" panose="02020603050405020304" pitchFamily="18" charset="0"/>
                      </a:endParaRPr>
                    </a:p>
                  </a:txBody>
                  <a:tcPr marL="35798" marR="35798" marT="0" marB="0"/>
                </a:tc>
                <a:tc>
                  <a:txBody>
                    <a:bodyPr/>
                    <a:lstStyle/>
                    <a:p>
                      <a:pPr algn="ctr">
                        <a:lnSpc>
                          <a:spcPct val="107000"/>
                        </a:lnSpc>
                        <a:spcAft>
                          <a:spcPts val="800"/>
                        </a:spcAft>
                      </a:pPr>
                      <a:r>
                        <a:rPr lang="en-IN" sz="900" kern="100" dirty="0">
                          <a:effectLst/>
                          <a:latin typeface="Franklin Gothic Book (Body)"/>
                        </a:rPr>
                        <a:t> </a:t>
                      </a:r>
                    </a:p>
                    <a:p>
                      <a:pPr algn="ctr">
                        <a:lnSpc>
                          <a:spcPct val="107000"/>
                        </a:lnSpc>
                        <a:spcAft>
                          <a:spcPts val="800"/>
                        </a:spcAft>
                      </a:pPr>
                      <a:r>
                        <a:rPr lang="en-IN" sz="900" kern="100" dirty="0">
                          <a:effectLst/>
                          <a:latin typeface="Franklin Gothic Book (Body)"/>
                        </a:rPr>
                        <a:t>No-tillage, straw mulching, green manure planting</a:t>
                      </a:r>
                      <a:endParaRPr lang="en-IN" sz="900" kern="100" dirty="0">
                        <a:effectLst/>
                        <a:latin typeface="Franklin Gothic Book (Body)"/>
                        <a:ea typeface="Calibri" panose="020F0502020204030204" pitchFamily="34" charset="0"/>
                        <a:cs typeface="Times New Roman" panose="02020603050405020304" pitchFamily="18" charset="0"/>
                      </a:endParaRPr>
                    </a:p>
                  </a:txBody>
                  <a:tcPr marL="35798" marR="35798" marT="0" marB="0"/>
                </a:tc>
                <a:tc>
                  <a:txBody>
                    <a:bodyPr/>
                    <a:lstStyle/>
                    <a:p>
                      <a:pPr algn="ctr">
                        <a:lnSpc>
                          <a:spcPct val="107000"/>
                        </a:lnSpc>
                        <a:spcAft>
                          <a:spcPts val="800"/>
                        </a:spcAft>
                      </a:pPr>
                      <a:r>
                        <a:rPr lang="en-IN" sz="900" kern="100">
                          <a:effectLst/>
                          <a:latin typeface="Franklin Gothic Book (Body)"/>
                        </a:rPr>
                        <a:t> </a:t>
                      </a:r>
                    </a:p>
                    <a:p>
                      <a:pPr algn="ctr">
                        <a:lnSpc>
                          <a:spcPct val="107000"/>
                        </a:lnSpc>
                        <a:spcAft>
                          <a:spcPts val="800"/>
                        </a:spcAft>
                      </a:pPr>
                      <a:r>
                        <a:rPr lang="en-IN" sz="900" kern="100">
                          <a:effectLst/>
                          <a:latin typeface="Franklin Gothic Book (Body)"/>
                        </a:rPr>
                        <a:t>10-20% reduction in nitrogen inputs, increased wheat yield</a:t>
                      </a:r>
                      <a:endParaRPr lang="en-IN" sz="900" kern="100">
                        <a:effectLst/>
                        <a:latin typeface="Franklin Gothic Book (Body)"/>
                        <a:ea typeface="Calibri" panose="020F0502020204030204" pitchFamily="34" charset="0"/>
                        <a:cs typeface="Times New Roman" panose="02020603050405020304" pitchFamily="18" charset="0"/>
                      </a:endParaRPr>
                    </a:p>
                  </a:txBody>
                  <a:tcPr marL="35798" marR="35798" marT="0" marB="0"/>
                </a:tc>
                <a:extLst>
                  <a:ext uri="{0D108BD9-81ED-4DB2-BD59-A6C34878D82A}">
                    <a16:rowId xmlns:a16="http://schemas.microsoft.com/office/drawing/2014/main" val="313270710"/>
                  </a:ext>
                </a:extLst>
              </a:tr>
              <a:tr h="1010558">
                <a:tc>
                  <a:txBody>
                    <a:bodyPr/>
                    <a:lstStyle/>
                    <a:p>
                      <a:pPr algn="ctr">
                        <a:lnSpc>
                          <a:spcPct val="107000"/>
                        </a:lnSpc>
                        <a:spcAft>
                          <a:spcPts val="800"/>
                        </a:spcAft>
                      </a:pPr>
                      <a:endParaRPr lang="en-IN" sz="900" kern="100" dirty="0">
                        <a:effectLst/>
                        <a:latin typeface="Franklin Gothic Book (Body)"/>
                      </a:endParaRPr>
                    </a:p>
                    <a:p>
                      <a:pPr algn="ctr">
                        <a:lnSpc>
                          <a:spcPct val="107000"/>
                        </a:lnSpc>
                        <a:spcAft>
                          <a:spcPts val="800"/>
                        </a:spcAft>
                      </a:pPr>
                      <a:r>
                        <a:rPr lang="en-IN" sz="900" kern="100" dirty="0">
                          <a:effectLst/>
                          <a:latin typeface="Franklin Gothic Book (Body)"/>
                        </a:rPr>
                        <a:t>7.</a:t>
                      </a:r>
                      <a:endParaRPr lang="en-IN" sz="900" kern="100" dirty="0">
                        <a:effectLst/>
                        <a:latin typeface="Franklin Gothic Book (Body)"/>
                        <a:ea typeface="Calibri" panose="020F0502020204030204" pitchFamily="34" charset="0"/>
                        <a:cs typeface="Times New Roman" panose="02020603050405020304" pitchFamily="18" charset="0"/>
                      </a:endParaRPr>
                    </a:p>
                  </a:txBody>
                  <a:tcPr marL="35798" marR="35798" marT="0" marB="0"/>
                </a:tc>
                <a:tc>
                  <a:txBody>
                    <a:bodyPr/>
                    <a:lstStyle/>
                    <a:p>
                      <a:pPr algn="ctr">
                        <a:lnSpc>
                          <a:spcPct val="107000"/>
                        </a:lnSpc>
                        <a:spcAft>
                          <a:spcPts val="800"/>
                        </a:spcAft>
                      </a:pPr>
                      <a:endParaRPr lang="en-IN" sz="900" kern="100" dirty="0">
                        <a:effectLst/>
                        <a:latin typeface="Franklin Gothic Book (Body)"/>
                      </a:endParaRPr>
                    </a:p>
                    <a:p>
                      <a:pPr algn="ctr">
                        <a:lnSpc>
                          <a:spcPct val="107000"/>
                        </a:lnSpc>
                        <a:spcAft>
                          <a:spcPts val="800"/>
                        </a:spcAft>
                      </a:pPr>
                      <a:r>
                        <a:rPr lang="en-IN" sz="900" kern="100" dirty="0">
                          <a:effectLst/>
                          <a:latin typeface="Franklin Gothic Book (Body)"/>
                        </a:rPr>
                        <a:t>2023</a:t>
                      </a:r>
                      <a:endParaRPr lang="en-IN" sz="900" kern="100" dirty="0">
                        <a:effectLst/>
                        <a:latin typeface="Franklin Gothic Book (Body)"/>
                        <a:ea typeface="Calibri" panose="020F0502020204030204" pitchFamily="34" charset="0"/>
                        <a:cs typeface="Times New Roman" panose="02020603050405020304" pitchFamily="18" charset="0"/>
                      </a:endParaRPr>
                    </a:p>
                  </a:txBody>
                  <a:tcPr marL="35798" marR="35798" marT="0" marB="0"/>
                </a:tc>
                <a:tc>
                  <a:txBody>
                    <a:bodyPr/>
                    <a:lstStyle/>
                    <a:p>
                      <a:pPr algn="ctr">
                        <a:lnSpc>
                          <a:spcPct val="107000"/>
                        </a:lnSpc>
                        <a:spcAft>
                          <a:spcPts val="800"/>
                        </a:spcAft>
                      </a:pPr>
                      <a:endParaRPr lang="en-IN" sz="900" kern="100" dirty="0">
                        <a:effectLst/>
                        <a:latin typeface="Franklin Gothic Book (Body)"/>
                      </a:endParaRPr>
                    </a:p>
                    <a:p>
                      <a:pPr algn="ctr">
                        <a:lnSpc>
                          <a:spcPct val="107000"/>
                        </a:lnSpc>
                        <a:spcAft>
                          <a:spcPts val="800"/>
                        </a:spcAft>
                      </a:pPr>
                      <a:r>
                        <a:rPr lang="en-IN" sz="900" kern="100" dirty="0">
                          <a:effectLst/>
                          <a:latin typeface="Franklin Gothic Book (Body)"/>
                        </a:rPr>
                        <a:t>Soil Analysis-Guided Expert: A Machine Learning Device for Optimized Fertilizer Selection</a:t>
                      </a:r>
                    </a:p>
                    <a:p>
                      <a:pPr algn="ctr">
                        <a:lnSpc>
                          <a:spcPct val="107000"/>
                        </a:lnSpc>
                        <a:spcAft>
                          <a:spcPts val="800"/>
                        </a:spcAft>
                      </a:pPr>
                      <a:endParaRPr lang="en-IN" sz="900" kern="100" dirty="0">
                        <a:effectLst/>
                        <a:latin typeface="Franklin Gothic Book (Body)"/>
                        <a:ea typeface="Calibri" panose="020F0502020204030204" pitchFamily="34" charset="0"/>
                        <a:cs typeface="Times New Roman" panose="02020603050405020304" pitchFamily="18" charset="0"/>
                      </a:endParaRPr>
                    </a:p>
                  </a:txBody>
                  <a:tcPr marL="35798" marR="35798" marT="0" marB="0"/>
                </a:tc>
                <a:tc>
                  <a:txBody>
                    <a:bodyPr/>
                    <a:lstStyle/>
                    <a:p>
                      <a:pPr algn="ctr">
                        <a:lnSpc>
                          <a:spcPct val="107000"/>
                        </a:lnSpc>
                        <a:spcAft>
                          <a:spcPts val="800"/>
                        </a:spcAft>
                      </a:pPr>
                      <a:r>
                        <a:rPr lang="en-IN" sz="900" kern="100" dirty="0">
                          <a:effectLst/>
                          <a:latin typeface="Franklin Gothic Book (Body)"/>
                        </a:rPr>
                        <a:t> </a:t>
                      </a:r>
                    </a:p>
                    <a:p>
                      <a:pPr algn="ctr">
                        <a:lnSpc>
                          <a:spcPct val="107000"/>
                        </a:lnSpc>
                        <a:spcAft>
                          <a:spcPts val="800"/>
                        </a:spcAft>
                      </a:pPr>
                      <a:r>
                        <a:rPr lang="en-IN" sz="900" kern="100" dirty="0">
                          <a:effectLst/>
                          <a:latin typeface="Franklin Gothic Book (Body)"/>
                        </a:rPr>
                        <a:t>Robert G. de Luna</a:t>
                      </a:r>
                      <a:endParaRPr lang="en-IN" sz="900" kern="100" dirty="0">
                        <a:effectLst/>
                        <a:latin typeface="Franklin Gothic Book (Body)"/>
                        <a:ea typeface="Calibri" panose="020F0502020204030204" pitchFamily="34" charset="0"/>
                        <a:cs typeface="Times New Roman" panose="02020603050405020304" pitchFamily="18" charset="0"/>
                      </a:endParaRPr>
                    </a:p>
                  </a:txBody>
                  <a:tcPr marL="35798" marR="35798" marT="0" marB="0"/>
                </a:tc>
                <a:tc>
                  <a:txBody>
                    <a:bodyPr/>
                    <a:lstStyle/>
                    <a:p>
                      <a:pPr algn="ctr">
                        <a:lnSpc>
                          <a:spcPct val="107000"/>
                        </a:lnSpc>
                        <a:spcAft>
                          <a:spcPts val="800"/>
                        </a:spcAft>
                      </a:pPr>
                      <a:r>
                        <a:rPr lang="en-IN" sz="900" kern="100" dirty="0">
                          <a:effectLst/>
                          <a:latin typeface="Franklin Gothic Book (Body)"/>
                        </a:rPr>
                        <a:t> </a:t>
                      </a:r>
                    </a:p>
                    <a:p>
                      <a:pPr algn="ctr">
                        <a:lnSpc>
                          <a:spcPct val="107000"/>
                        </a:lnSpc>
                        <a:spcAft>
                          <a:spcPts val="800"/>
                        </a:spcAft>
                      </a:pPr>
                      <a:r>
                        <a:rPr lang="en-IN" sz="900" kern="100" dirty="0">
                          <a:effectLst/>
                          <a:latin typeface="Franklin Gothic Book (Body)"/>
                        </a:rPr>
                        <a:t>Random Forest, Decision Trees, SVM, </a:t>
                      </a:r>
                      <a:r>
                        <a:rPr lang="en-IN" sz="900" kern="100" dirty="0" err="1">
                          <a:effectLst/>
                          <a:latin typeface="Franklin Gothic Book (Body)"/>
                        </a:rPr>
                        <a:t>XGBoost</a:t>
                      </a:r>
                      <a:r>
                        <a:rPr lang="en-IN" sz="900" kern="100" dirty="0">
                          <a:effectLst/>
                          <a:latin typeface="Franklin Gothic Book (Body)"/>
                        </a:rPr>
                        <a:t>, Neural Networks, </a:t>
                      </a:r>
                      <a:r>
                        <a:rPr lang="en-IN" sz="900" kern="100" dirty="0" err="1">
                          <a:effectLst/>
                          <a:latin typeface="Franklin Gothic Book (Body)"/>
                        </a:rPr>
                        <a:t>Optuna</a:t>
                      </a:r>
                      <a:endParaRPr lang="en-IN" sz="900" kern="100" dirty="0">
                        <a:effectLst/>
                        <a:latin typeface="Franklin Gothic Book (Body)"/>
                        <a:ea typeface="Calibri" panose="020F0502020204030204" pitchFamily="34" charset="0"/>
                        <a:cs typeface="Times New Roman" panose="02020603050405020304" pitchFamily="18" charset="0"/>
                      </a:endParaRPr>
                    </a:p>
                  </a:txBody>
                  <a:tcPr marL="35798" marR="35798" marT="0" marB="0"/>
                </a:tc>
                <a:tc>
                  <a:txBody>
                    <a:bodyPr/>
                    <a:lstStyle/>
                    <a:p>
                      <a:pPr algn="ctr">
                        <a:lnSpc>
                          <a:spcPct val="107000"/>
                        </a:lnSpc>
                        <a:spcAft>
                          <a:spcPts val="800"/>
                        </a:spcAft>
                      </a:pPr>
                      <a:r>
                        <a:rPr lang="en-IN" sz="900" kern="100">
                          <a:effectLst/>
                          <a:latin typeface="Franklin Gothic Book (Body)"/>
                        </a:rPr>
                        <a:t> </a:t>
                      </a:r>
                    </a:p>
                    <a:p>
                      <a:pPr algn="ctr">
                        <a:lnSpc>
                          <a:spcPct val="107000"/>
                        </a:lnSpc>
                        <a:spcAft>
                          <a:spcPts val="800"/>
                        </a:spcAft>
                      </a:pPr>
                      <a:r>
                        <a:rPr lang="en-IN" sz="900" kern="100">
                          <a:effectLst/>
                          <a:latin typeface="Franklin Gothic Book (Body)"/>
                        </a:rPr>
                        <a:t>Neural Network achieved 99% accuracy</a:t>
                      </a:r>
                      <a:endParaRPr lang="en-IN" sz="900" kern="100">
                        <a:effectLst/>
                        <a:latin typeface="Franklin Gothic Book (Body)"/>
                        <a:ea typeface="Calibri" panose="020F0502020204030204" pitchFamily="34" charset="0"/>
                        <a:cs typeface="Times New Roman" panose="02020603050405020304" pitchFamily="18" charset="0"/>
                      </a:endParaRPr>
                    </a:p>
                  </a:txBody>
                  <a:tcPr marL="35798" marR="35798" marT="0" marB="0"/>
                </a:tc>
                <a:extLst>
                  <a:ext uri="{0D108BD9-81ED-4DB2-BD59-A6C34878D82A}">
                    <a16:rowId xmlns:a16="http://schemas.microsoft.com/office/drawing/2014/main" val="1576759073"/>
                  </a:ext>
                </a:extLst>
              </a:tr>
              <a:tr h="579657">
                <a:tc>
                  <a:txBody>
                    <a:bodyPr/>
                    <a:lstStyle/>
                    <a:p>
                      <a:pPr algn="ctr">
                        <a:lnSpc>
                          <a:spcPct val="107000"/>
                        </a:lnSpc>
                        <a:spcAft>
                          <a:spcPts val="800"/>
                        </a:spcAft>
                      </a:pPr>
                      <a:endParaRPr lang="en-IN" sz="900" kern="100" dirty="0">
                        <a:effectLst/>
                        <a:latin typeface="Franklin Gothic Book (Body)"/>
                      </a:endParaRPr>
                    </a:p>
                    <a:p>
                      <a:pPr algn="ctr">
                        <a:lnSpc>
                          <a:spcPct val="107000"/>
                        </a:lnSpc>
                        <a:spcAft>
                          <a:spcPts val="800"/>
                        </a:spcAft>
                      </a:pPr>
                      <a:r>
                        <a:rPr lang="en-IN" sz="900" kern="100" dirty="0">
                          <a:effectLst/>
                          <a:latin typeface="Franklin Gothic Book (Body)"/>
                        </a:rPr>
                        <a:t>8.</a:t>
                      </a:r>
                      <a:endParaRPr lang="en-IN" sz="900" kern="100" dirty="0">
                        <a:effectLst/>
                        <a:latin typeface="Franklin Gothic Book (Body)"/>
                        <a:ea typeface="Calibri" panose="020F0502020204030204" pitchFamily="34" charset="0"/>
                        <a:cs typeface="Times New Roman" panose="02020603050405020304" pitchFamily="18" charset="0"/>
                      </a:endParaRPr>
                    </a:p>
                  </a:txBody>
                  <a:tcPr marL="35798" marR="35798" marT="0" marB="0"/>
                </a:tc>
                <a:tc>
                  <a:txBody>
                    <a:bodyPr/>
                    <a:lstStyle/>
                    <a:p>
                      <a:pPr algn="ctr">
                        <a:lnSpc>
                          <a:spcPct val="107000"/>
                        </a:lnSpc>
                        <a:spcAft>
                          <a:spcPts val="800"/>
                        </a:spcAft>
                      </a:pPr>
                      <a:endParaRPr lang="en-IN" sz="900" kern="100" dirty="0">
                        <a:effectLst/>
                        <a:latin typeface="Franklin Gothic Book (Body)"/>
                      </a:endParaRPr>
                    </a:p>
                    <a:p>
                      <a:pPr algn="ctr">
                        <a:lnSpc>
                          <a:spcPct val="107000"/>
                        </a:lnSpc>
                        <a:spcAft>
                          <a:spcPts val="800"/>
                        </a:spcAft>
                      </a:pPr>
                      <a:r>
                        <a:rPr lang="en-IN" sz="900" kern="100" dirty="0">
                          <a:effectLst/>
                          <a:latin typeface="Franklin Gothic Book (Body)"/>
                        </a:rPr>
                        <a:t>2023</a:t>
                      </a:r>
                      <a:endParaRPr lang="en-IN" sz="900" kern="100" dirty="0">
                        <a:effectLst/>
                        <a:latin typeface="Franklin Gothic Book (Body)"/>
                        <a:ea typeface="Calibri" panose="020F0502020204030204" pitchFamily="34" charset="0"/>
                        <a:cs typeface="Times New Roman" panose="02020603050405020304" pitchFamily="18" charset="0"/>
                      </a:endParaRPr>
                    </a:p>
                  </a:txBody>
                  <a:tcPr marL="35798" marR="35798" marT="0" marB="0"/>
                </a:tc>
                <a:tc>
                  <a:txBody>
                    <a:bodyPr/>
                    <a:lstStyle/>
                    <a:p>
                      <a:pPr algn="ctr">
                        <a:lnSpc>
                          <a:spcPct val="107000"/>
                        </a:lnSpc>
                        <a:spcAft>
                          <a:spcPts val="800"/>
                        </a:spcAft>
                      </a:pPr>
                      <a:endParaRPr lang="en-IN" sz="900" kern="100" dirty="0">
                        <a:effectLst/>
                        <a:latin typeface="Franklin Gothic Book (Body)"/>
                      </a:endParaRPr>
                    </a:p>
                    <a:p>
                      <a:pPr algn="ctr">
                        <a:lnSpc>
                          <a:spcPct val="107000"/>
                        </a:lnSpc>
                        <a:spcAft>
                          <a:spcPts val="800"/>
                        </a:spcAft>
                      </a:pPr>
                      <a:r>
                        <a:rPr lang="en-IN" sz="900" kern="100" dirty="0">
                          <a:effectLst/>
                          <a:latin typeface="Franklin Gothic Book (Body)"/>
                        </a:rPr>
                        <a:t>Optimized fertilization using online soil nitrate data</a:t>
                      </a:r>
                      <a:endParaRPr lang="en-IN" sz="900" kern="100" dirty="0">
                        <a:effectLst/>
                        <a:latin typeface="Franklin Gothic Book (Body)"/>
                        <a:ea typeface="Calibri" panose="020F0502020204030204" pitchFamily="34" charset="0"/>
                        <a:cs typeface="Times New Roman" panose="02020603050405020304" pitchFamily="18" charset="0"/>
                      </a:endParaRPr>
                    </a:p>
                  </a:txBody>
                  <a:tcPr marL="35798" marR="35798" marT="0" marB="0"/>
                </a:tc>
                <a:tc>
                  <a:txBody>
                    <a:bodyPr/>
                    <a:lstStyle/>
                    <a:p>
                      <a:pPr algn="ctr">
                        <a:lnSpc>
                          <a:spcPct val="107000"/>
                        </a:lnSpc>
                        <a:spcAft>
                          <a:spcPts val="800"/>
                        </a:spcAft>
                      </a:pPr>
                      <a:r>
                        <a:rPr lang="en-IN" sz="900" kern="100" dirty="0">
                          <a:effectLst/>
                          <a:latin typeface="Franklin Gothic Book (Body)"/>
                        </a:rPr>
                        <a:t> </a:t>
                      </a:r>
                    </a:p>
                    <a:p>
                      <a:pPr algn="ctr">
                        <a:lnSpc>
                          <a:spcPct val="107000"/>
                        </a:lnSpc>
                        <a:spcAft>
                          <a:spcPts val="800"/>
                        </a:spcAft>
                      </a:pPr>
                      <a:r>
                        <a:rPr lang="en-IN" sz="900" kern="100" dirty="0">
                          <a:effectLst/>
                          <a:latin typeface="Franklin Gothic Book (Body)"/>
                        </a:rPr>
                        <a:t> Yonatan </a:t>
                      </a:r>
                      <a:r>
                        <a:rPr lang="en-IN" sz="900" kern="100" dirty="0" err="1">
                          <a:effectLst/>
                          <a:latin typeface="Franklin Gothic Book (Body)"/>
                        </a:rPr>
                        <a:t>Yekutie</a:t>
                      </a:r>
                      <a:endParaRPr lang="en-IN" sz="900" kern="100" dirty="0">
                        <a:effectLst/>
                        <a:latin typeface="Franklin Gothic Book (Body)"/>
                        <a:ea typeface="Calibri" panose="020F0502020204030204" pitchFamily="34" charset="0"/>
                        <a:cs typeface="Times New Roman" panose="02020603050405020304" pitchFamily="18" charset="0"/>
                      </a:endParaRPr>
                    </a:p>
                  </a:txBody>
                  <a:tcPr marL="35798" marR="35798" marT="0" marB="0"/>
                </a:tc>
                <a:tc>
                  <a:txBody>
                    <a:bodyPr/>
                    <a:lstStyle/>
                    <a:p>
                      <a:pPr algn="ctr">
                        <a:lnSpc>
                          <a:spcPct val="107000"/>
                        </a:lnSpc>
                        <a:spcAft>
                          <a:spcPts val="800"/>
                        </a:spcAft>
                      </a:pPr>
                      <a:r>
                        <a:rPr lang="en-IN" sz="900" kern="100" dirty="0">
                          <a:effectLst/>
                          <a:latin typeface="Franklin Gothic Book (Body)"/>
                        </a:rPr>
                        <a:t> </a:t>
                      </a:r>
                    </a:p>
                    <a:p>
                      <a:pPr algn="ctr">
                        <a:lnSpc>
                          <a:spcPct val="107000"/>
                        </a:lnSpc>
                        <a:spcAft>
                          <a:spcPts val="800"/>
                        </a:spcAft>
                      </a:pPr>
                      <a:r>
                        <a:rPr lang="en-IN" sz="900" kern="100" dirty="0">
                          <a:effectLst/>
                          <a:latin typeface="Franklin Gothic Book (Body)"/>
                        </a:rPr>
                        <a:t> Manual adjustments based on soil nitrate data</a:t>
                      </a:r>
                      <a:endParaRPr lang="en-IN" sz="900" kern="100" dirty="0">
                        <a:effectLst/>
                        <a:latin typeface="Franklin Gothic Book (Body)"/>
                        <a:ea typeface="Calibri" panose="020F0502020204030204" pitchFamily="34" charset="0"/>
                        <a:cs typeface="Times New Roman" panose="02020603050405020304" pitchFamily="18" charset="0"/>
                      </a:endParaRPr>
                    </a:p>
                  </a:txBody>
                  <a:tcPr marL="35798" marR="35798" marT="0" marB="0"/>
                </a:tc>
                <a:tc>
                  <a:txBody>
                    <a:bodyPr/>
                    <a:lstStyle/>
                    <a:p>
                      <a:pPr algn="ctr">
                        <a:lnSpc>
                          <a:spcPct val="107000"/>
                        </a:lnSpc>
                        <a:spcAft>
                          <a:spcPts val="800"/>
                        </a:spcAft>
                      </a:pPr>
                      <a:r>
                        <a:rPr lang="en-IN" sz="900" kern="100" dirty="0">
                          <a:effectLst/>
                          <a:latin typeface="Franklin Gothic Book (Body)"/>
                        </a:rPr>
                        <a:t> </a:t>
                      </a:r>
                    </a:p>
                    <a:p>
                      <a:pPr algn="ctr">
                        <a:lnSpc>
                          <a:spcPct val="107000"/>
                        </a:lnSpc>
                        <a:spcAft>
                          <a:spcPts val="800"/>
                        </a:spcAft>
                      </a:pPr>
                      <a:r>
                        <a:rPr lang="en-IN" sz="900" kern="100" dirty="0">
                          <a:effectLst/>
                          <a:latin typeface="Franklin Gothic Book (Body)"/>
                        </a:rPr>
                        <a:t> 38% reduction in fertilizer application, maintained yield</a:t>
                      </a:r>
                      <a:endParaRPr lang="en-IN" sz="900" kern="100" dirty="0">
                        <a:effectLst/>
                        <a:latin typeface="Franklin Gothic Book (Body)"/>
                        <a:ea typeface="Calibri" panose="020F0502020204030204" pitchFamily="34" charset="0"/>
                        <a:cs typeface="Times New Roman" panose="02020603050405020304" pitchFamily="18" charset="0"/>
                      </a:endParaRPr>
                    </a:p>
                  </a:txBody>
                  <a:tcPr marL="35798" marR="35798" marT="0" marB="0"/>
                </a:tc>
                <a:extLst>
                  <a:ext uri="{0D108BD9-81ED-4DB2-BD59-A6C34878D82A}">
                    <a16:rowId xmlns:a16="http://schemas.microsoft.com/office/drawing/2014/main" val="3805826765"/>
                  </a:ext>
                </a:extLst>
              </a:tr>
              <a:tr h="739706">
                <a:tc>
                  <a:txBody>
                    <a:bodyPr/>
                    <a:lstStyle/>
                    <a:p>
                      <a:pPr algn="ctr">
                        <a:lnSpc>
                          <a:spcPct val="107000"/>
                        </a:lnSpc>
                        <a:spcAft>
                          <a:spcPts val="800"/>
                        </a:spcAft>
                      </a:pPr>
                      <a:endParaRPr lang="en-IN" sz="900" kern="100" dirty="0">
                        <a:effectLst/>
                        <a:latin typeface="Franklin Gothic Book (Body)"/>
                      </a:endParaRPr>
                    </a:p>
                    <a:p>
                      <a:pPr algn="ctr">
                        <a:lnSpc>
                          <a:spcPct val="107000"/>
                        </a:lnSpc>
                        <a:spcAft>
                          <a:spcPts val="800"/>
                        </a:spcAft>
                      </a:pPr>
                      <a:r>
                        <a:rPr lang="en-IN" sz="900" kern="100" dirty="0">
                          <a:effectLst/>
                          <a:latin typeface="Franklin Gothic Book (Body)"/>
                        </a:rPr>
                        <a:t>9.</a:t>
                      </a:r>
                      <a:endParaRPr lang="en-IN" sz="900" kern="100" dirty="0">
                        <a:effectLst/>
                        <a:latin typeface="Franklin Gothic Book (Body)"/>
                        <a:ea typeface="Calibri" panose="020F0502020204030204" pitchFamily="34" charset="0"/>
                        <a:cs typeface="Times New Roman" panose="02020603050405020304" pitchFamily="18" charset="0"/>
                      </a:endParaRPr>
                    </a:p>
                  </a:txBody>
                  <a:tcPr marL="35798" marR="35798" marT="0" marB="0"/>
                </a:tc>
                <a:tc>
                  <a:txBody>
                    <a:bodyPr/>
                    <a:lstStyle/>
                    <a:p>
                      <a:pPr algn="ctr">
                        <a:lnSpc>
                          <a:spcPct val="107000"/>
                        </a:lnSpc>
                        <a:spcAft>
                          <a:spcPts val="800"/>
                        </a:spcAft>
                      </a:pPr>
                      <a:endParaRPr lang="en-IN" sz="900" kern="100" dirty="0">
                        <a:effectLst/>
                        <a:latin typeface="Franklin Gothic Book (Body)"/>
                      </a:endParaRPr>
                    </a:p>
                    <a:p>
                      <a:pPr algn="ctr">
                        <a:lnSpc>
                          <a:spcPct val="107000"/>
                        </a:lnSpc>
                        <a:spcAft>
                          <a:spcPts val="800"/>
                        </a:spcAft>
                      </a:pPr>
                      <a:r>
                        <a:rPr lang="en-IN" sz="900" kern="100" dirty="0">
                          <a:effectLst/>
                          <a:latin typeface="Franklin Gothic Book (Body)"/>
                        </a:rPr>
                        <a:t>2023</a:t>
                      </a:r>
                      <a:endParaRPr lang="en-IN" sz="900" kern="100" dirty="0">
                        <a:effectLst/>
                        <a:latin typeface="Franklin Gothic Book (Body)"/>
                        <a:ea typeface="Calibri" panose="020F0502020204030204" pitchFamily="34" charset="0"/>
                        <a:cs typeface="Times New Roman" panose="02020603050405020304" pitchFamily="18" charset="0"/>
                      </a:endParaRPr>
                    </a:p>
                  </a:txBody>
                  <a:tcPr marL="35798" marR="35798" marT="0" marB="0"/>
                </a:tc>
                <a:tc>
                  <a:txBody>
                    <a:bodyPr/>
                    <a:lstStyle/>
                    <a:p>
                      <a:pPr algn="ctr">
                        <a:lnSpc>
                          <a:spcPct val="107000"/>
                        </a:lnSpc>
                        <a:spcAft>
                          <a:spcPts val="800"/>
                        </a:spcAft>
                      </a:pPr>
                      <a:endParaRPr lang="en-IN" sz="900" kern="100" dirty="0">
                        <a:effectLst/>
                        <a:latin typeface="Franklin Gothic Book (Body)"/>
                      </a:endParaRPr>
                    </a:p>
                    <a:p>
                      <a:pPr algn="ctr">
                        <a:lnSpc>
                          <a:spcPct val="107000"/>
                        </a:lnSpc>
                        <a:spcAft>
                          <a:spcPts val="800"/>
                        </a:spcAft>
                      </a:pPr>
                      <a:r>
                        <a:rPr lang="en-IN" sz="900" kern="100" dirty="0">
                          <a:effectLst/>
                          <a:latin typeface="Franklin Gothic Book (Body)"/>
                        </a:rPr>
                        <a:t>Toward the sustainable use of mineral phosphorus fertilizers for crop production in China</a:t>
                      </a:r>
                      <a:endParaRPr lang="en-IN" sz="900" kern="100" dirty="0">
                        <a:effectLst/>
                        <a:latin typeface="Franklin Gothic Book (Body)"/>
                        <a:ea typeface="Calibri" panose="020F0502020204030204" pitchFamily="34" charset="0"/>
                        <a:cs typeface="Times New Roman" panose="02020603050405020304" pitchFamily="18" charset="0"/>
                      </a:endParaRPr>
                    </a:p>
                  </a:txBody>
                  <a:tcPr marL="35798" marR="35798" marT="0" marB="0"/>
                </a:tc>
                <a:tc>
                  <a:txBody>
                    <a:bodyPr/>
                    <a:lstStyle/>
                    <a:p>
                      <a:pPr algn="ctr">
                        <a:lnSpc>
                          <a:spcPct val="107000"/>
                        </a:lnSpc>
                        <a:spcAft>
                          <a:spcPts val="800"/>
                        </a:spcAft>
                      </a:pPr>
                      <a:r>
                        <a:rPr lang="en-IN" sz="900" kern="100" dirty="0">
                          <a:effectLst/>
                          <a:latin typeface="Franklin Gothic Book (Body)"/>
                        </a:rPr>
                        <a:t> </a:t>
                      </a:r>
                    </a:p>
                    <a:p>
                      <a:pPr algn="ctr">
                        <a:lnSpc>
                          <a:spcPct val="107000"/>
                        </a:lnSpc>
                        <a:spcAft>
                          <a:spcPts val="800"/>
                        </a:spcAft>
                      </a:pPr>
                      <a:r>
                        <a:rPr lang="en-IN" sz="900" kern="100" dirty="0">
                          <a:effectLst/>
                          <a:latin typeface="Franklin Gothic Book (Body)"/>
                        </a:rPr>
                        <a:t> </a:t>
                      </a:r>
                      <a:r>
                        <a:rPr lang="en-IN" sz="900" kern="100" dirty="0" err="1">
                          <a:effectLst/>
                          <a:latin typeface="Franklin Gothic Book (Body)"/>
                        </a:rPr>
                        <a:t>Elstrow</a:t>
                      </a:r>
                      <a:endParaRPr lang="en-IN" sz="900" kern="100" dirty="0">
                        <a:effectLst/>
                        <a:latin typeface="Franklin Gothic Book (Body)"/>
                        <a:ea typeface="Calibri" panose="020F0502020204030204" pitchFamily="34" charset="0"/>
                        <a:cs typeface="Times New Roman" panose="02020603050405020304" pitchFamily="18" charset="0"/>
                      </a:endParaRPr>
                    </a:p>
                  </a:txBody>
                  <a:tcPr marL="35798" marR="35798" marT="0" marB="0"/>
                </a:tc>
                <a:tc>
                  <a:txBody>
                    <a:bodyPr/>
                    <a:lstStyle/>
                    <a:p>
                      <a:pPr algn="ctr">
                        <a:lnSpc>
                          <a:spcPct val="107000"/>
                        </a:lnSpc>
                        <a:spcAft>
                          <a:spcPts val="800"/>
                        </a:spcAft>
                      </a:pPr>
                      <a:r>
                        <a:rPr lang="en-IN" sz="900" kern="100" dirty="0">
                          <a:effectLst/>
                          <a:latin typeface="Franklin Gothic Book (Body)"/>
                        </a:rPr>
                        <a:t> </a:t>
                      </a:r>
                    </a:p>
                    <a:p>
                      <a:pPr algn="ctr">
                        <a:lnSpc>
                          <a:spcPct val="107000"/>
                        </a:lnSpc>
                        <a:spcAft>
                          <a:spcPts val="800"/>
                        </a:spcAft>
                      </a:pPr>
                      <a:r>
                        <a:rPr lang="en-IN" sz="900" kern="100" dirty="0">
                          <a:effectLst/>
                          <a:latin typeface="Franklin Gothic Book (Body)"/>
                        </a:rPr>
                        <a:t> Analysis of primary resource demand for phosphorus fertilizers</a:t>
                      </a:r>
                      <a:endParaRPr lang="en-IN" sz="900" kern="100" dirty="0">
                        <a:effectLst/>
                        <a:latin typeface="Franklin Gothic Book (Body)"/>
                        <a:ea typeface="Calibri" panose="020F0502020204030204" pitchFamily="34" charset="0"/>
                        <a:cs typeface="Times New Roman" panose="02020603050405020304" pitchFamily="18" charset="0"/>
                      </a:endParaRPr>
                    </a:p>
                  </a:txBody>
                  <a:tcPr marL="35798" marR="35798" marT="0" marB="0"/>
                </a:tc>
                <a:tc>
                  <a:txBody>
                    <a:bodyPr/>
                    <a:lstStyle/>
                    <a:p>
                      <a:pPr algn="ctr">
                        <a:lnSpc>
                          <a:spcPct val="107000"/>
                        </a:lnSpc>
                        <a:spcAft>
                          <a:spcPts val="800"/>
                        </a:spcAft>
                      </a:pPr>
                      <a:r>
                        <a:rPr lang="en-IN" sz="900" kern="100" dirty="0">
                          <a:effectLst/>
                          <a:latin typeface="Franklin Gothic Book (Body)"/>
                        </a:rPr>
                        <a:t> </a:t>
                      </a:r>
                    </a:p>
                    <a:p>
                      <a:pPr algn="ctr">
                        <a:lnSpc>
                          <a:spcPct val="107000"/>
                        </a:lnSpc>
                        <a:spcAft>
                          <a:spcPts val="800"/>
                        </a:spcAft>
                      </a:pPr>
                      <a:r>
                        <a:rPr lang="en-IN" sz="900" kern="100" dirty="0">
                          <a:effectLst/>
                          <a:latin typeface="Franklin Gothic Book (Body)"/>
                        </a:rPr>
                        <a:t>Identified challenges in sustainable phosphorus fertilizer use in China</a:t>
                      </a:r>
                      <a:endParaRPr lang="en-IN" sz="900" kern="100" dirty="0">
                        <a:effectLst/>
                        <a:latin typeface="Franklin Gothic Book (Body)"/>
                        <a:ea typeface="Calibri" panose="020F0502020204030204" pitchFamily="34" charset="0"/>
                        <a:cs typeface="Times New Roman" panose="02020603050405020304" pitchFamily="18" charset="0"/>
                      </a:endParaRPr>
                    </a:p>
                  </a:txBody>
                  <a:tcPr marL="35798" marR="35798" marT="0" marB="0"/>
                </a:tc>
                <a:extLst>
                  <a:ext uri="{0D108BD9-81ED-4DB2-BD59-A6C34878D82A}">
                    <a16:rowId xmlns:a16="http://schemas.microsoft.com/office/drawing/2014/main" val="138640315"/>
                  </a:ext>
                </a:extLst>
              </a:tr>
              <a:tr h="739706">
                <a:tc>
                  <a:txBody>
                    <a:bodyPr/>
                    <a:lstStyle/>
                    <a:p>
                      <a:pPr algn="ctr">
                        <a:lnSpc>
                          <a:spcPct val="107000"/>
                        </a:lnSpc>
                        <a:spcAft>
                          <a:spcPts val="800"/>
                        </a:spcAft>
                      </a:pPr>
                      <a:endParaRPr lang="en-IN" sz="900" kern="100" dirty="0">
                        <a:effectLst/>
                        <a:latin typeface="Franklin Gothic Book (Body)"/>
                      </a:endParaRPr>
                    </a:p>
                    <a:p>
                      <a:pPr algn="ctr">
                        <a:lnSpc>
                          <a:spcPct val="107000"/>
                        </a:lnSpc>
                        <a:spcAft>
                          <a:spcPts val="800"/>
                        </a:spcAft>
                      </a:pPr>
                      <a:r>
                        <a:rPr lang="en-IN" sz="900" kern="100" dirty="0">
                          <a:effectLst/>
                          <a:latin typeface="Franklin Gothic Book (Body)"/>
                        </a:rPr>
                        <a:t>10.</a:t>
                      </a:r>
                      <a:endParaRPr lang="en-IN" sz="900" kern="100" dirty="0">
                        <a:effectLst/>
                        <a:latin typeface="Franklin Gothic Book (Body)"/>
                        <a:ea typeface="Calibri" panose="020F0502020204030204" pitchFamily="34" charset="0"/>
                        <a:cs typeface="Times New Roman" panose="02020603050405020304" pitchFamily="18" charset="0"/>
                      </a:endParaRPr>
                    </a:p>
                  </a:txBody>
                  <a:tcPr marL="35798" marR="35798" marT="0" marB="0"/>
                </a:tc>
                <a:tc>
                  <a:txBody>
                    <a:bodyPr/>
                    <a:lstStyle/>
                    <a:p>
                      <a:pPr algn="ctr">
                        <a:lnSpc>
                          <a:spcPct val="107000"/>
                        </a:lnSpc>
                        <a:spcAft>
                          <a:spcPts val="800"/>
                        </a:spcAft>
                      </a:pPr>
                      <a:endParaRPr lang="en-IN" sz="900" kern="100" dirty="0">
                        <a:effectLst/>
                        <a:latin typeface="Franklin Gothic Book (Body)"/>
                      </a:endParaRPr>
                    </a:p>
                    <a:p>
                      <a:pPr algn="ctr">
                        <a:lnSpc>
                          <a:spcPct val="107000"/>
                        </a:lnSpc>
                        <a:spcAft>
                          <a:spcPts val="800"/>
                        </a:spcAft>
                      </a:pPr>
                      <a:r>
                        <a:rPr lang="en-IN" sz="900" kern="100" dirty="0">
                          <a:effectLst/>
                          <a:latin typeface="Franklin Gothic Book (Body)"/>
                        </a:rPr>
                        <a:t>2023</a:t>
                      </a:r>
                      <a:endParaRPr lang="en-IN" sz="900" kern="100" dirty="0">
                        <a:effectLst/>
                        <a:latin typeface="Franklin Gothic Book (Body)"/>
                        <a:ea typeface="Calibri" panose="020F0502020204030204" pitchFamily="34" charset="0"/>
                        <a:cs typeface="Times New Roman" panose="02020603050405020304" pitchFamily="18" charset="0"/>
                      </a:endParaRPr>
                    </a:p>
                  </a:txBody>
                  <a:tcPr marL="35798" marR="35798" marT="0" marB="0"/>
                </a:tc>
                <a:tc>
                  <a:txBody>
                    <a:bodyPr/>
                    <a:lstStyle/>
                    <a:p>
                      <a:pPr algn="ctr">
                        <a:lnSpc>
                          <a:spcPct val="107000"/>
                        </a:lnSpc>
                        <a:spcAft>
                          <a:spcPts val="800"/>
                        </a:spcAft>
                      </a:pPr>
                      <a:endParaRPr lang="en-IN" sz="900" kern="100" dirty="0">
                        <a:effectLst/>
                        <a:latin typeface="Franklin Gothic Book (Body)"/>
                      </a:endParaRPr>
                    </a:p>
                    <a:p>
                      <a:pPr algn="ctr">
                        <a:lnSpc>
                          <a:spcPct val="107000"/>
                        </a:lnSpc>
                        <a:spcAft>
                          <a:spcPts val="800"/>
                        </a:spcAft>
                      </a:pPr>
                      <a:r>
                        <a:rPr lang="en-IN" sz="900" kern="100" dirty="0">
                          <a:effectLst/>
                          <a:latin typeface="Franklin Gothic Book (Body)"/>
                        </a:rPr>
                        <a:t>Toward the sustainable use of mineral phosphorus fertilizers for crop production in China</a:t>
                      </a:r>
                      <a:endParaRPr lang="en-IN" sz="900" kern="100" dirty="0">
                        <a:effectLst/>
                        <a:latin typeface="Franklin Gothic Book (Body)"/>
                        <a:ea typeface="Calibri" panose="020F0502020204030204" pitchFamily="34" charset="0"/>
                        <a:cs typeface="Times New Roman" panose="02020603050405020304" pitchFamily="18" charset="0"/>
                      </a:endParaRPr>
                    </a:p>
                  </a:txBody>
                  <a:tcPr marL="35798" marR="35798" marT="0" marB="0"/>
                </a:tc>
                <a:tc>
                  <a:txBody>
                    <a:bodyPr/>
                    <a:lstStyle/>
                    <a:p>
                      <a:pPr algn="ctr">
                        <a:lnSpc>
                          <a:spcPct val="107000"/>
                        </a:lnSpc>
                        <a:spcAft>
                          <a:spcPts val="800"/>
                        </a:spcAft>
                      </a:pPr>
                      <a:r>
                        <a:rPr lang="en-IN" sz="900" kern="100" dirty="0">
                          <a:effectLst/>
                          <a:latin typeface="Franklin Gothic Book (Body)"/>
                        </a:rPr>
                        <a:t> </a:t>
                      </a:r>
                    </a:p>
                    <a:p>
                      <a:pPr algn="ctr">
                        <a:lnSpc>
                          <a:spcPct val="107000"/>
                        </a:lnSpc>
                        <a:spcAft>
                          <a:spcPts val="800"/>
                        </a:spcAft>
                      </a:pPr>
                      <a:r>
                        <a:rPr lang="en-IN" sz="900" kern="100" dirty="0">
                          <a:effectLst/>
                          <a:latin typeface="Franklin Gothic Book (Body)"/>
                        </a:rPr>
                        <a:t> Bin Song</a:t>
                      </a:r>
                      <a:endParaRPr lang="en-IN" sz="900" kern="100" dirty="0">
                        <a:effectLst/>
                        <a:latin typeface="Franklin Gothic Book (Body)"/>
                        <a:ea typeface="Calibri" panose="020F0502020204030204" pitchFamily="34" charset="0"/>
                        <a:cs typeface="Times New Roman" panose="02020603050405020304" pitchFamily="18" charset="0"/>
                      </a:endParaRPr>
                    </a:p>
                  </a:txBody>
                  <a:tcPr marL="35798" marR="35798" marT="0" marB="0"/>
                </a:tc>
                <a:tc>
                  <a:txBody>
                    <a:bodyPr/>
                    <a:lstStyle/>
                    <a:p>
                      <a:pPr algn="ctr">
                        <a:lnSpc>
                          <a:spcPct val="107000"/>
                        </a:lnSpc>
                        <a:spcAft>
                          <a:spcPts val="800"/>
                        </a:spcAft>
                      </a:pPr>
                      <a:r>
                        <a:rPr lang="en-IN" sz="900" kern="100" dirty="0">
                          <a:effectLst/>
                          <a:latin typeface="Franklin Gothic Book (Body)"/>
                        </a:rPr>
                        <a:t> </a:t>
                      </a:r>
                    </a:p>
                    <a:p>
                      <a:pPr algn="ctr">
                        <a:lnSpc>
                          <a:spcPct val="107000"/>
                        </a:lnSpc>
                        <a:spcAft>
                          <a:spcPts val="800"/>
                        </a:spcAft>
                      </a:pPr>
                      <a:r>
                        <a:rPr lang="en-IN" sz="900" kern="100" dirty="0">
                          <a:effectLst/>
                          <a:latin typeface="Franklin Gothic Book (Body)"/>
                        </a:rPr>
                        <a:t> Evaluation of final agricultural use of mineral phosphorus fertilizers</a:t>
                      </a:r>
                      <a:endParaRPr lang="en-IN" sz="900" kern="100" dirty="0">
                        <a:effectLst/>
                        <a:latin typeface="Franklin Gothic Book (Body)"/>
                        <a:ea typeface="Calibri" panose="020F0502020204030204" pitchFamily="34" charset="0"/>
                        <a:cs typeface="Times New Roman" panose="02020603050405020304" pitchFamily="18" charset="0"/>
                      </a:endParaRPr>
                    </a:p>
                  </a:txBody>
                  <a:tcPr marL="35798" marR="35798" marT="0" marB="0"/>
                </a:tc>
                <a:tc>
                  <a:txBody>
                    <a:bodyPr/>
                    <a:lstStyle/>
                    <a:p>
                      <a:pPr algn="ctr">
                        <a:lnSpc>
                          <a:spcPct val="107000"/>
                        </a:lnSpc>
                        <a:spcAft>
                          <a:spcPts val="800"/>
                        </a:spcAft>
                      </a:pPr>
                      <a:r>
                        <a:rPr lang="en-IN" sz="900" kern="100" dirty="0">
                          <a:effectLst/>
                          <a:latin typeface="Franklin Gothic Book (Body)"/>
                        </a:rPr>
                        <a:t> </a:t>
                      </a:r>
                    </a:p>
                    <a:p>
                      <a:pPr algn="ctr">
                        <a:lnSpc>
                          <a:spcPct val="107000"/>
                        </a:lnSpc>
                        <a:spcAft>
                          <a:spcPts val="800"/>
                        </a:spcAft>
                      </a:pPr>
                      <a:r>
                        <a:rPr lang="en-IN" sz="900" kern="100" dirty="0">
                          <a:effectLst/>
                          <a:latin typeface="Franklin Gothic Book (Body)"/>
                        </a:rPr>
                        <a:t> DAP and MAP fertilizers had higher yield, but also higher P loss</a:t>
                      </a:r>
                      <a:endParaRPr lang="en-IN" sz="900" kern="100" dirty="0">
                        <a:effectLst/>
                        <a:latin typeface="Franklin Gothic Book (Body)"/>
                        <a:ea typeface="Calibri" panose="020F0502020204030204" pitchFamily="34" charset="0"/>
                        <a:cs typeface="Times New Roman" panose="02020603050405020304" pitchFamily="18" charset="0"/>
                      </a:endParaRPr>
                    </a:p>
                  </a:txBody>
                  <a:tcPr marL="35798" marR="35798" marT="0" marB="0"/>
                </a:tc>
                <a:extLst>
                  <a:ext uri="{0D108BD9-81ED-4DB2-BD59-A6C34878D82A}">
                    <a16:rowId xmlns:a16="http://schemas.microsoft.com/office/drawing/2014/main" val="1103064715"/>
                  </a:ext>
                </a:extLst>
              </a:tr>
            </a:tbl>
          </a:graphicData>
        </a:graphic>
      </p:graphicFrame>
    </p:spTree>
    <p:extLst>
      <p:ext uri="{BB962C8B-B14F-4D97-AF65-F5344CB8AC3E}">
        <p14:creationId xmlns:p14="http://schemas.microsoft.com/office/powerpoint/2010/main" val="11140655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Data Flow Diagram</a:t>
            </a:r>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pic>
        <p:nvPicPr>
          <p:cNvPr id="6" name="Picture 5">
            <a:extLst>
              <a:ext uri="{FF2B5EF4-FFF2-40B4-BE49-F238E27FC236}">
                <a16:creationId xmlns:a16="http://schemas.microsoft.com/office/drawing/2014/main" id="{D32D02D2-501F-C7CC-FE5B-A9FDCE6B797E}"/>
              </a:ext>
            </a:extLst>
          </p:cNvPr>
          <p:cNvPicPr>
            <a:picLocks noChangeAspect="1"/>
          </p:cNvPicPr>
          <p:nvPr/>
        </p:nvPicPr>
        <p:blipFill>
          <a:blip r:embed="rId3">
            <a:extLst>
              <a:ext uri="{28A0092B-C50C-407E-A947-70E740481C1C}">
                <a14:useLocalDpi xmlns:a14="http://schemas.microsoft.com/office/drawing/2010/main" val="0"/>
              </a:ext>
            </a:extLst>
          </a:blip>
          <a:srcRect l="4120" t="20987" r="9426" b="17198"/>
          <a:stretch/>
        </p:blipFill>
        <p:spPr>
          <a:xfrm>
            <a:off x="927735" y="2399682"/>
            <a:ext cx="10540365" cy="4239244"/>
          </a:xfrm>
          <a:prstGeom prst="rect">
            <a:avLst/>
          </a:prstGeom>
        </p:spPr>
      </p:pic>
    </p:spTree>
    <p:extLst>
      <p:ext uri="{BB962C8B-B14F-4D97-AF65-F5344CB8AC3E}">
        <p14:creationId xmlns:p14="http://schemas.microsoft.com/office/powerpoint/2010/main" val="15899763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Methodology</a:t>
            </a:r>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2" name="Rectangle 1">
            <a:extLst>
              <a:ext uri="{FF2B5EF4-FFF2-40B4-BE49-F238E27FC236}">
                <a16:creationId xmlns:a16="http://schemas.microsoft.com/office/drawing/2014/main" id="{FBBBDA55-EF34-FEDF-5181-D56CF186EFEF}"/>
              </a:ext>
            </a:extLst>
          </p:cNvPr>
          <p:cNvSpPr/>
          <p:nvPr/>
        </p:nvSpPr>
        <p:spPr>
          <a:xfrm>
            <a:off x="2244704" y="2476500"/>
            <a:ext cx="8404246" cy="40005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IN" b="1" dirty="0">
                <a:solidFill>
                  <a:schemeClr val="bg1">
                    <a:lumMod val="95000"/>
                    <a:lumOff val="5000"/>
                  </a:schemeClr>
                </a:solidFill>
              </a:rPr>
              <a:t>Data Collection</a:t>
            </a:r>
            <a:r>
              <a:rPr lang="en-IN" dirty="0">
                <a:solidFill>
                  <a:schemeClr val="bg1">
                    <a:lumMod val="95000"/>
                    <a:lumOff val="5000"/>
                  </a:schemeClr>
                </a:solidFill>
              </a:rPr>
              <a:t>: Soil, weather, crop, and geospatial data.</a:t>
            </a:r>
          </a:p>
          <a:p>
            <a:pPr marL="285750" indent="-285750">
              <a:buFont typeface="Arial" panose="020B0604020202020204" pitchFamily="34" charset="0"/>
              <a:buChar char="•"/>
            </a:pPr>
            <a:endParaRPr lang="en-IN" dirty="0">
              <a:solidFill>
                <a:schemeClr val="bg1">
                  <a:lumMod val="95000"/>
                  <a:lumOff val="5000"/>
                </a:schemeClr>
              </a:solidFill>
            </a:endParaRPr>
          </a:p>
          <a:p>
            <a:pPr marL="285750" indent="-285750">
              <a:buFont typeface="Arial" panose="020B0604020202020204" pitchFamily="34" charset="0"/>
              <a:buChar char="•"/>
            </a:pPr>
            <a:r>
              <a:rPr lang="en-IN" b="1" dirty="0">
                <a:solidFill>
                  <a:schemeClr val="bg1">
                    <a:lumMod val="95000"/>
                    <a:lumOff val="5000"/>
                  </a:schemeClr>
                </a:solidFill>
              </a:rPr>
              <a:t>Data Processing</a:t>
            </a:r>
            <a:r>
              <a:rPr lang="en-IN" dirty="0">
                <a:solidFill>
                  <a:schemeClr val="bg1">
                    <a:lumMod val="95000"/>
                    <a:lumOff val="5000"/>
                  </a:schemeClr>
                </a:solidFill>
              </a:rPr>
              <a:t>: Clean and prepare data for analysis.</a:t>
            </a:r>
          </a:p>
          <a:p>
            <a:pPr marL="285750" indent="-285750">
              <a:buFont typeface="Arial" panose="020B0604020202020204" pitchFamily="34" charset="0"/>
              <a:buChar char="•"/>
            </a:pPr>
            <a:endParaRPr lang="en-IN" dirty="0">
              <a:solidFill>
                <a:schemeClr val="bg1">
                  <a:lumMod val="95000"/>
                  <a:lumOff val="5000"/>
                </a:schemeClr>
              </a:solidFill>
            </a:endParaRPr>
          </a:p>
          <a:p>
            <a:pPr marL="285750" indent="-285750">
              <a:buFont typeface="Arial" panose="020B0604020202020204" pitchFamily="34" charset="0"/>
              <a:buChar char="•"/>
            </a:pPr>
            <a:r>
              <a:rPr lang="en-IN" b="1" dirty="0">
                <a:solidFill>
                  <a:schemeClr val="bg1">
                    <a:lumMod val="95000"/>
                    <a:lumOff val="5000"/>
                  </a:schemeClr>
                </a:solidFill>
              </a:rPr>
              <a:t>Model Training</a:t>
            </a:r>
            <a:r>
              <a:rPr lang="en-IN" dirty="0">
                <a:solidFill>
                  <a:schemeClr val="bg1">
                    <a:lumMod val="95000"/>
                    <a:lumOff val="5000"/>
                  </a:schemeClr>
                </a:solidFill>
              </a:rPr>
              <a:t>: Machine learning algorithms predict optimal fertilizer use.</a:t>
            </a:r>
          </a:p>
          <a:p>
            <a:pPr marL="285750" indent="-285750">
              <a:buFont typeface="Arial" panose="020B0604020202020204" pitchFamily="34" charset="0"/>
              <a:buChar char="•"/>
            </a:pPr>
            <a:endParaRPr lang="en-IN" dirty="0">
              <a:solidFill>
                <a:schemeClr val="bg1">
                  <a:lumMod val="95000"/>
                  <a:lumOff val="5000"/>
                </a:schemeClr>
              </a:solidFill>
            </a:endParaRPr>
          </a:p>
          <a:p>
            <a:pPr marL="285750" indent="-285750">
              <a:buFont typeface="Arial" panose="020B0604020202020204" pitchFamily="34" charset="0"/>
              <a:buChar char="•"/>
            </a:pPr>
            <a:r>
              <a:rPr lang="en-IN" b="1" dirty="0">
                <a:solidFill>
                  <a:schemeClr val="bg1">
                    <a:lumMod val="95000"/>
                    <a:lumOff val="5000"/>
                  </a:schemeClr>
                </a:solidFill>
              </a:rPr>
              <a:t>Recommendation Generation</a:t>
            </a:r>
            <a:r>
              <a:rPr lang="en-IN" dirty="0">
                <a:solidFill>
                  <a:schemeClr val="bg1">
                    <a:lumMod val="95000"/>
                    <a:lumOff val="5000"/>
                  </a:schemeClr>
                </a:solidFill>
              </a:rPr>
              <a:t>: Tailored fertilizer advice based on real-time data.</a:t>
            </a:r>
          </a:p>
          <a:p>
            <a:pPr marL="285750" indent="-285750">
              <a:buFont typeface="Arial" panose="020B0604020202020204" pitchFamily="34" charset="0"/>
              <a:buChar char="•"/>
            </a:pPr>
            <a:endParaRPr lang="en-IN" dirty="0">
              <a:solidFill>
                <a:schemeClr val="bg1">
                  <a:lumMod val="95000"/>
                  <a:lumOff val="5000"/>
                </a:schemeClr>
              </a:solidFill>
            </a:endParaRPr>
          </a:p>
          <a:p>
            <a:pPr marL="285750" indent="-285750">
              <a:buFont typeface="Arial" panose="020B0604020202020204" pitchFamily="34" charset="0"/>
              <a:buChar char="•"/>
            </a:pPr>
            <a:r>
              <a:rPr lang="en-IN" b="1" dirty="0">
                <a:solidFill>
                  <a:schemeClr val="bg1">
                    <a:lumMod val="95000"/>
                    <a:lumOff val="5000"/>
                  </a:schemeClr>
                </a:solidFill>
              </a:rPr>
              <a:t>User Interface</a:t>
            </a:r>
            <a:r>
              <a:rPr lang="en-IN" dirty="0">
                <a:solidFill>
                  <a:schemeClr val="bg1">
                    <a:lumMod val="95000"/>
                    <a:lumOff val="5000"/>
                  </a:schemeClr>
                </a:solidFill>
              </a:rPr>
              <a:t>: Accessible insights via mobile/web apps and data visualization.</a:t>
            </a:r>
          </a:p>
          <a:p>
            <a:pPr marL="285750" indent="-285750">
              <a:buFont typeface="Arial" panose="020B0604020202020204" pitchFamily="34" charset="0"/>
              <a:buChar char="•"/>
            </a:pPr>
            <a:endParaRPr lang="en-IN" dirty="0">
              <a:solidFill>
                <a:schemeClr val="bg1">
                  <a:lumMod val="95000"/>
                  <a:lumOff val="5000"/>
                </a:schemeClr>
              </a:solidFill>
            </a:endParaRPr>
          </a:p>
          <a:p>
            <a:pPr marL="285750" indent="-285750">
              <a:buFont typeface="Arial" panose="020B0604020202020204" pitchFamily="34" charset="0"/>
              <a:buChar char="•"/>
            </a:pPr>
            <a:r>
              <a:rPr lang="en-IN" b="1" dirty="0">
                <a:solidFill>
                  <a:schemeClr val="bg1">
                    <a:lumMod val="95000"/>
                    <a:lumOff val="5000"/>
                  </a:schemeClr>
                </a:solidFill>
              </a:rPr>
              <a:t>Feedback Loop</a:t>
            </a:r>
            <a:r>
              <a:rPr lang="en-IN" dirty="0">
                <a:solidFill>
                  <a:schemeClr val="bg1">
                    <a:lumMod val="95000"/>
                    <a:lumOff val="5000"/>
                  </a:schemeClr>
                </a:solidFill>
              </a:rPr>
              <a:t>: Farmer inputs improve system recommendations over time.</a:t>
            </a:r>
          </a:p>
          <a:p>
            <a:pPr marL="285750" indent="-285750">
              <a:buFont typeface="Arial" panose="020B0604020202020204" pitchFamily="34" charset="0"/>
              <a:buChar char="•"/>
            </a:pPr>
            <a:endParaRPr lang="en-IN" dirty="0">
              <a:solidFill>
                <a:schemeClr val="bg1">
                  <a:lumMod val="95000"/>
                  <a:lumOff val="5000"/>
                </a:schemeClr>
              </a:solidFill>
            </a:endParaRPr>
          </a:p>
          <a:p>
            <a:pPr marL="285750" indent="-285750">
              <a:buFont typeface="Arial" panose="020B0604020202020204" pitchFamily="34" charset="0"/>
              <a:buChar char="•"/>
            </a:pPr>
            <a:r>
              <a:rPr lang="en-IN" b="1" dirty="0">
                <a:solidFill>
                  <a:schemeClr val="bg1">
                    <a:lumMod val="95000"/>
                    <a:lumOff val="5000"/>
                  </a:schemeClr>
                </a:solidFill>
              </a:rPr>
              <a:t>Sustainability Monitoring</a:t>
            </a:r>
            <a:r>
              <a:rPr lang="en-IN" dirty="0">
                <a:solidFill>
                  <a:schemeClr val="bg1">
                    <a:lumMod val="95000"/>
                    <a:lumOff val="5000"/>
                  </a:schemeClr>
                </a:solidFill>
              </a:rPr>
              <a:t>: Continuous tracking of environmental benefits.</a:t>
            </a:r>
            <a:endParaRPr lang="en-IN" dirty="0"/>
          </a:p>
        </p:txBody>
      </p:sp>
    </p:spTree>
    <p:extLst>
      <p:ext uri="{BB962C8B-B14F-4D97-AF65-F5344CB8AC3E}">
        <p14:creationId xmlns:p14="http://schemas.microsoft.com/office/powerpoint/2010/main" val="788790244"/>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2.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F4B194E-8B30-4377-8C59-ECFB902D2A26}">
  <ds:schemaRefs>
    <ds:schemaRef ds:uri="http://schemas.microsoft.com/sharepoint/v3"/>
    <ds:schemaRef ds:uri="http://purl.org/dc/dcmitype/"/>
    <ds:schemaRef ds:uri="http://purl.org/dc/terms/"/>
    <ds:schemaRef ds:uri="http://schemas.microsoft.com/office/2006/metadata/properties"/>
    <ds:schemaRef ds:uri="230e9df3-be65-4c73-a93b-d1236ebd677e"/>
    <ds:schemaRef ds:uri="http://schemas.microsoft.com/office/2006/documentManagement/types"/>
    <ds:schemaRef ds:uri="16c05727-aa75-4e4a-9b5f-8a80a1165891"/>
    <ds:schemaRef ds:uri="http://schemas.openxmlformats.org/package/2006/metadata/core-properties"/>
    <ds:schemaRef ds:uri="http://schemas.microsoft.com/office/infopath/2007/PartnerControls"/>
    <ds:schemaRef ds:uri="71af3243-3dd4-4a8d-8c0d-dd76da1f02a5"/>
    <ds:schemaRef ds:uri="http://www.w3.org/XML/1998/namespace"/>
    <ds:schemaRef ds:uri="http://purl.org/dc/elements/1.1/"/>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Geometric annual presentation</Template>
  <TotalTime>3115</TotalTime>
  <Words>998</Words>
  <Application>Microsoft Office PowerPoint</Application>
  <PresentationFormat>Widescreen</PresentationFormat>
  <Paragraphs>201</Paragraphs>
  <Slides>11</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Arial</vt:lpstr>
      <vt:lpstr>Calibri</vt:lpstr>
      <vt:lpstr>Franklin Gothic Book</vt:lpstr>
      <vt:lpstr>Franklin Gothic Book (Body)</vt:lpstr>
      <vt:lpstr>Franklin Gothic Demi</vt:lpstr>
      <vt:lpstr>Google Sans</vt:lpstr>
      <vt:lpstr>montserratregular</vt:lpstr>
      <vt:lpstr>Custom</vt:lpstr>
      <vt:lpstr>  AgriNurture  A sustainable fertilizer usage optimizer for higher yield</vt:lpstr>
      <vt:lpstr>Problem Statement</vt:lpstr>
      <vt:lpstr>Objectives</vt:lpstr>
      <vt:lpstr>Abstract</vt:lpstr>
      <vt:lpstr>Introduction</vt:lpstr>
      <vt:lpstr>Literature Review</vt:lpstr>
      <vt:lpstr>Literature Review</vt:lpstr>
      <vt:lpstr>Data Flow Diagram</vt:lpstr>
      <vt:lpstr>Methodology</vt:lpstr>
      <vt:lpstr>Technology and  Algorithms Used</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Ananya Sinha</dc:creator>
  <cp:lastModifiedBy>Ananya Sinha</cp:lastModifiedBy>
  <cp:revision>9</cp:revision>
  <dcterms:created xsi:type="dcterms:W3CDTF">2024-08-29T17:23:38Z</dcterms:created>
  <dcterms:modified xsi:type="dcterms:W3CDTF">2024-11-24T19:11:22Z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