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65" r:id="rId5"/>
    <p:sldId id="277" r:id="rId6"/>
    <p:sldId id="269" r:id="rId7"/>
    <p:sldId id="264" r:id="rId8"/>
    <p:sldId id="270" r:id="rId9"/>
    <p:sldId id="262" r:id="rId10"/>
    <p:sldId id="271" r:id="rId11"/>
    <p:sldId id="260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C1B"/>
    <a:srgbClr val="F5CF0E"/>
    <a:srgbClr val="F7E004"/>
    <a:srgbClr val="F6E102"/>
    <a:srgbClr val="FDE823"/>
    <a:srgbClr val="FDF8F2"/>
    <a:srgbClr val="F6D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9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7992-8D77-469D-AF65-A773C2F2B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C857-1632-49F8-8A38-6843AAAE32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4"/>
            <a:ext cx="12192000" cy="6872991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5093335" y="-14605"/>
            <a:ext cx="4371975" cy="6872605"/>
          </a:xfrm>
          <a:prstGeom prst="triangle">
            <a:avLst>
              <a:gd name="adj" fmla="val 97405"/>
            </a:avLst>
          </a:prstGeom>
          <a:solidFill>
            <a:srgbClr val="F6E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手动输入 6"/>
          <p:cNvSpPr/>
          <p:nvPr/>
        </p:nvSpPr>
        <p:spPr>
          <a:xfrm rot="16200000" flipH="1">
            <a:off x="6046470" y="728980"/>
            <a:ext cx="6873875" cy="541782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4112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4112 h 10000"/>
              <a:gd name="connsiteX0-11" fmla="*/ 0 w 10000"/>
              <a:gd name="connsiteY0-12" fmla="*/ 5338 h 11226"/>
              <a:gd name="connsiteX1-13" fmla="*/ 10000 w 10000"/>
              <a:gd name="connsiteY1-14" fmla="*/ 0 h 11226"/>
              <a:gd name="connsiteX2-15" fmla="*/ 10000 w 10000"/>
              <a:gd name="connsiteY2-16" fmla="*/ 11226 h 11226"/>
              <a:gd name="connsiteX3-17" fmla="*/ 0 w 10000"/>
              <a:gd name="connsiteY3-18" fmla="*/ 11226 h 11226"/>
              <a:gd name="connsiteX4-19" fmla="*/ 0 w 10000"/>
              <a:gd name="connsiteY4-20" fmla="*/ 5338 h 112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1226">
                <a:moveTo>
                  <a:pt x="0" y="5338"/>
                </a:moveTo>
                <a:lnTo>
                  <a:pt x="10000" y="0"/>
                </a:lnTo>
                <a:lnTo>
                  <a:pt x="10000" y="11226"/>
                </a:lnTo>
                <a:lnTo>
                  <a:pt x="0" y="11226"/>
                </a:lnTo>
                <a:lnTo>
                  <a:pt x="0" y="533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46355" y="414020"/>
            <a:ext cx="12019915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</a:rPr>
              <a:t>HEARING TEST</a:t>
            </a:r>
            <a:endParaRPr lang="en-IN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charset="0"/>
              <a:ea typeface="Calibri" panose="020F0502020204030204" pitchFamily="34" charset="0"/>
              <a:cs typeface="Algerian" panose="04020705040A02060702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</a:rPr>
              <a:t>CLASSIFICATION PROBLEM</a:t>
            </a:r>
            <a:endParaRPr lang="en-IN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charset="0"/>
              <a:ea typeface="Calibri" panose="020F0502020204030204" pitchFamily="34" charset="0"/>
              <a:cs typeface="Algerian" panose="04020705040A020607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912870"/>
            <a:ext cx="394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Dreamweavers</a:t>
            </a:r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:-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355" y="5111750"/>
            <a:ext cx="7251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ANANYA TIWARI</a:t>
            </a:r>
            <a:r>
              <a:rPr lang="en-IN" altLang="en-US" sz="2400" b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               </a:t>
            </a:r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E22CSEU0764</a:t>
            </a:r>
            <a:endParaRPr lang="en-IN" altLang="en-US" sz="2400" b="1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YUVRAJ KUMAR SINGH  </a:t>
            </a:r>
            <a:r>
              <a:rPr lang="en-IN" altLang="en-US" sz="2400" b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E22CSEU0766</a:t>
            </a:r>
            <a:endParaRPr lang="en-IN" altLang="en-US" sz="2400" b="1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HARSH NAIR</a:t>
            </a:r>
            <a:r>
              <a:rPr lang="en-IN" altLang="en-US" sz="2400" b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                      </a:t>
            </a:r>
            <a:r>
              <a:rPr lang="en-IN" altLang="en-US" sz="2400" b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 </a:t>
            </a:r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E22CSEU0761</a:t>
            </a:r>
            <a:endParaRPr lang="en-IN" altLang="en-US" sz="2400" b="1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MADHVAN</a:t>
            </a:r>
            <a:r>
              <a:rPr lang="en-IN" altLang="en-US" sz="2400" b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        </a:t>
            </a:r>
            <a:r>
              <a:rPr lang="en-IN" altLang="en-US" sz="2400" b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                    </a:t>
            </a:r>
            <a:r>
              <a:rPr lang="en-IN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E22CSEU0768</a:t>
            </a:r>
            <a:endParaRPr lang="en-IN" altLang="en-US" sz="2400" b="1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lgerian" panose="04020705040A02060702" charset="0"/>
              <a:ea typeface="Calibri" panose="020F0502020204030204" pitchFamily="34" charset="0"/>
              <a:cs typeface="Algerian" panose="04020705040A02060702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/>
          <p:cNvSpPr/>
          <p:nvPr/>
        </p:nvSpPr>
        <p:spPr bwMode="auto">
          <a:xfrm>
            <a:off x="3877507" y="1825081"/>
            <a:ext cx="4394468" cy="5060631"/>
          </a:xfrm>
          <a:custGeom>
            <a:avLst/>
            <a:gdLst>
              <a:gd name="T0" fmla="*/ 182 w 1008"/>
              <a:gd name="T1" fmla="*/ 844 h 1161"/>
              <a:gd name="T2" fmla="*/ 126 w 1008"/>
              <a:gd name="T3" fmla="*/ 1161 h 1161"/>
              <a:gd name="T4" fmla="*/ 625 w 1008"/>
              <a:gd name="T5" fmla="*/ 1161 h 1161"/>
              <a:gd name="T6" fmla="*/ 657 w 1008"/>
              <a:gd name="T7" fmla="*/ 1026 h 1161"/>
              <a:gd name="T8" fmla="*/ 860 w 1008"/>
              <a:gd name="T9" fmla="*/ 1004 h 1161"/>
              <a:gd name="T10" fmla="*/ 901 w 1008"/>
              <a:gd name="T11" fmla="*/ 939 h 1161"/>
              <a:gd name="T12" fmla="*/ 906 w 1008"/>
              <a:gd name="T13" fmla="*/ 875 h 1161"/>
              <a:gd name="T14" fmla="*/ 914 w 1008"/>
              <a:gd name="T15" fmla="*/ 824 h 1161"/>
              <a:gd name="T16" fmla="*/ 930 w 1008"/>
              <a:gd name="T17" fmla="*/ 766 h 1161"/>
              <a:gd name="T18" fmla="*/ 951 w 1008"/>
              <a:gd name="T19" fmla="*/ 723 h 1161"/>
              <a:gd name="T20" fmla="*/ 1000 w 1008"/>
              <a:gd name="T21" fmla="*/ 683 h 1161"/>
              <a:gd name="T22" fmla="*/ 929 w 1008"/>
              <a:gd name="T23" fmla="*/ 575 h 1161"/>
              <a:gd name="T24" fmla="*/ 886 w 1008"/>
              <a:gd name="T25" fmla="*/ 501 h 1161"/>
              <a:gd name="T26" fmla="*/ 905 w 1008"/>
              <a:gd name="T27" fmla="*/ 443 h 1161"/>
              <a:gd name="T28" fmla="*/ 476 w 1008"/>
              <a:gd name="T29" fmla="*/ 0 h 1161"/>
              <a:gd name="T30" fmla="*/ 0 w 1008"/>
              <a:gd name="T31" fmla="*/ 437 h 1161"/>
              <a:gd name="T32" fmla="*/ 182 w 1008"/>
              <a:gd name="T33" fmla="*/ 844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8" h="1161">
                <a:moveTo>
                  <a:pt x="182" y="844"/>
                </a:moveTo>
                <a:cubicBezTo>
                  <a:pt x="225" y="938"/>
                  <a:pt x="164" y="1066"/>
                  <a:pt x="126" y="1161"/>
                </a:cubicBezTo>
                <a:cubicBezTo>
                  <a:pt x="275" y="1161"/>
                  <a:pt x="625" y="1161"/>
                  <a:pt x="625" y="1161"/>
                </a:cubicBezTo>
                <a:cubicBezTo>
                  <a:pt x="625" y="1161"/>
                  <a:pt x="626" y="1054"/>
                  <a:pt x="657" y="1026"/>
                </a:cubicBezTo>
                <a:cubicBezTo>
                  <a:pt x="688" y="999"/>
                  <a:pt x="826" y="1016"/>
                  <a:pt x="860" y="1004"/>
                </a:cubicBezTo>
                <a:cubicBezTo>
                  <a:pt x="894" y="993"/>
                  <a:pt x="907" y="966"/>
                  <a:pt x="901" y="939"/>
                </a:cubicBezTo>
                <a:cubicBezTo>
                  <a:pt x="895" y="913"/>
                  <a:pt x="887" y="891"/>
                  <a:pt x="906" y="875"/>
                </a:cubicBezTo>
                <a:cubicBezTo>
                  <a:pt x="925" y="860"/>
                  <a:pt x="928" y="844"/>
                  <a:pt x="914" y="824"/>
                </a:cubicBezTo>
                <a:cubicBezTo>
                  <a:pt x="947" y="811"/>
                  <a:pt x="944" y="785"/>
                  <a:pt x="930" y="766"/>
                </a:cubicBezTo>
                <a:cubicBezTo>
                  <a:pt x="915" y="747"/>
                  <a:pt x="916" y="730"/>
                  <a:pt x="951" y="723"/>
                </a:cubicBezTo>
                <a:cubicBezTo>
                  <a:pt x="986" y="716"/>
                  <a:pt x="1008" y="703"/>
                  <a:pt x="1000" y="683"/>
                </a:cubicBezTo>
                <a:cubicBezTo>
                  <a:pt x="992" y="663"/>
                  <a:pt x="957" y="611"/>
                  <a:pt x="929" y="575"/>
                </a:cubicBezTo>
                <a:cubicBezTo>
                  <a:pt x="901" y="540"/>
                  <a:pt x="884" y="511"/>
                  <a:pt x="886" y="501"/>
                </a:cubicBezTo>
                <a:cubicBezTo>
                  <a:pt x="889" y="491"/>
                  <a:pt x="905" y="470"/>
                  <a:pt x="905" y="443"/>
                </a:cubicBezTo>
                <a:cubicBezTo>
                  <a:pt x="905" y="366"/>
                  <a:pt x="816" y="0"/>
                  <a:pt x="476" y="0"/>
                </a:cubicBezTo>
                <a:cubicBezTo>
                  <a:pt x="137" y="0"/>
                  <a:pt x="0" y="182"/>
                  <a:pt x="0" y="437"/>
                </a:cubicBezTo>
                <a:cubicBezTo>
                  <a:pt x="0" y="635"/>
                  <a:pt x="140" y="750"/>
                  <a:pt x="182" y="8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1405"/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629262" y="1742891"/>
            <a:ext cx="1929317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100" dirty="0">
                <a:ea typeface="Calibri" panose="020F0502020204030204" pitchFamily="34" charset="0"/>
              </a:rPr>
              <a:t>
</a:t>
            </a:r>
            <a:endParaRPr lang="zh-CN" altLang="en-US" sz="1100" dirty="0">
              <a:ea typeface="Calibri" panose="020F0502020204030204" pitchFamily="34" charset="0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29262" y="4342422"/>
            <a:ext cx="1929317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100" dirty="0">
                <a:ea typeface="Calibri" panose="020F0502020204030204" pitchFamily="34" charset="0"/>
              </a:rPr>
              <a:t>
</a:t>
            </a:r>
            <a:endParaRPr lang="zh-CN" altLang="en-US" sz="1100" dirty="0">
              <a:ea typeface="Calibri" panose="020F050202020403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65430" y="261620"/>
            <a:ext cx="367093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CONCLUSION:-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8495" y="1353185"/>
            <a:ext cx="103155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The provided code demonstrates how to train a machine learning model for predicting hearing test results using physical score and age as input features.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The model's accuracy and performance metrics were evaluated to assess its predictive capabilities.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 graphical representation, possibly a scatterplot or another visualization, was used to illustrate the relationship between age and hearing test pass rates.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The data visualization suggests that, in general, as age increases, there's a trend toward a lower likelihood of passing the hearing test.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This observation supports the accuracy of the predictive model, as it aligns with the model's predictions, indicating that age is an important factor in determining hearing test outcomes.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The model and the visual insights can be valuable for healthcare professionals and decision-makers in the diagnosis and treatment of hearing impairments, as they provide a quantitative and visual basis for assessing the impact of age on hearing test results.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872991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4377128" y="-149902"/>
            <a:ext cx="4401616" cy="7022892"/>
          </a:xfrm>
          <a:prstGeom prst="triangle">
            <a:avLst>
              <a:gd name="adj" fmla="val 97405"/>
            </a:avLst>
          </a:prstGeom>
          <a:solidFill>
            <a:srgbClr val="F6E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手动输入 6"/>
          <p:cNvSpPr/>
          <p:nvPr/>
        </p:nvSpPr>
        <p:spPr>
          <a:xfrm rot="16200000" flipH="1">
            <a:off x="5389831" y="55832"/>
            <a:ext cx="6858001" cy="674633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4112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4112 h 10000"/>
              <a:gd name="connsiteX0-11" fmla="*/ 0 w 10000"/>
              <a:gd name="connsiteY0-12" fmla="*/ 5338 h 11226"/>
              <a:gd name="connsiteX1-13" fmla="*/ 10000 w 10000"/>
              <a:gd name="connsiteY1-14" fmla="*/ 0 h 11226"/>
              <a:gd name="connsiteX2-15" fmla="*/ 10000 w 10000"/>
              <a:gd name="connsiteY2-16" fmla="*/ 11226 h 11226"/>
              <a:gd name="connsiteX3-17" fmla="*/ 0 w 10000"/>
              <a:gd name="connsiteY3-18" fmla="*/ 11226 h 11226"/>
              <a:gd name="connsiteX4-19" fmla="*/ 0 w 10000"/>
              <a:gd name="connsiteY4-20" fmla="*/ 5338 h 112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1226">
                <a:moveTo>
                  <a:pt x="0" y="5338"/>
                </a:moveTo>
                <a:lnTo>
                  <a:pt x="10000" y="0"/>
                </a:lnTo>
                <a:lnTo>
                  <a:pt x="10000" y="11226"/>
                </a:lnTo>
                <a:lnTo>
                  <a:pt x="0" y="11226"/>
                </a:lnTo>
                <a:lnTo>
                  <a:pt x="0" y="533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414020" y="2314575"/>
            <a:ext cx="6576695" cy="1445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black">
          <a:xfrm>
            <a:off x="555067" y="3829501"/>
            <a:ext cx="457157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altLang="zh-CN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05" y="2226550"/>
            <a:ext cx="4129232" cy="4129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2990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589280" y="139065"/>
            <a:ext cx="7062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ABSTRACT:-</a:t>
            </a:r>
            <a:endParaRPr lang="en-I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0090" y="1298575"/>
            <a:ext cx="104254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Hearing Loss Prevalence: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Hearing loss is a prevalent healthcare concern affecting people of all ages.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Diagnosis via Hearing Tests: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Hearing tests are the standard method for diagnosing and determining the severity of hearing loss.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b="1"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 with Hearing Tests: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valuable, hearing tests may not always be perfectly accurate and can be resource-intensive in terms of cost and time.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Objective: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project aims to leverage Python and machine learning to develop a classification model for hearing tests.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Utilization: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project will utilize a dataset containing hearing test results and corresponding labels to train the machine learning model.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Accuracy Target: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After training, the model is expected to achieve a high degree of accuracy in predicting the label of a new hearing test, potentially improving the efficiency and accuracy of hearing loss diagnosis.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40"/>
            <a:ext cx="12192000" cy="6872990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45011" y="310848"/>
            <a:ext cx="4527029" cy="62359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5666" y="3708264"/>
            <a:ext cx="2073215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文本框 67"/>
          <p:cNvSpPr>
            <a:spLocks noChangeArrowheads="1"/>
          </p:cNvSpPr>
          <p:nvPr/>
        </p:nvSpPr>
        <p:spPr bwMode="auto">
          <a:xfrm>
            <a:off x="8763024" y="2260774"/>
            <a:ext cx="1778498" cy="14465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01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9860" y="2476500"/>
            <a:ext cx="7365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INTRODUCTION:-</a:t>
            </a:r>
            <a:endParaRPr 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-15240"/>
            <a:ext cx="12192000" cy="6872990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" y="1241650"/>
            <a:ext cx="5639627" cy="4733762"/>
          </a:xfrm>
          <a:prstGeom prst="rect">
            <a:avLst/>
          </a:prstGeom>
        </p:spPr>
      </p:pic>
      <p:pic>
        <p:nvPicPr>
          <p:cNvPr id="11" name="Picture 10" descr="istockphoto-955376368-170667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1431925"/>
            <a:ext cx="5341620" cy="31540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9395" y="233045"/>
            <a:ext cx="412178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INTRODUCTION:-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95035" y="459105"/>
            <a:ext cx="6196965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b="1"/>
              <a:t>Medical Assessment: </a:t>
            </a:r>
            <a:r>
              <a:rPr lang="en-US"/>
              <a:t>Hearing tests are essential for evaluating an individual's auditory health, aiding in early diagnosis and appropriate treatment of hearing impairments.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b="1"/>
              <a:t>Dataset Source:</a:t>
            </a:r>
            <a:r>
              <a:rPr lang="en-US"/>
              <a:t> Data for this problem originates from hearing tests performed on individuals and includes features like test results, patient demographics, and medical history.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b="1"/>
              <a:t>Classification Objective:</a:t>
            </a:r>
            <a:r>
              <a:rPr lang="en-US"/>
              <a:t> The primary goal is to create a model that classifies individuals into groups, such as "Normal Hearing" or various degrees of hearing impairment, based on test results.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b="1"/>
              <a:t>Machine Learning Models:</a:t>
            </a:r>
            <a:r>
              <a:rPr lang="en-US"/>
              <a:t> Machine learning techniques, such as logistic regression, decision trees, or neural networks, are used to build models that predict hearing health based on patient data.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b="1"/>
              <a:t>Clinical Application:</a:t>
            </a:r>
            <a:r>
              <a:rPr lang="en-US"/>
              <a:t> Successful hearing test classification models benefit audiology and healthcare by enabling informed decisions on patient treatment, early intervention, and personalized rehabilitation plans.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2990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75161" y="284813"/>
            <a:ext cx="4527029" cy="62359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5666" y="3708264"/>
            <a:ext cx="2073215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文本框 67"/>
          <p:cNvSpPr>
            <a:spLocks noChangeArrowheads="1"/>
          </p:cNvSpPr>
          <p:nvPr/>
        </p:nvSpPr>
        <p:spPr bwMode="auto">
          <a:xfrm>
            <a:off x="8763024" y="2260774"/>
            <a:ext cx="1778498" cy="14465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02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0" y="2260600"/>
            <a:ext cx="53803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METHOD:-</a:t>
            </a:r>
            <a:endParaRPr lang="en-US" sz="6000"/>
          </a:p>
          <a:p>
            <a:endParaRPr 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62"/>
          <p:cNvSpPr/>
          <p:nvPr/>
        </p:nvSpPr>
        <p:spPr>
          <a:xfrm flipH="1">
            <a:off x="2835910" y="1153795"/>
            <a:ext cx="3924935" cy="4855210"/>
          </a:xfrm>
          <a:prstGeom prst="blockArc">
            <a:avLst>
              <a:gd name="adj1" fmla="val 5384245"/>
              <a:gd name="adj2" fmla="val 16203021"/>
              <a:gd name="adj3" fmla="val 61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84"/>
          <p:cNvSpPr/>
          <p:nvPr/>
        </p:nvSpPr>
        <p:spPr>
          <a:xfrm>
            <a:off x="4505865" y="934399"/>
            <a:ext cx="585787" cy="585787"/>
          </a:xfrm>
          <a:prstGeom prst="ellipse">
            <a:avLst/>
          </a:prstGeom>
          <a:solidFill>
            <a:srgbClr val="EF8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Calibri" panose="020F0502020204030204" pitchFamily="34" charset="0"/>
              </a:rPr>
              <a:t></a:t>
            </a:r>
            <a:endParaRPr lang="en-AU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87"/>
          <p:cNvSpPr/>
          <p:nvPr/>
        </p:nvSpPr>
        <p:spPr>
          <a:xfrm>
            <a:off x="6007884" y="2000267"/>
            <a:ext cx="585787" cy="5857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Calibri" panose="020F0502020204030204" pitchFamily="34" charset="0"/>
              </a:rPr>
              <a:t>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90"/>
          <p:cNvSpPr/>
          <p:nvPr/>
        </p:nvSpPr>
        <p:spPr>
          <a:xfrm>
            <a:off x="6007249" y="4449187"/>
            <a:ext cx="585787" cy="585787"/>
          </a:xfrm>
          <a:prstGeom prst="ellipse">
            <a:avLst/>
          </a:prstGeom>
          <a:solidFill>
            <a:srgbClr val="F7E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>
                <a:solidFill>
                  <a:srgbClr val="FFFFFF"/>
                </a:solidFill>
                <a:latin typeface="Calibri" panose="020F0502020204030204" pitchFamily="34" charset="0"/>
              </a:rPr>
              <a:t></a:t>
            </a:r>
            <a:endParaRPr lang="en-US" sz="1600" dirty="0"/>
          </a:p>
        </p:txBody>
      </p:sp>
      <p:sp>
        <p:nvSpPr>
          <p:cNvPr id="7" name="Oval 93"/>
          <p:cNvSpPr/>
          <p:nvPr/>
        </p:nvSpPr>
        <p:spPr>
          <a:xfrm>
            <a:off x="4444270" y="5565093"/>
            <a:ext cx="585787" cy="585787"/>
          </a:xfrm>
          <a:prstGeom prst="ellipse">
            <a:avLst/>
          </a:prstGeom>
          <a:solidFill>
            <a:srgbClr val="F5C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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96"/>
          <p:cNvSpPr/>
          <p:nvPr/>
        </p:nvSpPr>
        <p:spPr>
          <a:xfrm>
            <a:off x="6467392" y="3224611"/>
            <a:ext cx="585787" cy="585787"/>
          </a:xfrm>
          <a:prstGeom prst="ellipse">
            <a:avLst/>
          </a:prstGeom>
          <a:solidFill>
            <a:srgbClr val="F5C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>
                <a:solidFill>
                  <a:srgbClr val="FFFFFF"/>
                </a:solidFill>
                <a:latin typeface="Calibri" panose="020F0502020204030204" pitchFamily="34" charset="0"/>
              </a:rPr>
              <a:t></a:t>
            </a: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9" name="Group 2"/>
          <p:cNvGrpSpPr/>
          <p:nvPr/>
        </p:nvGrpSpPr>
        <p:grpSpPr>
          <a:xfrm>
            <a:off x="0" y="2792777"/>
            <a:ext cx="6592829" cy="1280546"/>
            <a:chOff x="0" y="3077587"/>
            <a:chExt cx="6592829" cy="1280546"/>
          </a:xfrm>
          <a:solidFill>
            <a:srgbClr val="F6E102"/>
          </a:solidFill>
        </p:grpSpPr>
        <p:sp>
          <p:nvSpPr>
            <p:cNvPr id="10" name="Rectangle 1"/>
            <p:cNvSpPr/>
            <p:nvPr/>
          </p:nvSpPr>
          <p:spPr>
            <a:xfrm>
              <a:off x="0" y="3077587"/>
              <a:ext cx="5963177" cy="128054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22"/>
            <p:cNvSpPr/>
            <p:nvPr/>
          </p:nvSpPr>
          <p:spPr>
            <a:xfrm>
              <a:off x="5312279" y="3077587"/>
              <a:ext cx="1280550" cy="1280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Oval 123"/>
            <p:cNvSpPr/>
            <p:nvPr/>
          </p:nvSpPr>
          <p:spPr>
            <a:xfrm>
              <a:off x="5437623" y="3202931"/>
              <a:ext cx="1029862" cy="10298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solidFill>
                    <a:schemeClr val="bg1"/>
                  </a:solidFill>
                  <a:latin typeface="Calibri" panose="020F0502020204030204" pitchFamily="34" charset="0"/>
                </a:rPr>
                <a:t></a:t>
              </a:r>
              <a:endParaRPr lang="en-AU" sz="3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846523" y="2918121"/>
            <a:ext cx="3651019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ea typeface="Calibri" panose="020F0502020204030204" pitchFamily="34" charset="0"/>
              </a:rPr>
              <a:t>
</a:t>
            </a:r>
            <a:endParaRPr lang="en-US" altLang="zh-CN" sz="1400" dirty="0">
              <a:ea typeface="Calibri" panose="020F0502020204030204" pitchFamily="34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330315" y="1918335"/>
            <a:ext cx="53828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Calibri" panose="020F0502020204030204" pitchFamily="34" charset="0"/>
              </a:rPr>
              <a:t>2. We imported required libraries i.e., pandas, sklearn.model, sklearn.linear_model for logistic regression, </a:t>
            </a:r>
            <a:endParaRPr lang="en-US" altLang="zh-CN" sz="1600" b="1" dirty="0">
              <a:ea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Calibri" panose="020F0502020204030204" pitchFamily="34" charset="0"/>
              </a:rPr>
              <a:t>sklearn.metrics for accuracy score and matplotlib for graph.</a:t>
            </a:r>
            <a:endParaRPr lang="en-US" altLang="zh-CN" sz="1600" b="1" dirty="0">
              <a:ea typeface="Calibri" panose="020F0502020204030204" pitchFamily="34" charset="0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689725" y="3310255"/>
            <a:ext cx="443357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ea typeface="Calibri" panose="020F0502020204030204" pitchFamily="34" charset="0"/>
              </a:rPr>
              <a:t>3. Created a matrix "X" by  selecting 'age' and 'physical score', and target variable 'y' by selecting the 'test result'</a:t>
            </a:r>
            <a:r>
              <a:rPr lang="en-IN" altLang="zh-CN" sz="1600" b="1" dirty="0" smtClean="0">
                <a:ea typeface="Calibri" panose="020F0502020204030204" pitchFamily="34" charset="0"/>
              </a:rPr>
              <a:t>.</a:t>
            </a:r>
            <a:r>
              <a:rPr lang="zh-CN" altLang="en-US" sz="1600" dirty="0" smtClean="0">
                <a:ea typeface="Calibri" panose="020F0502020204030204" pitchFamily="34" charset="0"/>
              </a:rPr>
              <a:t>
</a:t>
            </a:r>
            <a:endParaRPr lang="zh-CN" altLang="en-US" sz="1600" dirty="0">
              <a:ea typeface="Calibri" panose="020F050202020403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52365" y="350520"/>
            <a:ext cx="490347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ea typeface="Calibri" panose="020F0502020204030204" pitchFamily="34" charset="0"/>
              </a:rPr>
              <a:t>1. We took the dataset from https://www.kaggle.com/datasets/prasenjitsharma/hearing-test-classification-problem
</a:t>
            </a:r>
            <a:endParaRPr lang="zh-CN" altLang="en-US" b="1" dirty="0" smtClean="0">
              <a:ea typeface="Calibri" panose="020F0502020204030204" pitchFamily="34" charset="0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262370" y="4578985"/>
            <a:ext cx="4697095" cy="143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ea typeface="Calibri" panose="020F0502020204030204" pitchFamily="34" charset="0"/>
              </a:rPr>
              <a:t>4. We calculated accuracy of the model's prediction by comparing 'y_test' and 'y_pred'.</a:t>
            </a:r>
            <a:endParaRPr lang="zh-CN" altLang="en-US" b="1" dirty="0" smtClean="0"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ea typeface="Calibri" panose="020F0502020204030204" pitchFamily="34" charset="0"/>
              </a:rPr>
              <a:t> 
</a:t>
            </a:r>
            <a:endParaRPr lang="zh-CN" altLang="en-US" sz="1100" dirty="0">
              <a:ea typeface="Calibri" panose="020F0502020204030204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663440" y="5854065"/>
            <a:ext cx="58769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ea typeface="Calibri" panose="020F0502020204030204" pitchFamily="34" charset="0"/>
              </a:rPr>
              <a:t>5. At the end, we create d a scatter plot in which on X axis we took 'Age' and on Y axis 'Probability of Passing the Test.'</a:t>
            </a:r>
            <a:endParaRPr lang="zh-CN" altLang="en-US" b="1" dirty="0" smtClean="0">
              <a:ea typeface="Calibri" panose="020F050202020403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92430" y="120650"/>
            <a:ext cx="297878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METHOD:-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2990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75161" y="284813"/>
            <a:ext cx="4527029" cy="62359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5666" y="3708264"/>
            <a:ext cx="2073215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文本框 67"/>
          <p:cNvSpPr>
            <a:spLocks noChangeArrowheads="1"/>
          </p:cNvSpPr>
          <p:nvPr/>
        </p:nvSpPr>
        <p:spPr bwMode="auto">
          <a:xfrm>
            <a:off x="8763024" y="2260774"/>
            <a:ext cx="1778498" cy="14465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03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4795" y="2367915"/>
            <a:ext cx="51263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6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RESULT:-</a:t>
            </a:r>
            <a:endParaRPr 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5"/>
          <p:cNvCxnSpPr/>
          <p:nvPr/>
        </p:nvCxnSpPr>
        <p:spPr>
          <a:xfrm flipV="1">
            <a:off x="4542327" y="5290094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56"/>
          <p:cNvCxnSpPr/>
          <p:nvPr/>
        </p:nvCxnSpPr>
        <p:spPr>
          <a:xfrm>
            <a:off x="6560530" y="1990094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7"/>
          <p:cNvCxnSpPr/>
          <p:nvPr/>
        </p:nvCxnSpPr>
        <p:spPr>
          <a:xfrm flipV="1">
            <a:off x="9048632" y="3994826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0"/>
          <p:cNvCxnSpPr/>
          <p:nvPr/>
        </p:nvCxnSpPr>
        <p:spPr>
          <a:xfrm flipV="1">
            <a:off x="2262925" y="3437199"/>
            <a:ext cx="0" cy="85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1"/>
          <p:cNvSpPr/>
          <p:nvPr/>
        </p:nvSpPr>
        <p:spPr bwMode="auto">
          <a:xfrm>
            <a:off x="-84455" y="1650365"/>
            <a:ext cx="10927080" cy="4283075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4043824" y="4296859"/>
            <a:ext cx="995966" cy="993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</a:rPr>
              <a:t>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6063182" y="2772349"/>
            <a:ext cx="995966" cy="993236"/>
          </a:xfrm>
          <a:prstGeom prst="ellipse">
            <a:avLst/>
          </a:prstGeom>
          <a:solidFill>
            <a:srgbClr val="EF8C1B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400" dirty="0">
                <a:solidFill>
                  <a:srgbClr val="FFFFFF"/>
                </a:solidFill>
                <a:latin typeface="Calibri" panose="020F0502020204030204" pitchFamily="34" charset="0"/>
              </a:rPr>
              <a:t>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8550535" y="3156961"/>
            <a:ext cx="995966" cy="993236"/>
          </a:xfrm>
          <a:prstGeom prst="ellipse">
            <a:avLst/>
          </a:prstGeom>
          <a:solidFill>
            <a:srgbClr val="F6E10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</a:rPr>
              <a:t>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2033356" y="3622845"/>
            <a:ext cx="995966" cy="993236"/>
          </a:xfrm>
          <a:prstGeom prst="ellipse">
            <a:avLst/>
          </a:prstGeom>
          <a:solidFill>
            <a:srgbClr val="FDE82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</a:rPr>
              <a:t>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10555605" y="1048173"/>
            <a:ext cx="1316691" cy="790008"/>
            <a:chOff x="10452101" y="1779589"/>
            <a:chExt cx="365125" cy="219075"/>
          </a:xfrm>
        </p:grpSpPr>
        <p:sp>
          <p:nvSpPr>
            <p:cNvPr id="13" name="Freeform 22"/>
            <p:cNvSpPr/>
            <p:nvPr/>
          </p:nvSpPr>
          <p:spPr bwMode="auto">
            <a:xfrm>
              <a:off x="10550526" y="1900239"/>
              <a:ext cx="112713" cy="98425"/>
            </a:xfrm>
            <a:custGeom>
              <a:avLst/>
              <a:gdLst>
                <a:gd name="T0" fmla="*/ 71 w 71"/>
                <a:gd name="T1" fmla="*/ 3 h 62"/>
                <a:gd name="T2" fmla="*/ 0 w 71"/>
                <a:gd name="T3" fmla="*/ 62 h 62"/>
                <a:gd name="T4" fmla="*/ 14 w 71"/>
                <a:gd name="T5" fmla="*/ 0 h 62"/>
                <a:gd name="T6" fmla="*/ 71 w 71"/>
                <a:gd name="T7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62">
                  <a:moveTo>
                    <a:pt x="71" y="3"/>
                  </a:moveTo>
                  <a:lnTo>
                    <a:pt x="0" y="62"/>
                  </a:lnTo>
                  <a:lnTo>
                    <a:pt x="14" y="0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10452101" y="1779589"/>
              <a:ext cx="365125" cy="188913"/>
            </a:xfrm>
            <a:custGeom>
              <a:avLst/>
              <a:gdLst>
                <a:gd name="T0" fmla="*/ 230 w 230"/>
                <a:gd name="T1" fmla="*/ 0 h 119"/>
                <a:gd name="T2" fmla="*/ 0 w 230"/>
                <a:gd name="T3" fmla="*/ 26 h 119"/>
                <a:gd name="T4" fmla="*/ 140 w 230"/>
                <a:gd name="T5" fmla="*/ 119 h 119"/>
                <a:gd name="T6" fmla="*/ 230 w 23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19">
                  <a:moveTo>
                    <a:pt x="230" y="0"/>
                  </a:moveTo>
                  <a:lnTo>
                    <a:pt x="0" y="26"/>
                  </a:lnTo>
                  <a:lnTo>
                    <a:pt x="140" y="11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10531476" y="1792289"/>
              <a:ext cx="258763" cy="206375"/>
            </a:xfrm>
            <a:custGeom>
              <a:avLst/>
              <a:gdLst>
                <a:gd name="T0" fmla="*/ 163 w 163"/>
                <a:gd name="T1" fmla="*/ 0 h 130"/>
                <a:gd name="T2" fmla="*/ 0 w 163"/>
                <a:gd name="T3" fmla="*/ 52 h 130"/>
                <a:gd name="T4" fmla="*/ 12 w 163"/>
                <a:gd name="T5" fmla="*/ 130 h 130"/>
                <a:gd name="T6" fmla="*/ 26 w 163"/>
                <a:gd name="T7" fmla="*/ 68 h 130"/>
                <a:gd name="T8" fmla="*/ 163 w 163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0">
                  <a:moveTo>
                    <a:pt x="163" y="0"/>
                  </a:moveTo>
                  <a:lnTo>
                    <a:pt x="0" y="52"/>
                  </a:lnTo>
                  <a:lnTo>
                    <a:pt x="12" y="130"/>
                  </a:lnTo>
                  <a:lnTo>
                    <a:pt x="26" y="6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39995" y="543560"/>
            <a:ext cx="3717290" cy="18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ea typeface="Calibri" panose="020F0502020204030204" pitchFamily="34" charset="0"/>
                <a:sym typeface="+mn-ea"/>
              </a:rPr>
              <a:t>Scatter Plot Generation:</a:t>
            </a:r>
            <a:endParaRPr lang="zh-CN" altLang="en-US" sz="2000" b="1" dirty="0" smtClean="0">
              <a:ea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ea typeface="Calibri" panose="020F0502020204030204" pitchFamily="34" charset="0"/>
              </a:rPr>
              <a:t> A scatter plot is created to visualize the model's predictions, with age on the X-axis and the probability of passing the test on the Y-axis.</a:t>
            </a:r>
            <a:r>
              <a:rPr lang="zh-CN" altLang="en-US" sz="1400" dirty="0" smtClean="0">
                <a:ea typeface="Calibri" panose="020F0502020204030204" pitchFamily="34" charset="0"/>
              </a:rPr>
              <a:t> 
</a:t>
            </a:r>
            <a:endParaRPr lang="zh-CN" altLang="en-US" sz="1400" dirty="0">
              <a:ea typeface="Calibri" panose="020F0502020204030204" pitchFamily="34" charset="0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751445" y="4854575"/>
            <a:ext cx="4023360" cy="18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ea typeface="Calibri" panose="020F0502020204030204" pitchFamily="34" charset="0"/>
                <a:sym typeface="+mn-ea"/>
              </a:rPr>
              <a:t>Visual Assessment</a:t>
            </a:r>
            <a:r>
              <a:rPr lang="en-IN" altLang="zh-CN" sz="2000" b="1" dirty="0" smtClean="0">
                <a:ea typeface="Calibri" panose="020F0502020204030204" pitchFamily="34" charset="0"/>
                <a:sym typeface="+mn-ea"/>
              </a:rPr>
              <a:t>:</a:t>
            </a:r>
            <a:endParaRPr lang="en-IN" altLang="zh-CN" sz="2000" b="1" dirty="0" smtClean="0">
              <a:ea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ea typeface="Calibri" panose="020F0502020204030204" pitchFamily="34" charset="0"/>
              </a:rPr>
              <a:t> </a:t>
            </a:r>
            <a:r>
              <a:rPr lang="zh-CN" altLang="en-US" sz="1400" b="1" dirty="0" smtClean="0">
                <a:ea typeface="Calibri" panose="020F0502020204030204" pitchFamily="34" charset="0"/>
              </a:rPr>
              <a:t>The scatter plot visually represents the model's predictions, making it easy to assess how age correlates with the likelihood of passing the hearing test and evaluate the model's performance.</a:t>
            </a:r>
            <a:endParaRPr lang="zh-CN" altLang="en-US" sz="1400" b="1" dirty="0" smtClean="0">
              <a:ea typeface="Calibri" panose="020F0502020204030204" pitchFamily="34" charset="0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4359910" y="5369560"/>
            <a:ext cx="2904490" cy="18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ea typeface="Calibri" panose="020F0502020204030204" pitchFamily="34" charset="0"/>
                <a:sym typeface="+mn-ea"/>
              </a:rPr>
              <a:t>List of Probabilities:</a:t>
            </a:r>
            <a:endParaRPr lang="zh-CN" altLang="en-US" sz="2000" b="1" dirty="0" smtClean="0">
              <a:ea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ea typeface="Calibri" panose="020F0502020204030204" pitchFamily="34" charset="0"/>
              </a:rPr>
              <a:t> </a:t>
            </a:r>
            <a:r>
              <a:rPr lang="zh-CN" altLang="en-US" sz="1400" b="1" dirty="0" smtClean="0">
                <a:ea typeface="Calibri" panose="020F0502020204030204" pitchFamily="34" charset="0"/>
              </a:rPr>
              <a:t>It generates a list containing these calculated probabilities for each individual in the test set. 
</a:t>
            </a:r>
            <a:endParaRPr lang="zh-CN" altLang="en-US" sz="1400" b="1" dirty="0">
              <a:ea typeface="Calibri" panose="020F0502020204030204" pitchFamily="34" charset="0"/>
            </a:endParaRP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524510" y="1838325"/>
            <a:ext cx="3476625" cy="184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ea typeface="Calibri" panose="020F0502020204030204" pitchFamily="34" charset="0"/>
                <a:sym typeface="+mn-ea"/>
              </a:rPr>
              <a:t>Enter Probability Calculation:</a:t>
            </a:r>
            <a:endParaRPr lang="zh-CN" altLang="en-US" sz="2000" b="1" dirty="0" smtClean="0">
              <a:ea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ea typeface="Calibri" panose="020F0502020204030204" pitchFamily="34" charset="0"/>
              </a:rPr>
              <a:t> </a:t>
            </a:r>
            <a:r>
              <a:rPr lang="zh-CN" altLang="en-US" sz="1400" b="1" dirty="0" smtClean="0">
                <a:ea typeface="Calibri" panose="020F0502020204030204" pitchFamily="34" charset="0"/>
              </a:rPr>
              <a:t>The code computes the probability of each person passing the hearing test in the test settext here, or paste your text here. 
</a:t>
            </a:r>
            <a:endParaRPr lang="zh-CN" altLang="en-US" sz="1400" b="1" dirty="0">
              <a:ea typeface="Calibri" panose="020F050202020403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33045" y="195580"/>
            <a:ext cx="277114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RESULT:-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72990"/>
          </a:xfrm>
          <a:prstGeom prst="rect">
            <a:avLst/>
          </a:prstGeom>
          <a:solidFill>
            <a:srgbClr val="FDE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75161" y="284813"/>
            <a:ext cx="4527029" cy="62359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5666" y="3708264"/>
            <a:ext cx="2073215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Enter title
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文本框 67"/>
          <p:cNvSpPr>
            <a:spLocks noChangeArrowheads="1"/>
          </p:cNvSpPr>
          <p:nvPr/>
        </p:nvSpPr>
        <p:spPr bwMode="auto">
          <a:xfrm>
            <a:off x="8763024" y="2260774"/>
            <a:ext cx="1778498" cy="14465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04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850" y="2526030"/>
            <a:ext cx="5045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  <a:ea typeface="Calibri" panose="020F0502020204030204" pitchFamily="34" charset="0"/>
                <a:cs typeface="Algerian" panose="04020705040A02060702" charset="0"/>
                <a:sym typeface="+mn-ea"/>
              </a:rPr>
              <a:t>CONCLUSION:-</a:t>
            </a:r>
            <a:endParaRPr lang="en-US" sz="5400"/>
          </a:p>
          <a:p>
            <a:endParaRPr 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4496</Words>
  <Application>WPS Presentation</Application>
  <PresentationFormat>宽屏</PresentationFormat>
  <Paragraphs>144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Algerian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Yuvraj</cp:lastModifiedBy>
  <cp:revision>24</cp:revision>
  <dcterms:created xsi:type="dcterms:W3CDTF">2019-01-16T00:34:00Z</dcterms:created>
  <dcterms:modified xsi:type="dcterms:W3CDTF">2023-11-05T17:26:09Z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A2F18E00FE4D41B0AC960B1939230491</vt:lpwstr>
  </property>
</Properties>
</file>