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5184" autoAdjust="0"/>
  </p:normalViewPr>
  <p:slideViewPr>
    <p:cSldViewPr>
      <p:cViewPr>
        <p:scale>
          <a:sx n="10" d="100"/>
          <a:sy n="10" d="100"/>
        </p:scale>
        <p:origin x="2578" y="15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\Downloads\clean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y\Downloads\clean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Categories by Aggregate "Popularity" score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Sheet2!$A$1:$A$5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Sheet2!$B$1:$B$5</c:f>
              <c:numCache>
                <c:formatCode>General</c:formatCode>
                <c:ptCount val="5"/>
                <c:pt idx="0">
                  <c:v>21.364488751332342</c:v>
                </c:pt>
                <c:pt idx="1">
                  <c:v>20.282370912490098</c:v>
                </c:pt>
                <c:pt idx="2">
                  <c:v>19.761118995913201</c:v>
                </c:pt>
                <c:pt idx="3">
                  <c:v>19.589838295058794</c:v>
                </c:pt>
                <c:pt idx="4">
                  <c:v>19.002183045205566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D5-4024-8242-C78597ECC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6877967"/>
        <c:axId val="726880847"/>
      </c:barChart>
      <c:catAx>
        <c:axId val="7268779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880847"/>
        <c:crosses val="autoZero"/>
        <c:auto val="1"/>
        <c:lblAlgn val="ctr"/>
        <c:lblOffset val="100"/>
        <c:noMultiLvlLbl val="0"/>
      </c:catAx>
      <c:valAx>
        <c:axId val="726880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Aggregate</a:t>
                </a:r>
                <a:r>
                  <a:rPr lang="en-US" baseline="0"/>
                  <a:t> "Popularity" score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877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 Percentage share from top</a:t>
            </a:r>
            <a:r>
              <a:rPr lang="en-US" baseline="0"/>
              <a:t>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23-4AB5-B7C6-10A41C4E29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23-4AB5-B7C6-10A41C4E29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23-4AB5-B7C6-10A41C4E29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23-4AB5-B7C6-10A41C4E29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D23-4AB5-B7C6-10A41C4E29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Sheet2!$A$1:$A$5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Sheet2!$B$1:$B$5</c:f>
              <c:numCache>
                <c:formatCode>General</c:formatCode>
                <c:ptCount val="5"/>
                <c:pt idx="0">
                  <c:v>21.364488751332342</c:v>
                </c:pt>
                <c:pt idx="1">
                  <c:v>20.282370912490098</c:v>
                </c:pt>
                <c:pt idx="2">
                  <c:v>19.761118995913201</c:v>
                </c:pt>
                <c:pt idx="3">
                  <c:v>19.589838295058794</c:v>
                </c:pt>
                <c:pt idx="4">
                  <c:v>19.002183045205566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D23-4AB5-B7C6-10A41C4E295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AD23-4AB5-B7C6-10A41C4E29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AD23-4AB5-B7C6-10A41C4E29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AD23-4AB5-B7C6-10A41C4E29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AD23-4AB5-B7C6-10A41C4E29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AD23-4AB5-B7C6-10A41C4E2952}"/>
              </c:ext>
            </c:extLst>
          </c:dPt>
          <c:cat>
            <c:strRef>
              <c:f>Sheet2!$A$1:$A$5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Sheet2!$C$1:$C$5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15-AD23-4AB5-B7C6-10A41C4E2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 err="1"/>
              <a:t>tt</a:t>
            </a:r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A87016-3146-7D90-6702-4ED0689FC236}"/>
              </a:ext>
            </a:extLst>
          </p:cNvPr>
          <p:cNvSpPr txBox="1"/>
          <p:nvPr/>
        </p:nvSpPr>
        <p:spPr>
          <a:xfrm>
            <a:off x="9144000" y="2951507"/>
            <a:ext cx="64539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it’s global scale.</a:t>
            </a:r>
          </a:p>
          <a:p>
            <a:r>
              <a:rPr lang="en-US" sz="2800" dirty="0"/>
              <a:t>Accenture has begun a 3 month POC focusing on these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audit of social Buzz’s big data practice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Recommendation for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Analysis to find Social Buzz’s top 5 most popular categories of content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-65338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B76B3-4168-E7EA-C691-98D5BFF2239D}"/>
              </a:ext>
            </a:extLst>
          </p:cNvPr>
          <p:cNvSpPr txBox="1"/>
          <p:nvPr/>
        </p:nvSpPr>
        <p:spPr>
          <a:xfrm>
            <a:off x="3200400" y="4229100"/>
            <a:ext cx="5534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Over </a:t>
            </a:r>
            <a:r>
              <a:rPr lang="en-US" sz="2400" u="sng" dirty="0">
                <a:solidFill>
                  <a:schemeClr val="bg1"/>
                </a:solidFill>
              </a:rPr>
              <a:t>100000 </a:t>
            </a:r>
            <a:r>
              <a:rPr lang="en-US" sz="2400" dirty="0">
                <a:solidFill>
                  <a:schemeClr val="bg1"/>
                </a:solidFill>
              </a:rPr>
              <a:t>posts per day </a:t>
            </a:r>
          </a:p>
          <a:p>
            <a:r>
              <a:rPr lang="en-US" sz="2400" u="sng" dirty="0">
                <a:solidFill>
                  <a:schemeClr val="bg1"/>
                </a:solidFill>
              </a:rPr>
              <a:t>36,500,000</a:t>
            </a:r>
            <a:r>
              <a:rPr lang="en-US" sz="2400" dirty="0">
                <a:solidFill>
                  <a:schemeClr val="bg1"/>
                </a:solidFill>
              </a:rPr>
              <a:t> pieces of content per year !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1DA918-522E-FDB4-976C-2E7E4ED94F00}"/>
              </a:ext>
            </a:extLst>
          </p:cNvPr>
          <p:cNvSpPr txBox="1"/>
          <p:nvPr/>
        </p:nvSpPr>
        <p:spPr>
          <a:xfrm>
            <a:off x="3069738" y="6301966"/>
            <a:ext cx="5534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chemeClr val="bg1"/>
                </a:solidFill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98FAB7DC-24FB-EFB7-5A86-66FFF142F5A2}"/>
              </a:ext>
            </a:extLst>
          </p:cNvPr>
          <p:cNvGrpSpPr>
            <a:grpSpLocks noChangeAspect="1"/>
          </p:cNvGrpSpPr>
          <p:nvPr/>
        </p:nvGrpSpPr>
        <p:grpSpPr>
          <a:xfrm>
            <a:off x="11236763" y="1214325"/>
            <a:ext cx="2174041" cy="2165548"/>
            <a:chOff x="0" y="0"/>
            <a:chExt cx="6502400" cy="6477000"/>
          </a:xfrm>
        </p:grpSpPr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2C543DBA-4A30-C0F9-F084-A4FCCE0F1F7F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1CE484A6-95DB-526D-5B9C-E2D4C347D169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236763" y="7038325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E78C9FA-96C2-0FF2-F9CF-716ACF098485}"/>
              </a:ext>
            </a:extLst>
          </p:cNvPr>
          <p:cNvSpPr txBox="1"/>
          <p:nvPr/>
        </p:nvSpPr>
        <p:spPr>
          <a:xfrm>
            <a:off x="14478000" y="1825527"/>
            <a:ext cx="330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Andrew Fleming </a:t>
            </a:r>
          </a:p>
          <a:p>
            <a:r>
              <a:rPr lang="en-US" dirty="0"/>
              <a:t>Chief Technical Architect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B95200-D363-6F96-789B-F4414FE816BA}"/>
              </a:ext>
            </a:extLst>
          </p:cNvPr>
          <p:cNvSpPr txBox="1"/>
          <p:nvPr/>
        </p:nvSpPr>
        <p:spPr>
          <a:xfrm>
            <a:off x="14478000" y="4455382"/>
            <a:ext cx="330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Marcus </a:t>
            </a:r>
            <a:r>
              <a:rPr lang="en-US" b="1" dirty="0" err="1"/>
              <a:t>Rompton</a:t>
            </a:r>
            <a:endParaRPr lang="en-US" b="1" dirty="0"/>
          </a:p>
          <a:p>
            <a:r>
              <a:rPr lang="en-US" dirty="0"/>
              <a:t>Senior Principle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E7896-3940-0C01-C2CA-C18574EB9BCB}"/>
              </a:ext>
            </a:extLst>
          </p:cNvPr>
          <p:cNvSpPr txBox="1"/>
          <p:nvPr/>
        </p:nvSpPr>
        <p:spPr>
          <a:xfrm>
            <a:off x="14478000" y="7277100"/>
            <a:ext cx="330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Ananya Varshneya</a:t>
            </a:r>
          </a:p>
          <a:p>
            <a:r>
              <a:rPr lang="en-US" dirty="0"/>
              <a:t>Data Analyst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F17DB2-BA7D-E65B-32D9-DC1061C233F4}"/>
              </a:ext>
            </a:extLst>
          </p:cNvPr>
          <p:cNvSpPr txBox="1"/>
          <p:nvPr/>
        </p:nvSpPr>
        <p:spPr>
          <a:xfrm>
            <a:off x="3965347" y="1372359"/>
            <a:ext cx="243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Understanding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7EFB2E-4190-256A-8361-ECFD363A3C41}"/>
              </a:ext>
            </a:extLst>
          </p:cNvPr>
          <p:cNvSpPr txBox="1"/>
          <p:nvPr/>
        </p:nvSpPr>
        <p:spPr>
          <a:xfrm>
            <a:off x="5806191" y="2988308"/>
            <a:ext cx="269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1FEB09-3F44-A82D-157D-BE961E34F6AD}"/>
              </a:ext>
            </a:extLst>
          </p:cNvPr>
          <p:cNvSpPr txBox="1"/>
          <p:nvPr/>
        </p:nvSpPr>
        <p:spPr>
          <a:xfrm>
            <a:off x="7626237" y="4465842"/>
            <a:ext cx="269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Modelling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D2EF4B-0712-6911-2FEF-DAFB7B94B6B5}"/>
              </a:ext>
            </a:extLst>
          </p:cNvPr>
          <p:cNvSpPr txBox="1"/>
          <p:nvPr/>
        </p:nvSpPr>
        <p:spPr>
          <a:xfrm>
            <a:off x="9360930" y="6033316"/>
            <a:ext cx="206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8177E9-281C-1411-7EBE-733D54FB5C11}"/>
              </a:ext>
            </a:extLst>
          </p:cNvPr>
          <p:cNvSpPr txBox="1"/>
          <p:nvPr/>
        </p:nvSpPr>
        <p:spPr>
          <a:xfrm>
            <a:off x="11430000" y="8115300"/>
            <a:ext cx="34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Uncover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232A0B-0953-8397-C79A-0DD8A95B334E}"/>
              </a:ext>
            </a:extLst>
          </p:cNvPr>
          <p:cNvSpPr txBox="1"/>
          <p:nvPr/>
        </p:nvSpPr>
        <p:spPr>
          <a:xfrm>
            <a:off x="2819400" y="3350893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A100FF"/>
                </a:solidFill>
              </a:rPr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847192-86DB-2D63-906A-43B67EAA7819}"/>
              </a:ext>
            </a:extLst>
          </p:cNvPr>
          <p:cNvSpPr txBox="1"/>
          <p:nvPr/>
        </p:nvSpPr>
        <p:spPr>
          <a:xfrm>
            <a:off x="12670342" y="3350401"/>
            <a:ext cx="5028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A100FF"/>
                </a:solidFill>
              </a:rPr>
              <a:t>JANUARY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BF630-C856-D91D-F7E5-08C74D5A5959}"/>
              </a:ext>
            </a:extLst>
          </p:cNvPr>
          <p:cNvSpPr txBox="1"/>
          <p:nvPr/>
        </p:nvSpPr>
        <p:spPr>
          <a:xfrm>
            <a:off x="7588144" y="3350401"/>
            <a:ext cx="2882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A100FF"/>
                </a:solidFill>
              </a:rPr>
              <a:t>1897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3EBE6-FBA2-92E4-F2F4-727A3CD6F6E5}"/>
              </a:ext>
            </a:extLst>
          </p:cNvPr>
          <p:cNvSpPr txBox="1"/>
          <p:nvPr/>
        </p:nvSpPr>
        <p:spPr>
          <a:xfrm>
            <a:off x="2127160" y="5143499"/>
            <a:ext cx="3537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UNIQUE </a:t>
            </a:r>
          </a:p>
          <a:p>
            <a:pPr algn="ctr"/>
            <a:r>
              <a:rPr lang="en-US" sz="3200" dirty="0"/>
              <a:t>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48D9D-0495-E078-5EC4-8658FA10EDA3}"/>
              </a:ext>
            </a:extLst>
          </p:cNvPr>
          <p:cNvSpPr txBox="1"/>
          <p:nvPr/>
        </p:nvSpPr>
        <p:spPr>
          <a:xfrm>
            <a:off x="7272183" y="5143499"/>
            <a:ext cx="4325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REACTION TO “ANIMAL” POSTS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01722-1E58-D7E3-FF36-37F39D4DCE9D}"/>
              </a:ext>
            </a:extLst>
          </p:cNvPr>
          <p:cNvSpPr txBox="1"/>
          <p:nvPr/>
        </p:nvSpPr>
        <p:spPr>
          <a:xfrm>
            <a:off x="13091124" y="4980587"/>
            <a:ext cx="3537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MONTH WITH MOST POSTS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C85CE3B-4F55-9FF8-25C4-3144D64B3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636292"/>
              </p:ext>
            </p:extLst>
          </p:nvPr>
        </p:nvGraphicFramePr>
        <p:xfrm>
          <a:off x="3810000" y="2023499"/>
          <a:ext cx="13188300" cy="6679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EEBB6BB-1AFB-6B42-817F-82AC9ED1D0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307661"/>
              </p:ext>
            </p:extLst>
          </p:nvPr>
        </p:nvGraphicFramePr>
        <p:xfrm>
          <a:off x="3581400" y="1685151"/>
          <a:ext cx="13416900" cy="708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BBB4E32-C92F-7DAF-52C7-EAE47011CCD9}"/>
              </a:ext>
            </a:extLst>
          </p:cNvPr>
          <p:cNvSpPr txBox="1"/>
          <p:nvPr/>
        </p:nvSpPr>
        <p:spPr>
          <a:xfrm>
            <a:off x="11282680" y="1895898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  <a:p>
            <a:r>
              <a:rPr lang="en-US" dirty="0"/>
              <a:t>Animals and Science are the two most popular categories of content, showing that people enjoy “real-life” and factual content the most.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7EB2-1C02-3270-C9C3-3D7087CF6500}"/>
              </a:ext>
            </a:extLst>
          </p:cNvPr>
          <p:cNvSpPr txBox="1"/>
          <p:nvPr/>
        </p:nvSpPr>
        <p:spPr>
          <a:xfrm>
            <a:off x="11277600" y="4152196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</a:t>
            </a:r>
          </a:p>
          <a:p>
            <a:r>
              <a:rPr lang="en-US" dirty="0"/>
              <a:t>Food is a common theme with the top 5 categories with “Healthy Eating” ranking the highest. This may give an indication to the audience within your user base. You could use this insight to create a campaign and work with healthy eating brands to boost user engagement.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490CD-21E0-F3CD-F784-FFC6AD2598D1}"/>
              </a:ext>
            </a:extLst>
          </p:cNvPr>
          <p:cNvSpPr txBox="1"/>
          <p:nvPr/>
        </p:nvSpPr>
        <p:spPr>
          <a:xfrm>
            <a:off x="11430000" y="6848471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STEPS</a:t>
            </a:r>
          </a:p>
          <a:p>
            <a:r>
              <a:rPr lang="en-US" dirty="0"/>
              <a:t>This ad-hoc analysis is insightful, but it’s time to take this analysis into larger scale production for real-time understanding of your business. We can show you how to do this.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317</Words>
  <Application>Microsoft Office PowerPoint</Application>
  <PresentationFormat>Custom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Ananya Varshneya</cp:lastModifiedBy>
  <cp:revision>9</cp:revision>
  <dcterms:created xsi:type="dcterms:W3CDTF">2006-08-16T00:00:00Z</dcterms:created>
  <dcterms:modified xsi:type="dcterms:W3CDTF">2024-04-11T08:17:48Z</dcterms:modified>
  <dc:identifier>DAEhDyfaYKE</dc:identifier>
</cp:coreProperties>
</file>