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81" r:id="rId19"/>
    <p:sldId id="280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k\Downloads\Average%20of%20Composite%20Scores%20check%20in%20&amp;%20response%20by%20neighbourhoo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k\Downloads\Average%20of%20price%20by%20cit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k\Downloads\Average%20of%20Composite%20Scores%20check%20in%20&amp;%20response%20by%20neighbourhood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k\Downloads\Average%20of%20Composite%20Scores%20check%20in%20&amp;%20response%20by%20neighbourhood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k\Downloads\Average%20of%20Composite%20Scores%20check%20in%20&amp;%20response%20by%20neighbourhoo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k\Downloads\Average%20of%20Composite%20Scores%20check%20in%20&amp;%20response%20by%20neighbourhood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k\Downloads\Average%20of%20Composite%20Scores%20check%20in%20&amp;%20response%20by%20neighbourhood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kk\Downloads\Average%20of%20Composite%20Scores%20check%20in%20&amp;%20response%20by%20neighbourhood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of Composite Scores che'!$B$1</c:f>
              <c:strCache>
                <c:ptCount val="1"/>
                <c:pt idx="0">
                  <c:v>Average of Composite Scores check in &amp; response</c:v>
                </c:pt>
              </c:strCache>
            </c:strRef>
          </c:tx>
          <c:spPr>
            <a:solidFill>
              <a:srgbClr val="EB4C60"/>
            </a:solidFill>
            <a:ln>
              <a:noFill/>
            </a:ln>
            <a:effectLst/>
          </c:spPr>
          <c:invertIfNegative val="0"/>
          <c:cat>
            <c:strRef>
              <c:f>'Average of Composite Scores che'!$A$2:$A$6</c:f>
              <c:strCache>
                <c:ptCount val="5"/>
                <c:pt idx="0">
                  <c:v>Cuauhtemoc</c:v>
                </c:pt>
                <c:pt idx="1">
                  <c:v>I Centro Storico</c:v>
                </c:pt>
                <c:pt idx="2">
                  <c:v>Buttes-Montmartre</c:v>
                </c:pt>
                <c:pt idx="3">
                  <c:v>Sydney</c:v>
                </c:pt>
                <c:pt idx="4">
                  <c:v>Copacabana</c:v>
                </c:pt>
              </c:strCache>
            </c:strRef>
          </c:cat>
          <c:val>
            <c:numRef>
              <c:f>'Average of Composite Scores che'!$B$2:$B$6</c:f>
              <c:numCache>
                <c:formatCode>General</c:formatCode>
                <c:ptCount val="5"/>
                <c:pt idx="0">
                  <c:v>7.79851822711775</c:v>
                </c:pt>
                <c:pt idx="1">
                  <c:v>7.7326542960871301</c:v>
                </c:pt>
                <c:pt idx="2">
                  <c:v>7.6307171479894897</c:v>
                </c:pt>
                <c:pt idx="3">
                  <c:v>7.4635868218974402</c:v>
                </c:pt>
                <c:pt idx="4">
                  <c:v>7.3273469917012397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DF-4E06-A3AE-94FFA7C75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6943"/>
        <c:axId val="1880374543"/>
      </c:barChart>
      <c:catAx>
        <c:axId val="18803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4543"/>
        <c:crosses val="autoZero"/>
        <c:auto val="1"/>
        <c:lblAlgn val="ctr"/>
        <c:lblOffset val="100"/>
        <c:noMultiLvlLbl val="0"/>
      </c:catAx>
      <c:valAx>
        <c:axId val="1880374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'Average of price by city'!$B$1</c:f>
              <c:strCache>
                <c:ptCount val="1"/>
                <c:pt idx="0">
                  <c:v>Average of price</c:v>
                </c:pt>
              </c:strCache>
            </c:strRef>
          </c:tx>
          <c:spPr>
            <a:solidFill>
              <a:srgbClr val="EB4C60"/>
            </a:solidFill>
            <a:ln>
              <a:noFill/>
            </a:ln>
            <a:effectLst/>
            <a:sp3d/>
          </c:spPr>
          <c:invertIfNegative val="0"/>
          <c:cat>
            <c:strRef>
              <c:f>'Average of price by city'!$A$2:$A$11</c:f>
              <c:strCache>
                <c:ptCount val="10"/>
                <c:pt idx="0">
                  <c:v>Cape Town</c:v>
                </c:pt>
                <c:pt idx="1">
                  <c:v>Bangkok</c:v>
                </c:pt>
                <c:pt idx="2">
                  <c:v>Mexico City</c:v>
                </c:pt>
                <c:pt idx="3">
                  <c:v>Hong Kong</c:v>
                </c:pt>
                <c:pt idx="4">
                  <c:v>Rio de Janeiro</c:v>
                </c:pt>
                <c:pt idx="5">
                  <c:v>Istanbul</c:v>
                </c:pt>
                <c:pt idx="6">
                  <c:v>Sydney</c:v>
                </c:pt>
                <c:pt idx="7">
                  <c:v>New York</c:v>
                </c:pt>
                <c:pt idx="8">
                  <c:v>Paris</c:v>
                </c:pt>
                <c:pt idx="9">
                  <c:v>Rome</c:v>
                </c:pt>
              </c:strCache>
            </c:strRef>
          </c:cat>
          <c:val>
            <c:numRef>
              <c:f>'Average of price by city'!$B$2:$B$11</c:f>
              <c:numCache>
                <c:formatCode>General</c:formatCode>
                <c:ptCount val="10"/>
                <c:pt idx="0">
                  <c:v>2405</c:v>
                </c:pt>
                <c:pt idx="1">
                  <c:v>2078</c:v>
                </c:pt>
                <c:pt idx="2">
                  <c:v>1149</c:v>
                </c:pt>
                <c:pt idx="3">
                  <c:v>746</c:v>
                </c:pt>
                <c:pt idx="4">
                  <c:v>743</c:v>
                </c:pt>
                <c:pt idx="5">
                  <c:v>533</c:v>
                </c:pt>
                <c:pt idx="6">
                  <c:v>222</c:v>
                </c:pt>
                <c:pt idx="7">
                  <c:v>143</c:v>
                </c:pt>
                <c:pt idx="8">
                  <c:v>113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4-4AC0-94E0-49E86A894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50080751"/>
        <c:axId val="1950074031"/>
        <c:axId val="0"/>
      </c:bar3DChart>
      <c:catAx>
        <c:axId val="195008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074031"/>
        <c:crosses val="autoZero"/>
        <c:auto val="1"/>
        <c:lblAlgn val="ctr"/>
        <c:lblOffset val="100"/>
        <c:noMultiLvlLbl val="0"/>
      </c:catAx>
      <c:valAx>
        <c:axId val="195007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080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6943"/>
        <c:axId val="1880374543"/>
      </c:barChart>
      <c:catAx>
        <c:axId val="18803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4543"/>
        <c:crosses val="autoZero"/>
        <c:auto val="1"/>
        <c:lblAlgn val="ctr"/>
        <c:lblOffset val="100"/>
        <c:noMultiLvlLbl val="0"/>
      </c:catAx>
      <c:valAx>
        <c:axId val="188037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6943"/>
        <c:axId val="1880374543"/>
      </c:barChart>
      <c:catAx>
        <c:axId val="18803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4543"/>
        <c:crosses val="autoZero"/>
        <c:auto val="1"/>
        <c:lblAlgn val="ctr"/>
        <c:lblOffset val="100"/>
        <c:noMultiLvlLbl val="0"/>
      </c:catAx>
      <c:valAx>
        <c:axId val="188037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6943"/>
        <c:axId val="1880374543"/>
      </c:barChart>
      <c:catAx>
        <c:axId val="18803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4543"/>
        <c:crosses val="autoZero"/>
        <c:auto val="1"/>
        <c:lblAlgn val="ctr"/>
        <c:lblOffset val="100"/>
        <c:noMultiLvlLbl val="0"/>
      </c:catAx>
      <c:valAx>
        <c:axId val="188037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6943"/>
        <c:axId val="1880374543"/>
      </c:barChart>
      <c:catAx>
        <c:axId val="18803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4543"/>
        <c:crosses val="autoZero"/>
        <c:auto val="1"/>
        <c:lblAlgn val="ctr"/>
        <c:lblOffset val="100"/>
        <c:noMultiLvlLbl val="0"/>
      </c:catAx>
      <c:valAx>
        <c:axId val="188037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6943"/>
        <c:axId val="1880374543"/>
      </c:barChart>
      <c:catAx>
        <c:axId val="18803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4543"/>
        <c:crosses val="autoZero"/>
        <c:auto val="1"/>
        <c:lblAlgn val="ctr"/>
        <c:lblOffset val="100"/>
        <c:noMultiLvlLbl val="0"/>
      </c:catAx>
      <c:valAx>
        <c:axId val="188037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0376943"/>
        <c:axId val="1880374543"/>
      </c:barChart>
      <c:catAx>
        <c:axId val="188037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4543"/>
        <c:crosses val="autoZero"/>
        <c:auto val="1"/>
        <c:lblAlgn val="ctr"/>
        <c:lblOffset val="100"/>
        <c:noMultiLvlLbl val="0"/>
      </c:catAx>
      <c:valAx>
        <c:axId val="188037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37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3621-59F9-D85B-F196-1C2AF4A1D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2A376-50C0-2313-4695-E105E4BCB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7D22-A10E-1D05-4447-342C3C0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4AD2-37E4-4BA5-08E6-7C44B5F7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6331-B026-3E05-8B23-59772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B199-8F4D-71DF-FFC7-5423EE6D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E98A9-D2F3-6B81-ED71-5D3C9EE26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3075-B2EC-2A5F-A3DB-25F24C15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2789-6E5F-8AA1-7FAC-A57B49D0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B460-AE63-E6FE-91C3-3AC216BA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A3B8E-A87A-6CEF-8EFF-9FA9ED30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64062-8E99-1C9D-1B37-67C67AE48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39E5-5673-48A0-8361-4A8284A2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9D15-89A2-3D7A-9189-9CD7C728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0204-52BB-F561-3AD8-DF956231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8DD-A952-E2D6-5CA9-E88E15C1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B34C-4A0A-5094-F698-F88CFDA7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5693-E578-C456-B776-6CD7DA40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D0BD-05CD-3E13-124D-AAD57145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BE39-D8F7-2D38-56FE-ECAC9B28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4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0CE0-1D96-90AE-43BE-9338681F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4D4E-F7A4-1E2C-CAB6-84DA4060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2E74-7AF1-291A-ADAD-B98E58FC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890A-40B5-B024-A4AB-6A20BFA1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32C1-B7EE-7B98-5665-49A4A3C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7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3F36-4813-61B6-6983-F4A07BD9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D32-4679-CA15-4D05-E2E2A92B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2C080-8917-3F38-CA24-FCC2E160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F938-C341-7072-DB6F-A01AB96A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6F770-3FC8-7B4D-2177-D963B36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79A3E-F677-5DCA-AEFB-D478C140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6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9D7-8938-9514-08EC-EB06DAEE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93C1-D103-3B8B-7040-41BC7677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1C55-3FE3-2DF7-D4EF-17559D7A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4453-5076-64DC-9763-4854ADF70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AC029-F37D-4B2E-A2CE-87A1B1029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C260E-C9C6-536F-6DF2-9E0ACE85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793FC-F7BB-5A77-5135-3EF8F3C4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56BEC-9C15-239C-DBF9-E5E420F8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2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FD50-6E66-C7F4-3B10-76E7660A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2FF0-59A9-866F-4DA4-CE1B6CE0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C2A51-7F59-3731-3923-23ADF095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67632-81D2-80E9-DFDD-BB71268E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6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A7F57-FE3B-38A6-0BC9-BF1FB47E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A2B7E-BFDB-D725-E4C9-E3500949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8C2B-D24A-3C3E-7DFB-66681308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1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23BA-3682-C83C-C28A-AE15E85A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7C86-E369-256A-06FA-A196B79B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46DDD-A1C5-A352-42B5-1337DA3D5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14EF-7467-0CA2-8A88-9818761F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D056-6AB3-492E-5859-7161371E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9E479-BC02-4363-8401-6BD30F69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A6E2-1186-C9F1-C55E-32ADDAF4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F19BB-6D29-F4F6-ACFD-C9CED2C1E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5EE8-D902-3F2A-B1A6-D29CB175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E1667-6E1B-D062-46C6-AAFF1191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299F5-4DAC-010F-405D-10076F9C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C9A4-FAB7-E986-E61B-FD608F51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5022E-B898-019B-4798-09E74E0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51BB-ADF1-85CE-D833-73CC6391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762F-9522-C7C5-BD27-91B999ACD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4795-D8E6-4C88-93B6-408F113549C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B9E7-142A-3396-EAAC-7FF5EDB6D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B9E1-B786-75A2-8E21-3AC2F0112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A6376-B68F-47F5-AE15-48DD68121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6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9002E-D00A-6EC6-F9CE-CE7A3CBBC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13B98-4E2F-DB01-605D-0166DD2933EE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E2856-4813-B31E-59A8-133880F73013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DE1DC-3FCA-CA87-E59D-5207D666C17B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C51D8-B18F-0EC1-A8F7-FCFFE8B399B0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7A5E71-A68B-CE6E-B862-BAA879C61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2"/>
          <a:stretch/>
        </p:blipFill>
        <p:spPr bwMode="auto">
          <a:xfrm>
            <a:off x="2571311" y="2108457"/>
            <a:ext cx="4030133" cy="11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F639D0-CF77-7B10-36C5-8AC4D72B1595}"/>
              </a:ext>
            </a:extLst>
          </p:cNvPr>
          <p:cNvSpPr txBox="1"/>
          <p:nvPr/>
        </p:nvSpPr>
        <p:spPr>
          <a:xfrm>
            <a:off x="733245" y="3255771"/>
            <a:ext cx="10722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Power BI Dashboard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5974F-33FC-0B97-F288-2F379E58985B}"/>
              </a:ext>
            </a:extLst>
          </p:cNvPr>
          <p:cNvSpPr txBox="1"/>
          <p:nvPr/>
        </p:nvSpPr>
        <p:spPr>
          <a:xfrm>
            <a:off x="3554163" y="393328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Data-Driven Insights from Global Listings &amp; Reviews</a:t>
            </a:r>
            <a:endParaRPr lang="en-IN" sz="18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8D0A6-EF1E-A5F9-83BB-EE9E98B89104}"/>
              </a:ext>
            </a:extLst>
          </p:cNvPr>
          <p:cNvSpPr/>
          <p:nvPr/>
        </p:nvSpPr>
        <p:spPr>
          <a:xfrm>
            <a:off x="9648725" y="6082562"/>
            <a:ext cx="29573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err="1">
                <a:ln w="0"/>
                <a:solidFill>
                  <a:srgbClr val="FF5A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Ananyay</a:t>
            </a:r>
            <a:r>
              <a:rPr lang="en-US" sz="1600" b="1" cap="none" spc="0" dirty="0">
                <a:ln w="0"/>
                <a:solidFill>
                  <a:srgbClr val="FF5A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 Kaushik</a:t>
            </a:r>
          </a:p>
          <a:p>
            <a:pPr algn="ctr"/>
            <a:r>
              <a:rPr lang="en-US" sz="1600" b="1" cap="none" spc="0" dirty="0">
                <a:ln w="0"/>
                <a:solidFill>
                  <a:srgbClr val="FF5A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ABADS B17</a:t>
            </a:r>
          </a:p>
        </p:txBody>
      </p:sp>
    </p:spTree>
    <p:extLst>
      <p:ext uri="{BB962C8B-B14F-4D97-AF65-F5344CB8AC3E}">
        <p14:creationId xmlns:p14="http://schemas.microsoft.com/office/powerpoint/2010/main" val="346389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25E6F-2536-E044-8508-03E1CA69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3A7191-EF99-5869-1A57-AFC7B68047A8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84BD7-E511-9111-3C12-9537FC9043A4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C6695-94D4-57A7-F953-0891FE3A358C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CD02E-DCF0-4F51-E04C-762052F655A7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8F5FFD-3E41-9069-015C-9B4B1A76EC76}"/>
              </a:ext>
            </a:extLst>
          </p:cNvPr>
          <p:cNvSpPr txBox="1"/>
          <p:nvPr/>
        </p:nvSpPr>
        <p:spPr>
          <a:xfrm>
            <a:off x="263315" y="612842"/>
            <a:ext cx="64038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Entire places dominate Airbnb listings, with entire villas generating the highest revenue.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Surprisingly, heritage hotels follow closely — unexpected, as Airbnb is typically preferred for home-like stays over hotel experiences.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Boats, castles, and bungalows also rank high, highlighting a strong demand for unique or novelty stays.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Shared rooms and private rooms are the lowest earners, suggesting limited appeal for shared accommodations.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Overall, distinctive and experience-rich properties consistently command higher prices and guest interest.</a:t>
            </a:r>
            <a:endParaRPr lang="en-IN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BC411A-06A8-D24C-1454-1D6135AF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393" y="1244897"/>
            <a:ext cx="4375951" cy="437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F545-79B7-1BFA-56CB-8AF4C390D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27071-1957-15BA-C31D-4977737F6139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432A8-85B9-B9D9-B542-F75A78B03E5A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AE3F9-1F22-3BF6-033E-38974C95CE44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E2A69-A42B-2D02-0403-B2A381D5B8B5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063A67-B0F5-20C6-AB5B-D6F41873E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051076"/>
              </p:ext>
            </p:extLst>
          </p:nvPr>
        </p:nvGraphicFramePr>
        <p:xfrm>
          <a:off x="506965" y="422631"/>
          <a:ext cx="5535838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9B07D9C-4A9F-08E0-EB95-5367358A9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818798"/>
              </p:ext>
            </p:extLst>
          </p:nvPr>
        </p:nvGraphicFramePr>
        <p:xfrm>
          <a:off x="6042803" y="3395769"/>
          <a:ext cx="5693476" cy="288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A399F7-6F46-F7DE-91F2-F47C46702AA5}"/>
              </a:ext>
            </a:extLst>
          </p:cNvPr>
          <p:cNvSpPr txBox="1"/>
          <p:nvPr/>
        </p:nvSpPr>
        <p:spPr>
          <a:xfrm>
            <a:off x="452845" y="3397329"/>
            <a:ext cx="56934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Cape Town and Bangkok top the chart with average prices of 2405 and 2078, showing strong demand or high-value listings in these markets.</a:t>
            </a:r>
          </a:p>
          <a:p>
            <a:endParaRPr lang="en-US" sz="1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Mexico City also commands higher prices (1149), reinforcing its growing appeal as a travel destination.</a:t>
            </a:r>
          </a:p>
          <a:p>
            <a:endParaRPr lang="en-US" sz="1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Surprisingly, traditional hotspots like Paris, Rome, and New York have significantly lower averages (all under 150), possibly due to more compact listings or tighter market competition.</a:t>
            </a:r>
          </a:p>
          <a:p>
            <a:endParaRPr lang="en-US" sz="1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This contrast reveals how regional expectations, property types, and traveler behavior shape pricing — not just city popularity.</a:t>
            </a:r>
            <a:endParaRPr lang="en-IN" sz="1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B084F-F181-B23D-B3FB-43415E9E54AC}"/>
              </a:ext>
            </a:extLst>
          </p:cNvPr>
          <p:cNvSpPr txBox="1"/>
          <p:nvPr/>
        </p:nvSpPr>
        <p:spPr>
          <a:xfrm>
            <a:off x="6288613" y="584096"/>
            <a:ext cx="56934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Cuauhtémoc leads with the highest composite score (7.80), indicating top-tier host responsiveness and smooth check-ins.</a:t>
            </a:r>
          </a:p>
          <a:p>
            <a:endParaRPr lang="en-US" sz="1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Followed closely by Centro Storico and Buttes-Montmartre, both strong performers in guest experience.</a:t>
            </a:r>
          </a:p>
          <a:p>
            <a:endParaRPr lang="en-US" sz="1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Sydney and Copacabana round out the top five, suggesting that high hospitality standards extend across global regions.</a:t>
            </a:r>
          </a:p>
          <a:p>
            <a:endParaRPr lang="en-US" sz="1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These areas set a benchmark for guest satisfaction in operational touchpoints, especially check-in and communication.</a:t>
            </a:r>
            <a:endParaRPr lang="en-IN" sz="1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0927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4741-F3E9-A191-7F61-FDD73474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50B54-378B-A33B-4DD8-52B8F3EDC964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83AB1-2F6C-632C-1E68-AB5189EFDA57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6CA40-2DA1-FDDD-7D1B-C528300CD431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DC48E-35E3-B570-F295-E39B5AEE4D60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F4D603E-EC40-1A1C-7A8D-73B9DBE300A9}"/>
              </a:ext>
            </a:extLst>
          </p:cNvPr>
          <p:cNvGraphicFramePr>
            <a:graphicFrameLocks/>
          </p:cNvGraphicFramePr>
          <p:nvPr/>
        </p:nvGraphicFramePr>
        <p:xfrm>
          <a:off x="506965" y="422631"/>
          <a:ext cx="5535838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F9D01A4-E92F-95A8-907E-53E078DDA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8" y="276045"/>
            <a:ext cx="11806687" cy="22342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4CAF2-8DE1-FBE8-2F04-67D06D0E53CC}"/>
              </a:ext>
            </a:extLst>
          </p:cNvPr>
          <p:cNvSpPr txBox="1"/>
          <p:nvPr/>
        </p:nvSpPr>
        <p:spPr>
          <a:xfrm>
            <a:off x="322031" y="2895939"/>
            <a:ext cx="116485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Paris and Rome consistently lead in total reviews across years, with peak activity in 2019 (over 350K reviews in Paris alone).</a:t>
            </a:r>
          </a:p>
          <a:p>
            <a:endParaRPr lang="en-US" sz="16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6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New York and Mexico City also saw significant engagement, showing strong and steady user interaction year over year.</a:t>
            </a:r>
          </a:p>
          <a:p>
            <a:endParaRPr lang="en-US" sz="16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6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2020–2021 show a steep decline, clearly reflecting the impact of the COVID-19 pandemic on travel and stays worldwide.</a:t>
            </a:r>
          </a:p>
          <a:p>
            <a:endParaRPr lang="en-US" sz="16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6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Cities like Bangkok, Cape Town, and Istanbul show gradual growth from 2011–2019, but with fewer total reviews compared to traditional tourist hotspots.</a:t>
            </a:r>
          </a:p>
          <a:p>
            <a:endParaRPr lang="en-US" sz="16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16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Long-term data since 2008–2009 shows the platform’s global expansion, especially in Europe and North America first, then spreading to Asia and South America.</a:t>
            </a:r>
            <a:endParaRPr lang="en-IN" sz="16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5270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87BAB-DA6A-B090-5832-3B3F0BFCA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4B547-452D-4CB4-84E5-8B1700EDAD3C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D122BF-0A0B-C8B9-16F1-C1F9EB6F19F3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371E0-9069-08C3-1D28-29DD1D697FE4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B5562-A095-E846-002C-805B70FF91A1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C431A4A-60A5-08C2-FE41-247152817967}"/>
              </a:ext>
            </a:extLst>
          </p:cNvPr>
          <p:cNvGraphicFramePr>
            <a:graphicFrameLocks/>
          </p:cNvGraphicFramePr>
          <p:nvPr/>
        </p:nvGraphicFramePr>
        <p:xfrm>
          <a:off x="506965" y="422631"/>
          <a:ext cx="5535838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C16AE70-323A-A524-81AC-066DB844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4" y="353682"/>
            <a:ext cx="11848618" cy="862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D51C2D-DABB-1380-A769-BE81AC76FD12}"/>
              </a:ext>
            </a:extLst>
          </p:cNvPr>
          <p:cNvSpPr txBox="1"/>
          <p:nvPr/>
        </p:nvSpPr>
        <p:spPr>
          <a:xfrm>
            <a:off x="215359" y="1925893"/>
            <a:ext cx="56074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Massive drop in engagement post-2020, with total reviews falling from 5M to just 755K, a sharp 83% decline.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This highlights the severe impact of the pandemic on global travel and Airbnb activity.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Despite the decline, Mexico City emerged as the top-performing city post-2020, showing strong local resilience and continued guest interest.</a:t>
            </a:r>
            <a:endParaRPr lang="en-IN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EC7FEC-28C1-6D16-ECFF-9A2B27718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21" y="1797088"/>
            <a:ext cx="2869720" cy="2869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F4A0C7-342D-1A54-8219-E5CCBB4DF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008" y="3391130"/>
            <a:ext cx="3056624" cy="30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1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23BDF-917F-5FB0-CAE0-A62C4AA36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C3ECA0-ECF1-A3BA-09AB-5FB269DE67A2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537A6-93EB-6044-7530-EC6F03139601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CD05A-380D-2D63-1749-AB28E163018A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C4876-E1E9-89D3-6790-B47FA48365A5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7F8DB-6A3D-3072-1468-A9EACC564C57}"/>
              </a:ext>
            </a:extLst>
          </p:cNvPr>
          <p:cNvSpPr txBox="1"/>
          <p:nvPr/>
        </p:nvSpPr>
        <p:spPr>
          <a:xfrm>
            <a:off x="731806" y="3078929"/>
            <a:ext cx="10722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7925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02C07-B130-97FF-5145-4FCEEFCC5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A2B7C0-49EC-D7FA-F82C-187681F979D3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5BD55-538E-CCA7-0C7D-0EF96306C83F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806B8-D46D-F7B4-F5F7-8EA8B16B3978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C415C-69E4-C0BA-0DBE-0EE70DC64011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8F23D-E83B-854D-C88D-CA2FAA50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1"/>
            <a:ext cx="12192000" cy="68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D691-C035-50DC-9E0A-2A4C80FC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CFFEE-E2A5-57CB-7AA7-9266C05BDBF1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7E293-B8DE-0888-04E1-2CDDC62EFADB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7BA5D-CBDA-0BA3-631C-B34437CA99D9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149A1-9AD5-DCFA-09C7-57EC998C438C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40BC4-C232-FAA0-5EA7-418CEE63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9"/>
            <a:ext cx="12192000" cy="68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5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47A0-C086-36D4-B155-3B57E30C8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4B9BB0-B5C3-4B4D-F7B8-4E63379A3AE8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F9ED4-70FA-5B78-41A3-0DD1AAE3A77D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EA331-E700-A7A5-1E88-7A0DD4A4C399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351EB-1995-1BF7-6D16-3D0C3619B9F0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66B58-D17E-4765-4BBC-21530548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8"/>
            <a:ext cx="12192000" cy="68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5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DB2F-643E-1E0C-3C68-BFA6877E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1760C-A754-5BF2-10E5-53984036AFC4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3AD6E-CDBB-8474-CFAD-92F379A9CD14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BB036-EB5D-1FEB-AF51-DC39C0715AA9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E1E7B-CD4C-396A-E67F-4374830AFE52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A2294-547B-BE0E-F02F-38845A4FC80E}"/>
              </a:ext>
            </a:extLst>
          </p:cNvPr>
          <p:cNvSpPr txBox="1"/>
          <p:nvPr/>
        </p:nvSpPr>
        <p:spPr>
          <a:xfrm>
            <a:off x="731806" y="3078929"/>
            <a:ext cx="10722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Major takeaways and action points </a:t>
            </a:r>
          </a:p>
        </p:txBody>
      </p:sp>
    </p:spTree>
    <p:extLst>
      <p:ext uri="{BB962C8B-B14F-4D97-AF65-F5344CB8AC3E}">
        <p14:creationId xmlns:p14="http://schemas.microsoft.com/office/powerpoint/2010/main" val="361565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961-C157-1AD5-AABB-389349CF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08251-AF1F-251D-076C-FD09C8D15275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15D85-F162-0BAC-1CE4-9177A0BB8811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A9254-C112-BF40-F221-323546F329F9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0D562-F5F9-57D5-FDC1-0A8F75DFFEFD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543D75-A729-A4A0-97DB-B04487024D48}"/>
              </a:ext>
            </a:extLst>
          </p:cNvPr>
          <p:cNvGraphicFramePr>
            <a:graphicFrameLocks/>
          </p:cNvGraphicFramePr>
          <p:nvPr/>
        </p:nvGraphicFramePr>
        <p:xfrm>
          <a:off x="506965" y="422631"/>
          <a:ext cx="5535838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410612-3FC1-717A-01D0-5CFF44D142EC}"/>
              </a:ext>
            </a:extLst>
          </p:cNvPr>
          <p:cNvSpPr txBox="1"/>
          <p:nvPr/>
        </p:nvSpPr>
        <p:spPr>
          <a:xfrm>
            <a:off x="243546" y="458954"/>
            <a:ext cx="560746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Entire places dominate listings and generate the highest earnings, especially unique options like villas, heritage homes, and boats.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Review activity dropped 83% post-2020, but cities like Mexico City remain strong performers.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Cape Town and Bangkok have high average prices, signaling premium market potential.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Faster host response times are linked to better guest ratings. 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Check-in and communication scores are highest in neighborhoods like Cuauhtémoc and Centro Storico, suggesting strong local management.</a:t>
            </a:r>
            <a:endParaRPr lang="en-IN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F77E08-0F0F-B7E1-73B7-A4C5CCFF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97" y="89526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210B9-8F22-3C50-8375-47AFD324F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08DB565-CD0E-EB16-9AF2-C6CC969E9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54C473-A5F5-45FF-A8E5-F3D9DE8041F7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CA986-EAA2-A985-DE47-E2CB2C429240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23C3DC-9601-0893-3BE8-9B596C31CD73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697A92-F693-6C1F-E33C-A891D1A954D6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27A35-3515-29FC-9A67-8DD34F861FC6}"/>
              </a:ext>
            </a:extLst>
          </p:cNvPr>
          <p:cNvSpPr txBox="1"/>
          <p:nvPr/>
        </p:nvSpPr>
        <p:spPr>
          <a:xfrm>
            <a:off x="731806" y="555703"/>
            <a:ext cx="10722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2F7CE-399E-BA5F-B8CB-0E822AC58C6E}"/>
              </a:ext>
            </a:extLst>
          </p:cNvPr>
          <p:cNvSpPr txBox="1"/>
          <p:nvPr/>
        </p:nvSpPr>
        <p:spPr>
          <a:xfrm>
            <a:off x="317737" y="1948673"/>
            <a:ext cx="11550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Objective:</a:t>
            </a:r>
          </a:p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Analyze Airbnb listings &amp; reviews to uncover patterns in pricing, satisfaction, host behavior, and visitor trends.</a:t>
            </a:r>
            <a:endParaRPr lang="en-IN" sz="1800" b="1" dirty="0">
              <a:solidFill>
                <a:schemeClr val="bg1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A04B7-7ED0-9696-DF13-2E35F8A3BCAF}"/>
              </a:ext>
            </a:extLst>
          </p:cNvPr>
          <p:cNvSpPr txBox="1"/>
          <p:nvPr/>
        </p:nvSpPr>
        <p:spPr>
          <a:xfrm>
            <a:off x="317737" y="3095422"/>
            <a:ext cx="11550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Tools Used:</a:t>
            </a:r>
          </a:p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Power BI, DAX, CSV files (Listings.csv &amp; Reviews.csv)</a:t>
            </a:r>
            <a:endParaRPr lang="en-IN" sz="1800" b="1" dirty="0">
              <a:solidFill>
                <a:schemeClr val="bg1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7ABE9-51E7-A1F1-75E8-2FF8159A933F}"/>
              </a:ext>
            </a:extLst>
          </p:cNvPr>
          <p:cNvSpPr txBox="1"/>
          <p:nvPr/>
        </p:nvSpPr>
        <p:spPr>
          <a:xfrm>
            <a:off x="317737" y="4123339"/>
            <a:ext cx="11550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Datasets:</a:t>
            </a:r>
          </a:p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Listings (details, prices, locations)</a:t>
            </a:r>
          </a:p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Reviews (ratings, timestamps)</a:t>
            </a:r>
            <a:endParaRPr lang="en-IN" sz="1800" b="1" dirty="0">
              <a:solidFill>
                <a:schemeClr val="bg1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393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412C0-8C79-906B-0F67-315BBE2E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1BCCB-64AC-EDEF-B491-1C082C6968CE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CBC137-6A71-B484-9B77-093D745E20EE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32C12-F151-89F7-7F32-65A5C2F8222E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A5608-A7AC-00CC-F085-D39A1BB18DC0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169919-F4D5-686A-655C-08F182EBB148}"/>
              </a:ext>
            </a:extLst>
          </p:cNvPr>
          <p:cNvGraphicFramePr>
            <a:graphicFrameLocks/>
          </p:cNvGraphicFramePr>
          <p:nvPr/>
        </p:nvGraphicFramePr>
        <p:xfrm>
          <a:off x="506965" y="422631"/>
          <a:ext cx="5535838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1CACA26-AB40-AF7D-7BA3-377B8C49DDFD}"/>
              </a:ext>
            </a:extLst>
          </p:cNvPr>
          <p:cNvSpPr txBox="1"/>
          <p:nvPr/>
        </p:nvSpPr>
        <p:spPr>
          <a:xfrm>
            <a:off x="252172" y="1432608"/>
            <a:ext cx="560746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For Hosts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Improve response times to boost review scores and visibility.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List entire properties, especially in cities with higher average prices (e.g., Cape Town, Bangkok, Mexico City).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Emphasize unique stays (villas, boats, castles) to tap into novelty-driven bookings.</a:t>
            </a:r>
            <a:endParaRPr lang="en-IN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750F1-A163-A151-125B-0B8A5902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660" y="1362971"/>
            <a:ext cx="4132053" cy="41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2ACF-801C-B4BF-8010-9D40495F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90144E-4370-695C-D5C9-1BE4039A9E6C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8E1724-7CF2-4110-7756-3F16F026431A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F31D5-5DBE-90CD-5FF6-156ADC7C7842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0A38C-2C46-940C-B443-8B2A62BC1430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3D973B9-DB1C-625A-2509-DA92BC776F84}"/>
              </a:ext>
            </a:extLst>
          </p:cNvPr>
          <p:cNvGraphicFramePr>
            <a:graphicFrameLocks/>
          </p:cNvGraphicFramePr>
          <p:nvPr/>
        </p:nvGraphicFramePr>
        <p:xfrm>
          <a:off x="506965" y="422631"/>
          <a:ext cx="5535838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7773DF-DBEB-EA1C-A40D-59E038E8B5F8}"/>
              </a:ext>
            </a:extLst>
          </p:cNvPr>
          <p:cNvSpPr txBox="1"/>
          <p:nvPr/>
        </p:nvSpPr>
        <p:spPr>
          <a:xfrm>
            <a:off x="252172" y="1432608"/>
            <a:ext cx="560746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For Airbnb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Promote top-performing cities post-COVID (e.g., Mexico City) to re-ignite demand.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Incentivize experienced hosts to stay active through loyalty rewards or reduced fees.</a:t>
            </a:r>
          </a:p>
          <a:p>
            <a:endParaRPr lang="en-US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Highlight high-scoring neighborhoods for new hosts or guests seeking reliability.</a:t>
            </a:r>
            <a:endParaRPr lang="en-IN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6B43D1-247F-E415-A8E5-7330A325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35" y="99059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F9732-E7F5-0B08-BA32-F6F0AF12B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D170A-FBF8-6262-B54F-06DC87BF6457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B2974-483B-8073-84DF-06D21D75AAA9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E4135-BE9E-93B1-65B9-6629C14FDA2C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0C8547-234C-8A2E-35BC-3AA724535F58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EB2D80C-542D-2B06-E3AD-8089D918DD6A}"/>
              </a:ext>
            </a:extLst>
          </p:cNvPr>
          <p:cNvGraphicFramePr>
            <a:graphicFrameLocks/>
          </p:cNvGraphicFramePr>
          <p:nvPr/>
        </p:nvGraphicFramePr>
        <p:xfrm>
          <a:off x="506965" y="422631"/>
          <a:ext cx="5535838" cy="2748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1BAB95-3FEA-B427-3FAD-04DFEBA172D8}"/>
              </a:ext>
            </a:extLst>
          </p:cNvPr>
          <p:cNvSpPr txBox="1"/>
          <p:nvPr/>
        </p:nvSpPr>
        <p:spPr>
          <a:xfrm>
            <a:off x="731806" y="3078929"/>
            <a:ext cx="107226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Thankyou and for detailed review visit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238868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F46FE-B024-9A89-30AF-79377D24B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C5F92-26CB-5963-1FE2-3A72519AC528}"/>
              </a:ext>
            </a:extLst>
          </p:cNvPr>
          <p:cNvSpPr txBox="1"/>
          <p:nvPr/>
        </p:nvSpPr>
        <p:spPr>
          <a:xfrm>
            <a:off x="731806" y="555703"/>
            <a:ext cx="10722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Business Questions Addressed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31D96-C044-0017-2E07-FE13C03291F5}"/>
              </a:ext>
            </a:extLst>
          </p:cNvPr>
          <p:cNvSpPr txBox="1"/>
          <p:nvPr/>
        </p:nvSpPr>
        <p:spPr>
          <a:xfrm>
            <a:off x="317737" y="1948673"/>
            <a:ext cx="115507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Which locations have the lowest review scores?</a:t>
            </a:r>
          </a:p>
          <a:p>
            <a:endParaRPr lang="en-US" b="1" dirty="0">
              <a:solidFill>
                <a:schemeClr val="bg1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How does host response time impact ratings?</a:t>
            </a:r>
          </a:p>
          <a:p>
            <a:endParaRPr lang="en-US" b="1" dirty="0">
              <a:solidFill>
                <a:schemeClr val="bg1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What property types command the highest prices?</a:t>
            </a:r>
          </a:p>
          <a:p>
            <a:endParaRPr lang="en-US" b="1" dirty="0">
              <a:solidFill>
                <a:schemeClr val="bg1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How have visitor trends changed in 2020?</a:t>
            </a:r>
          </a:p>
          <a:p>
            <a:endParaRPr lang="en-US" b="1" dirty="0">
              <a:solidFill>
                <a:schemeClr val="bg1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Which cities and hosts perform best?</a:t>
            </a:r>
            <a:endParaRPr lang="en-IN" sz="1800" b="1" dirty="0">
              <a:solidFill>
                <a:schemeClr val="bg1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7068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7C460-8AC8-4365-0DBD-3CAF60AE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9B545-8664-0DD8-7524-39046C8390E2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3D6C0-E2E0-2EA0-DD9F-628EC730A3EA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27C405-9F68-C771-F602-E3A060006520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C192E-6C08-32CC-B494-1A1FC5CA069C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BF447-6207-1928-F794-0DFD11BF8A55}"/>
              </a:ext>
            </a:extLst>
          </p:cNvPr>
          <p:cNvSpPr txBox="1"/>
          <p:nvPr/>
        </p:nvSpPr>
        <p:spPr>
          <a:xfrm>
            <a:off x="731806" y="3078929"/>
            <a:ext cx="10722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Overview Dashboard</a:t>
            </a:r>
          </a:p>
        </p:txBody>
      </p:sp>
    </p:spTree>
    <p:extLst>
      <p:ext uri="{BB962C8B-B14F-4D97-AF65-F5344CB8AC3E}">
        <p14:creationId xmlns:p14="http://schemas.microsoft.com/office/powerpoint/2010/main" val="19197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D86BE-BE5E-22D2-7460-90B24F835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C0BDD22-D48A-9B59-3CC3-DB17AB30D6D2}"/>
              </a:ext>
            </a:extLst>
          </p:cNvPr>
          <p:cNvSpPr/>
          <p:nvPr/>
        </p:nvSpPr>
        <p:spPr>
          <a:xfrm>
            <a:off x="905774" y="741872"/>
            <a:ext cx="10644996" cy="5691715"/>
          </a:xfrm>
          <a:custGeom>
            <a:avLst/>
            <a:gdLst>
              <a:gd name="connsiteX0" fmla="*/ 0 w 10644996"/>
              <a:gd name="connsiteY0" fmla="*/ 414068 h 5691715"/>
              <a:gd name="connsiteX1" fmla="*/ 3881886 w 10644996"/>
              <a:gd name="connsiteY1" fmla="*/ 1621766 h 5691715"/>
              <a:gd name="connsiteX2" fmla="*/ 1466490 w 10644996"/>
              <a:gd name="connsiteY2" fmla="*/ 5538158 h 5691715"/>
              <a:gd name="connsiteX3" fmla="*/ 7841411 w 10644996"/>
              <a:gd name="connsiteY3" fmla="*/ 4546120 h 5691715"/>
              <a:gd name="connsiteX4" fmla="*/ 6745856 w 10644996"/>
              <a:gd name="connsiteY4" fmla="*/ 1259456 h 5691715"/>
              <a:gd name="connsiteX5" fmla="*/ 10644996 w 10644996"/>
              <a:gd name="connsiteY5" fmla="*/ 0 h 569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44996" h="5691715" extrusionOk="0">
                <a:moveTo>
                  <a:pt x="0" y="414068"/>
                </a:moveTo>
                <a:cubicBezTo>
                  <a:pt x="1825282" y="479067"/>
                  <a:pt x="3480672" y="816790"/>
                  <a:pt x="3881886" y="1621766"/>
                </a:cubicBezTo>
                <a:cubicBezTo>
                  <a:pt x="4157798" y="2378659"/>
                  <a:pt x="920457" y="5040133"/>
                  <a:pt x="1466490" y="5538158"/>
                </a:cubicBezTo>
                <a:cubicBezTo>
                  <a:pt x="2217546" y="6078426"/>
                  <a:pt x="6988323" y="5140439"/>
                  <a:pt x="7841411" y="4546120"/>
                </a:cubicBezTo>
                <a:cubicBezTo>
                  <a:pt x="8715756" y="3914141"/>
                  <a:pt x="6354706" y="1939259"/>
                  <a:pt x="6745856" y="1259456"/>
                </a:cubicBezTo>
                <a:cubicBezTo>
                  <a:pt x="7246501" y="508682"/>
                  <a:pt x="8660021" y="416402"/>
                  <a:pt x="10644996" y="0"/>
                </a:cubicBezTo>
              </a:path>
            </a:pathLst>
          </a:custGeom>
          <a:ln w="12700" cap="flat" cmpd="sng" algn="ctr">
            <a:solidFill>
              <a:srgbClr val="FF5A5F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769851294">
                  <a:custGeom>
                    <a:avLst/>
                    <a:gdLst>
                      <a:gd name="connsiteX0" fmla="*/ 0 w 10644996"/>
                      <a:gd name="connsiteY0" fmla="*/ 414068 h 5691715"/>
                      <a:gd name="connsiteX1" fmla="*/ 3881886 w 10644996"/>
                      <a:gd name="connsiteY1" fmla="*/ 1621766 h 5691715"/>
                      <a:gd name="connsiteX2" fmla="*/ 1466490 w 10644996"/>
                      <a:gd name="connsiteY2" fmla="*/ 5538158 h 5691715"/>
                      <a:gd name="connsiteX3" fmla="*/ 7841411 w 10644996"/>
                      <a:gd name="connsiteY3" fmla="*/ 4546120 h 5691715"/>
                      <a:gd name="connsiteX4" fmla="*/ 6745856 w 10644996"/>
                      <a:gd name="connsiteY4" fmla="*/ 1259456 h 5691715"/>
                      <a:gd name="connsiteX5" fmla="*/ 10644996 w 10644996"/>
                      <a:gd name="connsiteY5" fmla="*/ 0 h 5691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644996" h="5691715">
                        <a:moveTo>
                          <a:pt x="0" y="414068"/>
                        </a:moveTo>
                        <a:cubicBezTo>
                          <a:pt x="1818735" y="590909"/>
                          <a:pt x="3637471" y="767751"/>
                          <a:pt x="3881886" y="1621766"/>
                        </a:cubicBezTo>
                        <a:cubicBezTo>
                          <a:pt x="4126301" y="2475781"/>
                          <a:pt x="806569" y="5050766"/>
                          <a:pt x="1466490" y="5538158"/>
                        </a:cubicBezTo>
                        <a:cubicBezTo>
                          <a:pt x="2126411" y="6025550"/>
                          <a:pt x="6961517" y="5259237"/>
                          <a:pt x="7841411" y="4546120"/>
                        </a:cubicBezTo>
                        <a:cubicBezTo>
                          <a:pt x="8721305" y="3833003"/>
                          <a:pt x="6278592" y="2017143"/>
                          <a:pt x="6745856" y="1259456"/>
                        </a:cubicBezTo>
                        <a:cubicBezTo>
                          <a:pt x="7213120" y="501769"/>
                          <a:pt x="8929058" y="250884"/>
                          <a:pt x="10644996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649518-3AA2-0713-5D15-730E54976C21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24BD5-4C50-327B-8CEA-40B887758AAA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78B29-4E6A-869A-F58E-70BBA0E48E82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3BAC1-0874-9368-ECB2-A10C0322785C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FF0C2-9A11-A9FD-F2CC-2540C4C518C0}"/>
              </a:ext>
            </a:extLst>
          </p:cNvPr>
          <p:cNvSpPr txBox="1"/>
          <p:nvPr/>
        </p:nvSpPr>
        <p:spPr>
          <a:xfrm>
            <a:off x="733245" y="633340"/>
            <a:ext cx="10722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Key KPIs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2C128-DFBB-644C-6FB7-955A73B7A047}"/>
              </a:ext>
            </a:extLst>
          </p:cNvPr>
          <p:cNvSpPr/>
          <p:nvPr/>
        </p:nvSpPr>
        <p:spPr>
          <a:xfrm>
            <a:off x="344150" y="1776158"/>
            <a:ext cx="2468061" cy="1367468"/>
          </a:xfrm>
          <a:prstGeom prst="roundRect">
            <a:avLst>
              <a:gd name="adj" fmla="val 10523"/>
            </a:avLst>
          </a:prstGeom>
          <a:gradFill flip="none" rotWithShape="1">
            <a:gsLst>
              <a:gs pos="0">
                <a:srgbClr val="EC6664"/>
              </a:gs>
              <a:gs pos="0">
                <a:srgbClr val="D95863"/>
              </a:gs>
              <a:gs pos="100000">
                <a:srgbClr val="E1889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280K+</a:t>
            </a:r>
          </a:p>
          <a:p>
            <a:pPr algn="ctr"/>
            <a:r>
              <a:rPr lang="en-IN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Total Listings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326248-F362-F76D-B243-51CF450362F8}"/>
              </a:ext>
            </a:extLst>
          </p:cNvPr>
          <p:cNvSpPr/>
          <p:nvPr/>
        </p:nvSpPr>
        <p:spPr>
          <a:xfrm>
            <a:off x="4860531" y="1776158"/>
            <a:ext cx="2468061" cy="1367468"/>
          </a:xfrm>
          <a:prstGeom prst="roundRect">
            <a:avLst>
              <a:gd name="adj" fmla="val 10523"/>
            </a:avLst>
          </a:prstGeom>
          <a:gradFill flip="none" rotWithShape="1">
            <a:gsLst>
              <a:gs pos="0">
                <a:srgbClr val="EC6664"/>
              </a:gs>
              <a:gs pos="0">
                <a:srgbClr val="D95863"/>
              </a:gs>
              <a:gs pos="100000">
                <a:srgbClr val="E1889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182K+</a:t>
            </a:r>
          </a:p>
          <a:p>
            <a:pPr algn="ctr"/>
            <a:r>
              <a:rPr lang="en-IN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Total Hosts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8B0568-F986-E003-AC25-F87C6201D894}"/>
              </a:ext>
            </a:extLst>
          </p:cNvPr>
          <p:cNvSpPr/>
          <p:nvPr/>
        </p:nvSpPr>
        <p:spPr>
          <a:xfrm>
            <a:off x="9379789" y="1776158"/>
            <a:ext cx="2468061" cy="1367468"/>
          </a:xfrm>
          <a:prstGeom prst="roundRect">
            <a:avLst>
              <a:gd name="adj" fmla="val 10523"/>
            </a:avLst>
          </a:prstGeom>
          <a:gradFill flip="none" rotWithShape="1">
            <a:gsLst>
              <a:gs pos="0">
                <a:srgbClr val="EC6664"/>
              </a:gs>
              <a:gs pos="0">
                <a:srgbClr val="D95863"/>
              </a:gs>
              <a:gs pos="100000">
                <a:srgbClr val="E1889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7.1K+</a:t>
            </a:r>
          </a:p>
          <a:p>
            <a:pPr algn="ctr"/>
            <a:r>
              <a:rPr lang="en-IN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Locations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50B84B-65E9-8A5A-DC6B-01077542704E}"/>
              </a:ext>
            </a:extLst>
          </p:cNvPr>
          <p:cNvSpPr/>
          <p:nvPr/>
        </p:nvSpPr>
        <p:spPr>
          <a:xfrm>
            <a:off x="394470" y="4037642"/>
            <a:ext cx="2468061" cy="1367468"/>
          </a:xfrm>
          <a:prstGeom prst="roundRect">
            <a:avLst>
              <a:gd name="adj" fmla="val 10523"/>
            </a:avLst>
          </a:prstGeom>
          <a:gradFill flip="none" rotWithShape="1">
            <a:gsLst>
              <a:gs pos="0">
                <a:srgbClr val="EC6664"/>
              </a:gs>
              <a:gs pos="0">
                <a:srgbClr val="D95863"/>
              </a:gs>
              <a:gs pos="100000">
                <a:srgbClr val="E1889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9.2 Years</a:t>
            </a:r>
          </a:p>
          <a:p>
            <a:pPr algn="ctr"/>
            <a:r>
              <a:rPr lang="en-IN" sz="1200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Average Host 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1F7E84-E3EE-5759-FB6A-07E994D2B378}"/>
              </a:ext>
            </a:extLst>
          </p:cNvPr>
          <p:cNvSpPr/>
          <p:nvPr/>
        </p:nvSpPr>
        <p:spPr>
          <a:xfrm>
            <a:off x="4910851" y="4037642"/>
            <a:ext cx="2468061" cy="1367468"/>
          </a:xfrm>
          <a:prstGeom prst="roundRect">
            <a:avLst>
              <a:gd name="adj" fmla="val 10523"/>
            </a:avLst>
          </a:prstGeom>
          <a:gradFill flip="none" rotWithShape="1">
            <a:gsLst>
              <a:gs pos="0">
                <a:srgbClr val="EC6664"/>
              </a:gs>
              <a:gs pos="0">
                <a:srgbClr val="D95863"/>
              </a:gs>
              <a:gs pos="100000">
                <a:srgbClr val="E1889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89K+</a:t>
            </a:r>
          </a:p>
          <a:p>
            <a:pPr algn="ctr"/>
            <a:r>
              <a:rPr lang="en-IN" sz="1400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Hosts with 10+ Years of experience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6CAB22-1D39-520F-4630-EEF77232E354}"/>
              </a:ext>
            </a:extLst>
          </p:cNvPr>
          <p:cNvSpPr/>
          <p:nvPr/>
        </p:nvSpPr>
        <p:spPr>
          <a:xfrm>
            <a:off x="9430109" y="4037642"/>
            <a:ext cx="2468061" cy="1367468"/>
          </a:xfrm>
          <a:prstGeom prst="roundRect">
            <a:avLst>
              <a:gd name="adj" fmla="val 10523"/>
            </a:avLst>
          </a:prstGeom>
          <a:gradFill flip="none" rotWithShape="1">
            <a:gsLst>
              <a:gs pos="0">
                <a:srgbClr val="EC6664"/>
              </a:gs>
              <a:gs pos="0">
                <a:srgbClr val="D95863"/>
              </a:gs>
              <a:gs pos="100000">
                <a:srgbClr val="E1889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50K+</a:t>
            </a:r>
          </a:p>
          <a:p>
            <a:pPr algn="ctr"/>
            <a:r>
              <a:rPr lang="en-IN" dirty="0"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Super Host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D0E1182-E9C3-96AC-A0A3-68A163570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2" r="68719"/>
          <a:stretch/>
        </p:blipFill>
        <p:spPr bwMode="auto">
          <a:xfrm>
            <a:off x="363802" y="1007693"/>
            <a:ext cx="551450" cy="4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EC54FD-E5DE-2B4E-09A0-D1EF7E60C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339" y="305111"/>
            <a:ext cx="398862" cy="3988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A90ED5-1FCA-DE2C-3C4E-A4C9D1C41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9580" y="5720628"/>
            <a:ext cx="553223" cy="5532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1933070-A106-ADEC-775D-7333CFF15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75" y="2153503"/>
            <a:ext cx="612777" cy="6127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3A9C77-13A1-DAB0-6ED9-C8A346404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89" y="3129771"/>
            <a:ext cx="592348" cy="5923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5FBD37-8BDA-15B1-5C4A-36EAB810A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54" y="363868"/>
            <a:ext cx="718109" cy="7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1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52246-903C-B1B8-B9DD-4D38E4EEE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5D48F-3547-BEB1-2835-51DFCA797648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01BB9-2391-6226-D954-B29293B743D9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E7B8C-8C60-7F4D-7E30-53B4C0FF143E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8849A1-F7E9-B8BA-1A2E-20802481CEC9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15523-BAF3-96BE-A781-A5D81468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483080"/>
            <a:ext cx="862132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5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2B2B0-7B8A-BBBD-B06E-0E826707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1F8C54-4F13-10C1-8F41-74CB28066F9F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B5C80-5AA2-CFE8-936F-84038F6965AF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87A44-AB18-A486-74BF-A71EBC487DFB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697ED4-F47A-DC53-0F06-5EAED5C16316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C3171-0ADA-3D97-6929-C41AD05FD776}"/>
              </a:ext>
            </a:extLst>
          </p:cNvPr>
          <p:cNvSpPr txBox="1"/>
          <p:nvPr/>
        </p:nvSpPr>
        <p:spPr>
          <a:xfrm>
            <a:off x="5564038" y="527382"/>
            <a:ext cx="631453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Outliers Skew the Average</a:t>
            </a:r>
          </a:p>
          <a:p>
            <a:r>
              <a:rPr lang="en-US" sz="2400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A listing in Valencia shows an average price of 499,000, far above typical ranges.</a:t>
            </a:r>
          </a:p>
          <a:p>
            <a:endParaRPr lang="en-US" sz="24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4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Most Listings Are Budget</a:t>
            </a:r>
          </a:p>
          <a:p>
            <a:r>
              <a:rPr lang="en-US" sz="2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Friendly 75% of locations have average prices below 440, with a median of 144.</a:t>
            </a:r>
          </a:p>
          <a:p>
            <a:endParaRPr lang="en-US" sz="24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4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Wide Global Variation </a:t>
            </a:r>
          </a:p>
          <a:p>
            <a:r>
              <a:rPr lang="en-US" sz="2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High and low prices are found across both developed and developing regions.</a:t>
            </a:r>
          </a:p>
          <a:p>
            <a:endParaRPr lang="en-US" sz="24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4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Optimization Opportunity</a:t>
            </a:r>
          </a:p>
          <a:p>
            <a:r>
              <a:rPr lang="en-US" sz="24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A high standard deviation (6,209) shows room for better dynamic pricing strategies.</a:t>
            </a:r>
            <a:endParaRPr lang="en-IN" sz="24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3F89A-89D8-AE86-4345-C6E23132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58" y="527382"/>
            <a:ext cx="1190446" cy="1190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640E7E-2E53-303F-A960-6ECB0B8D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87326" y="2046802"/>
            <a:ext cx="1069678" cy="1069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205838-A698-9A89-BCF3-998E66633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41" y="3528203"/>
            <a:ext cx="1040920" cy="1040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E49EAD-D862-B281-5983-0A1847F87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185" y="5058231"/>
            <a:ext cx="1119997" cy="11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9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97822-E6C2-E15F-7875-1BDC6078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FC30F2-906D-CB0A-C3B7-5EB0DD1C1373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E1289-4562-C485-F074-57548A82F30C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C4A9E-A6AD-E82C-7954-45E3B12BD82B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1D4C5-DD43-7F77-B63B-09C0E1648BE9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F7815-D6DF-56A0-96D4-36C2FA43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4" y="580559"/>
            <a:ext cx="5744377" cy="2753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D246A8-F08F-DE54-4195-FD964D6146DA}"/>
              </a:ext>
            </a:extLst>
          </p:cNvPr>
          <p:cNvSpPr txBox="1"/>
          <p:nvPr/>
        </p:nvSpPr>
        <p:spPr>
          <a:xfrm>
            <a:off x="6269654" y="786134"/>
            <a:ext cx="56408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Faster Responses Get Better Ratings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Hosts with quicker response times (1–5) consistently have higher ratings (up to 93.57).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Ratings Drop with Slower Responses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As response time increases, ratings gradually decline, dropping to 93.22 at the slowest level.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d" panose="020B0702020203020204" pitchFamily="34" charset="-18"/>
                <a:ea typeface="AirbnbCereal_W_Bd" panose="020B0702020203020204" pitchFamily="34" charset="-18"/>
                <a:cs typeface="AirbnbCereal_W_Bd" panose="020B0702020203020204" pitchFamily="34" charset="-18"/>
              </a:rPr>
              <a:t>Narrow Rating Range, Clear Pattern</a:t>
            </a:r>
          </a:p>
          <a:p>
            <a:endParaRPr lang="en-US" sz="2000" b="1" dirty="0">
              <a:solidFill>
                <a:srgbClr val="FF5A5F"/>
              </a:solidFill>
              <a:latin typeface="AirbnbCereal_W_Bd" panose="020B0702020203020204" pitchFamily="34" charset="-18"/>
              <a:ea typeface="AirbnbCereal_W_Bd" panose="020B0702020203020204" pitchFamily="34" charset="-18"/>
              <a:cs typeface="AirbnbCereal_W_Bd" panose="020B0702020203020204" pitchFamily="34" charset="-18"/>
            </a:endParaRPr>
          </a:p>
          <a:p>
            <a:r>
              <a:rPr lang="en-US" sz="2000" b="1" dirty="0">
                <a:solidFill>
                  <a:srgbClr val="FF5A5F"/>
                </a:solidFill>
                <a:latin typeface="AirbnbCereal_W_Bk" panose="020B0502020203020204" pitchFamily="34" charset="-18"/>
                <a:ea typeface="AirbnbCereal_W_Bk" panose="020B0502020203020204" pitchFamily="34" charset="-18"/>
                <a:cs typeface="AirbnbCereal_W_Bk" panose="020B0502020203020204" pitchFamily="34" charset="-18"/>
              </a:rPr>
              <a:t>Though ratings vary slightly (93.22–93.57), the trend shows a steady preference for responsive hosts.</a:t>
            </a:r>
            <a:endParaRPr lang="en-IN" sz="2000" b="1" dirty="0">
              <a:solidFill>
                <a:srgbClr val="FF5A5F"/>
              </a:solidFill>
              <a:latin typeface="AirbnbCereal_W_Bk" panose="020B0502020203020204" pitchFamily="34" charset="-18"/>
              <a:ea typeface="AirbnbCereal_W_Bk" panose="020B0502020203020204" pitchFamily="34" charset="-18"/>
              <a:cs typeface="AirbnbCereal_W_Bk" panose="020B0502020203020204" pitchFamily="34" charset="-1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113D10-67B4-8376-B82C-65F630A5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18" y="3524333"/>
            <a:ext cx="2096218" cy="20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7D3D-1FE1-5621-7961-13C5D153E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C9812-63CA-898F-C612-658D39EBE5A0}"/>
              </a:ext>
            </a:extLst>
          </p:cNvPr>
          <p:cNvSpPr/>
          <p:nvPr/>
        </p:nvSpPr>
        <p:spPr>
          <a:xfrm>
            <a:off x="0" y="-1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00E68-96C2-9344-A609-5A494AD08982}"/>
              </a:ext>
            </a:extLst>
          </p:cNvPr>
          <p:cNvSpPr/>
          <p:nvPr/>
        </p:nvSpPr>
        <p:spPr>
          <a:xfrm rot="5400000">
            <a:off x="5996796" y="-5996797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3B46BE-9BA8-481D-6B7F-3108CBA64458}"/>
              </a:ext>
            </a:extLst>
          </p:cNvPr>
          <p:cNvSpPr/>
          <p:nvPr/>
        </p:nvSpPr>
        <p:spPr>
          <a:xfrm>
            <a:off x="12085607" y="-2"/>
            <a:ext cx="103517" cy="6858001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15C2E-7AA8-B961-0AF6-F5CC01111D76}"/>
              </a:ext>
            </a:extLst>
          </p:cNvPr>
          <p:cNvSpPr/>
          <p:nvPr/>
        </p:nvSpPr>
        <p:spPr>
          <a:xfrm rot="5400000">
            <a:off x="5993919" y="670540"/>
            <a:ext cx="198408" cy="12192002"/>
          </a:xfrm>
          <a:prstGeom prst="rect">
            <a:avLst/>
          </a:prstGeom>
          <a:gradFill>
            <a:gsLst>
              <a:gs pos="63000">
                <a:srgbClr val="EC6664"/>
              </a:gs>
              <a:gs pos="91000">
                <a:srgbClr val="EC6664"/>
              </a:gs>
              <a:gs pos="73836">
                <a:srgbClr val="EC6664"/>
              </a:gs>
              <a:gs pos="84000">
                <a:srgbClr val="EC6664"/>
              </a:gs>
              <a:gs pos="100000">
                <a:srgbClr val="EC666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5EE8B-C9C6-803A-ACB2-438F63B2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14"/>
            <a:ext cx="12192000" cy="67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2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918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AirbnbCereal_W_Bd</vt:lpstr>
      <vt:lpstr>AirbnbCereal_W_Bk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Sharma</dc:creator>
  <cp:lastModifiedBy>Pankaj Sharma</cp:lastModifiedBy>
  <cp:revision>10</cp:revision>
  <dcterms:created xsi:type="dcterms:W3CDTF">2025-05-18T12:22:30Z</dcterms:created>
  <dcterms:modified xsi:type="dcterms:W3CDTF">2025-05-18T14:16:59Z</dcterms:modified>
</cp:coreProperties>
</file>